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  <p:sldMasterId id="2147483663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</p:sldIdLst>
  <p:sldSz cx="20104100" cy="11315700"/>
  <p:notesSz cx="9947275" cy="6815138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894" y="-102"/>
      </p:cViewPr>
      <p:guideLst>
        <p:guide orient="horz" pos="3564"/>
        <p:guide pos="63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310695" cy="34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24375" rIns="48750" bIns="243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34224" y="0"/>
            <a:ext cx="4310695" cy="341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24375" rIns="48750" bIns="243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930525" y="852488"/>
            <a:ext cx="4086225" cy="2300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24375" rIns="48750" bIns="243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73808"/>
            <a:ext cx="4310695" cy="34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24375" rIns="48750" bIns="243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34224" y="6473808"/>
            <a:ext cx="4310695" cy="341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750" tIns="24375" rIns="48750" bIns="243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ru-RU"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600"/>
                <a:buFont typeface="Arial"/>
                <a:buNone/>
              </a:pPr>
              <a:t>‹#›</a:t>
            </a:fld>
            <a:endParaRPr sz="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:notes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6225" cy="2300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:notes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6225" cy="2300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:notes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6225" cy="2300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:notes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6225" cy="2300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5:notes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6225" cy="2300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6225" cy="2300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:notes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6225" cy="2300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:notes"/>
          <p:cNvSpPr txBox="1">
            <a:spLocks noGrp="1"/>
          </p:cNvSpPr>
          <p:nvPr>
            <p:ph type="body" idx="1"/>
          </p:nvPr>
        </p:nvSpPr>
        <p:spPr>
          <a:xfrm>
            <a:off x="994414" y="3279451"/>
            <a:ext cx="7958448" cy="2683796"/>
          </a:xfrm>
          <a:prstGeom prst="rect">
            <a:avLst/>
          </a:prstGeom>
        </p:spPr>
        <p:txBody>
          <a:bodyPr spcFirstLastPara="1" wrap="square" lIns="48750" tIns="24375" rIns="48750" bIns="24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2488"/>
            <a:ext cx="4086225" cy="23002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88226" y="566928"/>
            <a:ext cx="10849819" cy="1165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888112" y="3574472"/>
            <a:ext cx="7400004" cy="317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888112" y="7242047"/>
            <a:ext cx="7400004" cy="248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2"/>
          </p:nvPr>
        </p:nvSpPr>
        <p:spPr>
          <a:xfrm>
            <a:off x="910336" y="10374313"/>
            <a:ext cx="3678238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D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" name="Google Shape;1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976" y="740509"/>
            <a:ext cx="5432746" cy="197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09876" y="725488"/>
            <a:ext cx="6407295" cy="564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475">
          <p15:clr>
            <a:srgbClr val="FBAE40"/>
          </p15:clr>
        </p15:guide>
        <p15:guide id="2" orient="horz" pos="6535">
          <p15:clr>
            <a:srgbClr val="FBAE40"/>
          </p15:clr>
        </p15:guide>
        <p15:guide id="3" orient="horz" pos="45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>
  <p:cSld name="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>
            <a:spLocks noGrp="1"/>
          </p:cNvSpPr>
          <p:nvPr>
            <p:ph type="subTitle" idx="1"/>
          </p:nvPr>
        </p:nvSpPr>
        <p:spPr>
          <a:xfrm>
            <a:off x="888112" y="5923756"/>
            <a:ext cx="15078075" cy="273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6" name="Google Shape;10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75391">
            <a:off x="5474785" y="-2762628"/>
            <a:ext cx="17590815" cy="16840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888112" y="3471862"/>
            <a:ext cx="17338675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ftr" idx="11"/>
          </p:nvPr>
        </p:nvSpPr>
        <p:spPr>
          <a:xfrm>
            <a:off x="888112" y="10759710"/>
            <a:ext cx="6433312" cy="39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sldNum" idx="12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10" name="Google Shape;110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8112" y="714058"/>
            <a:ext cx="3177669" cy="1182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09876" y="458195"/>
            <a:ext cx="6407295" cy="564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49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Титульный слайд">
  <p:cSld name="3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>
            <a:spLocks noGrp="1"/>
          </p:cNvSpPr>
          <p:nvPr>
            <p:ph type="subTitle" idx="1"/>
          </p:nvPr>
        </p:nvSpPr>
        <p:spPr>
          <a:xfrm>
            <a:off x="941613" y="5923756"/>
            <a:ext cx="8769552" cy="273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title"/>
          </p:nvPr>
        </p:nvSpPr>
        <p:spPr>
          <a:xfrm>
            <a:off x="941613" y="3471862"/>
            <a:ext cx="8769552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5" name="Google Shape;11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97805" y="-1758684"/>
            <a:ext cx="15018686" cy="1536487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4"/>
          <p:cNvSpPr txBox="1">
            <a:spLocks noGrp="1"/>
          </p:cNvSpPr>
          <p:nvPr>
            <p:ph type="ftr" idx="11"/>
          </p:nvPr>
        </p:nvSpPr>
        <p:spPr>
          <a:xfrm>
            <a:off x="941613" y="10759711"/>
            <a:ext cx="64333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ldNum" idx="12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18" name="Google Shape;11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976" y="756372"/>
            <a:ext cx="3049855" cy="110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09876" y="458195"/>
            <a:ext cx="6407295" cy="564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1">
          <p15:clr>
            <a:srgbClr val="FBAE40"/>
          </p15:clr>
        </p15:guide>
        <p15:guide id="2" orient="horz" pos="6535">
          <p15:clr>
            <a:srgbClr val="FBAE40"/>
          </p15:clr>
        </p15:guide>
        <p15:guide id="3" orient="horz" pos="45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итульный слайд">
  <p:cSld name="4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>
            <a:spLocks noGrp="1"/>
          </p:cNvSpPr>
          <p:nvPr>
            <p:ph type="sldNum" idx="12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22" name="Google Shape;12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2976" y="756372"/>
            <a:ext cx="3049855" cy="110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09876" y="458195"/>
            <a:ext cx="6407295" cy="564628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5"/>
          <p:cNvSpPr txBox="1">
            <a:spLocks noGrp="1"/>
          </p:cNvSpPr>
          <p:nvPr>
            <p:ph type="subTitle" idx="1"/>
          </p:nvPr>
        </p:nvSpPr>
        <p:spPr>
          <a:xfrm>
            <a:off x="941613" y="5923756"/>
            <a:ext cx="8769552" cy="273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>
            <a:off x="941613" y="3471862"/>
            <a:ext cx="8769552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ftr" idx="11"/>
          </p:nvPr>
        </p:nvSpPr>
        <p:spPr>
          <a:xfrm>
            <a:off x="941613" y="10759711"/>
            <a:ext cx="64333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1">
          <p15:clr>
            <a:srgbClr val="FBAE40"/>
          </p15:clr>
        </p15:guide>
        <p15:guide id="2" orient="horz" pos="6535">
          <p15:clr>
            <a:srgbClr val="FBAE40"/>
          </p15:clr>
        </p15:guide>
        <p15:guide id="3" orient="horz" pos="45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16"/>
          <p:cNvPicPr preferRelativeResize="0"/>
          <p:nvPr/>
        </p:nvPicPr>
        <p:blipFill rotWithShape="1">
          <a:blip r:embed="rId3">
            <a:alphaModFix/>
          </a:blip>
          <a:srcRect l="9099" t="15719" r="12464" b="31480"/>
          <a:stretch/>
        </p:blipFill>
        <p:spPr>
          <a:xfrm>
            <a:off x="5163451" y="-2088439"/>
            <a:ext cx="18969642" cy="1340413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6"/>
          <p:cNvSpPr txBox="1">
            <a:spLocks noGrp="1"/>
          </p:cNvSpPr>
          <p:nvPr>
            <p:ph type="sldNum" idx="12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130" name="Google Shape;13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2976" y="756372"/>
            <a:ext cx="3049855" cy="1109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09876" y="458195"/>
            <a:ext cx="6407295" cy="56462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16"/>
          <p:cNvSpPr txBox="1">
            <a:spLocks noGrp="1"/>
          </p:cNvSpPr>
          <p:nvPr>
            <p:ph type="subTitle" idx="1"/>
          </p:nvPr>
        </p:nvSpPr>
        <p:spPr>
          <a:xfrm>
            <a:off x="941613" y="5923756"/>
            <a:ext cx="8769552" cy="273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3" name="Google Shape;133;p16"/>
          <p:cNvSpPr txBox="1">
            <a:spLocks noGrp="1"/>
          </p:cNvSpPr>
          <p:nvPr>
            <p:ph type="title"/>
          </p:nvPr>
        </p:nvSpPr>
        <p:spPr>
          <a:xfrm>
            <a:off x="941613" y="3471862"/>
            <a:ext cx="8769552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16"/>
          <p:cNvSpPr txBox="1">
            <a:spLocks noGrp="1"/>
          </p:cNvSpPr>
          <p:nvPr>
            <p:ph type="ftr" idx="11"/>
          </p:nvPr>
        </p:nvSpPr>
        <p:spPr>
          <a:xfrm>
            <a:off x="941613" y="10759711"/>
            <a:ext cx="6433312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1">
          <p15:clr>
            <a:srgbClr val="FBAE40"/>
          </p15:clr>
        </p15:guide>
        <p15:guide id="2" orient="horz" pos="6535">
          <p15:clr>
            <a:srgbClr val="FBAE40"/>
          </p15:clr>
        </p15:guide>
        <p15:guide id="3" orient="horz" pos="45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Пользовательский макет">
  <p:cSld name="4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3"/>
          <p:cNvPicPr preferRelativeResize="0"/>
          <p:nvPr/>
        </p:nvPicPr>
        <p:blipFill rotWithShape="1">
          <a:blip r:embed="rId3">
            <a:alphaModFix amt="58000"/>
          </a:blip>
          <a:srcRect/>
          <a:stretch/>
        </p:blipFill>
        <p:spPr>
          <a:xfrm rot="10800000">
            <a:off x="-2925208" y="4296696"/>
            <a:ext cx="10473262" cy="980447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894588" y="1589088"/>
            <a:ext cx="9741217" cy="113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5317" y="496093"/>
            <a:ext cx="5977224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05103" y="458194"/>
            <a:ext cx="1914137" cy="7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 txBox="1">
            <a:spLocks noGrp="1"/>
          </p:cNvSpPr>
          <p:nvPr>
            <p:ph type="body" idx="2"/>
          </p:nvPr>
        </p:nvSpPr>
        <p:spPr>
          <a:xfrm>
            <a:off x="894588" y="2942400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4703136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3"/>
          </p:nvPr>
        </p:nvSpPr>
        <p:spPr>
          <a:xfrm>
            <a:off x="10544366" y="2942400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5317" y="496093"/>
            <a:ext cx="5977224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05103" y="458194"/>
            <a:ext cx="1914137" cy="7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14703136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94589" y="1813822"/>
            <a:ext cx="8793162" cy="91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body" idx="2"/>
          </p:nvPr>
        </p:nvSpPr>
        <p:spPr>
          <a:xfrm>
            <a:off x="894588" y="2942400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body" idx="3"/>
          </p:nvPr>
        </p:nvSpPr>
        <p:spPr>
          <a:xfrm>
            <a:off x="10544366" y="2942400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4"/>
          </p:nvPr>
        </p:nvSpPr>
        <p:spPr>
          <a:xfrm>
            <a:off x="10495788" y="1813822"/>
            <a:ext cx="8841739" cy="91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Пользовательский макет">
  <p:cSld name="5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5317" y="496093"/>
            <a:ext cx="5977224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05103" y="458194"/>
            <a:ext cx="1914137" cy="7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14703136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894589" y="1728887"/>
            <a:ext cx="9741216" cy="911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body" idx="2"/>
          </p:nvPr>
        </p:nvSpPr>
        <p:spPr>
          <a:xfrm>
            <a:off x="894588" y="2942400"/>
            <a:ext cx="18424652" cy="755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6"/>
          <p:cNvPicPr preferRelativeResize="0"/>
          <p:nvPr/>
        </p:nvPicPr>
        <p:blipFill rotWithShape="1">
          <a:blip r:embed="rId3">
            <a:alphaModFix amt="58000"/>
          </a:blip>
          <a:srcRect/>
          <a:stretch/>
        </p:blipFill>
        <p:spPr>
          <a:xfrm>
            <a:off x="8650225" y="-2453964"/>
            <a:ext cx="14708920" cy="13769664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894588" y="1589088"/>
            <a:ext cx="9741217" cy="113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7" name="Google Shape;4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15317" y="496093"/>
            <a:ext cx="5977224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405103" y="458194"/>
            <a:ext cx="1914137" cy="7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6"/>
          <p:cNvSpPr txBox="1">
            <a:spLocks noGrp="1"/>
          </p:cNvSpPr>
          <p:nvPr>
            <p:ph type="body" idx="2"/>
          </p:nvPr>
        </p:nvSpPr>
        <p:spPr>
          <a:xfrm>
            <a:off x="894587" y="2942400"/>
            <a:ext cx="18432491" cy="755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4703136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Пользовательский макет">
  <p:cSld name="2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5317" y="496093"/>
            <a:ext cx="5977224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05103" y="458194"/>
            <a:ext cx="1914137" cy="712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327138" y="225635"/>
            <a:ext cx="16355822" cy="15633027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75" name="Google Shape;75;p8"/>
          <p:cNvSpPr txBox="1">
            <a:spLocks noGrp="1"/>
          </p:cNvSpPr>
          <p:nvPr>
            <p:ph type="body" idx="1"/>
          </p:nvPr>
        </p:nvSpPr>
        <p:spPr>
          <a:xfrm>
            <a:off x="894588" y="1589088"/>
            <a:ext cx="9741217" cy="1135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body" idx="2"/>
          </p:nvPr>
        </p:nvSpPr>
        <p:spPr>
          <a:xfrm>
            <a:off x="894588" y="2942400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8"/>
          <p:cNvSpPr txBox="1">
            <a:spLocks noGrp="1"/>
          </p:cNvSpPr>
          <p:nvPr>
            <p:ph type="body" idx="3"/>
          </p:nvPr>
        </p:nvSpPr>
        <p:spPr>
          <a:xfrm>
            <a:off x="10544366" y="2942400"/>
            <a:ext cx="8793162" cy="755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9"/>
          <p:cNvPicPr preferRelativeResize="0"/>
          <p:nvPr/>
        </p:nvPicPr>
        <p:blipFill rotWithShape="1">
          <a:blip r:embed="rId3">
            <a:alphaModFix/>
          </a:blip>
          <a:srcRect l="-911" r="6517" b="8318"/>
          <a:stretch/>
        </p:blipFill>
        <p:spPr>
          <a:xfrm>
            <a:off x="0" y="0"/>
            <a:ext cx="20228511" cy="1131570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9"/>
          <p:cNvSpPr txBox="1">
            <a:spLocks noGrp="1"/>
          </p:cNvSpPr>
          <p:nvPr>
            <p:ph type="ctrTitle"/>
          </p:nvPr>
        </p:nvSpPr>
        <p:spPr>
          <a:xfrm>
            <a:off x="942976" y="3574472"/>
            <a:ext cx="7400004" cy="317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ubTitle" idx="1"/>
          </p:nvPr>
        </p:nvSpPr>
        <p:spPr>
          <a:xfrm>
            <a:off x="942976" y="6998407"/>
            <a:ext cx="7400004" cy="273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body" idx="2"/>
          </p:nvPr>
        </p:nvSpPr>
        <p:spPr>
          <a:xfrm>
            <a:off x="965200" y="10374313"/>
            <a:ext cx="3678238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0D7C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0D7C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1538" y="725488"/>
            <a:ext cx="5432746" cy="197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09876" y="458195"/>
            <a:ext cx="6407295" cy="5646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475">
          <p15:clr>
            <a:srgbClr val="FBAE40"/>
          </p15:clr>
        </p15:guide>
        <p15:guide id="2" orient="horz" pos="6535">
          <p15:clr>
            <a:srgbClr val="FBAE40"/>
          </p15:clr>
        </p15:guide>
        <p15:guide id="3" orient="horz" pos="45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Пользовательский макет">
  <p:cSld name="3_Пользовательский мак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5317" y="496093"/>
            <a:ext cx="5977224" cy="52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405103" y="458194"/>
            <a:ext cx="1914137" cy="712237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body" idx="1"/>
          </p:nvPr>
        </p:nvSpPr>
        <p:spPr>
          <a:xfrm>
            <a:off x="11107925" y="3344736"/>
            <a:ext cx="8211315" cy="9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11107925" y="2271023"/>
            <a:ext cx="8211315" cy="9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2" name="Google Shape;92;p10"/>
          <p:cNvSpPr txBox="1">
            <a:spLocks noGrp="1"/>
          </p:cNvSpPr>
          <p:nvPr>
            <p:ph type="body" idx="2"/>
          </p:nvPr>
        </p:nvSpPr>
        <p:spPr>
          <a:xfrm>
            <a:off x="11107925" y="4483209"/>
            <a:ext cx="8211315" cy="570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0"/>
          <p:cNvSpPr>
            <a:spLocks noGrp="1"/>
          </p:cNvSpPr>
          <p:nvPr>
            <p:ph type="pic" idx="3"/>
          </p:nvPr>
        </p:nvSpPr>
        <p:spPr>
          <a:xfrm>
            <a:off x="0" y="0"/>
            <a:ext cx="10202755" cy="11315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итульный слайд">
  <p:cSld name="1_Титульный слайд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3346" y="-3760202"/>
            <a:ext cx="15445312" cy="14464127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2"/>
          <p:cNvSpPr txBox="1">
            <a:spLocks noGrp="1"/>
          </p:cNvSpPr>
          <p:nvPr>
            <p:ph type="sldNum" idx="12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09876" y="458195"/>
            <a:ext cx="6407295" cy="56462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2"/>
          <p:cNvSpPr txBox="1">
            <a:spLocks noGrp="1"/>
          </p:cNvSpPr>
          <p:nvPr>
            <p:ph type="subTitle" idx="1"/>
          </p:nvPr>
        </p:nvSpPr>
        <p:spPr>
          <a:xfrm>
            <a:off x="906400" y="5923756"/>
            <a:ext cx="15078075" cy="273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2"/>
          <p:cNvSpPr txBox="1">
            <a:spLocks noGrp="1"/>
          </p:cNvSpPr>
          <p:nvPr>
            <p:ph type="title"/>
          </p:nvPr>
        </p:nvSpPr>
        <p:spPr>
          <a:xfrm>
            <a:off x="906400" y="3471862"/>
            <a:ext cx="17338675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02" name="Google Shape;102;p12"/>
          <p:cNvSpPr txBox="1">
            <a:spLocks noGrp="1"/>
          </p:cNvSpPr>
          <p:nvPr>
            <p:ph type="ftr" idx="11"/>
          </p:nvPr>
        </p:nvSpPr>
        <p:spPr>
          <a:xfrm>
            <a:off x="906400" y="10759710"/>
            <a:ext cx="6433312" cy="39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03" name="Google Shape;103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6400" y="714058"/>
            <a:ext cx="3177669" cy="11823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7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pos="549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1"/>
          <p:cNvSpPr txBox="1">
            <a:spLocks noGrp="1"/>
          </p:cNvSpPr>
          <p:nvPr>
            <p:ph type="sldNum" idx="12"/>
          </p:nvPr>
        </p:nvSpPr>
        <p:spPr>
          <a:xfrm>
            <a:off x="14648272" y="10759710"/>
            <a:ext cx="4623943" cy="395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75707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ctrTitle"/>
          </p:nvPr>
        </p:nvSpPr>
        <p:spPr>
          <a:xfrm>
            <a:off x="888112" y="3574472"/>
            <a:ext cx="7400004" cy="3171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None/>
            </a:pPr>
            <a:r>
              <a:rPr lang="ru-RU"/>
              <a:t>”Экофорест” «Восстановление лесного фонда РФ» </a:t>
            </a:r>
            <a:endParaRPr/>
          </a:p>
        </p:txBody>
      </p:sp>
      <p:sp>
        <p:nvSpPr>
          <p:cNvPr id="140" name="Google Shape;140;p17"/>
          <p:cNvSpPr txBox="1">
            <a:spLocks noGrp="1"/>
          </p:cNvSpPr>
          <p:nvPr>
            <p:ph type="subTitle" idx="1"/>
          </p:nvPr>
        </p:nvSpPr>
        <p:spPr>
          <a:xfrm>
            <a:off x="888112" y="7242047"/>
            <a:ext cx="7400004" cy="24884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2"/>
          </p:nvPr>
        </p:nvSpPr>
        <p:spPr>
          <a:xfrm>
            <a:off x="910336" y="10374313"/>
            <a:ext cx="3678238" cy="531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D7C0"/>
              </a:buClr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 txBox="1">
            <a:spLocks noGrp="1"/>
          </p:cNvSpPr>
          <p:nvPr>
            <p:ph type="body" idx="1"/>
          </p:nvPr>
        </p:nvSpPr>
        <p:spPr>
          <a:xfrm>
            <a:off x="691010" y="2566418"/>
            <a:ext cx="6781198" cy="8749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/>
              <a:t>Проект по использованию БПЛА (беспилотных летательных аппаратов) для высадки семян деревьев и сельскохозяйственных культур имеет несколько актуальных аспектов:</a:t>
            </a:r>
            <a:endParaRPr sz="3200" dirty="0"/>
          </a:p>
          <a:p>
            <a:pPr marL="1587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/>
          </a:p>
          <a:p>
            <a:pPr marL="1587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/>
          </a:p>
          <a:p>
            <a:pPr marL="1587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/>
              <a:t>•Экологическая ценность </a:t>
            </a:r>
            <a:endParaRPr sz="3200" dirty="0"/>
          </a:p>
          <a:p>
            <a:pPr marL="1587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/>
              <a:t>•Эффективность и точность</a:t>
            </a:r>
            <a:endParaRPr sz="3200" dirty="0"/>
          </a:p>
          <a:p>
            <a:pPr marL="1587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/>
              <a:t>•</a:t>
            </a:r>
            <a:r>
              <a:rPr lang="ru-RU" sz="3200" dirty="0" err="1"/>
              <a:t>Масштабируемость</a:t>
            </a:r>
            <a:r>
              <a:rPr lang="ru-RU" sz="3200" dirty="0"/>
              <a:t>  </a:t>
            </a:r>
            <a:endParaRPr sz="3200" dirty="0"/>
          </a:p>
          <a:p>
            <a:pPr marL="1587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/>
              <a:t>•Снижение рисков и затрат </a:t>
            </a:r>
            <a:endParaRPr sz="3200" dirty="0"/>
          </a:p>
          <a:p>
            <a:pPr marL="1587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/>
              <a:t>•Инновационный потенциал </a:t>
            </a:r>
            <a:endParaRPr sz="3200" dirty="0"/>
          </a:p>
          <a:p>
            <a:pPr marL="15875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3100" dirty="0"/>
          </a:p>
        </p:txBody>
      </p:sp>
      <p:sp>
        <p:nvSpPr>
          <p:cNvPr id="147" name="Google Shape;147;p18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300" cy="91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b="1"/>
              <a:t>Актуальность проекта</a:t>
            </a:r>
            <a:endParaRPr/>
          </a:p>
        </p:txBody>
      </p:sp>
      <p:pic>
        <p:nvPicPr>
          <p:cNvPr id="4" name="Рисунок 3" descr="ле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3818" y="1913434"/>
            <a:ext cx="11430000" cy="7143750"/>
          </a:xfrm>
          <a:prstGeom prst="round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9"/>
          <p:cNvSpPr txBox="1">
            <a:spLocks noGrp="1"/>
          </p:cNvSpPr>
          <p:nvPr>
            <p:ph type="body" idx="1"/>
          </p:nvPr>
        </p:nvSpPr>
        <p:spPr>
          <a:xfrm>
            <a:off x="11492210" y="2129458"/>
            <a:ext cx="7632847" cy="816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/>
              <a:t>Проблема клиента, которую решает проект заключается в неэффективности и ограничениях традиционных методов высадки.</a:t>
            </a:r>
            <a:endParaRPr sz="3200" dirty="0"/>
          </a:p>
          <a:p>
            <a:pPr marL="15875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/>
              <a:t>Почему существующих вариантов решения недостаточно:</a:t>
            </a:r>
            <a:endParaRPr sz="3200" dirty="0"/>
          </a:p>
          <a:p>
            <a:pPr marL="15875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 dirty="0"/>
          </a:p>
          <a:p>
            <a:pPr marL="15875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/>
              <a:t>•Трудоемкость и затраты </a:t>
            </a:r>
            <a:endParaRPr sz="3200" dirty="0"/>
          </a:p>
          <a:p>
            <a:pPr marL="15875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/>
              <a:t>•Точность и эффективность </a:t>
            </a:r>
            <a:endParaRPr sz="3200" dirty="0"/>
          </a:p>
          <a:p>
            <a:pPr marL="15875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/>
              <a:t>•Доступ к труднодоступным местам</a:t>
            </a:r>
            <a:endParaRPr sz="3200" dirty="0"/>
          </a:p>
          <a:p>
            <a:pPr marL="15875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/>
              <a:t>•Сокращение рисков и повышение безопасности </a:t>
            </a:r>
            <a:endParaRPr sz="3200" dirty="0"/>
          </a:p>
          <a:p>
            <a:pPr marL="15875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sz="3200" dirty="0"/>
              <a:t>•Увеличение производительности</a:t>
            </a:r>
            <a:endParaRPr sz="3200" dirty="0"/>
          </a:p>
          <a:p>
            <a:pPr marL="15875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3000" dirty="0"/>
          </a:p>
        </p:txBody>
      </p:sp>
      <p:sp>
        <p:nvSpPr>
          <p:cNvPr id="154" name="Google Shape;154;p19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b="1"/>
              <a:t>Проблема</a:t>
            </a:r>
            <a:endParaRPr/>
          </a:p>
        </p:txBody>
      </p:sp>
      <p:pic>
        <p:nvPicPr>
          <p:cNvPr id="4" name="Рисунок 3" descr="ещё ле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02" y="2129458"/>
            <a:ext cx="10373204" cy="6912768"/>
          </a:xfrm>
          <a:prstGeom prst="round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b="1"/>
              <a:t>Решение</a:t>
            </a:r>
            <a:endParaRPr/>
          </a:p>
        </p:txBody>
      </p:sp>
      <p:sp>
        <p:nvSpPr>
          <p:cNvPr id="164" name="Google Shape;164;p20"/>
          <p:cNvSpPr txBox="1">
            <a:spLocks noGrp="1"/>
          </p:cNvSpPr>
          <p:nvPr>
            <p:ph type="body" idx="2"/>
          </p:nvPr>
        </p:nvSpPr>
        <p:spPr>
          <a:xfrm>
            <a:off x="691010" y="2777530"/>
            <a:ext cx="7344816" cy="703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>
              <a:spcBef>
                <a:spcPts val="0"/>
              </a:spcBef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Реализуемость бизнеса по использованию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дронов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для засадки лесов и сельскохозяйственных культур, в частности, модели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EcoForest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, обосновывается рядом конкурентных преимуществ: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1. Уникальные РИД.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2. Индустриальные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партнерыю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3. Доступ к ресурсам.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4. Дефицит и дешевизна.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5. Уникальность.</a:t>
            </a:r>
            <a:endParaRPr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поле (не чудес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7794" y="2345482"/>
            <a:ext cx="11039872" cy="7357040"/>
          </a:xfrm>
          <a:prstGeom prst="round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b="1"/>
              <a:t>Рынок</a:t>
            </a:r>
            <a:endParaRPr/>
          </a:p>
        </p:txBody>
      </p:sp>
      <p:sp>
        <p:nvSpPr>
          <p:cNvPr id="171" name="Google Shape;171;p21"/>
          <p:cNvSpPr txBox="1">
            <a:spLocks noGrp="1"/>
          </p:cNvSpPr>
          <p:nvPr>
            <p:ph type="body" idx="2"/>
          </p:nvPr>
        </p:nvSpPr>
        <p:spPr>
          <a:xfrm>
            <a:off x="979042" y="1985442"/>
            <a:ext cx="18432491" cy="755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>
              <a:spcBef>
                <a:spcPts val="0"/>
              </a:spcBef>
            </a:pPr>
            <a:r>
              <a:rPr lang="ru-RU" sz="3200" dirty="0" smtClean="0"/>
              <a:t>Потенциальные потребители проекта по высадке БПЛА семян деревьев и сельскохозяйственных культур могут быть разделены на две основные категории: юридические лица (B2B) и физические лица (B2C).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Юридические лица (B2B):</a:t>
            </a:r>
            <a:br>
              <a:rPr lang="ru-RU" sz="3200" dirty="0" smtClean="0"/>
            </a:br>
            <a:r>
              <a:rPr lang="ru-RU" sz="3200" dirty="0" smtClean="0"/>
              <a:t>- Сельскохозяйственные предприятия и фермерские хозяйства, которые занимаются возделыванием сельскохозяйственных культур.</a:t>
            </a:r>
            <a:br>
              <a:rPr lang="ru-RU" sz="3200" dirty="0" smtClean="0"/>
            </a:br>
            <a:r>
              <a:rPr lang="ru-RU" sz="3200" dirty="0" smtClean="0"/>
              <a:t>- Лесозаготовительные компании и организации, занимающиеся лесоразведением и восстановлением лесов.</a:t>
            </a:r>
            <a:br>
              <a:rPr lang="ru-RU" sz="3200" dirty="0" smtClean="0"/>
            </a:br>
            <a:r>
              <a:rPr lang="ru-RU" sz="3200" dirty="0" smtClean="0"/>
              <a:t>- Экологические организации и государственные агентства, осуществляющие меры по озеленению и восстановлению экосистем.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Физические лица (B2C):</a:t>
            </a:r>
            <a:br>
              <a:rPr lang="ru-RU" sz="3200" dirty="0" smtClean="0"/>
            </a:br>
            <a:r>
              <a:rPr lang="ru-RU" sz="3200" dirty="0" smtClean="0"/>
              <a:t>- Фермеры и садоводы, занимающиеся выращиванием сельскохозяйственных культур на своих участках.</a:t>
            </a:r>
            <a:br>
              <a:rPr lang="ru-RU" sz="3200" dirty="0" smtClean="0"/>
            </a:br>
            <a:r>
              <a:rPr lang="ru-RU" sz="3200" dirty="0" smtClean="0"/>
              <a:t>- Частные лица, желающие провести высадку деревьев на своей территории для озеленения или создания лесного покрова.</a:t>
            </a:r>
            <a:br>
              <a:rPr lang="ru-RU" sz="3200" dirty="0" smtClean="0"/>
            </a:br>
            <a:r>
              <a:rPr lang="ru-RU" sz="3200" dirty="0" smtClean="0"/>
              <a:t>- Экологически осознанные граждане, которые поддерживают инициативы по восстановлению лесов и экосистем.</a:t>
            </a:r>
            <a:endParaRPr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b="1"/>
              <a:t>Бизнес-модель</a:t>
            </a:r>
            <a:endParaRPr/>
          </a:p>
        </p:txBody>
      </p:sp>
      <p:sp>
        <p:nvSpPr>
          <p:cNvPr id="178" name="Google Shape;178;p22"/>
          <p:cNvSpPr txBox="1">
            <a:spLocks noGrp="1"/>
          </p:cNvSpPr>
          <p:nvPr>
            <p:ph type="body" idx="2"/>
          </p:nvPr>
        </p:nvSpPr>
        <p:spPr>
          <a:xfrm>
            <a:off x="10844138" y="2777530"/>
            <a:ext cx="8487548" cy="755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>
              <a:spcBef>
                <a:spcPts val="0"/>
              </a:spcBef>
            </a:pPr>
            <a:r>
              <a:rPr lang="ru-RU" sz="3200" dirty="0" err="1" smtClean="0"/>
              <a:t>EcoForest</a:t>
            </a:r>
            <a:r>
              <a:rPr lang="ru-RU" sz="3200" dirty="0" smtClean="0"/>
              <a:t> предлагает услуги по посадке лесов и сельскохозяйственных культур с помощью </a:t>
            </a:r>
            <a:r>
              <a:rPr lang="ru-RU" sz="3200" dirty="0" err="1" smtClean="0"/>
              <a:t>дронов</a:t>
            </a:r>
            <a:r>
              <a:rPr lang="ru-RU" sz="3200" dirty="0" smtClean="0"/>
              <a:t>. Это позволяет автоматизировать процесс, сократить затраты и контролировать равномерное распределение растений на большой территории.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Выстраивание отношений с потребителями.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Привлечение ресурсов.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Каналы продвижения и сбыта.</a:t>
            </a:r>
            <a:endParaRPr sz="3200" dirty="0"/>
          </a:p>
        </p:txBody>
      </p:sp>
      <p:pic>
        <p:nvPicPr>
          <p:cNvPr id="4" name="Рисунок 3" descr="лес 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02" y="2489498"/>
            <a:ext cx="9998935" cy="6624736"/>
          </a:xfrm>
          <a:prstGeom prst="round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5"/>
          <p:cNvSpPr txBox="1">
            <a:spLocks noGrp="1"/>
          </p:cNvSpPr>
          <p:nvPr>
            <p:ph type="title"/>
          </p:nvPr>
        </p:nvSpPr>
        <p:spPr>
          <a:xfrm>
            <a:off x="894588" y="515375"/>
            <a:ext cx="9741217" cy="91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ru-RU" b="1"/>
              <a:t>Планы развития</a:t>
            </a:r>
            <a:endParaRPr/>
          </a:p>
        </p:txBody>
      </p:sp>
      <p:sp>
        <p:nvSpPr>
          <p:cNvPr id="211" name="Google Shape;211;p25"/>
          <p:cNvSpPr txBox="1">
            <a:spLocks noGrp="1"/>
          </p:cNvSpPr>
          <p:nvPr>
            <p:ph type="body" idx="2"/>
          </p:nvPr>
        </p:nvSpPr>
        <p:spPr>
          <a:xfrm>
            <a:off x="979042" y="7962106"/>
            <a:ext cx="18158462" cy="7554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875" lvl="0" indent="0">
              <a:spcBef>
                <a:spcPts val="0"/>
              </a:spcBef>
            </a:pPr>
            <a:r>
              <a:rPr lang="ru-RU" sz="3200" dirty="0" err="1" smtClean="0"/>
              <a:t>EcoForest</a:t>
            </a:r>
            <a:r>
              <a:rPr lang="ru-RU" sz="3200" dirty="0" smtClean="0"/>
              <a:t> предлагает уникальную технологию посадки лесов и сельскохозяйственных культур с использованием </a:t>
            </a:r>
            <a:r>
              <a:rPr lang="ru-RU" sz="3200" dirty="0" err="1" smtClean="0"/>
              <a:t>дронов</a:t>
            </a:r>
            <a:r>
              <a:rPr lang="ru-RU" sz="3200" dirty="0" smtClean="0"/>
              <a:t>. Это позволяет значительно сократить время и затраты на посадку, а также контролировать процесс на больших площадях. Кроме того, наши </a:t>
            </a:r>
            <a:r>
              <a:rPr lang="ru-RU" sz="3200" dirty="0" err="1" smtClean="0"/>
              <a:t>дроны</a:t>
            </a:r>
            <a:r>
              <a:rPr lang="ru-RU" sz="3200" dirty="0" smtClean="0"/>
              <a:t> обеспечивают равномерное распределение семян, что повышает урожайность. Мы также предлагаем обучение пользователей и аренду оборудования.</a:t>
            </a:r>
            <a:endParaRPr sz="3200" dirty="0"/>
          </a:p>
        </p:txBody>
      </p:sp>
      <p:pic>
        <p:nvPicPr>
          <p:cNvPr id="4" name="Рисунок 3" descr="лас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490" y="1553394"/>
            <a:ext cx="10081120" cy="5670630"/>
          </a:xfrm>
          <a:prstGeom prst="round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6"/>
          <p:cNvSpPr txBox="1">
            <a:spLocks noGrp="1"/>
          </p:cNvSpPr>
          <p:nvPr>
            <p:ph type="subTitle" idx="1"/>
          </p:nvPr>
        </p:nvSpPr>
        <p:spPr>
          <a:xfrm>
            <a:off x="979042" y="6737970"/>
            <a:ext cx="9733829" cy="273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228600" algn="l" rtl="0">
              <a:lnSpc>
                <a:spcPct val="24222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228600" marR="0" lvl="0" indent="-228600" algn="l" rtl="0">
              <a:lnSpc>
                <a:spcPct val="2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Телефон</a:t>
            </a:r>
            <a:endParaRPr dirty="0"/>
          </a:p>
          <a:p>
            <a:pPr marL="228600" marR="0" lvl="0" indent="-228600" algn="l" rtl="0">
              <a:lnSpc>
                <a:spcPct val="242222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ru-RU" sz="18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email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6"/>
          <p:cNvSpPr txBox="1">
            <a:spLocks noGrp="1"/>
          </p:cNvSpPr>
          <p:nvPr>
            <p:ph type="title"/>
          </p:nvPr>
        </p:nvSpPr>
        <p:spPr>
          <a:xfrm>
            <a:off x="906464" y="4564856"/>
            <a:ext cx="9733828" cy="218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ru-RU" b="1"/>
              <a:t>Контакты</a:t>
            </a:r>
            <a:endParaRPr/>
          </a:p>
        </p:txBody>
      </p:sp>
      <p:sp>
        <p:nvSpPr>
          <p:cNvPr id="219" name="Google Shape;219;p26"/>
          <p:cNvSpPr txBox="1"/>
          <p:nvPr/>
        </p:nvSpPr>
        <p:spPr>
          <a:xfrm>
            <a:off x="2635226" y="6737970"/>
            <a:ext cx="9733829" cy="273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5714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dirty="0"/>
          </a:p>
          <a:p>
            <a:pPr marL="0" marR="0" lvl="0" indent="0" algn="l" rtl="0">
              <a:lnSpc>
                <a:spcPct val="15571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ru-RU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+7 </a:t>
            </a:r>
            <a:r>
              <a:rPr lang="ru-RU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ru-RU" sz="2800" b="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910</a:t>
            </a:r>
            <a:r>
              <a:rPr lang="ru-RU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</a:t>
            </a:r>
            <a:r>
              <a:rPr lang="ru-RU" sz="2800" b="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693</a:t>
            </a:r>
            <a:r>
              <a:rPr lang="ru-RU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280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r>
            <a:r>
              <a:rPr lang="ru-RU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ru-RU" sz="2800" b="0" i="0" u="sng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84</a:t>
            </a:r>
            <a:endParaRPr u="sng" dirty="0"/>
          </a:p>
          <a:p>
            <a:pPr marL="0" marR="0" lvl="0" indent="0" algn="l" rtl="0">
              <a:lnSpc>
                <a:spcPct val="155714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dirty="0" smtClean="0">
                <a:solidFill>
                  <a:schemeClr val="dk1"/>
                </a:solidFill>
              </a:rPr>
              <a:t>bsandro_2002</a:t>
            </a:r>
            <a:r>
              <a:rPr lang="ru-RU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@</a:t>
            </a:r>
            <a:r>
              <a:rPr lang="ru-RU" sz="28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mail.ru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ОБЛОЖКИ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ЗДЕЛИТЕЛИ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247</Words>
  <Application>Microsoft Office PowerPoint</Application>
  <PresentationFormat>Произвольный</PresentationFormat>
  <Paragraphs>34</Paragraphs>
  <Slides>8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ОБЛОЖКИ</vt:lpstr>
      <vt:lpstr>РАЗДЕЛИТЕЛИ</vt:lpstr>
      <vt:lpstr>”Экофорест” «Восстановление лесного фонда РФ» </vt:lpstr>
      <vt:lpstr>Актуальность проекта</vt:lpstr>
      <vt:lpstr>Проблема</vt:lpstr>
      <vt:lpstr>Решение</vt:lpstr>
      <vt:lpstr>Рынок</vt:lpstr>
      <vt:lpstr>Бизнес-модель</vt:lpstr>
      <vt:lpstr>Планы развития</vt:lpstr>
      <vt:lpstr>Контакты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”Экофорест” «Восстановление лесного фонда РФ»</dc:title>
  <dc:creator>Admin</dc:creator>
  <cp:lastModifiedBy>Пользователь Windows</cp:lastModifiedBy>
  <cp:revision>4</cp:revision>
  <dcterms:modified xsi:type="dcterms:W3CDTF">2023-10-20T15:51:15Z</dcterms:modified>
</cp:coreProperties>
</file>