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gl5EVk3G+z+pT2ufZYMAQbC8CH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35B6BE-A6C9-40FA-9571-86A9B01D1034}">
  <a:tblStyle styleId="{1735B6BE-A6C9-40FA-9571-86A9B01D103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6694b527a4594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6694b527a4594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17074" r="19602" t="0"/>
          <a:stretch/>
        </p:blipFill>
        <p:spPr>
          <a:xfrm>
            <a:off x="7699513" y="195644"/>
            <a:ext cx="4094922" cy="646671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122653"/>
            <a:ext cx="8070574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6600" u="sng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Smart refrigerator </a:t>
            </a:r>
            <a:endParaRPr b="1" i="1" sz="6600" u="sng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/>
        </p:nvSpPr>
        <p:spPr>
          <a:xfrm>
            <a:off x="682487" y="797510"/>
            <a:ext cx="10827026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4. </a:t>
            </a:r>
            <a:r>
              <a:rPr b="1" lang="ru-RU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Улучшить дизайн и функциональность</a:t>
            </a:r>
            <a:r>
              <a:rPr lang="ru-RU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придать холодильнику эстетически привлекательный внешний вид и простой в использовании интерфейс. Предоставить пользователю широкий выбор настроек и опций, чтобы они могли настроить холодильник в соответствии с их потребностями.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5. </a:t>
            </a:r>
            <a:r>
              <a:rPr b="1" lang="ru-RU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Предоставить качественную и гарантированную техническую поддержку</a:t>
            </a:r>
            <a:r>
              <a:rPr lang="ru-RU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удостовериться, что покупатели могут легко обратиться за помощью при возникновении проблем. Обучить команду устранять возможные неполадки и предоставлять быстрый и качественный сервис.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>
            <p:ph type="title"/>
          </p:nvPr>
        </p:nvSpPr>
        <p:spPr>
          <a:xfrm>
            <a:off x="1497496" y="113335"/>
            <a:ext cx="8769626" cy="310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lang="ru-RU" sz="2800" u="sng">
                <a:latin typeface="Courier New"/>
                <a:ea typeface="Courier New"/>
                <a:cs typeface="Courier New"/>
                <a:sym typeface="Courier New"/>
              </a:rPr>
              <a:t>PEST анализ </a:t>
            </a:r>
            <a:endParaRPr/>
          </a:p>
        </p:txBody>
      </p:sp>
      <p:graphicFrame>
        <p:nvGraphicFramePr>
          <p:cNvPr id="158" name="Google Shape;158;p12"/>
          <p:cNvGraphicFramePr/>
          <p:nvPr/>
        </p:nvGraphicFramePr>
        <p:xfrm>
          <a:off x="145774" y="5254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{1735B6BE-A6C9-40FA-9571-86A9B01D1034}</a:tableStyleId>
              </a:tblPr>
              <a:tblGrid>
                <a:gridCol w="5957100"/>
                <a:gridCol w="5943375"/>
              </a:tblGrid>
              <a:tr h="2438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   </a:t>
                      </a:r>
                      <a:r>
                        <a:rPr b="1" i="1" lang="ru-RU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Политические факторы: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-Учет регулятивных норм, стандартов производства, маркировки, сбыта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-Санкции в связи с политической ситуацией, которые могут быть проблемой при использовании импортных материалов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-Сложности вывоза продукции с целью продажи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-Таможенные пошлины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Экономические факторы</a:t>
                      </a:r>
                      <a:r>
                        <a:rPr b="0" lang="ru-RU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: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-Покупательская способность населения, малый процент людей из высшего класса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-Конкуренция с производителями обычных холодильников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-Повышение процентной ставыки по кредитам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-Снижение уровня инвестиций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</a:tr>
              <a:tr h="2438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Социокультурные</a:t>
                      </a:r>
                      <a:r>
                        <a:rPr i="1" lang="ru-RU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i="1" lang="ru-RU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факторы</a:t>
                      </a:r>
                      <a:r>
                        <a:rPr lang="ru-RU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: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-Культура экономии в России: граждане не привыкли вкладывать большое количество средств в решение бытовых проблем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-Демографическая проблема: большое количество людей пенсионного возраста, не интересующихся новыми технологиями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-Потребительские предпочтения: </a:t>
                      </a:r>
                      <a:r>
                        <a:rPr b="0" i="0" lang="ru-RU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 россиянам может не быть интересно использование умной технологии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-Приватность данных: умный холодильник требует доступа к информации о покупках и питании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Технологические факторы: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-Интеренет: у</a:t>
                      </a:r>
                      <a:r>
                        <a:rPr b="0" i="0" lang="ru-RU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мные холодильники зависят от надежной и стабильной сети Интернет для передачи данных и заказа еды. Необходимо оценить доступность подключения к Интернету в разных регионах России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-Разработка программного обеспечения: Должны быть установлены сотрудничество со специалистами в области разработки программного обеспечения 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 Свободный доступ рекламы в социальных сетях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type="title"/>
          </p:nvPr>
        </p:nvSpPr>
        <p:spPr>
          <a:xfrm>
            <a:off x="1956352" y="-199129"/>
            <a:ext cx="827929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urier New"/>
              <a:buNone/>
            </a:pPr>
            <a:r>
              <a:rPr b="1" lang="ru-RU" u="sng">
                <a:latin typeface="Courier New"/>
                <a:ea typeface="Courier New"/>
                <a:cs typeface="Courier New"/>
                <a:sym typeface="Courier New"/>
              </a:rPr>
              <a:t>Реализация производства:</a:t>
            </a:r>
            <a:endParaRPr/>
          </a:p>
        </p:txBody>
      </p:sp>
      <p:sp>
        <p:nvSpPr>
          <p:cNvPr id="164" name="Google Shape;164;p13"/>
          <p:cNvSpPr txBox="1"/>
          <p:nvPr>
            <p:ph idx="1" type="body"/>
          </p:nvPr>
        </p:nvSpPr>
        <p:spPr>
          <a:xfrm>
            <a:off x="306456" y="980661"/>
            <a:ext cx="11579087" cy="5526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ru-RU">
                <a:latin typeface="Courier New"/>
                <a:ea typeface="Courier New"/>
                <a:cs typeface="Courier New"/>
                <a:sym typeface="Courier New"/>
              </a:rPr>
              <a:t>Производство комплектующих</a:t>
            </a: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: нанимаем команду специалистов, работающих с инновационными технологиями и способными создать программное обеспечение для холодильников, нанимаем инженеров, создающих чертежи для нашего продукта, закупаем составляющие продукта.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ru-RU">
                <a:latin typeface="Courier New"/>
                <a:ea typeface="Courier New"/>
                <a:cs typeface="Courier New"/>
                <a:sym typeface="Courier New"/>
              </a:rPr>
              <a:t>Сбыт</a:t>
            </a: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: открываем преимущественно онлайн производство, несколько офлайн магазинов в крупных городах России (Москве, Санкт-Петербурге, Екатеринбурге и так далее).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ru-RU">
                <a:latin typeface="Courier New"/>
                <a:ea typeface="Courier New"/>
                <a:cs typeface="Courier New"/>
                <a:sym typeface="Courier New"/>
              </a:rPr>
              <a:t>Реклама</a:t>
            </a: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: осуществляется через социальные сети, а также через наших партнеров.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ru-RU">
                <a:latin typeface="Courier New"/>
                <a:ea typeface="Courier New"/>
                <a:cs typeface="Courier New"/>
                <a:sym typeface="Courier New"/>
              </a:rPr>
              <a:t>Инвестиции</a:t>
            </a: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: кредиты и частные инвесторы.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6694b527a4594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100" u="sng">
                <a:latin typeface="Courier New"/>
                <a:ea typeface="Courier New"/>
                <a:cs typeface="Courier New"/>
                <a:sym typeface="Courier New"/>
              </a:rPr>
              <a:t>Конкуренты </a:t>
            </a:r>
            <a:endParaRPr b="1" i="1" sz="3100" u="sng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0" name="Google Shape;170;g266694b527a45940_0"/>
          <p:cNvSpPr txBox="1"/>
          <p:nvPr>
            <p:ph idx="1" type="body"/>
          </p:nvPr>
        </p:nvSpPr>
        <p:spPr>
          <a:xfrm>
            <a:off x="182550" y="1428750"/>
            <a:ext cx="11826900" cy="503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1. Samsung Family Hub. Samsung предлагает линейку умных холодильников Family Hub, которые имеют широкий набор функций, включая встроенный экран с доступом к интернету, возможность заказа продуктов онлайн и управление через мобильное приложение.</a:t>
            </a:r>
            <a:endParaRPr sz="15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2. LG InstaView. LG также предлагает умные холодильники InstaView, которые имеют прозрачную дверцу, позволяющую просматривать содержимое холодильника без открывания двери. Они также обладают функциями управления через мобильное приложение и подключения к интернету.</a:t>
            </a:r>
            <a:endParaRPr sz="15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3. Whirlpool Smart Appliances. Whirlpool предлагает линейку умных бытовых приборов, включая холодильники, с возможностью управления через мобильное приложение. Они также имеют функции мониторинга и управления энергопотреблением.</a:t>
            </a:r>
            <a:endParaRPr sz="15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4. Haier Smart Refrigerators. Haier также предлагает умные холодильники с функциями управления через мобильное приложение, отслеживания сроков годности и создания списков покупок. Они также имеют функции голосового управления.</a:t>
            </a:r>
            <a:endParaRPr sz="15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5. Bosch Home Connect. Bosch предлагает умные холодильники с функцией Home Connect, которая позволяет управлять холодильником через мобильное приложение. Они также имеют функции автоматического определения продуктов и рекомендаций по хранению.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477077" y="1651409"/>
            <a:ext cx="1125109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Технологическое моделирование и разработка материалов с заданными свойствами 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596347" y="4606426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Хренова Екатерина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Ершова Анастасия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Прозорова Екатерина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589722" y="428178"/>
            <a:ext cx="11012556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Цель проекта</a:t>
            </a: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создание умного холодильника, который будет оснащен датчиками и соединен с Интернетом.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Основные задачи проекта</a:t>
            </a: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разработка и внедрение инновационных технологий и функций, которые позволят холодильникам стать более интеллектуальными и удобными в использовании.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Ожидаемые результаты проекта</a:t>
            </a: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создание холодильников, способных автоматически контролировать и регулировать температуру, оптимизировать использование энергии, предупреждать о проблемах с продуктами и предлагать рекомендации по их хранению. Умные холодильники также смогут подключаться к интернету и обеспечивать доступ к информации о состоянии продуктов, составлению списка покупок и другим функциям, улучшающим пользовательский опыт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/>
        </p:nvSpPr>
        <p:spPr>
          <a:xfrm>
            <a:off x="5806976" y="452953"/>
            <a:ext cx="6096000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Продукт, реализуемый на рынке, с целью получения прибыли - </a:t>
            </a:r>
            <a:r>
              <a:rPr b="1"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умный холодильник </a:t>
            </a: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 инновационное устройство, предназначенное для упрощения и оптимизации хранения продуктов.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Умный холодильник </a:t>
            </a: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оснащен уникальными функциями, такими как управление через приложение на смартфоне, автоматическое распознавание продуктов и их сроков годности, формирование списков покупок и оптимизация температуры хранения. </a:t>
            </a:r>
            <a:endParaRPr/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024" y="1950245"/>
            <a:ext cx="5219358" cy="4110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/>
        </p:nvSpPr>
        <p:spPr>
          <a:xfrm>
            <a:off x="967409" y="1009906"/>
            <a:ext cx="1025718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2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Умный холодильник может решить следующие проблемы потенциальных потребителей:</a:t>
            </a:r>
            <a:endParaRPr/>
          </a:p>
        </p:txBody>
      </p:sp>
      <p:sp>
        <p:nvSpPr>
          <p:cNvPr id="108" name="Google Shape;108;p5"/>
          <p:cNvSpPr txBox="1"/>
          <p:nvPr/>
        </p:nvSpPr>
        <p:spPr>
          <a:xfrm>
            <a:off x="397567" y="2603910"/>
            <a:ext cx="261067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 Быстрая порча продуктов питания, связанная с несоблюдением условий хранения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</p:txBody>
      </p:sp>
      <p:sp>
        <p:nvSpPr>
          <p:cNvPr id="109" name="Google Shape;109;p5"/>
          <p:cNvSpPr txBox="1"/>
          <p:nvPr/>
        </p:nvSpPr>
        <p:spPr>
          <a:xfrm>
            <a:off x="3286540" y="2603910"/>
            <a:ext cx="261067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Сложность в составлении списка продуктов, необходимых для приобретения;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6592956" y="2603910"/>
            <a:ext cx="204083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Контроль за истечением срока годности продуктов питания;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9210261" y="2603910"/>
            <a:ext cx="2438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Высокое энергопотребление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99391" y="89590"/>
            <a:ext cx="1199321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 New"/>
              <a:buNone/>
            </a:pPr>
            <a:r>
              <a:rPr b="1" lang="ru-RU" sz="4000" u="sng">
                <a:latin typeface="Courier New"/>
                <a:ea typeface="Courier New"/>
                <a:cs typeface="Courier New"/>
                <a:sym typeface="Courier New"/>
              </a:rPr>
              <a:t>Оценка бизнес модели по Остельвальдеру</a:t>
            </a:r>
            <a:r>
              <a:rPr lang="ru-RU"/>
              <a:t>:</a:t>
            </a:r>
            <a:endParaRPr/>
          </a:p>
        </p:txBody>
      </p:sp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665920" y="1693449"/>
            <a:ext cx="10860158" cy="4495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Потребители – люди из высших слоев общества, которые могут себе позволить дорогостоящие покупки.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Производство приносит постоянный доход.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Основное производства и продажа товаров происходит в крупных городах.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Отсутствие конкурентов с идентичными технологиями делает наш продукт более желанным.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Ценность здорового образа жизни среди людей с высоким достатком постоянно растет, что обеспечивает нам базу потенциальных потребителей.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6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586" y="5014947"/>
            <a:ext cx="1748871" cy="174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"/>
          <p:cNvSpPr txBox="1"/>
          <p:nvPr>
            <p:ph type="title"/>
          </p:nvPr>
        </p:nvSpPr>
        <p:spPr>
          <a:xfrm>
            <a:off x="1266021" y="94182"/>
            <a:ext cx="10121348" cy="5625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b="1" lang="ru-RU" u="sng">
                <a:latin typeface="Courier New"/>
                <a:ea typeface="Courier New"/>
                <a:cs typeface="Courier New"/>
                <a:sym typeface="Courier New"/>
              </a:rPr>
              <a:t>Описание среднего покупателя: </a:t>
            </a:r>
            <a:endParaRPr/>
          </a:p>
        </p:txBody>
      </p:sp>
      <p:sp>
        <p:nvSpPr>
          <p:cNvPr id="129" name="Google Shape;129;p8"/>
          <p:cNvSpPr txBox="1"/>
          <p:nvPr>
            <p:ph idx="1" type="body"/>
          </p:nvPr>
        </p:nvSpPr>
        <p:spPr>
          <a:xfrm>
            <a:off x="364434" y="795131"/>
            <a:ext cx="11463131" cy="4252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ru-RU" sz="1800">
                <a:latin typeface="Courier New"/>
                <a:ea typeface="Courier New"/>
                <a:cs typeface="Courier New"/>
                <a:sym typeface="Courier New"/>
              </a:rPr>
              <a:t>Возраст</a:t>
            </a:r>
            <a:r>
              <a:rPr lang="ru-RU" sz="1800">
                <a:latin typeface="Courier New"/>
                <a:ea typeface="Courier New"/>
                <a:cs typeface="Courier New"/>
                <a:sym typeface="Courier New"/>
              </a:rPr>
              <a:t>: средний покупатель умного холодильника, скорее всего, будет находиться в возрастной категории от 25 до 45 лет. Это активные взрослые, которые стремятся к упрощению своей повседневной жизни и использованию новых технологий.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ru-RU" sz="1800">
                <a:latin typeface="Courier New"/>
                <a:ea typeface="Courier New"/>
                <a:cs typeface="Courier New"/>
                <a:sym typeface="Courier New"/>
              </a:rPr>
              <a:t>Пол</a:t>
            </a:r>
            <a:r>
              <a:rPr lang="ru-RU" sz="1800">
                <a:latin typeface="Courier New"/>
                <a:ea typeface="Courier New"/>
                <a:cs typeface="Courier New"/>
                <a:sym typeface="Courier New"/>
              </a:rPr>
              <a:t>: Подавляющее большинство покупателей будут являться мужчинами или семейными парами, где оба партнера активно участвуют в домашнем хозяйстве.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ru-RU" sz="1800">
                <a:latin typeface="Courier New"/>
                <a:ea typeface="Courier New"/>
                <a:cs typeface="Courier New"/>
                <a:sym typeface="Courier New"/>
              </a:rPr>
              <a:t>Уровень дохода</a:t>
            </a:r>
            <a:r>
              <a:rPr lang="ru-RU" sz="1800">
                <a:latin typeface="Courier New"/>
                <a:ea typeface="Courier New"/>
                <a:cs typeface="Courier New"/>
                <a:sym typeface="Courier New"/>
              </a:rPr>
              <a:t>: средний покупатель будет обладать выше среднего уровнем дохода. Это позволит им осуществлять покупку такого дорогостоящего устройства и поддерживать постоянное пополнение продуктами.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ru-RU" sz="1800">
                <a:latin typeface="Courier New"/>
                <a:ea typeface="Courier New"/>
                <a:cs typeface="Courier New"/>
                <a:sym typeface="Courier New"/>
              </a:rPr>
              <a:t>Место проживания</a:t>
            </a:r>
            <a:r>
              <a:rPr lang="ru-RU" sz="1800">
                <a:latin typeface="Courier New"/>
                <a:ea typeface="Courier New"/>
                <a:cs typeface="Courier New"/>
                <a:sym typeface="Courier New"/>
              </a:rPr>
              <a:t>: этот тип покупателей скорее всего будет проживать в городских районах, где доступ к технологиям и услугам доставки еды более распространен и удобен.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ru-RU" sz="1800">
                <a:latin typeface="Courier New"/>
                <a:ea typeface="Courier New"/>
                <a:cs typeface="Courier New"/>
                <a:sym typeface="Courier New"/>
              </a:rPr>
              <a:t>Уровень здоровья</a:t>
            </a:r>
            <a:r>
              <a:rPr lang="ru-RU" sz="1800">
                <a:latin typeface="Courier New"/>
                <a:ea typeface="Courier New"/>
                <a:cs typeface="Courier New"/>
                <a:sym typeface="Courier New"/>
              </a:rPr>
              <a:t>: средний покупатель будет обращать внимание на свое здоровье и питание. Они будут искать функции холодильника, такие как отслеживание срока годности, чтобы быть уверенными в качестве и свежести своих продуктов.</a:t>
            </a:r>
            <a:endParaRPr/>
          </a:p>
          <a:p>
            <a:pPr indent="-4000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6987" y="5048078"/>
            <a:ext cx="1749704" cy="174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3221" y="5031096"/>
            <a:ext cx="1749704" cy="174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9455" y="5014114"/>
            <a:ext cx="1749704" cy="174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5689" y="5014114"/>
            <a:ext cx="1749704" cy="1749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0954" y="4820375"/>
            <a:ext cx="1921778" cy="192177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9"/>
          <p:cNvSpPr txBox="1"/>
          <p:nvPr/>
        </p:nvSpPr>
        <p:spPr>
          <a:xfrm>
            <a:off x="1073426" y="172352"/>
            <a:ext cx="84151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Как работать с таким потребителем: </a:t>
            </a:r>
            <a:endParaRPr/>
          </a:p>
        </p:txBody>
      </p:sp>
      <p:sp>
        <p:nvSpPr>
          <p:cNvPr id="140" name="Google Shape;140;p9"/>
          <p:cNvSpPr txBox="1"/>
          <p:nvPr/>
        </p:nvSpPr>
        <p:spPr>
          <a:xfrm>
            <a:off x="331358" y="912313"/>
            <a:ext cx="9899266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1. </a:t>
            </a:r>
            <a:r>
              <a:rPr b="1"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Предложить широкий спектр здоровой и свежей пищи</a:t>
            </a: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данной целевой аудитории важно питаться правильно. Нужно заложить партнерство с местными поставщиками органических продуктов и рассказать о своей способности предлагать качественные продукты с долгим сроком годности.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2. </a:t>
            </a:r>
            <a:r>
              <a:rPr b="1"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Улучшить функцию заказа еды</a:t>
            </a: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нужно сделать процесс заказа максимально простым и удобным.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3. </a:t>
            </a:r>
            <a:r>
              <a:rPr b="1"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Обеспечить больше контроля и информации о продуктах</a:t>
            </a:r>
            <a:r>
              <a:rPr lang="ru-RU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поставить акцент на возможность отслеживать срок годности и состояние продуктов. Разработать приложение, которое покупатели могут использовать для проверки содержимого холодильника и получения уведомлений о скором истечении срока годности.</a:t>
            </a:r>
            <a:endParaRPr/>
          </a:p>
        </p:txBody>
      </p:sp>
      <p:pic>
        <p:nvPicPr>
          <p:cNvPr id="141" name="Google Shape;14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1165" y="2461484"/>
            <a:ext cx="1921777" cy="192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18536" y="172352"/>
            <a:ext cx="1921778" cy="1921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2023-10-18T15:23:25Z</dcterms:created>
  <dc:creator>zelenskaya.18.kate@mail.ru</dc:creator>
</cp:coreProperties>
</file>