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2"/>
  </p:notesMasterIdLst>
  <p:sldIdLst>
    <p:sldId id="257" r:id="rId2"/>
    <p:sldId id="259" r:id="rId3"/>
    <p:sldId id="260" r:id="rId4"/>
    <p:sldId id="266" r:id="rId5"/>
    <p:sldId id="261" r:id="rId6"/>
    <p:sldId id="262" r:id="rId7"/>
    <p:sldId id="263" r:id="rId8"/>
    <p:sldId id="264" r:id="rId9"/>
    <p:sldId id="267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21" autoAdjust="0"/>
  </p:normalViewPr>
  <p:slideViewPr>
    <p:cSldViewPr snapToGrid="0">
      <p:cViewPr varScale="1">
        <p:scale>
          <a:sx n="60" d="100"/>
          <a:sy n="60" d="100"/>
        </p:scale>
        <p:origin x="7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446BD-D0B6-449B-96D1-58624A40F14D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B8BCA-0299-415E-AEAD-A8EBFEC84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7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BC94-C996-4EB3-BA61-508902A533AC}" type="datetime1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A47-E705-483D-9901-145A370F0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810E-638E-49AA-A9D6-36F895C59E40}" type="datetime1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A47-E705-483D-9901-145A370F0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5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9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9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940A-F32F-476E-A409-D9FD85ACF4B6}" type="datetime1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A47-E705-483D-9901-145A370F0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357-144B-4391-8D20-3D9CE3DDC8A3}" type="datetime1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A47-E705-483D-9901-145A370F0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3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65BBE-AFC5-427D-AA6C-E6B3FD052E86}" type="datetime1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A47-E705-483D-9901-145A370F0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5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C7DE-ADF5-4368-A3A5-691970345501}" type="datetime1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A47-E705-483D-9901-145A370F0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24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95B9-AAF7-4B3C-A5B4-4EEFAF58B900}" type="datetime1">
              <a:rPr lang="ru-RU" smtClean="0"/>
              <a:t>12.08.2025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A47-E705-483D-9901-145A370F0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7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1774-5C39-49DD-80FA-9F6DA6A510AF}" type="datetime1">
              <a:rPr lang="ru-RU" smtClean="0"/>
              <a:t>12.08.2025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A47-E705-483D-9901-145A370F0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4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E295-BC5F-40B1-9D78-99856D3AAA6D}" type="datetime1">
              <a:rPr lang="ru-RU" smtClean="0"/>
              <a:t>12.08.2025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A47-E705-483D-9901-145A370F0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8D56-1E8F-4C5B-9C32-23EBE5C8A476}" type="datetime1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A47-E705-483D-9901-145A370F0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9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8C056-FC4D-4CBF-A0E6-33D1EDD2329C}" type="datetime1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A47-E705-483D-9901-145A370F0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7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DA8B-9D26-482B-B198-4D7C950081F8}" type="datetime1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DA47-E705-483D-9901-145A370F0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5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D9D823-1193-D95D-D6C2-48D63CF9DA66}"/>
              </a:ext>
            </a:extLst>
          </p:cNvPr>
          <p:cNvSpPr/>
          <p:nvPr/>
        </p:nvSpPr>
        <p:spPr>
          <a:xfrm>
            <a:off x="3792321" y="12"/>
            <a:ext cx="50539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Актуальность исследования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A9204-9BC3-6B36-D6E4-2F40A4367AB3}"/>
              </a:ext>
            </a:extLst>
          </p:cNvPr>
          <p:cNvSpPr txBox="1"/>
          <p:nvPr/>
        </p:nvSpPr>
        <p:spPr>
          <a:xfrm>
            <a:off x="710617" y="923036"/>
            <a:ext cx="1098343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современных условиях высокой конкуренции соответствие внутренней среды предприятия растущим требованиям рынка является важнейшим фактором успешной деятельности и вызывает необходимость её постоянной трансформации.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Главной движущей силой экономического роста сегодня являются инновации, внедряемые как на производстве, так и в эксплуатации, управлении и потреблении. Мировая практика показывает, что разработка и внедрение новшеств - это не только путь к повышению конкурентоспособности отдельно взятого предприятия, но и серьёзный стимул экономического развития страны в целом.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677" y="58242"/>
            <a:ext cx="1328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7" y="6356362"/>
            <a:ext cx="3301807" cy="365125"/>
          </a:xfrm>
        </p:spPr>
        <p:txBody>
          <a:bodyPr/>
          <a:lstStyle/>
          <a:p>
            <a:fld id="{BDFDDA47-E705-483D-9901-145A370F02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3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5DB45C-3293-BAD9-7E42-0A3F29037156}"/>
              </a:ext>
            </a:extLst>
          </p:cNvPr>
          <p:cNvSpPr/>
          <p:nvPr/>
        </p:nvSpPr>
        <p:spPr>
          <a:xfrm>
            <a:off x="4264668" y="5878071"/>
            <a:ext cx="40895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внимание!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4" y="5359412"/>
            <a:ext cx="121935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3303896" cy="365125"/>
          </a:xfrm>
        </p:spPr>
        <p:txBody>
          <a:bodyPr/>
          <a:lstStyle/>
          <a:p>
            <a:fld id="{F66B073F-B6CA-480D-97A0-9CDABF2F1926}" type="slidenum">
              <a:rPr lang="ru-RU" smtClean="0"/>
              <a:t>10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0413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76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EEE1A2-4A41-C8C3-0C27-35DB548735D2}"/>
              </a:ext>
            </a:extLst>
          </p:cNvPr>
          <p:cNvSpPr/>
          <p:nvPr/>
        </p:nvSpPr>
        <p:spPr>
          <a:xfrm>
            <a:off x="3720380" y="12"/>
            <a:ext cx="51978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 и задачи исследования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57C4F-AE74-94B5-FA22-0A8F0761A2DA}"/>
              </a:ext>
            </a:extLst>
          </p:cNvPr>
          <p:cNvSpPr txBox="1"/>
          <p:nvPr/>
        </p:nvSpPr>
        <p:spPr>
          <a:xfrm>
            <a:off x="258728" y="727835"/>
            <a:ext cx="11525693" cy="5185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исследования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разработать инвестиционный проект по созданию сети электро-заправочных станций для автомобилей.</a:t>
            </a:r>
          </a:p>
          <a:p>
            <a:pPr indent="450215" algn="just">
              <a:lnSpc>
                <a:spcPct val="150000"/>
              </a:lnSpc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исследования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5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рассмотреть теоретические аспекты инноваций и инновационной деятельности;</a:t>
            </a:r>
          </a:p>
          <a:p>
            <a:pPr indent="450215" algn="just">
              <a:lnSpc>
                <a:spcPct val="15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разработать инновационный проект по созданию электро-заправочных станций для автомобилей;</a:t>
            </a:r>
          </a:p>
          <a:p>
            <a:pPr indent="450215" algn="just">
              <a:lnSpc>
                <a:spcPct val="150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оценить экономическую эффективность разработанного проекта;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13" y="12"/>
            <a:ext cx="1328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0607" y="6356362"/>
            <a:ext cx="3323943" cy="365125"/>
          </a:xfrm>
        </p:spPr>
        <p:txBody>
          <a:bodyPr/>
          <a:lstStyle/>
          <a:p>
            <a:fld id="{BDFDDA47-E705-483D-9901-145A370F02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75B224-32B8-2667-333F-851F2063A8B4}"/>
              </a:ext>
            </a:extLst>
          </p:cNvPr>
          <p:cNvSpPr/>
          <p:nvPr/>
        </p:nvSpPr>
        <p:spPr>
          <a:xfrm>
            <a:off x="136486" y="11"/>
            <a:ext cx="106516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Анализ конкурентов на рынке электро-заправочных станций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5AD2CDE-B56A-718D-439B-43807CB7A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053923"/>
              </p:ext>
            </p:extLst>
          </p:nvPr>
        </p:nvGraphicFramePr>
        <p:xfrm>
          <a:off x="1" y="600504"/>
          <a:ext cx="12116832" cy="62574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2433">
                  <a:extLst>
                    <a:ext uri="{9D8B030D-6E8A-4147-A177-3AD203B41FA5}">
                      <a16:colId xmlns:a16="http://schemas.microsoft.com/office/drawing/2014/main" val="1059055481"/>
                    </a:ext>
                  </a:extLst>
                </a:gridCol>
                <a:gridCol w="1772115">
                  <a:extLst>
                    <a:ext uri="{9D8B030D-6E8A-4147-A177-3AD203B41FA5}">
                      <a16:colId xmlns:a16="http://schemas.microsoft.com/office/drawing/2014/main" val="3295172897"/>
                    </a:ext>
                  </a:extLst>
                </a:gridCol>
                <a:gridCol w="1860719">
                  <a:extLst>
                    <a:ext uri="{9D8B030D-6E8A-4147-A177-3AD203B41FA5}">
                      <a16:colId xmlns:a16="http://schemas.microsoft.com/office/drawing/2014/main" val="503938130"/>
                    </a:ext>
                  </a:extLst>
                </a:gridCol>
                <a:gridCol w="2659496">
                  <a:extLst>
                    <a:ext uri="{9D8B030D-6E8A-4147-A177-3AD203B41FA5}">
                      <a16:colId xmlns:a16="http://schemas.microsoft.com/office/drawing/2014/main" val="495823234"/>
                    </a:ext>
                  </a:extLst>
                </a:gridCol>
                <a:gridCol w="4152069">
                  <a:extLst>
                    <a:ext uri="{9D8B030D-6E8A-4147-A177-3AD203B41FA5}">
                      <a16:colId xmlns:a16="http://schemas.microsoft.com/office/drawing/2014/main" val="3278158352"/>
                    </a:ext>
                  </a:extLst>
                </a:gridCol>
              </a:tblGrid>
              <a:tr h="7710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компании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рынка (%)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станций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регион присутствия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Конкурентные преимущества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extLst>
                  <a:ext uri="{0D108BD9-81ED-4DB2-BD59-A6C34878D82A}">
                    <a16:rowId xmlns:a16="http://schemas.microsoft.com/office/drawing/2014/main" val="1467941651"/>
                  </a:ext>
                </a:extLst>
              </a:tr>
              <a:tr h="52488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РосЭнерго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федеральный округ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Широкая сеть, наличие собственной инфраструктуры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/>
                </a:tc>
                <a:extLst>
                  <a:ext uri="{0D108BD9-81ED-4DB2-BD59-A6C34878D82A}">
                    <a16:rowId xmlns:a16="http://schemas.microsoft.com/office/drawing/2014/main" val="978248707"/>
                  </a:ext>
                </a:extLst>
              </a:tr>
              <a:tr h="52488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ЭкоЗаряд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Северо-Западный федеральный округ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Инновационные технологии зарядки, быстрое обслуживание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/>
                </a:tc>
                <a:extLst>
                  <a:ext uri="{0D108BD9-81ED-4DB2-BD59-A6C34878D82A}">
                    <a16:rowId xmlns:a16="http://schemas.microsoft.com/office/drawing/2014/main" val="1083098157"/>
                  </a:ext>
                </a:extLst>
              </a:tr>
              <a:tr h="52488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ЭнергоТранс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Приволжский федеральный округ</a:t>
                      </a:r>
                      <a:endParaRPr lang="ru-RU" sz="18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источники зеленой энергии, доступные тарифы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/>
                </a:tc>
                <a:extLst>
                  <a:ext uri="{0D108BD9-81ED-4DB2-BD59-A6C34878D82A}">
                    <a16:rowId xmlns:a16="http://schemas.microsoft.com/office/drawing/2014/main" val="2924254909"/>
                  </a:ext>
                </a:extLst>
              </a:tr>
              <a:tr h="52488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ЗарядПлюс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федеральный округ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Агрессивная маркетинговая стратегия, клиенториентированность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/>
                </a:tc>
                <a:extLst>
                  <a:ext uri="{0D108BD9-81ED-4DB2-BD59-A6C34878D82A}">
                    <a16:rowId xmlns:a16="http://schemas.microsoft.com/office/drawing/2014/main" val="1478951010"/>
                  </a:ext>
                </a:extLst>
              </a:tr>
              <a:tr h="52488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Зеленый Путь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Сибирский федеральный округ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Высокое качество обслуживания, программы лояльности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/>
                </a:tc>
                <a:extLst>
                  <a:ext uri="{0D108BD9-81ED-4DB2-BD59-A6C34878D82A}">
                    <a16:rowId xmlns:a16="http://schemas.microsoft.com/office/drawing/2014/main" val="1637776720"/>
                  </a:ext>
                </a:extLst>
              </a:tr>
              <a:tr h="52488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ТокАвто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Южный федеральный округ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Быстрое расширение сети, партнерство с автопроизводителями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/>
                </a:tc>
                <a:extLst>
                  <a:ext uri="{0D108BD9-81ED-4DB2-BD59-A6C34878D82A}">
                    <a16:rowId xmlns:a16="http://schemas.microsoft.com/office/drawing/2014/main" val="3810096890"/>
                  </a:ext>
                </a:extLst>
              </a:tr>
              <a:tr h="52488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Батарея+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Дальневосточный федеральный округ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Уникальные предложения для бизнеса, гибкая ценовая политика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/>
                </a:tc>
                <a:extLst>
                  <a:ext uri="{0D108BD9-81ED-4DB2-BD59-A6C34878D82A}">
                    <a16:rowId xmlns:a16="http://schemas.microsoft.com/office/drawing/2014/main" val="299739567"/>
                  </a:ext>
                </a:extLst>
              </a:tr>
              <a:tr h="52488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ЭкоПоток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Крым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Акцент на экологичности, поддержка местных инициатив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/>
                </a:tc>
                <a:extLst>
                  <a:ext uri="{0D108BD9-81ED-4DB2-BD59-A6C34878D82A}">
                    <a16:rowId xmlns:a16="http://schemas.microsoft.com/office/drawing/2014/main" val="3185161161"/>
                  </a:ext>
                </a:extLst>
              </a:tr>
              <a:tr h="52488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ЗарядЭко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Северо-Кавказский федеральный округ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 инновационных проектов, стратегические альянсы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/>
                </a:tc>
                <a:extLst>
                  <a:ext uri="{0D108BD9-81ED-4DB2-BD59-A6C34878D82A}">
                    <a16:rowId xmlns:a16="http://schemas.microsoft.com/office/drawing/2014/main" val="1024783122"/>
                  </a:ext>
                </a:extLst>
              </a:tr>
              <a:tr h="524888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ЭнергоМир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Калининградская область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скорость зарядки, премиальное обслуживание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/>
                </a:tc>
                <a:extLst>
                  <a:ext uri="{0D108BD9-81ED-4DB2-BD59-A6C34878D82A}">
                    <a16:rowId xmlns:a16="http://schemas.microsoft.com/office/drawing/2014/main" val="2277607689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617" y="16138"/>
            <a:ext cx="1328739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1" y="6428096"/>
            <a:ext cx="3369755" cy="429904"/>
          </a:xfrm>
        </p:spPr>
        <p:txBody>
          <a:bodyPr/>
          <a:lstStyle/>
          <a:p>
            <a:fld id="{BDFDDA47-E705-483D-9901-145A370F027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56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31CBB5-FD1F-489E-18CD-D62FCF48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A47-E705-483D-9901-145A370F027C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0375" y="1527876"/>
            <a:ext cx="42444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Входные параметры электросети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входное напряжение 380, 400 В, трехфазный переменный ток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входная частота AC 50 Гц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потребляемая мощность до 360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Выходные параметры для заряда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переменным током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мощность до 22 кВт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выходное напряжение 380, 400 В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выходной переменный ток до 32 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Выходные параметры для заряда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постоянным током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мощность до 320 кВт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выходное напряжение до 1000 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7718" y="1527876"/>
            <a:ext cx="5950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Дополнительные параметры</a:t>
            </a:r>
          </a:p>
          <a:p>
            <a:r>
              <a:rPr lang="ru-RU" dirty="0"/>
              <a:t>• корпус из нержавеющей стали в порошковой </a:t>
            </a:r>
          </a:p>
          <a:p>
            <a:r>
              <a:rPr lang="ru-RU" dirty="0"/>
              <a:t>матовой покраске </a:t>
            </a:r>
          </a:p>
          <a:p>
            <a:r>
              <a:rPr lang="ru-RU" dirty="0"/>
              <a:t>• трехфазный счетчик переменного тока и счетчик </a:t>
            </a:r>
          </a:p>
          <a:p>
            <a:r>
              <a:rPr lang="ru-RU" dirty="0"/>
              <a:t>постоянного тока на выходе ЭЗС </a:t>
            </a:r>
          </a:p>
          <a:p>
            <a:r>
              <a:rPr lang="ru-RU" dirty="0"/>
              <a:t>• класс защиты: IP54 </a:t>
            </a:r>
          </a:p>
          <a:p>
            <a:r>
              <a:rPr lang="ru-RU" dirty="0"/>
              <a:t>• установка: напольная </a:t>
            </a:r>
          </a:p>
          <a:p>
            <a:r>
              <a:rPr lang="ru-RU" dirty="0"/>
              <a:t>• один разъем </a:t>
            </a:r>
            <a:r>
              <a:rPr lang="ru-RU" dirty="0" err="1"/>
              <a:t>Type</a:t>
            </a:r>
            <a:r>
              <a:rPr lang="ru-RU" dirty="0"/>
              <a:t> 2 (опция) </a:t>
            </a:r>
          </a:p>
          <a:p>
            <a:r>
              <a:rPr lang="ru-RU" dirty="0"/>
              <a:t>• два кабеля с коннекторами CCS </a:t>
            </a:r>
            <a:r>
              <a:rPr lang="ru-RU" dirty="0" err="1"/>
              <a:t>Combo</a:t>
            </a:r>
            <a:r>
              <a:rPr lang="ru-RU" dirty="0"/>
              <a:t> 2</a:t>
            </a:r>
          </a:p>
          <a:p>
            <a:r>
              <a:rPr lang="ru-RU" dirty="0"/>
              <a:t>• два кабеля с коннекторами GB/T</a:t>
            </a:r>
          </a:p>
          <a:p>
            <a:r>
              <a:rPr lang="ru-RU" dirty="0"/>
              <a:t>• любые вариации коннекторов</a:t>
            </a:r>
          </a:p>
          <a:p>
            <a:r>
              <a:rPr lang="ru-RU" dirty="0"/>
              <a:t>• длина кабелей для заряда: 5 м </a:t>
            </a:r>
          </a:p>
          <a:p>
            <a:r>
              <a:rPr lang="ru-RU" dirty="0"/>
              <a:t>• подключение: </a:t>
            </a:r>
            <a:r>
              <a:rPr lang="ru-RU" dirty="0" err="1"/>
              <a:t>клеммный</a:t>
            </a:r>
            <a:r>
              <a:rPr lang="ru-RU" dirty="0"/>
              <a:t> терминал — 3 фазы, </a:t>
            </a:r>
          </a:p>
          <a:p>
            <a:r>
              <a:rPr lang="ru-RU" dirty="0" err="1"/>
              <a:t>нейтраль</a:t>
            </a:r>
            <a:r>
              <a:rPr lang="ru-RU" dirty="0"/>
              <a:t> и заземление </a:t>
            </a:r>
          </a:p>
          <a:p>
            <a:r>
              <a:rPr lang="ru-RU" dirty="0"/>
              <a:t>• уровень шума менее 75 дБ при заряде</a:t>
            </a:r>
          </a:p>
          <a:p>
            <a:r>
              <a:rPr lang="ru-RU" dirty="0"/>
              <a:t>• температура эксплуатации: –35 ... +50°С </a:t>
            </a:r>
          </a:p>
          <a:p>
            <a:r>
              <a:rPr lang="ru-RU" dirty="0"/>
              <a:t>• высота над уровнем моря: 0 ... 2000 м </a:t>
            </a:r>
          </a:p>
          <a:p>
            <a:r>
              <a:rPr lang="ru-RU" dirty="0"/>
              <a:t>• габаритные размеры: 1050 x 900 x 2551 мм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330" y="464024"/>
            <a:ext cx="10508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Зарядная станция ЭСЭМ-4-22К-1 (1 пользователь 1 х 22 кВт, Переменный ток)</a:t>
            </a:r>
            <a:r>
              <a:rPr lang="ru-RU" sz="2400" dirty="0"/>
              <a:t>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Технические 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19359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BF4B41-78C3-CCE8-0434-D0F66CA1F1B3}"/>
              </a:ext>
            </a:extLst>
          </p:cNvPr>
          <p:cNvSpPr/>
          <p:nvPr/>
        </p:nvSpPr>
        <p:spPr>
          <a:xfrm>
            <a:off x="163781" y="2"/>
            <a:ext cx="106994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Матрица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SWOT-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анализа электро-заправочных станций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9698483-65D1-7280-22DA-1017D69DE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063524"/>
              </p:ext>
            </p:extLst>
          </p:nvPr>
        </p:nvGraphicFramePr>
        <p:xfrm>
          <a:off x="163775" y="978194"/>
          <a:ext cx="11791488" cy="57501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95127">
                  <a:extLst>
                    <a:ext uri="{9D8B030D-6E8A-4147-A177-3AD203B41FA5}">
                      <a16:colId xmlns:a16="http://schemas.microsoft.com/office/drawing/2014/main" val="2201131778"/>
                    </a:ext>
                  </a:extLst>
                </a:gridCol>
                <a:gridCol w="5896361">
                  <a:extLst>
                    <a:ext uri="{9D8B030D-6E8A-4147-A177-3AD203B41FA5}">
                      <a16:colId xmlns:a16="http://schemas.microsoft.com/office/drawing/2014/main" val="1636267283"/>
                    </a:ext>
                  </a:extLst>
                </a:gridCol>
              </a:tblGrid>
              <a:tr h="3833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9746169"/>
                  </a:ext>
                </a:extLst>
              </a:tr>
              <a:tr h="3066747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Доминирующее положение на рынке.</a:t>
                      </a: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Известность торговой марки</a:t>
                      </a: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современного оборудования и технологий</a:t>
                      </a: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инновационных способностей в производстве</a:t>
                      </a: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Налаженные партнерские отношения с поставщиками и посредниками.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 высокие цены</a:t>
                      </a: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реакция на изменение рыночной ситуации</a:t>
                      </a: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Нехватка квалифицированных специалистов</a:t>
                      </a: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показателя текучести кадров</a:t>
                      </a: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рынка эконом-сегмента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9737986"/>
                  </a:ext>
                </a:extLst>
              </a:tr>
              <a:tr h="383344"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Угрозы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7699887"/>
                  </a:ext>
                </a:extLst>
              </a:tr>
              <a:tr h="1916716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Стабильный и постоянно растущий круг потребителей</a:t>
                      </a:r>
                    </a:p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цен на рынке</a:t>
                      </a:r>
                    </a:p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 к технологиям, лицензирование, патенты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конкуренции в отрасли</a:t>
                      </a: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Ужесточение гос. Контроля за деятельностью бизнес-субъектов</a:t>
                      </a:r>
                    </a:p>
                    <a:p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жизни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29670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525" y="166352"/>
            <a:ext cx="1328739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1" y="6356362"/>
            <a:ext cx="3140123" cy="365125"/>
          </a:xfrm>
        </p:spPr>
        <p:txBody>
          <a:bodyPr/>
          <a:lstStyle/>
          <a:p>
            <a:fld id="{BDFDDA47-E705-483D-9901-145A370F027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5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BDB32D-3D6A-A970-5B85-C78A09B66114}"/>
              </a:ext>
            </a:extLst>
          </p:cNvPr>
          <p:cNvSpPr/>
          <p:nvPr/>
        </p:nvSpPr>
        <p:spPr>
          <a:xfrm>
            <a:off x="4481845" y="12"/>
            <a:ext cx="32724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Проектная заявка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B8AA82F-0682-2807-5AA9-4ACE27646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240914"/>
              </p:ext>
            </p:extLst>
          </p:nvPr>
        </p:nvGraphicFramePr>
        <p:xfrm>
          <a:off x="327838" y="584775"/>
          <a:ext cx="11536326" cy="5974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45783">
                  <a:extLst>
                    <a:ext uri="{9D8B030D-6E8A-4147-A177-3AD203B41FA5}">
                      <a16:colId xmlns:a16="http://schemas.microsoft.com/office/drawing/2014/main" val="755594050"/>
                    </a:ext>
                  </a:extLst>
                </a:gridCol>
                <a:gridCol w="10290543">
                  <a:extLst>
                    <a:ext uri="{9D8B030D-6E8A-4147-A177-3AD203B41FA5}">
                      <a16:colId xmlns:a16="http://schemas.microsoft.com/office/drawing/2014/main" val="5480497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заявка: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 и запуск автоэлектрозаправочной станции, предоставляющей услуги зарядки электрических транспортных средств. Станция будет оборудована современными зарядными колонками и интегрирована с системой онлайн-бронирования и оплаты.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extLst>
                  <a:ext uri="{0D108BD9-81ED-4DB2-BD59-A6C34878D82A}">
                    <a16:rowId xmlns:a16="http://schemas.microsoft.com/office/drawing/2014/main" val="1661493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Опытный инженер-энергетик с многолетним стажем работы в области возобновляемых источников энергии и зарядной инфраструктуры для электромобилей.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extLst>
                  <a:ext uri="{0D108BD9-81ED-4DB2-BD59-A6C34878D82A}">
                    <a16:rowId xmlns:a16="http://schemas.microsoft.com/office/drawing/2014/main" val="3547700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Исходная ситуация: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ростом числа электромобилей на дорогах возникает необходимость в увеличении количества доступных зарядных станций. В настоящий момент в районе располагается только две станции, что недостаточно для покрытия растущего спроса.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extLst>
                  <a:ext uri="{0D108BD9-81ED-4DB2-BD59-A6C34878D82A}">
                    <a16:rowId xmlns:a16="http://schemas.microsoft.com/office/drawing/2014/main" val="28572102"/>
                  </a:ext>
                </a:extLst>
              </a:tr>
              <a:tr h="76570"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высокотехнологичной зарядной станции, способной обслуживать до 50 электромобилей в день. Увеличение доступности и удобства зарядки для владельцев электромобилей, сокращение времени ожидания и улучшение экологической обстановки за счет массового перехода на электрический транспорт.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extLst>
                  <a:ext uri="{0D108BD9-81ED-4DB2-BD59-A6C34878D82A}">
                    <a16:rowId xmlns:a16="http://schemas.microsoft.com/office/drawing/2014/main" val="3835393605"/>
                  </a:ext>
                </a:extLst>
              </a:tr>
              <a:tr h="229679"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задачи: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18669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и приобретение необходимого оборудования и материалов.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18669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архитектурного и строительного проекта станции.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18669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всех необходимых разрешений и согласований.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18669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станции и подключение к электрическим сетям.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18669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и тестирование зарядных колонок.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18669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внедрение онлайн платформы для бронирования и оплаты.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  <a:tabLst>
                          <a:tab pos="18669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Маркетинговая кампания для привлечения клиентов.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extLst>
                  <a:ext uri="{0D108BD9-81ED-4DB2-BD59-A6C34878D82A}">
                    <a16:rowId xmlns:a16="http://schemas.microsoft.com/office/drawing/2014/main" val="2463475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автоэлектрозаправочной станции, обеспечивающей высококачественное и быстрое обслуживание клиентов. Повышение удовлетворенности владельцев электромобилей, улучшение инфраструктуры района и вклад в зеленую энергетику.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extLst>
                  <a:ext uri="{0D108BD9-81ED-4DB2-BD59-A6C34878D82A}">
                    <a16:rowId xmlns:a16="http://schemas.microsoft.com/office/drawing/2014/main" val="4109738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бюджет проекта составляет 15 миллионов рублей, из которых 10 миллионов направлены на строительство и оборудование, а 5 миллионов на маркетинг и операционные расходы.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extLst>
                  <a:ext uri="{0D108BD9-81ED-4DB2-BD59-A6C34878D82A}">
                    <a16:rowId xmlns:a16="http://schemas.microsoft.com/office/drawing/2014/main" val="3858852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учета экологических норм и стандартов, удлинение сроков из-за сложностей с документами или поставками, возможные изменения в законодательстве касательно энергетики и транспорта.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extLst>
                  <a:ext uri="{0D108BD9-81ED-4DB2-BD59-A6C34878D82A}">
                    <a16:rowId xmlns:a16="http://schemas.microsoft.com/office/drawing/2014/main" val="2172768747"/>
                  </a:ext>
                </a:extLst>
              </a:tr>
              <a:tr h="250944"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Сроки, вехи: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2000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проекта и согласования — 3 месяца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2000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оборудования — 2 месяца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2000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— 6 месяцев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2000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зарядных колонок и подключение — 1 месяц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  <a:tabLst>
                          <a:tab pos="2000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 и запуск — 1 месяц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95" marR="33995" marT="0" marB="0"/>
                </a:tc>
                <a:extLst>
                  <a:ext uri="{0D108BD9-81ED-4DB2-BD59-A6C34878D82A}">
                    <a16:rowId xmlns:a16="http://schemas.microsoft.com/office/drawing/2014/main" val="384731050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105" y="12"/>
            <a:ext cx="1328739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1" y="6591880"/>
            <a:ext cx="3306243" cy="266131"/>
          </a:xfrm>
        </p:spPr>
        <p:txBody>
          <a:bodyPr/>
          <a:lstStyle/>
          <a:p>
            <a:fld id="{BDFDDA47-E705-483D-9901-145A370F027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22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B2D5AB-5339-12B9-ADB8-763AF7BB41DD}"/>
              </a:ext>
            </a:extLst>
          </p:cNvPr>
          <p:cNvSpPr/>
          <p:nvPr/>
        </p:nvSpPr>
        <p:spPr>
          <a:xfrm>
            <a:off x="1610168" y="12"/>
            <a:ext cx="90158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Организационная структура управления проектом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428589-DABD-9D23-CD5A-0D1C34DF8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72" y="584775"/>
            <a:ext cx="9312871" cy="612494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437" y="52523"/>
            <a:ext cx="1328739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7" y="6356362"/>
            <a:ext cx="3317543" cy="365125"/>
          </a:xfrm>
        </p:spPr>
        <p:txBody>
          <a:bodyPr/>
          <a:lstStyle/>
          <a:p>
            <a:fld id="{BDFDDA47-E705-483D-9901-145A370F02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8CE62A-531B-1CD1-0FA9-1616A48363AA}"/>
              </a:ext>
            </a:extLst>
          </p:cNvPr>
          <p:cNvSpPr/>
          <p:nvPr/>
        </p:nvSpPr>
        <p:spPr>
          <a:xfrm>
            <a:off x="3541500" y="12"/>
            <a:ext cx="5153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Расчёт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окупаемости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BA4D427-5C68-125E-1433-27A8B837E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03476"/>
              </p:ext>
            </p:extLst>
          </p:nvPr>
        </p:nvGraphicFramePr>
        <p:xfrm>
          <a:off x="758457" y="1052621"/>
          <a:ext cx="10675091" cy="51780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18168">
                  <a:extLst>
                    <a:ext uri="{9D8B030D-6E8A-4147-A177-3AD203B41FA5}">
                      <a16:colId xmlns:a16="http://schemas.microsoft.com/office/drawing/2014/main" val="1780840397"/>
                    </a:ext>
                  </a:extLst>
                </a:gridCol>
                <a:gridCol w="1145329">
                  <a:extLst>
                    <a:ext uri="{9D8B030D-6E8A-4147-A177-3AD203B41FA5}">
                      <a16:colId xmlns:a16="http://schemas.microsoft.com/office/drawing/2014/main" val="1472499909"/>
                    </a:ext>
                  </a:extLst>
                </a:gridCol>
                <a:gridCol w="1279227">
                  <a:extLst>
                    <a:ext uri="{9D8B030D-6E8A-4147-A177-3AD203B41FA5}">
                      <a16:colId xmlns:a16="http://schemas.microsoft.com/office/drawing/2014/main" val="1141986944"/>
                    </a:ext>
                  </a:extLst>
                </a:gridCol>
                <a:gridCol w="1986475">
                  <a:extLst>
                    <a:ext uri="{9D8B030D-6E8A-4147-A177-3AD203B41FA5}">
                      <a16:colId xmlns:a16="http://schemas.microsoft.com/office/drawing/2014/main" val="934514961"/>
                    </a:ext>
                  </a:extLst>
                </a:gridCol>
                <a:gridCol w="2210937">
                  <a:extLst>
                    <a:ext uri="{9D8B030D-6E8A-4147-A177-3AD203B41FA5}">
                      <a16:colId xmlns:a16="http://schemas.microsoft.com/office/drawing/2014/main" val="4025725330"/>
                    </a:ext>
                  </a:extLst>
                </a:gridCol>
                <a:gridCol w="2234955">
                  <a:extLst>
                    <a:ext uri="{9D8B030D-6E8A-4147-A177-3AD203B41FA5}">
                      <a16:colId xmlns:a16="http://schemas.microsoft.com/office/drawing/2014/main" val="1866801482"/>
                    </a:ext>
                  </a:extLst>
                </a:gridCol>
              </a:tblGrid>
              <a:tr h="1294515"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денежного потока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Денежный поток,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CFt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1/(1+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Чистый дисконтированный доход (ЧДД)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Накопительный дисконтированный доход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5691160"/>
                  </a:ext>
                </a:extLst>
              </a:tr>
              <a:tr h="1294515">
                <a:tc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проект, тыс. руб.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-6179,67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-6179,67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-6179,67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042077"/>
                  </a:ext>
                </a:extLst>
              </a:tr>
              <a:tr h="431505">
                <a:tc rowSpan="5">
                  <a:txBody>
                    <a:bodyPr/>
                    <a:lstStyle/>
                    <a:p>
                      <a:pPr algn="just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Денежный доход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0,8875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2218,75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-3960,92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397477"/>
                  </a:ext>
                </a:extLst>
              </a:tr>
              <a:tr h="431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0,7877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1969,25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-1991,67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4141861"/>
                  </a:ext>
                </a:extLst>
              </a:tr>
              <a:tr h="431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0,6992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1748,00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-243,67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1619537"/>
                  </a:ext>
                </a:extLst>
              </a:tr>
              <a:tr h="431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0,6205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1551,25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1307,58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5462323"/>
                  </a:ext>
                </a:extLst>
              </a:tr>
              <a:tr h="431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0,5508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1377,00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2684,58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4123793"/>
                  </a:ext>
                </a:extLst>
              </a:tr>
              <a:tr h="431505">
                <a:tc gridSpan="4"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NPV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2684,58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41947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440543"/>
                  </a:ext>
                </a:extLst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229" y="111199"/>
            <a:ext cx="1328739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7" y="6356362"/>
            <a:ext cx="3331191" cy="365125"/>
          </a:xfrm>
        </p:spPr>
        <p:txBody>
          <a:bodyPr/>
          <a:lstStyle/>
          <a:p>
            <a:fld id="{BDFDDA47-E705-483D-9901-145A370F027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EF8BF6-F306-99F3-3689-247F3BE2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A47-E705-483D-9901-145A370F027C}" type="slidenum">
              <a:rPr lang="ru-RU" smtClean="0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162567" y="327546"/>
            <a:ext cx="256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Вывод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752" y="1296537"/>
            <a:ext cx="10795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Таким образом приведенные расчеты показывают, что рассмотренный инновационный проект, может быть успешно реализован и окупиться за 3 года 3 месяца, что свидетельствует о его высокой рентабельности.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254350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990</Words>
  <Application>Microsoft Office PowerPoint</Application>
  <PresentationFormat>Широкоэкранный</PresentationFormat>
  <Paragraphs>205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Office</dc:creator>
  <cp:lastModifiedBy>Professional</cp:lastModifiedBy>
  <cp:revision>33</cp:revision>
  <dcterms:created xsi:type="dcterms:W3CDTF">2025-02-01T12:56:05Z</dcterms:created>
  <dcterms:modified xsi:type="dcterms:W3CDTF">2025-08-12T09:57:21Z</dcterms:modified>
</cp:coreProperties>
</file>