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4"/>
  </p:notesMasterIdLst>
  <p:handoutMasterIdLst>
    <p:handoutMasterId r:id="rId15"/>
  </p:handoutMasterIdLst>
  <p:sldIdLst>
    <p:sldId id="306" r:id="rId6"/>
    <p:sldId id="295" r:id="rId7"/>
    <p:sldId id="304" r:id="rId8"/>
    <p:sldId id="297" r:id="rId9"/>
    <p:sldId id="299" r:id="rId10"/>
    <p:sldId id="302" r:id="rId11"/>
    <p:sldId id="301" r:id="rId12"/>
    <p:sldId id="303" r:id="rId13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CE92CA"/>
    <a:srgbClr val="D6108F"/>
    <a:srgbClr val="D60093"/>
    <a:srgbClr val="CC00CC"/>
    <a:srgbClr val="FF0000"/>
    <a:srgbClr val="FFCA21"/>
    <a:srgbClr val="882EB8"/>
    <a:srgbClr val="CC99FF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70" d="100"/>
          <a:sy n="70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5873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=""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=""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=""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=""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=""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=""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=""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388" y="113712"/>
            <a:ext cx="7538211" cy="728118"/>
          </a:xfrm>
        </p:spPr>
        <p:txBody>
          <a:bodyPr/>
          <a:lstStyle/>
          <a:p>
            <a:pPr marL="15875">
              <a:spcBef>
                <a:spcPts val="1000"/>
              </a:spcBef>
            </a:pPr>
            <a:r>
              <a:rPr lang="ru-RU" sz="40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Мобильное приложение «</a:t>
            </a:r>
            <a:r>
              <a:rPr lang="en-US" sz="40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EASY GO</a:t>
            </a:r>
            <a:r>
              <a:rPr lang="ru-RU" sz="40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183389" y="8621486"/>
            <a:ext cx="6974375" cy="2853872"/>
          </a:xfrm>
        </p:spPr>
        <p:txBody>
          <a:bodyPr/>
          <a:lstStyle/>
          <a:p>
            <a:r>
              <a:rPr lang="ru-RU" sz="40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«Оплачивай проезд мгновенно с EASY GO - удобно, быстро, без лишних забот!»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6962"/>
                    </a14:imgEffect>
                    <a14:imgEffect>
                      <a14:saturation sat="77000"/>
                    </a14:imgEffect>
                    <a14:imgEffect>
                      <a14:brightnessContrast bright="19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57" y="160338"/>
            <a:ext cx="11958463" cy="11697834"/>
          </a:xfrm>
          <a:prstGeom prst="ellipse">
            <a:avLst/>
          </a:prstGeom>
          <a:noFill/>
          <a:ln>
            <a:noFill/>
          </a:ln>
          <a:effectLst>
            <a:softEdge rad="1244600"/>
          </a:effectLst>
        </p:spPr>
      </p:pic>
      <p:sp>
        <p:nvSpPr>
          <p:cNvPr id="7" name="AutoShape 2" descr="Старый) Архипелаг 21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Старый) Архипелаг 2121"/>
          <p:cNvSpPr>
            <a:spLocks noChangeAspect="1" noChangeArrowheads="1"/>
          </p:cNvSpPr>
          <p:nvPr/>
        </p:nvSpPr>
        <p:spPr bwMode="auto">
          <a:xfrm>
            <a:off x="17478375" y="1256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1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515376"/>
            <a:ext cx="7906871" cy="694860"/>
          </a:xfrm>
        </p:spPr>
        <p:txBody>
          <a:bodyPr/>
          <a:lstStyle/>
          <a:p>
            <a:r>
              <a:rPr lang="ru-RU" sz="48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Актуальность проекта</a:t>
            </a:r>
          </a:p>
        </p:txBody>
      </p:sp>
      <p:sp useBgFill="1">
        <p:nvSpPr>
          <p:cNvPr id="20" name="Текст 19">
            <a:extLst>
              <a:ext uri="{FF2B5EF4-FFF2-40B4-BE49-F238E27FC236}">
                <a16:creationId xmlns=""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241" y="2055321"/>
            <a:ext cx="5997389" cy="3874832"/>
          </a:xfrm>
          <a:ln w="28575">
            <a:solidFill>
              <a:srgbClr val="800080"/>
            </a:solidFill>
          </a:ln>
          <a:effectLst>
            <a:softEdge rad="406400"/>
          </a:effectLst>
        </p:spPr>
        <p:txBody>
          <a:bodyPr/>
          <a:lstStyle/>
          <a:p>
            <a:pPr algn="just"/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А</a:t>
            </a:r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ктуальность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проекта "EASY GO" обусловлена растущим спросом на удобные и инновационные решения в сфере транспорта, а также его преимуществами по сравнению с существующими </a:t>
            </a:r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аналогами. </a:t>
            </a:r>
          </a:p>
          <a:p>
            <a:pPr algn="just"/>
            <a:endParaRPr lang="ru-RU" dirty="0"/>
          </a:p>
        </p:txBody>
      </p:sp>
      <p:sp useBgFill="1">
        <p:nvSpPr>
          <p:cNvPr id="6" name="Текст 19">
            <a:extLst>
              <a:ext uri="{FF2B5EF4-FFF2-40B4-BE49-F238E27FC236}">
                <a16:creationId xmlns=""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89849" y="4412343"/>
            <a:ext cx="5477008" cy="6183085"/>
          </a:xfrm>
          <a:ln>
            <a:solidFill>
              <a:schemeClr val="tx1"/>
            </a:solidFill>
          </a:ln>
          <a:effectLst>
            <a:softEdge rad="406400"/>
          </a:effectLst>
        </p:spPr>
        <p:txBody>
          <a:bodyPr/>
          <a:lstStyle/>
          <a:p>
            <a:pPr algn="just"/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Этот продукт не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имеет прямых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конкурентов на рынке, а значит его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новизна привлечет внимание потенциальных клиентов. Они будут заинтересованы в опыте использования инновационного приложения, которое объединяет все операции связанные с транспортными картами - пополнение, оплату и приобретение.</a:t>
            </a:r>
            <a:endParaRPr lang="ru-RU" sz="3600" dirty="0">
              <a:ln w="3175">
                <a:solidFill>
                  <a:schemeClr val="tx1"/>
                </a:solidFill>
              </a:ln>
              <a:solidFill>
                <a:srgbClr val="80008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797" y="2796721"/>
            <a:ext cx="6737885" cy="6737885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41" y="8707271"/>
            <a:ext cx="2202055" cy="22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219" y="6578415"/>
            <a:ext cx="5899511" cy="33622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718" y="8949991"/>
            <a:ext cx="2504886" cy="1712324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31" y="515375"/>
            <a:ext cx="4467587" cy="735201"/>
          </a:xfrm>
        </p:spPr>
        <p:txBody>
          <a:bodyPr/>
          <a:lstStyle/>
          <a:p>
            <a:pPr marL="15875">
              <a:spcBef>
                <a:spcPts val="1000"/>
              </a:spcBef>
            </a:pPr>
            <a:r>
              <a:rPr lang="ru-RU" sz="54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262" y="2256948"/>
            <a:ext cx="7752937" cy="2968195"/>
          </a:xfrm>
          <a:solidFill>
            <a:srgbClr val="CE92CA">
              <a:alpha val="21000"/>
            </a:srgbClr>
          </a:solidFill>
          <a:effectLst>
            <a:softEdge rad="215900"/>
          </a:effectLst>
        </p:spPr>
        <p:txBody>
          <a:bodyPr/>
          <a:lstStyle/>
          <a:p>
            <a:pPr algn="just">
              <a:spcAft>
                <a:spcPts val="800"/>
              </a:spcAft>
            </a:pP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В нашем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обществе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присутствует такая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актуальная проблема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как ношение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пластиковых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карт или наличных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средств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для оплаты проезда. Процесс оплаты поездки является проблематичным для большинства людей и требует новых технологичных решений.</a:t>
            </a:r>
            <a:endParaRPr lang="ru-RU" sz="3200" dirty="0">
              <a:ln w="3175">
                <a:solidFill>
                  <a:schemeClr val="tx1"/>
                </a:solidFill>
              </a:ln>
              <a:solidFill>
                <a:srgbClr val="80008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70248" y="1807004"/>
            <a:ext cx="7904915" cy="7471467"/>
          </a:xfrm>
          <a:solidFill>
            <a:srgbClr val="CE92CA">
              <a:alpha val="22000"/>
            </a:srgbClr>
          </a:solidFill>
          <a:ln>
            <a:solidFill>
              <a:schemeClr val="bg1"/>
            </a:solidFill>
          </a:ln>
          <a:effectLst>
            <a:softEdge rad="254000"/>
          </a:effectLst>
        </p:spPr>
        <p:txBody>
          <a:bodyPr/>
          <a:lstStyle/>
          <a:p>
            <a:r>
              <a:rPr lang="ru-RU" sz="32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Из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существующих вариантов оплаты проезда в городском транспорте есть возможность оплаты наличными средствами напрямую водителю или кондуктору, оплата транспортной или банковской картой у кондуктора или </a:t>
            </a:r>
            <a:r>
              <a:rPr lang="ru-RU" sz="3200" dirty="0" err="1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валидатора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. Этих вариантов недостаточно по нескольким основным причинам:</a:t>
            </a:r>
          </a:p>
          <a:p>
            <a:r>
              <a:rPr lang="en-US" sz="3200" b="1" dirty="0" smtClean="0">
                <a:ln w="3175">
                  <a:solidFill>
                    <a:srgbClr val="C00000"/>
                  </a:solidFill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-</a:t>
            </a:r>
            <a:r>
              <a:rPr lang="en-US" sz="3200" b="1" dirty="0" smtClean="0">
                <a:ln w="3175"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ru-RU" sz="32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транспортная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карта «Волна» имеет сложности с пополнением и приобретением</a:t>
            </a:r>
          </a:p>
          <a:p>
            <a:r>
              <a:rPr lang="en-US" sz="3200" b="1" dirty="0">
                <a:ln w="3175">
                  <a:solidFill>
                    <a:srgbClr val="C00000"/>
                  </a:solidFill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-</a:t>
            </a:r>
            <a:r>
              <a:rPr lang="en-US" sz="3200" dirty="0" smtClean="0">
                <a:ln w="3175">
                  <a:noFill/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ru-RU" sz="32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и-за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отсутствия при себе банковской/транспортной карты люди не могут совершить поездку или стараются проехать «зайцем»</a:t>
            </a:r>
          </a:p>
          <a:p>
            <a:r>
              <a:rPr lang="ru-RU" sz="3200" b="1" dirty="0" smtClean="0">
                <a:ln w="3175">
                  <a:solidFill>
                    <a:srgbClr val="C00000"/>
                  </a:solidFill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-</a:t>
            </a:r>
            <a:r>
              <a:rPr lang="en-US" sz="3200" b="1" dirty="0" smtClean="0">
                <a:ln w="3175"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ru-RU" sz="32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в 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час пик пассажирам и кондукторам сложно произвести оплату, в связи с </a:t>
            </a:r>
            <a:r>
              <a:rPr lang="ru-RU" sz="3200" dirty="0" err="1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заполненностью</a:t>
            </a:r>
            <a:r>
              <a:rPr lang="ru-RU" sz="32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транспорта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 flipV="1">
            <a:off x="1461219" y="7246497"/>
            <a:ext cx="6695810" cy="3406989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02" y="223094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sz="5400" dirty="0" smtClean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Решение</a:t>
            </a:r>
            <a:endParaRPr lang="ru-RU" b="1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8308" y="1576596"/>
            <a:ext cx="9100635" cy="8991453"/>
          </a:xfrm>
          <a:solidFill>
            <a:srgbClr val="CC00CC">
              <a:alpha val="10000"/>
            </a:srgbClr>
          </a:solidFill>
          <a:effectLst>
            <a:softEdge rad="546100"/>
          </a:effectLst>
        </p:spPr>
        <p:txBody>
          <a:bodyPr/>
          <a:lstStyle/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Клиенты смогут оплачивать проезд в транспорте без банковских или транспортных карт, и без наличных денежных средств, используя только приложение в своем смартфоне. </a:t>
            </a:r>
            <a:endParaRPr lang="ru-RU" sz="3600" dirty="0" smtClean="0">
              <a:ln w="3175">
                <a:solidFill>
                  <a:schemeClr val="tx1"/>
                </a:solidFill>
              </a:ln>
              <a:solidFill>
                <a:srgbClr val="80008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Мы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предлагаем бесплатную версию приложения для всех пользователей, где вы можете оплачивать поездки онлайн. Т</a:t>
            </a:r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акже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предоставляем возможность использовать платную </a:t>
            </a:r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подписку, включающую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в себя </a:t>
            </a:r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отслеживание поездки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, расписание городского транспорта, движения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на дорогах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, а также уникальную возможность бронирования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определенного места в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общественном транспорте.</a:t>
            </a:r>
          </a:p>
          <a:p>
            <a:pPr marL="0" lvl="0" indent="468000" algn="just">
              <a:lnSpc>
                <a:spcPct val="100000"/>
              </a:lnSpc>
              <a:spcBef>
                <a:spcPts val="0"/>
              </a:spcBef>
              <a:tabLst>
                <a:tab pos="274320" algn="l"/>
              </a:tabLst>
            </a:pP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Мы предлагаем отказаться от использования </a:t>
            </a:r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пластика, ведь </a:t>
            </a:r>
            <a:r>
              <a:rPr lang="ru-RU" sz="36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это осознанный выбор в пользу будущего нашей планеты и нашего </a:t>
            </a:r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здоровья!</a:t>
            </a:r>
            <a:endParaRPr lang="ru-RU" sz="3600" dirty="0">
              <a:ln w="3175">
                <a:solidFill>
                  <a:schemeClr val="tx1"/>
                </a:solidFill>
              </a:ln>
              <a:solidFill>
                <a:srgbClr val="80008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  <a:p>
            <a:pPr algn="ctr"/>
            <a:endParaRPr lang="ru-RU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764" y="2624272"/>
            <a:ext cx="6896100" cy="68961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6580269" cy="911089"/>
          </a:xfrm>
          <a:prstGeom prst="rect">
            <a:avLst/>
          </a:prstGeom>
        </p:spPr>
        <p:txBody>
          <a:bodyPr/>
          <a:lstStyle/>
          <a:p>
            <a:r>
              <a:rPr lang="ru-RU" sz="54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Бизнес-модель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3" y="1915142"/>
            <a:ext cx="8355383" cy="7924894"/>
          </a:xfrm>
          <a:solidFill>
            <a:srgbClr val="CE92CA">
              <a:alpha val="30000"/>
            </a:srgbClr>
          </a:solidFill>
          <a:effectLst>
            <a:softEdge rad="457200"/>
          </a:effectLst>
        </p:spPr>
        <p:txBody>
          <a:bodyPr/>
          <a:lstStyle/>
          <a:p>
            <a:r>
              <a:rPr lang="ru-RU" sz="54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Мы </a:t>
            </a:r>
            <a:r>
              <a:rPr lang="ru-RU" sz="54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планируем </a:t>
            </a:r>
            <a:r>
              <a:rPr lang="ru-RU" sz="5400" dirty="0" err="1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монетизировать</a:t>
            </a:r>
            <a:r>
              <a:rPr lang="ru-RU" sz="54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наше мобильное приложение путем введения платной подписки, которая будет предоставлять </a:t>
            </a:r>
            <a:r>
              <a:rPr lang="ru-RU" sz="5400" dirty="0" smtClean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пользователям доступ к эксклюзивным функциям. В дополнение к </a:t>
            </a:r>
            <a:r>
              <a:rPr lang="ru-RU" sz="5400" dirty="0">
                <a:ln w="3175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этому, мы также планируем генерировать доход через интеграцию рекламы в приложение.</a:t>
            </a:r>
            <a:endParaRPr lang="ru-RU" sz="5400" dirty="0">
              <a:ln w="3175">
                <a:solidFill>
                  <a:schemeClr val="tx1"/>
                </a:solidFill>
              </a:ln>
              <a:solidFill>
                <a:srgbClr val="80008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114" y="4399554"/>
            <a:ext cx="45148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15875">
              <a:spcBef>
                <a:spcPts val="1000"/>
              </a:spcBef>
            </a:pPr>
            <a:r>
              <a:rPr lang="ru-RU" sz="66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Планы развития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485" y="2669822"/>
            <a:ext cx="18679885" cy="7159317"/>
          </a:xfrm>
          <a:solidFill>
            <a:srgbClr val="CC99FF">
              <a:alpha val="26000"/>
            </a:srgbClr>
          </a:solidFill>
          <a:effectLst>
            <a:softEdge rad="1270000"/>
          </a:effectLst>
        </p:spPr>
        <p:txBody>
          <a:bodyPr/>
          <a:lstStyle/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1. Ноябрь </a:t>
            </a: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2023- Январь 2024 : начало разработки и тестирования приложения EASY GO</a:t>
            </a: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	</a:t>
            </a: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2. Февраль </a:t>
            </a: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2024 - Апрель 2024: выпуск приложения EASY GO на рынке с первоначальной </a:t>
            </a:r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версией продукта</a:t>
            </a: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.</a:t>
            </a: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  </a:t>
            </a:r>
            <a:endParaRPr lang="ru-RU" sz="3600" b="1" dirty="0" smtClean="0">
              <a:ln w="19050">
                <a:solidFill>
                  <a:schemeClr val="tx1"/>
                </a:solidFill>
              </a:ln>
              <a:solidFill>
                <a:srgbClr val="80008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3. Май </a:t>
            </a: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2024 - Июль 2024: внедрение дополнительных функций и улучшений в приложение на основе обратной связи пользователь.</a:t>
            </a: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  </a:t>
            </a:r>
            <a:endParaRPr lang="ru-RU" sz="3600" b="1" dirty="0" smtClean="0">
              <a:ln w="19050">
                <a:solidFill>
                  <a:schemeClr val="tx1"/>
                </a:solidFill>
              </a:ln>
              <a:solidFill>
                <a:srgbClr val="80008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4. Август </a:t>
            </a: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2024 - Октябрь 2024: развитие и расширение мобильного приложения для работы на различных платформах (</a:t>
            </a:r>
            <a:r>
              <a:rPr lang="ru-RU" sz="3600" b="1" dirty="0" err="1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Android,IOS</a:t>
            </a: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).</a:t>
            </a: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 </a:t>
            </a:r>
            <a:endParaRPr lang="ru-RU" sz="3600" b="1" dirty="0" smtClean="0">
              <a:ln w="19050">
                <a:solidFill>
                  <a:schemeClr val="tx1"/>
                </a:solidFill>
              </a:ln>
              <a:solidFill>
                <a:srgbClr val="80008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  <a:p>
            <a:pPr marL="0" indent="468000" algn="just"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5. Ноябрь </a:t>
            </a:r>
            <a:r>
              <a:rPr lang="ru-RU" sz="3600" b="1" dirty="0">
                <a:ln w="19050">
                  <a:solidFill>
                    <a:schemeClr val="tx1"/>
                  </a:solidFill>
                </a:ln>
                <a:solidFill>
                  <a:srgbClr val="80008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2024: оценка результатов за год и пересмотр стратегии развития на следующий год.</a:t>
            </a:r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2538423" y="970919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6000" dirty="0">
                <a:ln w="28575">
                  <a:solidFill>
                    <a:srgbClr val="80008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Команда</a:t>
            </a:r>
            <a:endParaRPr lang="ru-RU" sz="5400" dirty="0">
              <a:ln w="28575">
                <a:solidFill>
                  <a:srgbClr val="80008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15524" y="7704605"/>
            <a:ext cx="4763449" cy="1630464"/>
          </a:xfrm>
        </p:spPr>
        <p:txBody>
          <a:bodyPr/>
          <a:lstStyle/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 проекта, отвечающий за реализацию и функционирование всей компании</a:t>
            </a:r>
            <a:endParaRPr lang="ru-RU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67" r="-6086" b="12472"/>
          <a:stretch/>
        </p:blipFill>
        <p:spPr>
          <a:xfrm>
            <a:off x="2715524" y="2032000"/>
            <a:ext cx="4048133" cy="4353227"/>
          </a:xfrm>
        </p:spPr>
      </p:pic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61964" y="6628909"/>
            <a:ext cx="5412664" cy="1803891"/>
          </a:xfrm>
        </p:spPr>
        <p:txBody>
          <a:bodyPr/>
          <a:lstStyle/>
          <a:p>
            <a:r>
              <a:rPr lang="ru-RU" sz="3200" b="0" dirty="0" err="1">
                <a:ln w="3175">
                  <a:solidFill>
                    <a:srgbClr val="800080"/>
                  </a:solidFill>
                </a:ln>
                <a:latin typeface="Arial Black" panose="020B0A04020102020204" pitchFamily="34" charset="0"/>
              </a:rPr>
              <a:t>Милонго</a:t>
            </a:r>
            <a:r>
              <a:rPr lang="ru-RU" sz="3200" b="0" dirty="0">
                <a:ln w="3175">
                  <a:solidFill>
                    <a:srgbClr val="800080"/>
                  </a:solidFill>
                </a:ln>
                <a:latin typeface="Arial Black" panose="020B0A04020102020204" pitchFamily="34" charset="0"/>
              </a:rPr>
              <a:t> </a:t>
            </a:r>
            <a:r>
              <a:rPr lang="ru-RU" sz="3200" b="0" dirty="0">
                <a:ln w="3175">
                  <a:solidFill>
                    <a:srgbClr val="800080"/>
                  </a:solidFill>
                </a:ln>
                <a:latin typeface="Arial Black" panose="020B0A04020102020204" pitchFamily="34" charset="0"/>
              </a:rPr>
              <a:t>Кристина Симоновна</a:t>
            </a:r>
            <a:endParaRPr lang="ru-RU" sz="3200" b="0" dirty="0">
              <a:ln w="3175">
                <a:solidFill>
                  <a:srgbClr val="800080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22103" y="7684577"/>
            <a:ext cx="4134612" cy="924890"/>
          </a:xfrm>
        </p:spPr>
        <p:txBody>
          <a:bodyPr/>
          <a:lstStyle/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аркетинг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сбор и обработка информации, актуальной для проекта</a:t>
            </a:r>
            <a:endParaRPr lang="ru-RU" sz="28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2624" r="1889" b="16501"/>
          <a:stretch/>
        </p:blipFill>
        <p:spPr>
          <a:xfrm>
            <a:off x="12122103" y="2031999"/>
            <a:ext cx="3783502" cy="4353227"/>
          </a:xfrm>
        </p:spPr>
      </p:pic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122103" y="6638654"/>
            <a:ext cx="4911846" cy="438912"/>
          </a:xfrm>
        </p:spPr>
        <p:txBody>
          <a:bodyPr/>
          <a:lstStyle/>
          <a:p>
            <a:r>
              <a:rPr lang="ru-RU" sz="3200" b="0" dirty="0">
                <a:ln w="3175">
                  <a:solidFill>
                    <a:srgbClr val="800080"/>
                  </a:solidFill>
                </a:ln>
                <a:latin typeface="Arial Black" panose="020B0A04020102020204" pitchFamily="34" charset="0"/>
              </a:rPr>
              <a:t>Саватеева Виктория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 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ru-RU" sz="2800" dirty="0" smtClean="0"/>
              <a:t> 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</a:t>
            </a:r>
            <a:r>
              <a:rPr lang="ru-RU" sz="2800" dirty="0" smtClean="0"/>
              <a:t>905) 482-31-53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e</a:t>
            </a:r>
            <a:r>
              <a:rPr lang="en-US" sz="2800" dirty="0" smtClean="0"/>
              <a:t>asy_go_eg@mail.ru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716" y="2797791"/>
            <a:ext cx="5006240" cy="50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dae585fd-f7dc-4d5a-b1b8-e5742ef77c8f"/>
    <ds:schemaRef ds:uri="f3f21cfc-4d3e-42b1-8a95-d7209818f9d6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4010</TotalTime>
  <Words>396</Words>
  <Application>Microsoft Office PowerPoint</Application>
  <PresentationFormat>Произвольный</PresentationFormat>
  <Paragraphs>39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Arial Narrow</vt:lpstr>
      <vt:lpstr>Calibri</vt:lpstr>
      <vt:lpstr>Cambria</vt:lpstr>
      <vt:lpstr>Times New Roman</vt:lpstr>
      <vt:lpstr>ОБЛОЖКИ</vt:lpstr>
      <vt:lpstr>РАЗДЕЛИТЕЛИ</vt:lpstr>
      <vt:lpstr>Мобильное приложение «EASY GO»</vt:lpstr>
      <vt:lpstr>Актуальность проекта</vt:lpstr>
      <vt:lpstr>Проблема</vt:lpstr>
      <vt:lpstr>Решение</vt:lpstr>
      <vt:lpstr>Бизнес-модель</vt:lpstr>
      <vt:lpstr>Планы развития</vt:lpstr>
      <vt:lpstr>Команда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st48</cp:lastModifiedBy>
  <cp:revision>261</cp:revision>
  <dcterms:created xsi:type="dcterms:W3CDTF">2021-03-01T12:07:13Z</dcterms:created>
  <dcterms:modified xsi:type="dcterms:W3CDTF">2023-10-19T10:25:17Z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