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4"/>
    <p:sldMasterId id="2147483658" r:id="rId5"/>
    <p:sldMasterId id="2147483664" r:id="rId6"/>
    <p:sldMasterId id="2147483674" r:id="rId7"/>
  </p:sldMasterIdLst>
  <p:notesMasterIdLst>
    <p:notesMasterId r:id="rId18"/>
  </p:notesMasterIdLst>
  <p:handoutMasterIdLst>
    <p:handoutMasterId r:id="rId19"/>
  </p:handoutMasterIdLst>
  <p:sldIdLst>
    <p:sldId id="260" r:id="rId8"/>
    <p:sldId id="295" r:id="rId9"/>
    <p:sldId id="305" r:id="rId10"/>
    <p:sldId id="297" r:id="rId11"/>
    <p:sldId id="298" r:id="rId12"/>
    <p:sldId id="299" r:id="rId13"/>
    <p:sldId id="300" r:id="rId14"/>
    <p:sldId id="301" r:id="rId15"/>
    <p:sldId id="302" r:id="rId16"/>
    <p:sldId id="303" r:id="rId17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/>
  <p:cmAuthor id="2" name="Пешкова Василиса Олеговна" initials="ПО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ED7D31"/>
    <a:srgbClr val="4472C4"/>
    <a:srgbClr val="5B9BD5"/>
    <a:srgbClr val="F4FBFF"/>
    <a:srgbClr val="FFC000"/>
    <a:srgbClr val="9DC3E6"/>
    <a:srgbClr val="A2C0E5"/>
    <a:srgbClr val="A5B5DE"/>
    <a:srgbClr val="FFD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30" autoAdjust="0"/>
    <p:restoredTop sz="95604" autoAdjust="0"/>
  </p:normalViewPr>
  <p:slideViewPr>
    <p:cSldViewPr snapToGrid="0">
      <p:cViewPr>
        <p:scale>
          <a:sx n="41" d="100"/>
          <a:sy n="41" d="100"/>
        </p:scale>
        <p:origin x="788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3"/>
                <c:pt idx="0">
                  <c:v>Отсутсвие координации</c:v>
                </c:pt>
                <c:pt idx="1">
                  <c:v>Ограниченный доступ к информации</c:v>
                </c:pt>
                <c:pt idx="2">
                  <c:v>Транспортные проблемы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5.2</c:v>
                </c:pt>
                <c:pt idx="1">
                  <c:v>8.1999999999999993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73-47CF-AB3D-8D75AF780E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58-43BA-8DE2-B8B9FD508F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58-43BA-8DE2-B8B9FD508F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258-43BA-8DE2-B8B9FD508FB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258-43BA-8DE2-B8B9FD508FB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258-43BA-8DE2-B8B9FD508FBC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30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258-43BA-8DE2-B8B9FD508F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3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09951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>
            <a:fillRect/>
          </a:stretch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/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/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/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>
            <a:fillRect/>
          </a:stretch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/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>
            <a:fillRect/>
          </a:stretch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/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/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>
            <a:fillRect/>
          </a:stretch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/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/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/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/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/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3100" y="4639422"/>
            <a:ext cx="10702290" cy="434594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 ДЛЯ РАСПРЕДЕЛЕНИЯ ПРОДУКТОВ "FOODCHARITY"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</a:t>
            </a:r>
          </a:p>
        </p:txBody>
      </p:sp>
      <p:sp>
        <p:nvSpPr>
          <p:cNvPr id="4" name="Текст 2"/>
          <p:cNvSpPr txBox="1"/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HTTPS://PT.2035.UNIVERSITY/PROJECT/REYOUFOOD; +7 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920) 770-50-56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miroschni4enkoalina@yandex.ru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077465" y="731783"/>
            <a:ext cx="8211315" cy="911089"/>
          </a:xfrm>
        </p:spPr>
        <p:txBody>
          <a:bodyPr/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2"/>
          </p:nvPr>
        </p:nvSpPr>
        <p:spPr>
          <a:xfrm>
            <a:off x="1077595" y="2715895"/>
            <a:ext cx="8211185" cy="8132445"/>
          </a:xfrm>
        </p:spPr>
        <p:txBody>
          <a:bodyPr/>
          <a:lstStyle/>
          <a:p>
            <a:pPr marL="358775" indent="-342900" algn="just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продовольственный избыток имеет серьезные негативные последствия    для экономики, окружающей среды и социальной справедливости;</a:t>
            </a:r>
          </a:p>
          <a:p>
            <a:pPr marL="358775" indent="-342900" algn="just">
              <a:buFont typeface="Arial" panose="020B0604020202020204" pitchFamily="34" charset="0"/>
              <a:buChar char="•"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75" indent="-342900" algn="just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борьба с продовольственным избытком способствует решению проблемы голода;</a:t>
            </a:r>
          </a:p>
          <a:p>
            <a:pPr marL="358775" indent="-342900" algn="just">
              <a:buFont typeface="Arial" panose="020B0604020202020204" pitchFamily="34" charset="0"/>
              <a:buChar char="•"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75" indent="-342900" algn="just"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сельско-хозяйственных ресурсов.</a:t>
            </a:r>
          </a:p>
        </p:txBody>
      </p:sp>
      <p:pic>
        <p:nvPicPr>
          <p:cNvPr id="101" name="Замещающая рамка рисунка 100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tretch>
            <a:fillRect/>
          </a:stretch>
        </p:blipFill>
        <p:spPr>
          <a:xfrm>
            <a:off x="10052050" y="2715895"/>
            <a:ext cx="9169400" cy="64020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клиента, которую мы решаем:</a:t>
            </a:r>
          </a:p>
          <a:p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894715" y="3157220"/>
            <a:ext cx="7938770" cy="7263130"/>
          </a:xfrm>
        </p:spPr>
        <p:txBody>
          <a:bodyPr/>
          <a:lstStyle/>
          <a:p>
            <a:pPr marL="587375" indent="-571500" algn="just">
              <a:buFont typeface="Arial" panose="020B0604020202020204" pitchFamily="34" charset="0"/>
              <a:buChar char="•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пищевых отходов и борьба с продовольственным избытком;</a:t>
            </a:r>
          </a:p>
          <a:p>
            <a:pPr marL="587375" indent="-571500" algn="just">
              <a:buFont typeface="Arial" panose="020B0604020202020204" pitchFamily="34" charset="0"/>
              <a:buChar char="•"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87375" indent="-571500" algn="just">
              <a:buFont typeface="Arial" panose="020B0604020202020204" pitchFamily="34" charset="0"/>
              <a:buChar char="•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борьба с бедностью и голодом;</a:t>
            </a:r>
          </a:p>
          <a:p>
            <a:pPr marL="587375" indent="-571500" algn="just">
              <a:buFont typeface="Arial" panose="020B0604020202020204" pitchFamily="34" charset="0"/>
              <a:buChar char="•"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87375" indent="-571500" algn="just">
              <a:buFont typeface="Arial" panose="020B0604020202020204" pitchFamily="34" charset="0"/>
              <a:buChar char="•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расходов на производство и потребление пищи.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8"/>
          </p:nvPr>
        </p:nvSpPr>
        <p:spPr>
          <a:xfrm>
            <a:off x="10599102" y="1387113"/>
            <a:ext cx="8983980" cy="1091565"/>
          </a:xfrm>
        </p:spPr>
        <p:txBody>
          <a:bodyPr/>
          <a:lstStyle/>
          <a:p>
            <a:pPr algn="just"/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существующих вариантов решения </a:t>
            </a:r>
            <a:b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достаточно?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929C0C24-DE95-4673-935D-5BD64837B5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0139025"/>
              </p:ext>
            </p:extLst>
          </p:nvPr>
        </p:nvGraphicFramePr>
        <p:xfrm>
          <a:off x="10052050" y="2298202"/>
          <a:ext cx="8947277" cy="5742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5DB2DD1-DF9A-470E-AE99-11922C37A423}"/>
              </a:ext>
            </a:extLst>
          </p:cNvPr>
          <p:cNvSpPr txBox="1"/>
          <p:nvPr/>
        </p:nvSpPr>
        <p:spPr>
          <a:xfrm>
            <a:off x="10799908" y="8749986"/>
            <a:ext cx="87831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координации;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Ограниченный доступ к информации;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 проблемы;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58D92B-0A13-4856-BAC5-D8E174456552}"/>
              </a:ext>
            </a:extLst>
          </p:cNvPr>
          <p:cNvSpPr/>
          <p:nvPr/>
        </p:nvSpPr>
        <p:spPr>
          <a:xfrm>
            <a:off x="10599102" y="9051010"/>
            <a:ext cx="200806" cy="170482"/>
          </a:xfrm>
          <a:prstGeom prst="rect">
            <a:avLst/>
          </a:prstGeom>
          <a:solidFill>
            <a:srgbClr val="4472C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04C1368-BBC9-4DBB-8431-5126B6864B9F}"/>
              </a:ext>
            </a:extLst>
          </p:cNvPr>
          <p:cNvSpPr/>
          <p:nvPr/>
        </p:nvSpPr>
        <p:spPr>
          <a:xfrm>
            <a:off x="10588713" y="9680867"/>
            <a:ext cx="200806" cy="170482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77D3C64-F225-41D3-B759-CAF820C8A33D}"/>
              </a:ext>
            </a:extLst>
          </p:cNvPr>
          <p:cNvSpPr/>
          <p:nvPr/>
        </p:nvSpPr>
        <p:spPr>
          <a:xfrm>
            <a:off x="10587602" y="10299812"/>
            <a:ext cx="200806" cy="170482"/>
          </a:xfrm>
          <a:prstGeom prst="rect">
            <a:avLst/>
          </a:prstGeom>
          <a:solidFill>
            <a:srgbClr val="A5A5A5"/>
          </a:solidFill>
          <a:ln>
            <a:solidFill>
              <a:srgbClr val="A5A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668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мы предлагаем, уникальные преимущества и выгоды для клиента</a:t>
            </a:r>
          </a:p>
          <a:p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</a:p>
        </p:txBody>
      </p:sp>
      <p:sp>
        <p:nvSpPr>
          <p:cNvPr id="6" name="Google Shape;170;p26"/>
          <p:cNvSpPr/>
          <p:nvPr/>
        </p:nvSpPr>
        <p:spPr>
          <a:xfrm>
            <a:off x="2427605" y="5317490"/>
            <a:ext cx="4365625" cy="383794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DC3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Частичная денежная компенсация для бизнеса</a:t>
            </a:r>
          </a:p>
        </p:txBody>
      </p:sp>
      <p:sp>
        <p:nvSpPr>
          <p:cNvPr id="7" name="Google Shape;171;p26"/>
          <p:cNvSpPr/>
          <p:nvPr/>
        </p:nvSpPr>
        <p:spPr>
          <a:xfrm>
            <a:off x="6050280" y="3410585"/>
            <a:ext cx="4223385" cy="383794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8" name="Google Shape;172;p26"/>
          <p:cNvSpPr/>
          <p:nvPr/>
        </p:nvSpPr>
        <p:spPr>
          <a:xfrm>
            <a:off x="9517380" y="5317490"/>
            <a:ext cx="4350385" cy="383794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DC3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требует дополнительных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посреднеческих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инфраструктур</a:t>
            </a:r>
          </a:p>
        </p:txBody>
      </p:sp>
      <p:sp>
        <p:nvSpPr>
          <p:cNvPr id="10" name="Google Shape;173;p26"/>
          <p:cNvSpPr/>
          <p:nvPr/>
        </p:nvSpPr>
        <p:spPr>
          <a:xfrm>
            <a:off x="13155295" y="3410585"/>
            <a:ext cx="4223385" cy="383794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23" name="Текстовое поле 22"/>
          <p:cNvSpPr txBox="1"/>
          <p:nvPr/>
        </p:nvSpPr>
        <p:spPr>
          <a:xfrm>
            <a:off x="6382385" y="4422140"/>
            <a:ext cx="3559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Отлаживание</a:t>
            </a:r>
            <a:r>
              <a:rPr lang="ru-RU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рекламы и контактов со </a:t>
            </a:r>
            <a:r>
              <a:rPr lang="ru-RU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стейкхолдерами</a:t>
            </a:r>
            <a:endParaRPr lang="ru-RU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Текстовое поле 23"/>
          <p:cNvSpPr txBox="1"/>
          <p:nvPr/>
        </p:nvSpPr>
        <p:spPr>
          <a:xfrm>
            <a:off x="14090015" y="4638040"/>
            <a:ext cx="2638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 также вносит свою оплату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Замещающая рамка рисунка 104"/>
          <p:cNvPicPr>
            <a:picLocks noGrp="1" noChangeAspect="1"/>
          </p:cNvPicPr>
          <p:nvPr>
            <p:ph type="pic" sz="quarter" idx="26"/>
          </p:nvPr>
        </p:nvPicPr>
        <p:blipFill>
          <a:blip r:embed="rId2"/>
          <a:stretch>
            <a:fillRect/>
          </a:stretch>
        </p:blipFill>
        <p:spPr>
          <a:xfrm>
            <a:off x="14161135" y="6489065"/>
            <a:ext cx="4458335" cy="2635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Рынок, на котором мы собираемся работать, его объем, рост и уровень конкуренции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Рынок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894715" y="3771265"/>
            <a:ext cx="16760190" cy="2103120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в России нет онлайн-платформы, которая завоевала бы рынок, как это удалось некоторым иностранным компаниям. Поэтому его объем в России невысок, а значит есть возможность свободно войти на рынок</a:t>
            </a:r>
            <a:endParaRPr lang="en-US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Замещающая рамка рисунка 101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tretch>
            <a:fillRect/>
          </a:stretch>
        </p:blipFill>
        <p:spPr>
          <a:xfrm>
            <a:off x="894715" y="6358255"/>
            <a:ext cx="4657725" cy="2766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Замещающая рамка рисунка 102"/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tretch>
            <a:fillRect/>
          </a:stretch>
        </p:blipFill>
        <p:spPr>
          <a:xfrm>
            <a:off x="5708650" y="6358255"/>
            <a:ext cx="4933315" cy="2774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Замещающая рамка рисунка 103"/>
          <p:cNvPicPr>
            <a:picLocks noGrp="1" noChangeAspect="1"/>
          </p:cNvPicPr>
          <p:nvPr>
            <p:ph type="pic" sz="quarter" idx="23"/>
          </p:nvPr>
        </p:nvPicPr>
        <p:blipFill>
          <a:blip r:embed="rId5"/>
          <a:stretch>
            <a:fillRect/>
          </a:stretch>
        </p:blipFill>
        <p:spPr>
          <a:xfrm>
            <a:off x="10798175" y="6358255"/>
            <a:ext cx="2892425" cy="2892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602615" y="1652270"/>
            <a:ext cx="10236835" cy="911225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Бизнес-модель – как мы планируем зарабатывать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220" y="559698"/>
            <a:ext cx="8211315" cy="911089"/>
          </a:xfrm>
          <a:prstGeom prst="rect">
            <a:avLst/>
          </a:prstGeom>
        </p:spPr>
        <p:txBody>
          <a:bodyPr/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Бизнес-модель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02615" y="2744470"/>
            <a:ext cx="8211185" cy="6846570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приложение может приносить доход несколькими путями.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87375" indent="-57150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 с операций;</a:t>
            </a:r>
          </a:p>
          <a:p>
            <a:pPr marL="587375" indent="-57150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Реклама, спонсорство и </a:t>
            </a:r>
            <a:r>
              <a:rPr lang="ru-RU" sz="36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нативная</a:t>
            </a:r>
            <a:r>
              <a:rPr lang="ru-RU" sz="36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реклама;</a:t>
            </a:r>
          </a:p>
          <a:p>
            <a:pPr marL="587375" indent="-57150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Пожертвования и поддержка;</a:t>
            </a:r>
          </a:p>
          <a:p>
            <a:pPr marL="587375" indent="-571500">
              <a:buFont typeface="Arial" panose="020B0604020202020204" pitchFamily="34" charset="0"/>
              <a:buChar char="•"/>
            </a:pPr>
            <a:r>
              <a:rPr lang="ru-RU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ru-RU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обновление для премиум-функций;</a:t>
            </a:r>
          </a:p>
          <a:p>
            <a:pPr marL="587375" indent="-57150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Партнёрство с другими организациями</a:t>
            </a:r>
          </a:p>
          <a:p>
            <a:pPr marL="587375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Замещающая рамка рисунка 3"/>
          <p:cNvGraphicFramePr>
            <a:graphicFrameLocks noGrp="1"/>
          </p:cNvGraphicFramePr>
          <p:nvPr>
            <p:ph type="pic" sz="quarter" idx="16"/>
          </p:nvPr>
        </p:nvGraphicFramePr>
        <p:xfrm>
          <a:off x="10583545" y="2744470"/>
          <a:ext cx="6271895" cy="6996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1003170" y="2023936"/>
            <a:ext cx="9449677" cy="911089"/>
          </a:xfrm>
        </p:spPr>
        <p:txBody>
          <a:bodyPr/>
          <a:lstStyle/>
          <a:p>
            <a:pPr algn="just">
              <a:buNone/>
            </a:pP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Текущие результаты: успешные кейсы, клиенты или предварительные договоренности, привлеченные инвестиции и др.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170" y="950223"/>
            <a:ext cx="8211315" cy="911089"/>
          </a:xfrm>
        </p:spPr>
        <p:txBody>
          <a:bodyPr/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Текущие результаты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1003170" y="3777724"/>
            <a:ext cx="8211315" cy="5707824"/>
          </a:xfrm>
        </p:spPr>
        <p:txBody>
          <a:bodyPr/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"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FoodCharity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находится на начальном этапе создания, но он имеет потенциал привлечь широкий спектр заинтересованных сторон. </a:t>
            </a: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клиентам можно отнести: </a:t>
            </a:r>
          </a:p>
          <a:p>
            <a:pPr marL="473075" indent="-457200" algn="just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пожилых людей и бездомных;</a:t>
            </a:r>
          </a:p>
          <a:p>
            <a:pPr marL="473075" indent="-457200" algn="just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компании (предприятия общественного питания, благотворительные организации)</a:t>
            </a: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проект "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FoodCharity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относится к сегменту B2B </a:t>
            </a:r>
          </a:p>
        </p:txBody>
      </p:sp>
      <p:pic>
        <p:nvPicPr>
          <p:cNvPr id="106" name="Замещающая рамка рисунка 105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8377"/>
          <a:stretch>
            <a:fillRect/>
          </a:stretch>
        </p:blipFill>
        <p:spPr>
          <a:xfrm>
            <a:off x="10648950" y="2596515"/>
            <a:ext cx="8213725" cy="67094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>
            <a:fillRect/>
          </a:stretch>
        </p:blipFill>
        <p:spPr>
          <a:xfrm>
            <a:off x="7370064" y="1096849"/>
            <a:ext cx="13331952" cy="10218851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члены нашей команды</a:t>
            </a:r>
            <a:r>
              <a:rPr lang="en-GB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и компетенции;</a:t>
            </a:r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 команды.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навыками лидерства, коммуникации, а также умеет работать в команде и организовывать работу. Быстро находит конструктивные решения конфликтов и противоречий.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Мирошниченко Алина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Администратор.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способность ориентировать на результат, а также обладает навыками помогать другим сотрудникам в профессиональном развитии.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Зуева Софья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Администратор.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знаниями ведения бизнеса. Имеет способность быстро анализировать полученную информацию и выстраивать причинно-следственную связь.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l="7741" r="7741"/>
          <a:stretch>
            <a:fillRect/>
          </a:stretch>
        </p:blipFill>
        <p:spPr>
          <a:xfrm>
            <a:off x="10394315" y="2623185"/>
            <a:ext cx="3465195" cy="3468370"/>
          </a:xfrm>
          <a:prstGeom prst="rect">
            <a:avLst/>
          </a:prstGeom>
        </p:spPr>
      </p:pic>
      <p:sp>
        <p:nvSpPr>
          <p:cNvPr id="30" name="Текст 29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Миронов Герман</a:t>
            </a:r>
          </a:p>
        </p:txBody>
      </p:sp>
      <p:sp>
        <p:nvSpPr>
          <p:cNvPr id="31" name="Текст 30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Администратор.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 к восприятию нового. В командном взаимодействии нацелен на решение задач, приоритетных для компании.</a:t>
            </a:r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Озеренский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Глеб</a:t>
            </a:r>
          </a:p>
        </p:txBody>
      </p:sp>
      <p:pic>
        <p:nvPicPr>
          <p:cNvPr id="5" name="Замещающая рамка рисунка 4"/>
          <p:cNvPicPr>
            <a:picLocks noGrp="1" noChangeAspect="1"/>
          </p:cNvPicPr>
          <p:nvPr>
            <p:ph type="pic" sz="quarter" idx="26"/>
          </p:nvPr>
        </p:nvPicPr>
        <p:blipFill>
          <a:blip r:embed="rId4"/>
          <a:srcRect b="29656"/>
          <a:stretch>
            <a:fillRect/>
          </a:stretch>
        </p:blipFill>
        <p:spPr>
          <a:xfrm>
            <a:off x="14899005" y="2628265"/>
            <a:ext cx="3279775" cy="3463290"/>
          </a:xfrm>
          <a:prstGeom prst="rect">
            <a:avLst/>
          </a:prstGeom>
        </p:spPr>
      </p:pic>
      <p:pic>
        <p:nvPicPr>
          <p:cNvPr id="9" name="Рисунок 8"/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6648" b="6648"/>
          <a:stretch>
            <a:fillRect/>
          </a:stretch>
        </p:blipFill>
        <p:spPr>
          <a:xfrm>
            <a:off x="895349" y="2623185"/>
            <a:ext cx="3465481" cy="3468053"/>
          </a:xfrm>
        </p:spPr>
      </p:pic>
      <p:sp>
        <p:nvSpPr>
          <p:cNvPr id="7" name="Текстовое поле 6"/>
          <p:cNvSpPr txBox="1"/>
          <p:nvPr/>
        </p:nvSpPr>
        <p:spPr>
          <a:xfrm>
            <a:off x="895350" y="524510"/>
            <a:ext cx="67011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</a:t>
            </a:r>
          </a:p>
        </p:txBody>
      </p:sp>
      <p:pic>
        <p:nvPicPr>
          <p:cNvPr id="10" name="Замещающая рамка рисунка 9"/>
          <p:cNvPicPr>
            <a:picLocks noGrp="1" noChangeAspect="1"/>
          </p:cNvPicPr>
          <p:nvPr>
            <p:ph type="pic" sz="quarter" idx="20"/>
          </p:nvPr>
        </p:nvPicPr>
        <p:blipFill>
          <a:blip r:embed="rId6"/>
          <a:srcRect r="2218" b="5106"/>
          <a:stretch>
            <a:fillRect/>
          </a:stretch>
        </p:blipFill>
        <p:spPr>
          <a:xfrm>
            <a:off x="5728335" y="2623185"/>
            <a:ext cx="3391535" cy="34982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развития, потребности и предложение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развития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Потребности: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Необходимость более эффективной системы перераспределения продовольственных товаров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Потребность в надежной и удобной платформе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Возможность отслеживания сроков годности и качества продуктов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Необходимость в обеспечении информационной прозрачности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/>
          </p:nvPr>
        </p:nvSpPr>
        <p:spPr>
          <a:xfrm>
            <a:off x="10544175" y="2942590"/>
            <a:ext cx="8792845" cy="3645535"/>
          </a:xfrm>
        </p:spPr>
        <p:txBody>
          <a:bodyPr/>
          <a:lstStyle/>
          <a:p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развития: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Расширение географического охвата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Улучшение технологической инфраструктуры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Расширение функциональности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Установление партнерских отношений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Развитие сообщества </a:t>
            </a:r>
          </a:p>
          <a:p>
            <a:endParaRPr lang="ru-RU" sz="2800" u="sng" dirty="0"/>
          </a:p>
          <a:p>
            <a:endParaRPr lang="ru-RU" sz="2800" dirty="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773256" y="7650816"/>
            <a:ext cx="15241905" cy="181588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Предложение: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Создать инновационную платформу, которая объединит производителей, супермаркеты, рестораны и организации, желающие бороться с продовольственным избытком.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F6784E-6852-4EC6-93B9-B2F40371A23B}">
  <ds:schemaRefs/>
</ds:datastoreItem>
</file>

<file path=customXml/itemProps2.xml><?xml version="1.0" encoding="utf-8"?>
<ds:datastoreItem xmlns:ds="http://schemas.openxmlformats.org/officeDocument/2006/customXml" ds:itemID="{9FF58AEB-2291-40AF-B249-515FE11CFB6E}">
  <ds:schemaRefs/>
</ds:datastoreItem>
</file>

<file path=customXml/itemProps3.xml><?xml version="1.0" encoding="utf-8"?>
<ds:datastoreItem xmlns:ds="http://schemas.openxmlformats.org/officeDocument/2006/customXml" ds:itemID="{13A4F37C-2065-498A-9F8A-F1C3212BD4FE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497</Words>
  <Application>Microsoft Office PowerPoint</Application>
  <PresentationFormat>Произвольный</PresentationFormat>
  <Paragraphs>81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Times New Roman</vt:lpstr>
      <vt:lpstr>ОБЛОЖКИ</vt:lpstr>
      <vt:lpstr>РАЗДЕЛИТЕЛИ</vt:lpstr>
      <vt:lpstr>1_ОБЛОЖКИ</vt:lpstr>
      <vt:lpstr>2_ОБЛОЖКИ</vt:lpstr>
      <vt:lpstr>ПЛАТФОРМА ДЛЯ РАСПРЕДЕЛЕНИЯ ПРОДУКТОВ "FOODCHARITY"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Презентация PowerPoint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miroschni4enkoalina@yandex.ru</cp:lastModifiedBy>
  <cp:revision>236</cp:revision>
  <dcterms:created xsi:type="dcterms:W3CDTF">2021-03-01T12:07:00Z</dcterms:created>
  <dcterms:modified xsi:type="dcterms:W3CDTF">2023-10-22T09:01:35Z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2021-03-01T09:00:00Z</vt:filetime>
  </property>
  <property fmtid="{D5CDD505-2E9C-101B-9397-08002B2CF9AE}" pid="3" name="ContentTypeId">
    <vt:lpwstr>0x010100389BBA01C4FE21449AAFFFA76EBF4062</vt:lpwstr>
  </property>
  <property fmtid="{D5CDD505-2E9C-101B-9397-08002B2CF9AE}" pid="4" name="ICV">
    <vt:lpwstr>8F3E2B75673F4025BBE139345A218A12_13</vt:lpwstr>
  </property>
  <property fmtid="{D5CDD505-2E9C-101B-9397-08002B2CF9AE}" pid="5" name="KSOProductBuildVer">
    <vt:lpwstr>1049-12.2.0.13266</vt:lpwstr>
  </property>
</Properties>
</file>