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Jura Medium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22" autoAdjust="0"/>
  </p:normalViewPr>
  <p:slideViewPr>
    <p:cSldViewPr>
      <p:cViewPr>
        <p:scale>
          <a:sx n="40" d="100"/>
          <a:sy n="40" d="100"/>
        </p:scale>
        <p:origin x="-111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.sv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4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.svg"/><Relationship Id="rId5" Type="http://schemas.openxmlformats.org/officeDocument/2006/relationships/image" Target="../media/image3.png"/><Relationship Id="rId15" Type="http://schemas.openxmlformats.org/officeDocument/2006/relationships/image" Target="../media/image6.sv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456403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876069" y="6951084"/>
            <a:ext cx="7466110" cy="2312429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4" name="Freeform 4"/>
          <p:cNvSpPr/>
          <p:nvPr/>
        </p:nvSpPr>
        <p:spPr>
          <a:xfrm rot="436196">
            <a:off x="6190766" y="-2861850"/>
            <a:ext cx="17035324" cy="11072961"/>
          </a:xfrm>
          <a:custGeom>
            <a:avLst/>
            <a:gdLst/>
            <a:ahLst/>
            <a:cxnLst/>
            <a:rect l="l" t="t" r="r" b="b"/>
            <a:pathLst>
              <a:path w="17035324" h="11072961">
                <a:moveTo>
                  <a:pt x="0" y="0"/>
                </a:moveTo>
                <a:lnTo>
                  <a:pt x="17035324" y="0"/>
                </a:lnTo>
                <a:lnTo>
                  <a:pt x="17035324" y="11072961"/>
                </a:lnTo>
                <a:lnTo>
                  <a:pt x="0" y="1107296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0600" y="2171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76069" y="2619838"/>
            <a:ext cx="14599848" cy="292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29"/>
              </a:lnSpc>
            </a:pPr>
            <a:r>
              <a:rPr lang="en-US" sz="10299" dirty="0" err="1">
                <a:solidFill>
                  <a:srgbClr val="FFFFFF"/>
                </a:solidFill>
                <a:latin typeface="Jura Medium" charset="0"/>
              </a:rPr>
              <a:t>Ничего</a:t>
            </a:r>
            <a:r>
              <a:rPr lang="en-US" sz="102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0299" dirty="0" err="1">
                <a:solidFill>
                  <a:srgbClr val="FFFFFF"/>
                </a:solidFill>
                <a:latin typeface="Jura Medium" charset="0"/>
              </a:rPr>
              <a:t>не</a:t>
            </a:r>
            <a:r>
              <a:rPr lang="en-US" sz="102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0299" dirty="0" err="1">
                <a:solidFill>
                  <a:srgbClr val="FFFFFF"/>
                </a:solidFill>
                <a:latin typeface="Jura Medium" charset="0"/>
              </a:rPr>
              <a:t>бойся</a:t>
            </a:r>
            <a:r>
              <a:rPr lang="en-US" sz="10299" dirty="0">
                <a:solidFill>
                  <a:srgbClr val="FFFFFF"/>
                </a:solidFill>
                <a:latin typeface="Jura Medium" charset="0"/>
              </a:rPr>
              <a:t>,</a:t>
            </a:r>
          </a:p>
          <a:p>
            <a:pPr>
              <a:lnSpc>
                <a:spcPts val="11329"/>
              </a:lnSpc>
            </a:pPr>
            <a:r>
              <a:rPr lang="en-US" sz="10299" dirty="0">
                <a:solidFill>
                  <a:srgbClr val="FFFFFF"/>
                </a:solidFill>
                <a:latin typeface="Jura Medium" charset="0"/>
              </a:rPr>
              <a:t>я с </a:t>
            </a:r>
            <a:r>
              <a:rPr lang="en-US" sz="10299" dirty="0" err="1">
                <a:solidFill>
                  <a:srgbClr val="FFFFFF"/>
                </a:solidFill>
                <a:latin typeface="Jura Medium" charset="0"/>
              </a:rPr>
              <a:t>тобой</a:t>
            </a:r>
            <a:endParaRPr lang="en-US" sz="10299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52427" y="7593982"/>
            <a:ext cx="633584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8"/>
              </a:lnSpc>
            </a:pPr>
            <a:r>
              <a:rPr lang="en-US" sz="4000" dirty="0" err="1">
                <a:solidFill>
                  <a:srgbClr val="FFFFFF"/>
                </a:solidFill>
                <a:latin typeface="Jura Medium" charset="0"/>
              </a:rPr>
              <a:t>Коротких</a:t>
            </a:r>
            <a:r>
              <a:rPr lang="en-US" sz="40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Jura Medium" charset="0"/>
              </a:rPr>
              <a:t>Елена</a:t>
            </a:r>
            <a:endParaRPr lang="ru-RU" sz="4000" dirty="0" smtClean="0">
              <a:solidFill>
                <a:srgbClr val="FFFFFF"/>
              </a:solidFill>
              <a:latin typeface="Jura Medium" charset="0"/>
            </a:endParaRPr>
          </a:p>
          <a:p>
            <a:pPr marL="0" lvl="0" indent="0" algn="l">
              <a:lnSpc>
                <a:spcPts val="3948"/>
              </a:lnSpc>
            </a:pPr>
            <a:r>
              <a:rPr lang="ru-RU" sz="4000" dirty="0" smtClean="0">
                <a:solidFill>
                  <a:srgbClr val="FFFFFF"/>
                </a:solidFill>
                <a:latin typeface="Jura Medium" charset="0"/>
              </a:rPr>
              <a:t>Зайцева Юлия</a:t>
            </a:r>
            <a:endParaRPr lang="en-US" sz="4000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16328" y="7424038"/>
            <a:ext cx="6593782" cy="142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Виртуальная</a:t>
            </a:r>
            <a:r>
              <a:rPr lang="en-US" sz="39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реальность</a:t>
            </a:r>
            <a:r>
              <a:rPr lang="en-US" sz="39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для</a:t>
            </a:r>
            <a:r>
              <a:rPr lang="en-US" sz="39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преодоления</a:t>
            </a:r>
            <a:r>
              <a:rPr lang="en-US" sz="39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страха</a:t>
            </a:r>
            <a:r>
              <a:rPr lang="en-US" sz="39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публичных</a:t>
            </a:r>
            <a:r>
              <a:rPr lang="en-US" sz="39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Jura Medium" charset="0"/>
              </a:rPr>
              <a:t>выступлений</a:t>
            </a:r>
            <a:endParaRPr lang="en-US" sz="3999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52600" y="2171700"/>
            <a:ext cx="657153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FFFFFF"/>
                </a:solidFill>
                <a:latin typeface="Jura Medium" charset="0"/>
              </a:rPr>
              <a:t>Тульский Филиал РЭУ им. Г.В. Плеханова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876069" y="6941559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876069" y="9248775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0" name="Группа 49"/>
          <p:cNvGrpSpPr/>
          <p:nvPr/>
        </p:nvGrpSpPr>
        <p:grpSpPr>
          <a:xfrm>
            <a:off x="248937" y="0"/>
            <a:ext cx="17734263" cy="1257300"/>
            <a:chOff x="3144537" y="0"/>
            <a:chExt cx="11774918" cy="769624"/>
          </a:xfrm>
        </p:grpSpPr>
        <p:pic>
          <p:nvPicPr>
            <p:cNvPr id="41" name="Рисунок 40">
              <a:extLst>
                <a:ext uri="{FF2B5EF4-FFF2-40B4-BE49-F238E27FC236}">
                  <a16:creationId xmlns="" xmlns:a16="http://schemas.microsoft.com/office/drawing/2014/main" id="{C85825F9-4EFD-8041-6372-79EE65BDC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49308" y="149410"/>
              <a:ext cx="1770147" cy="535478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D70DDB91-D504-B53F-F2AA-DE7805940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7468" r="7271"/>
            <a:stretch/>
          </p:blipFill>
          <p:spPr>
            <a:xfrm>
              <a:off x="5454267" y="150507"/>
              <a:ext cx="1308320" cy="46861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90B564D9-7EF0-1E16-0918-98841F7A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98561" y="5696"/>
              <a:ext cx="923345" cy="701275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="" xmlns:a16="http://schemas.microsoft.com/office/drawing/2014/main" id="{2BC3696E-6F93-11CB-D3E1-8FB65F50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l="1434" r="2147"/>
            <a:stretch/>
          </p:blipFill>
          <p:spPr>
            <a:xfrm>
              <a:off x="8157880" y="122371"/>
              <a:ext cx="1435946" cy="535478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="" xmlns:a16="http://schemas.microsoft.com/office/drawing/2014/main" id="{EDC78FD9-9C1F-F4D7-1D7B-5943CC72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29800" y="165993"/>
              <a:ext cx="1489278" cy="467192"/>
            </a:xfrm>
            <a:prstGeom prst="rect">
              <a:avLst/>
            </a:prstGeom>
          </p:spPr>
        </p:pic>
        <p:grpSp>
          <p:nvGrpSpPr>
            <p:cNvPr id="46" name="Группа 45">
              <a:extLst>
                <a:ext uri="{FF2B5EF4-FFF2-40B4-BE49-F238E27FC236}">
                  <a16:creationId xmlns="" xmlns:a16="http://schemas.microsoft.com/office/drawing/2014/main" id="{8CADA808-389E-E36D-9A3D-14F7D4AD95D5}"/>
                </a:ext>
              </a:extLst>
            </p:cNvPr>
            <p:cNvGrpSpPr/>
            <p:nvPr/>
          </p:nvGrpSpPr>
          <p:grpSpPr>
            <a:xfrm>
              <a:off x="3144537" y="0"/>
              <a:ext cx="2093764" cy="769624"/>
              <a:chOff x="296145" y="242048"/>
              <a:chExt cx="2093764" cy="769624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="" xmlns:a16="http://schemas.microsoft.com/office/drawing/2014/main" id="{B1C06923-51D6-B757-55C6-3FCA10634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/>
              <a:srcRect l="10055" t="5883" r="79649" b="83634"/>
              <a:stretch/>
            </p:blipFill>
            <p:spPr>
              <a:xfrm>
                <a:off x="1046018" y="242048"/>
                <a:ext cx="1343891" cy="769624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="" xmlns:a16="http://schemas.microsoft.com/office/drawing/2014/main" id="{57FA6FEE-C17D-5FA7-8C8B-34BFB73F2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96145" y="302720"/>
                <a:ext cx="640583" cy="674343"/>
              </a:xfrm>
              <a:prstGeom prst="rect">
                <a:avLst/>
              </a:prstGeom>
            </p:spPr>
          </p:pic>
        </p:grpSp>
        <p:pic>
          <p:nvPicPr>
            <p:cNvPr id="49" name="Рисунок 48">
              <a:extLst>
                <a:ext uri="{FF2B5EF4-FFF2-40B4-BE49-F238E27FC236}">
                  <a16:creationId xmlns="" xmlns:a16="http://schemas.microsoft.com/office/drawing/2014/main" id="{BB67314B-C31F-7BB7-7DD7-AF3A842C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55054" y="190517"/>
              <a:ext cx="1370190" cy="4532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456403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98086" y="1838325"/>
            <a:ext cx="8155591" cy="8217220"/>
          </a:xfrm>
          <a:custGeom>
            <a:avLst/>
            <a:gdLst/>
            <a:ahLst/>
            <a:cxnLst/>
            <a:rect l="l" t="t" r="r" b="b"/>
            <a:pathLst>
              <a:path w="8155591" h="8217220">
                <a:moveTo>
                  <a:pt x="0" y="0"/>
                </a:moveTo>
                <a:lnTo>
                  <a:pt x="8155592" y="0"/>
                </a:lnTo>
                <a:lnTo>
                  <a:pt x="8155592" y="8217220"/>
                </a:lnTo>
                <a:lnTo>
                  <a:pt x="0" y="821722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23000"/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720730" y="6398875"/>
            <a:ext cx="6638348" cy="279408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5" name="AutoShape 5"/>
          <p:cNvSpPr/>
          <p:nvPr/>
        </p:nvSpPr>
        <p:spPr>
          <a:xfrm>
            <a:off x="1720730" y="2722816"/>
            <a:ext cx="6638348" cy="279408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6" name="AutoShape 6"/>
          <p:cNvSpPr/>
          <p:nvPr/>
        </p:nvSpPr>
        <p:spPr>
          <a:xfrm>
            <a:off x="1720730" y="5507375"/>
            <a:ext cx="14601225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2110060" y="3568170"/>
            <a:ext cx="5750608" cy="115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52"/>
              </a:lnSpc>
            </a:pPr>
            <a:r>
              <a:rPr lang="en-US" sz="4200">
                <a:solidFill>
                  <a:srgbClr val="FFFFFF"/>
                </a:solidFill>
                <a:latin typeface="Jura Medium" charset="0"/>
              </a:rPr>
              <a:t>Организационные аспекты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5800" y="3162300"/>
            <a:ext cx="9601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Наличие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бизнес-плана</a:t>
            </a:r>
            <a:endParaRPr lang="en-US" sz="3200" dirty="0">
              <a:solidFill>
                <a:srgbClr val="FFFFFF"/>
              </a:solidFill>
              <a:latin typeface="Jura Medium" charset="0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Наличие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эффективных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внутренних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процессов</a:t>
            </a:r>
            <a:endParaRPr lang="en-US" sz="3200" dirty="0">
              <a:solidFill>
                <a:srgbClr val="FFFFFF"/>
              </a:solidFill>
              <a:latin typeface="Jura Medium" charset="0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Наличие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стратегии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маркетинга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продукта</a:t>
            </a:r>
            <a:endParaRPr lang="en-US" sz="3200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720730" y="2713291"/>
            <a:ext cx="14601225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720730" y="9183434"/>
            <a:ext cx="14601225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2219140" y="6948065"/>
            <a:ext cx="575060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57"/>
              </a:lnSpc>
            </a:pPr>
            <a:r>
              <a:rPr lang="en-US" sz="4299">
                <a:solidFill>
                  <a:srgbClr val="FFFFFF"/>
                </a:solidFill>
                <a:latin typeface="Jura Medium" charset="0"/>
              </a:rPr>
              <a:t>Кадровые и материальные аспекты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05800" y="6591300"/>
            <a:ext cx="9372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Высококвалифицированные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профессионалы</a:t>
            </a:r>
            <a:endParaRPr lang="en-US" sz="3200" dirty="0">
              <a:solidFill>
                <a:srgbClr val="FFFFFF"/>
              </a:solidFill>
              <a:latin typeface="Jura Medium" charset="0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Наличие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необходимого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оборудования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Наличие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партнёрских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отношений</a:t>
            </a:r>
            <a:r>
              <a:rPr lang="en-US" sz="3200" dirty="0">
                <a:solidFill>
                  <a:srgbClr val="FFFFFF"/>
                </a:solidFill>
                <a:latin typeface="Jura Medium" charset="0"/>
              </a:rPr>
              <a:t> с </a:t>
            </a:r>
            <a:r>
              <a:rPr lang="en-US" sz="3200" dirty="0" err="1">
                <a:solidFill>
                  <a:srgbClr val="FFFFFF"/>
                </a:solidFill>
                <a:latin typeface="Jura Medium" charset="0"/>
              </a:rPr>
              <a:t>поставщиками</a:t>
            </a:r>
            <a:endParaRPr lang="en-US" sz="3200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720730" y="6398875"/>
            <a:ext cx="14601225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3733800" y="1333500"/>
            <a:ext cx="1068416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0"/>
              </a:lnSpc>
            </a:pPr>
            <a:r>
              <a:rPr lang="en-US" sz="6525" b="1" dirty="0" err="1">
                <a:solidFill>
                  <a:srgbClr val="FFFFFF"/>
                </a:solidFill>
                <a:latin typeface="Jura Medium" charset="0"/>
              </a:rPr>
              <a:t>Текущий</a:t>
            </a:r>
            <a:r>
              <a:rPr lang="en-US" sz="6525" b="1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6525" b="1" dirty="0" err="1">
                <a:solidFill>
                  <a:srgbClr val="FFFFFF"/>
                </a:solidFill>
                <a:latin typeface="Jura Medium" charset="0"/>
              </a:rPr>
              <a:t>этап</a:t>
            </a:r>
            <a:r>
              <a:rPr lang="en-US" sz="6525" b="1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6525" b="1" dirty="0" err="1">
                <a:solidFill>
                  <a:srgbClr val="FFFFFF"/>
                </a:solidFill>
                <a:latin typeface="Jura Medium" charset="0"/>
              </a:rPr>
              <a:t>работ</a:t>
            </a:r>
            <a:endParaRPr lang="en-US" sz="6525" b="1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17" name="Freeform 23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24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Ничего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не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бойся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, я с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тобой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7049486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3903" y="2059455"/>
            <a:ext cx="1068416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0"/>
              </a:lnSpc>
            </a:pPr>
            <a:r>
              <a:rPr lang="en-US" sz="6525" b="1" dirty="0" err="1">
                <a:solidFill>
                  <a:srgbClr val="FFFFFF"/>
                </a:solidFill>
                <a:latin typeface="Jura Medium" charset="0"/>
              </a:rPr>
              <a:t>Необходимые</a:t>
            </a:r>
            <a:r>
              <a:rPr lang="en-US" sz="6525" b="1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6525" b="1" dirty="0" err="1">
                <a:solidFill>
                  <a:srgbClr val="FFFFFF"/>
                </a:solidFill>
                <a:latin typeface="Jura Medium" charset="0"/>
              </a:rPr>
              <a:t>ресурсы</a:t>
            </a:r>
            <a:endParaRPr lang="en-US" sz="6525" b="1" dirty="0">
              <a:solidFill>
                <a:srgbClr val="FFFFFF"/>
              </a:solidFill>
              <a:latin typeface="Jura Medium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61055" y="4969048"/>
            <a:ext cx="4380240" cy="1774502"/>
            <a:chOff x="0" y="52493"/>
            <a:chExt cx="5840321" cy="2366002"/>
          </a:xfrm>
        </p:grpSpPr>
        <p:sp>
          <p:nvSpPr>
            <p:cNvPr id="5" name="AutoShape 5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49081" y="1672241"/>
              <a:ext cx="5372278" cy="504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Jura Medium" charset="0"/>
                </a:rPr>
                <a:t>КОМАНДА РАЗРАБОТЧИКОВ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2493"/>
              <a:ext cx="5840321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en-US" sz="5499">
                  <a:solidFill>
                    <a:srgbClr val="000000"/>
                  </a:solidFill>
                  <a:latin typeface="Jura Medium" charset="0"/>
                </a:rPr>
                <a:t>1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3925" y="7736034"/>
            <a:ext cx="493450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Программисты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дизайнеры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тестировщики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которые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смогут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создать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поддерживать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приложение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. </a:t>
            </a:r>
            <a:endParaRPr sz="2400" dirty="0">
              <a:latin typeface="Jura Medium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-375427" y="4140796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400000">
            <a:off x="2685582" y="7557564"/>
            <a:ext cx="68240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6953880" y="4969048"/>
            <a:ext cx="4380240" cy="1774502"/>
            <a:chOff x="0" y="52493"/>
            <a:chExt cx="5840321" cy="2366002"/>
          </a:xfrm>
        </p:grpSpPr>
        <p:sp>
          <p:nvSpPr>
            <p:cNvPr id="12" name="AutoShape 12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49081" y="1633295"/>
              <a:ext cx="5372278" cy="556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7"/>
                </a:lnSpc>
              </a:pPr>
              <a:r>
                <a:rPr lang="en-US" sz="2500" dirty="0">
                  <a:solidFill>
                    <a:srgbClr val="FFFFFF"/>
                  </a:solidFill>
                  <a:latin typeface="Jura Medium" charset="0"/>
                </a:rPr>
                <a:t>ТЕХНИЧЕСКИЕ РЕСУРСЫ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2493"/>
              <a:ext cx="5840321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en-US" sz="5499">
                  <a:solidFill>
                    <a:srgbClr val="000000"/>
                  </a:solidFill>
                  <a:latin typeface="Jura Medium" charset="0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575135" y="7736034"/>
            <a:ext cx="513773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Набор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инструментов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для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разработки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приложения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Это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может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быть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набор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программных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средств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для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создания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Jura Medium" charset="0"/>
              </a:rPr>
              <a:t>приложений</a:t>
            </a:r>
            <a:endParaRPr lang="en-US" sz="28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16" name="AutoShape 16"/>
          <p:cNvSpPr/>
          <p:nvPr/>
        </p:nvSpPr>
        <p:spPr>
          <a:xfrm rot="-5400000">
            <a:off x="8773645" y="7552801"/>
            <a:ext cx="68335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3030200" y="4969048"/>
            <a:ext cx="4396746" cy="1774502"/>
            <a:chOff x="-22007" y="52493"/>
            <a:chExt cx="5862328" cy="2366002"/>
          </a:xfrm>
        </p:grpSpPr>
        <p:sp>
          <p:nvSpPr>
            <p:cNvPr id="18" name="AutoShape 18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-22007" y="1702534"/>
              <a:ext cx="5824912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22"/>
                </a:lnSpc>
              </a:pPr>
              <a:r>
                <a:rPr lang="en-US" sz="2500" dirty="0">
                  <a:solidFill>
                    <a:srgbClr val="FFFFFF"/>
                  </a:solidFill>
                  <a:latin typeface="Jura Medium" charset="0"/>
                </a:rPr>
                <a:t>ОБНОВЛЕНИЕ И ПОДДЕРЖКА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2493"/>
              <a:ext cx="5840321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en-US" sz="5499">
                  <a:solidFill>
                    <a:srgbClr val="000000"/>
                  </a:solidFill>
                  <a:latin typeface="Jura Medium" charset="0"/>
                </a:rPr>
                <a:t>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769575" y="7907484"/>
            <a:ext cx="493450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После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запуска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приложения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необходимо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обеспечить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его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поддержку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выпускать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Jura Medium" charset="0"/>
              </a:rPr>
              <a:t>регулярные</a:t>
            </a:r>
            <a:r>
              <a:rPr lang="en-US" sz="28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Jura Medium" charset="0"/>
              </a:rPr>
              <a:t>обновления</a:t>
            </a:r>
            <a:endParaRPr lang="en-US" sz="28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-375427" y="7523511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Ничего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не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бойся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, я с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тобой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21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4033">
            <a:off x="9593493" y="5704443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6069" y="2280485"/>
            <a:ext cx="7623603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 b="1" dirty="0" err="1">
                <a:solidFill>
                  <a:srgbClr val="000000"/>
                </a:solidFill>
                <a:latin typeface="Jura Medium" charset="0"/>
              </a:rPr>
              <a:t>На</a:t>
            </a:r>
            <a:r>
              <a:rPr lang="en-US" sz="5900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900" b="1" dirty="0" err="1">
                <a:solidFill>
                  <a:srgbClr val="000000"/>
                </a:solidFill>
                <a:latin typeface="Jura Medium" charset="0"/>
              </a:rPr>
              <a:t>что</a:t>
            </a:r>
            <a:r>
              <a:rPr lang="en-US" sz="5900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900" b="1" dirty="0" err="1">
                <a:solidFill>
                  <a:srgbClr val="000000"/>
                </a:solidFill>
                <a:latin typeface="Jura Medium" charset="0"/>
              </a:rPr>
              <a:t>направлены</a:t>
            </a:r>
            <a:r>
              <a:rPr lang="en-US" sz="5900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900" b="1" dirty="0" err="1">
                <a:solidFill>
                  <a:srgbClr val="000000"/>
                </a:solidFill>
                <a:latin typeface="Jura Medium" charset="0"/>
              </a:rPr>
              <a:t>финансы</a:t>
            </a:r>
            <a:r>
              <a:rPr lang="en-US" sz="5900" b="1" dirty="0">
                <a:solidFill>
                  <a:srgbClr val="000000"/>
                </a:solidFill>
                <a:latin typeface="Jura Medium" charset="0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76069" y="4690318"/>
            <a:ext cx="7623603" cy="461633"/>
            <a:chOff x="0" y="0"/>
            <a:chExt cx="10164804" cy="615511"/>
          </a:xfrm>
        </p:grpSpPr>
        <p:sp>
          <p:nvSpPr>
            <p:cNvPr id="5" name="TextBox 5"/>
            <p:cNvSpPr txBox="1"/>
            <p:nvPr/>
          </p:nvSpPr>
          <p:spPr>
            <a:xfrm>
              <a:off x="0" y="-1775"/>
              <a:ext cx="1048107" cy="484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7"/>
                </a:lnSpc>
              </a:pPr>
              <a:r>
                <a:rPr lang="en-US" sz="2339">
                  <a:solidFill>
                    <a:srgbClr val="000000"/>
                  </a:solidFill>
                  <a:latin typeface="Jura Medium" charset="0"/>
                </a:rPr>
                <a:t>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38389" y="-25829"/>
              <a:ext cx="8626414" cy="63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7"/>
                </a:lnSpc>
              </a:pPr>
              <a:r>
                <a:rPr lang="en-US" sz="2975">
                  <a:solidFill>
                    <a:srgbClr val="000000"/>
                  </a:solidFill>
                  <a:latin typeface="Jura Medium" charset="0"/>
                </a:rPr>
                <a:t>Оплата труда разработчиков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76069" y="6237446"/>
            <a:ext cx="7495335" cy="460191"/>
            <a:chOff x="0" y="-47625"/>
            <a:chExt cx="9993779" cy="613588"/>
          </a:xfrm>
        </p:grpSpPr>
        <p:sp>
          <p:nvSpPr>
            <p:cNvPr id="8" name="TextBox 8"/>
            <p:cNvSpPr txBox="1"/>
            <p:nvPr/>
          </p:nvSpPr>
          <p:spPr>
            <a:xfrm>
              <a:off x="0" y="762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 charset="0"/>
                </a:rPr>
                <a:t>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12507" y="-47625"/>
              <a:ext cx="8481272" cy="613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 smtClean="0">
                  <a:solidFill>
                    <a:srgbClr val="000000"/>
                  </a:solidFill>
                  <a:latin typeface="Jura Medium" charset="0"/>
                </a:rPr>
                <a:t>У</a:t>
              </a:r>
              <a:r>
                <a:rPr lang="en-US" sz="3000" dirty="0" err="1" smtClean="0">
                  <a:solidFill>
                    <a:srgbClr val="000000"/>
                  </a:solidFill>
                  <a:latin typeface="Jura Medium" charset="0"/>
                </a:rPr>
                <a:t>плата</a:t>
              </a:r>
              <a:r>
                <a:rPr lang="en-US" sz="3000" dirty="0" smtClean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налогов</a:t>
              </a:r>
              <a:endParaRPr lang="en-US" sz="3000" dirty="0">
                <a:solidFill>
                  <a:srgbClr val="000000"/>
                </a:solidFill>
                <a:latin typeface="Jura Medium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76069" y="8071961"/>
            <a:ext cx="7495336" cy="460191"/>
            <a:chOff x="0" y="-47625"/>
            <a:chExt cx="9993780" cy="613588"/>
          </a:xfrm>
        </p:grpSpPr>
        <p:sp>
          <p:nvSpPr>
            <p:cNvPr id="11" name="TextBox 11"/>
            <p:cNvSpPr txBox="1"/>
            <p:nvPr/>
          </p:nvSpPr>
          <p:spPr>
            <a:xfrm>
              <a:off x="1512507" y="-47625"/>
              <a:ext cx="8481273" cy="613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Jura Medium" charset="0"/>
                </a:rPr>
                <a:t>Маркетинг и продвижение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 charset="0"/>
                </a:rPr>
                <a:t>3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1948577" y="5579745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876069" y="7414260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948577" y="9248775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635697" y="4670946"/>
            <a:ext cx="7623603" cy="959622"/>
            <a:chOff x="0" y="-30351"/>
            <a:chExt cx="10164804" cy="127949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129"/>
              <a:ext cx="1048107" cy="474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7"/>
                </a:lnSpc>
              </a:pPr>
              <a:r>
                <a:rPr lang="en-US" sz="2339">
                  <a:solidFill>
                    <a:srgbClr val="000000"/>
                  </a:solidFill>
                  <a:latin typeface="Jura Medium" charset="0"/>
                </a:rPr>
                <a:t>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538389" y="-30351"/>
              <a:ext cx="8626415" cy="127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7"/>
                </a:lnSpc>
              </a:pPr>
              <a:r>
                <a:rPr lang="en-US" sz="2975">
                  <a:solidFill>
                    <a:srgbClr val="000000"/>
                  </a:solidFill>
                  <a:latin typeface="Jura Medium" charset="0"/>
                </a:rPr>
                <a:t>Покупка технического оснащения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01200" y="6057900"/>
            <a:ext cx="7623603" cy="942643"/>
            <a:chOff x="0" y="0"/>
            <a:chExt cx="10164804" cy="1256857"/>
          </a:xfrm>
        </p:grpSpPr>
        <p:sp>
          <p:nvSpPr>
            <p:cNvPr id="22" name="TextBox 22"/>
            <p:cNvSpPr txBox="1"/>
            <p:nvPr/>
          </p:nvSpPr>
          <p:spPr>
            <a:xfrm>
              <a:off x="0" y="321805"/>
              <a:ext cx="1048107" cy="474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7"/>
                </a:lnSpc>
              </a:pPr>
              <a:r>
                <a:rPr lang="en-US" sz="2339">
                  <a:solidFill>
                    <a:srgbClr val="000000"/>
                  </a:solidFill>
                  <a:latin typeface="Jura Medium" charset="0"/>
                </a:rPr>
                <a:t>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538389" y="-30350"/>
              <a:ext cx="8626414" cy="1279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7"/>
                </a:lnSpc>
              </a:pPr>
              <a:r>
                <a:rPr lang="en-US" sz="2975">
                  <a:solidFill>
                    <a:srgbClr val="000000"/>
                  </a:solidFill>
                  <a:latin typeface="Jura Medium" charset="0"/>
                </a:rPr>
                <a:t>Расширение географического охвата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677400" y="7810500"/>
            <a:ext cx="7623603" cy="942643"/>
            <a:chOff x="0" y="0"/>
            <a:chExt cx="10164804" cy="1256857"/>
          </a:xfrm>
        </p:grpSpPr>
        <p:sp>
          <p:nvSpPr>
            <p:cNvPr id="25" name="TextBox 25"/>
            <p:cNvSpPr txBox="1"/>
            <p:nvPr/>
          </p:nvSpPr>
          <p:spPr>
            <a:xfrm>
              <a:off x="0" y="321805"/>
              <a:ext cx="1048107" cy="474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7"/>
                </a:lnSpc>
              </a:pPr>
              <a:r>
                <a:rPr lang="en-US" sz="2339">
                  <a:solidFill>
                    <a:srgbClr val="000000"/>
                  </a:solidFill>
                  <a:latin typeface="Jura Medium" charset="0"/>
                </a:rPr>
                <a:t>6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38389" y="-30350"/>
              <a:ext cx="8626414" cy="1279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7"/>
                </a:lnSpc>
              </a:pPr>
              <a:r>
                <a:rPr lang="en-US" sz="2975">
                  <a:solidFill>
                    <a:srgbClr val="000000"/>
                  </a:solidFill>
                  <a:latin typeface="Jura Medium" charset="0"/>
                </a:rPr>
                <a:t>Оплата переменных и постоянных затрат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8390">
            <a:off x="1057519" y="6663353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2" y="0"/>
                </a:lnTo>
                <a:lnTo>
                  <a:pt x="12649512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727114"/>
            <a:ext cx="698648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9"/>
              </a:lnSpc>
            </a:pPr>
            <a:r>
              <a:rPr lang="en-US" sz="5124" b="1" dirty="0" err="1">
                <a:solidFill>
                  <a:srgbClr val="000000"/>
                </a:solidFill>
                <a:latin typeface="Jura Medium" charset="0"/>
              </a:rPr>
              <a:t>Команда</a:t>
            </a:r>
            <a:r>
              <a:rPr lang="en-US" sz="5124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124" b="1" dirty="0" err="1">
                <a:solidFill>
                  <a:srgbClr val="000000"/>
                </a:solidFill>
                <a:latin typeface="Jura Medium" charset="0"/>
              </a:rPr>
              <a:t>проекта</a:t>
            </a:r>
            <a:endParaRPr lang="en-US" sz="5124" b="1" dirty="0">
              <a:solidFill>
                <a:srgbClr val="000000"/>
              </a:solidFill>
              <a:latin typeface="Jura Medium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877800" y="2171700"/>
            <a:ext cx="3984837" cy="969870"/>
            <a:chOff x="0" y="-47625"/>
            <a:chExt cx="5313116" cy="129316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5313116" cy="613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КОРОТКИХ ЕЛЕНА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11200"/>
              <a:ext cx="5313116" cy="534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2600" dirty="0" err="1">
                  <a:solidFill>
                    <a:srgbClr val="000000"/>
                  </a:solidFill>
                  <a:latin typeface="Jura Medium" charset="0"/>
                </a:rPr>
                <a:t>Лидер</a:t>
              </a:r>
              <a:r>
                <a:rPr lang="en-US" sz="2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2600" dirty="0" err="1">
                  <a:solidFill>
                    <a:srgbClr val="000000"/>
                  </a:solidFill>
                  <a:latin typeface="Jura Medium" charset="0"/>
                </a:rPr>
                <a:t>проекта</a:t>
              </a:r>
              <a:endParaRPr lang="en-US" sz="2600" dirty="0">
                <a:solidFill>
                  <a:srgbClr val="000000"/>
                </a:solidFill>
                <a:latin typeface="Jura Medium" charset="0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677400" y="1409700"/>
            <a:ext cx="2763853" cy="276384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55376" t="-37626" r="-47342" b="-14611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76069" y="1085178"/>
            <a:ext cx="369103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  <p:sp>
        <p:nvSpPr>
          <p:cNvPr id="11" name="AutoShape 11"/>
          <p:cNvSpPr/>
          <p:nvPr/>
        </p:nvSpPr>
        <p:spPr>
          <a:xfrm rot="-5400000">
            <a:off x="3889929" y="5032929"/>
            <a:ext cx="1049861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2877800" y="6631781"/>
            <a:ext cx="3984837" cy="1038322"/>
            <a:chOff x="0" y="-47625"/>
            <a:chExt cx="5313116" cy="138443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7625"/>
              <a:ext cx="5313116" cy="613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ЗАЙЦЕВА ЮЛИЯ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69299"/>
              <a:ext cx="5313116" cy="567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Jura Medium" charset="0"/>
                </a:rPr>
                <a:t>Участник команды</a:t>
              </a: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601200" y="5981700"/>
            <a:ext cx="2911660" cy="2911649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29475" t="-25287" r="-22162" b="-8678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456403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68970">
            <a:off x="6305956" y="5899373"/>
            <a:ext cx="14151146" cy="9198245"/>
          </a:xfrm>
          <a:custGeom>
            <a:avLst/>
            <a:gdLst/>
            <a:ahLst/>
            <a:cxnLst/>
            <a:rect l="l" t="t" r="r" b="b"/>
            <a:pathLst>
              <a:path w="14151146" h="9198245">
                <a:moveTo>
                  <a:pt x="0" y="0"/>
                </a:moveTo>
                <a:lnTo>
                  <a:pt x="14151146" y="0"/>
                </a:lnTo>
                <a:lnTo>
                  <a:pt x="14151146" y="9198245"/>
                </a:lnTo>
                <a:lnTo>
                  <a:pt x="0" y="919824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7000"/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914400" y="1742884"/>
            <a:ext cx="10462746" cy="1031250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5" name="AutoShape 5"/>
          <p:cNvSpPr/>
          <p:nvPr/>
        </p:nvSpPr>
        <p:spPr>
          <a:xfrm>
            <a:off x="914400" y="1733359"/>
            <a:ext cx="1046274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66800" y="2019300"/>
            <a:ext cx="1091562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03"/>
              </a:lnSpc>
            </a:pPr>
            <a:r>
              <a:rPr lang="en-US" sz="3399" dirty="0" err="1">
                <a:solidFill>
                  <a:srgbClr val="FFFFFF"/>
                </a:solidFill>
                <a:latin typeface="Jura Medium" charset="0"/>
              </a:rPr>
              <a:t>Виртуальная</a:t>
            </a:r>
            <a:r>
              <a:rPr lang="en-US" sz="33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Jura Medium" charset="0"/>
              </a:rPr>
              <a:t>реальность</a:t>
            </a:r>
            <a:r>
              <a:rPr lang="en-US" sz="3399" dirty="0">
                <a:solidFill>
                  <a:srgbClr val="FFFFFF"/>
                </a:solidFill>
                <a:latin typeface="Jura Medium" charset="0"/>
              </a:rPr>
              <a:t> в </a:t>
            </a:r>
            <a:r>
              <a:rPr lang="en-US" sz="3399" dirty="0" err="1">
                <a:solidFill>
                  <a:srgbClr val="FFFFFF"/>
                </a:solidFill>
                <a:latin typeface="Jura Medium" charset="0"/>
              </a:rPr>
              <a:t>помощь</a:t>
            </a:r>
            <a:r>
              <a:rPr lang="en-US" sz="33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ru-RU" sz="3399" dirty="0" smtClean="0">
                <a:solidFill>
                  <a:srgbClr val="FFFFFF"/>
                </a:solidFill>
                <a:latin typeface="Jura Medium" charset="0"/>
              </a:rPr>
              <a:t>спикерам</a:t>
            </a:r>
            <a:endParaRPr lang="en-US" sz="3399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" y="3669330"/>
            <a:ext cx="10462746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Jura Medium" charset="0"/>
              </a:rPr>
              <a:t>Ничего не бойся,</a:t>
            </a:r>
          </a:p>
          <a:p>
            <a:pPr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Jura Medium" charset="0"/>
              </a:rPr>
              <a:t>я с тобой</a:t>
            </a:r>
          </a:p>
        </p:txBody>
      </p:sp>
      <p:sp>
        <p:nvSpPr>
          <p:cNvPr id="8" name="AutoShape 8"/>
          <p:cNvSpPr/>
          <p:nvPr/>
        </p:nvSpPr>
        <p:spPr>
          <a:xfrm>
            <a:off x="914400" y="2774135"/>
            <a:ext cx="1046274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914400" y="647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52600" y="723900"/>
            <a:ext cx="5795577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Тульский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Филиал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РЭУ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им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. Г.В.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Плеханова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914400" y="7184988"/>
            <a:ext cx="10613473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877800" y="800100"/>
            <a:ext cx="4049502" cy="8229600"/>
            <a:chOff x="0" y="0"/>
            <a:chExt cx="5001260" cy="101638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7" cstate="print"/>
              <a:stretch>
                <a:fillRect l="-45" r="-4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49934" r="-175743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914400" y="7414577"/>
            <a:ext cx="5795577" cy="81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FFFFFF"/>
                </a:solidFill>
                <a:latin typeface="Jura Medium" charset="0"/>
              </a:rPr>
              <a:t>lenakorotkikh13@yandex.ru</a:t>
            </a:r>
          </a:p>
          <a:p>
            <a:pPr>
              <a:lnSpc>
                <a:spcPts val="2117"/>
              </a:lnSpc>
            </a:pPr>
            <a:r>
              <a:rPr lang="en-US" sz="1925">
                <a:solidFill>
                  <a:srgbClr val="FFFFFF"/>
                </a:solidFill>
                <a:latin typeface="Jura Medium" charset="0"/>
              </a:rPr>
              <a:t>8-919-070-39-13</a:t>
            </a:r>
          </a:p>
          <a:p>
            <a:pPr>
              <a:lnSpc>
                <a:spcPts val="2117"/>
              </a:lnSpc>
            </a:pPr>
            <a:r>
              <a:rPr lang="en-US" sz="1925">
                <a:solidFill>
                  <a:srgbClr val="FFFFFF"/>
                </a:solidFill>
                <a:latin typeface="Jura Medium" charset="0"/>
              </a:rPr>
              <a:t>Тула, проспект Ленина 53Б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48937" y="9334500"/>
            <a:ext cx="17734263" cy="1257300"/>
            <a:chOff x="3144537" y="0"/>
            <a:chExt cx="11774918" cy="769624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C85825F9-4EFD-8041-6372-79EE65BDC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49308" y="149410"/>
              <a:ext cx="1770147" cy="53547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D70DDB91-D504-B53F-F2AA-DE7805940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l="7468" r="7271"/>
            <a:stretch/>
          </p:blipFill>
          <p:spPr>
            <a:xfrm>
              <a:off x="5454267" y="150507"/>
              <a:ext cx="1308320" cy="46861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90B564D9-7EF0-1E16-0918-98841F7A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98561" y="5696"/>
              <a:ext cx="923345" cy="7012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2BC3696E-6F93-11CB-D3E1-8FB65F50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l="1434" r="2147"/>
            <a:stretch/>
          </p:blipFill>
          <p:spPr>
            <a:xfrm>
              <a:off x="8157880" y="122371"/>
              <a:ext cx="1435946" cy="53547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EDC78FD9-9C1F-F4D7-1D7B-5943CC72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29800" y="165993"/>
              <a:ext cx="1489278" cy="467192"/>
            </a:xfrm>
            <a:prstGeom prst="rect">
              <a:avLst/>
            </a:prstGeom>
          </p:spPr>
        </p:pic>
        <p:grpSp>
          <p:nvGrpSpPr>
            <p:cNvPr id="32" name="Группа 45">
              <a:extLst>
                <a:ext uri="{FF2B5EF4-FFF2-40B4-BE49-F238E27FC236}">
                  <a16:creationId xmlns="" xmlns:a16="http://schemas.microsoft.com/office/drawing/2014/main" id="{8CADA808-389E-E36D-9A3D-14F7D4AD95D5}"/>
                </a:ext>
              </a:extLst>
            </p:cNvPr>
            <p:cNvGrpSpPr/>
            <p:nvPr/>
          </p:nvGrpSpPr>
          <p:grpSpPr>
            <a:xfrm>
              <a:off x="3144537" y="0"/>
              <a:ext cx="2093764" cy="769624"/>
              <a:chOff x="296145" y="242048"/>
              <a:chExt cx="2093764" cy="769624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="" xmlns:a16="http://schemas.microsoft.com/office/drawing/2014/main" id="{B1C06923-51D6-B757-55C6-3FCA10634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/>
              <a:srcRect l="10055" t="5883" r="79649" b="83634"/>
              <a:stretch/>
            </p:blipFill>
            <p:spPr>
              <a:xfrm>
                <a:off x="1046018" y="242048"/>
                <a:ext cx="1343891" cy="769624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="" xmlns:a16="http://schemas.microsoft.com/office/drawing/2014/main" id="{57FA6FEE-C17D-5FA7-8C8B-34BFB73F2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96145" y="302720"/>
                <a:ext cx="640583" cy="674343"/>
              </a:xfrm>
              <a:prstGeom prst="rect">
                <a:avLst/>
              </a:prstGeom>
            </p:spPr>
          </p:pic>
        </p:grpSp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BB67314B-C31F-7BB7-7DD7-AF3A842C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55054" y="190517"/>
              <a:ext cx="1370190" cy="4532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4033">
            <a:off x="9593493" y="5704443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240" y="2290010"/>
            <a:ext cx="6012060" cy="6968290"/>
          </a:xfrm>
          <a:custGeom>
            <a:avLst/>
            <a:gdLst/>
            <a:ahLst/>
            <a:cxnLst/>
            <a:rect l="l" t="t" r="r" b="b"/>
            <a:pathLst>
              <a:path w="6012060" h="6968290">
                <a:moveTo>
                  <a:pt x="0" y="0"/>
                </a:moveTo>
                <a:lnTo>
                  <a:pt x="6012060" y="0"/>
                </a:lnTo>
                <a:lnTo>
                  <a:pt x="6012060" y="6968290"/>
                </a:lnTo>
                <a:lnTo>
                  <a:pt x="0" y="696829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46241" t="-13150" r="-76615" b="-150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76069" y="2280485"/>
            <a:ext cx="7623603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b="1" dirty="0" err="1">
                <a:solidFill>
                  <a:srgbClr val="000000"/>
                </a:solidFill>
                <a:latin typeface="Jura Medium" charset="0"/>
              </a:rPr>
              <a:t>Проблемы</a:t>
            </a:r>
            <a:endParaRPr lang="en-US" sz="7200" b="1" dirty="0">
              <a:solidFill>
                <a:srgbClr val="000000"/>
              </a:solidFill>
              <a:latin typeface="Jura Medium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76069" y="4451509"/>
            <a:ext cx="7623603" cy="942643"/>
            <a:chOff x="0" y="0"/>
            <a:chExt cx="10164804" cy="1256857"/>
          </a:xfrm>
        </p:grpSpPr>
        <p:sp>
          <p:nvSpPr>
            <p:cNvPr id="6" name="TextBox 6"/>
            <p:cNvSpPr txBox="1"/>
            <p:nvPr/>
          </p:nvSpPr>
          <p:spPr>
            <a:xfrm>
              <a:off x="0" y="316638"/>
              <a:ext cx="1048107" cy="484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7"/>
                </a:lnSpc>
              </a:pPr>
              <a:r>
                <a:rPr lang="en-US" sz="2339">
                  <a:solidFill>
                    <a:srgbClr val="000000"/>
                  </a:solidFill>
                  <a:latin typeface="Jura Medium" charset="0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38389" y="-30350"/>
              <a:ext cx="8626414" cy="1279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67"/>
                </a:lnSpc>
              </a:pPr>
              <a:r>
                <a:rPr lang="en-US" sz="2975">
                  <a:solidFill>
                    <a:srgbClr val="000000"/>
                  </a:solidFill>
                  <a:latin typeface="Jura Medium" charset="0"/>
                </a:rPr>
                <a:t>Страх перед публичными выступлениями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76069" y="5989796"/>
            <a:ext cx="7495335" cy="988219"/>
            <a:chOff x="0" y="-47625"/>
            <a:chExt cx="9993779" cy="1317625"/>
          </a:xfrm>
        </p:grpSpPr>
        <p:sp>
          <p:nvSpPr>
            <p:cNvPr id="9" name="TextBox 9"/>
            <p:cNvSpPr txBox="1"/>
            <p:nvPr/>
          </p:nvSpPr>
          <p:spPr>
            <a:xfrm>
              <a:off x="0" y="33782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 charset="0"/>
                </a:rPr>
                <a:t>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12506" y="-47625"/>
              <a:ext cx="8481273" cy="131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Jura Medium" charset="0"/>
                </a:rPr>
                <a:t>Отсутствие конструктивного метода устранения страха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76069" y="7576661"/>
            <a:ext cx="7495335" cy="1483519"/>
            <a:chOff x="0" y="-47625"/>
            <a:chExt cx="9993779" cy="1978025"/>
          </a:xfrm>
        </p:grpSpPr>
        <p:sp>
          <p:nvSpPr>
            <p:cNvPr id="12" name="TextBox 12"/>
            <p:cNvSpPr txBox="1"/>
            <p:nvPr/>
          </p:nvSpPr>
          <p:spPr>
            <a:xfrm>
              <a:off x="1512506" y="-47625"/>
              <a:ext cx="8481273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Jura Medium" charset="0"/>
                </a:rPr>
                <a:t>Недоступность устранения проблемы всем категориям граждан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8020"/>
              <a:ext cx="1030472" cy="446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300">
                  <a:solidFill>
                    <a:srgbClr val="000000"/>
                  </a:solidFill>
                  <a:latin typeface="Jura Medium" charset="0"/>
                </a:rPr>
                <a:t>3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948577" y="5579745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876069" y="7414260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948577" y="9248775"/>
            <a:ext cx="74228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9200" y="1790700"/>
            <a:ext cx="6892136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b="1" dirty="0" err="1">
                <a:solidFill>
                  <a:srgbClr val="000000"/>
                </a:solidFill>
                <a:latin typeface="Jura Medium" charset="0"/>
              </a:rPr>
              <a:t>Решение</a:t>
            </a:r>
            <a:endParaRPr lang="en-US" sz="7200" b="1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3656834" y="5477641"/>
            <a:ext cx="109648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90600" y="3619500"/>
            <a:ext cx="7238491" cy="1308050"/>
            <a:chOff x="0" y="-28575"/>
            <a:chExt cx="9651322" cy="1744067"/>
          </a:xfrm>
        </p:grpSpPr>
        <p:sp>
          <p:nvSpPr>
            <p:cNvPr id="7" name="TextBox 7"/>
            <p:cNvSpPr txBox="1"/>
            <p:nvPr/>
          </p:nvSpPr>
          <p:spPr>
            <a:xfrm>
              <a:off x="1537821" y="-28575"/>
              <a:ext cx="8113501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Разработка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иммерсивной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среды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виртуальной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реальности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080"/>
              <a:ext cx="1030472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3200">
                  <a:solidFill>
                    <a:srgbClr val="000000"/>
                  </a:solidFill>
                  <a:latin typeface="Jura Medium" charset="0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0600" y="5816650"/>
            <a:ext cx="7238491" cy="1308050"/>
            <a:chOff x="0" y="-28575"/>
            <a:chExt cx="9651322" cy="1744067"/>
          </a:xfrm>
        </p:grpSpPr>
        <p:sp>
          <p:nvSpPr>
            <p:cNvPr id="10" name="TextBox 10"/>
            <p:cNvSpPr txBox="1"/>
            <p:nvPr/>
          </p:nvSpPr>
          <p:spPr>
            <a:xfrm>
              <a:off x="1537821" y="-28575"/>
              <a:ext cx="8113501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Разработка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алгоритмов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симуляции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публичных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выступлений</a:t>
              </a:r>
              <a:endParaRPr lang="en-US" sz="3600" dirty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080"/>
              <a:ext cx="1030472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3200">
                  <a:solidFill>
                    <a:srgbClr val="000000"/>
                  </a:solidFill>
                  <a:latin typeface="Jura Medium" charset="0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0600" y="8267700"/>
            <a:ext cx="7128801" cy="872034"/>
            <a:chOff x="-11927257" y="3657600"/>
            <a:chExt cx="9422878" cy="1162713"/>
          </a:xfrm>
        </p:grpSpPr>
        <p:sp>
          <p:nvSpPr>
            <p:cNvPr id="13" name="TextBox 13"/>
            <p:cNvSpPr txBox="1"/>
            <p:nvPr/>
          </p:nvSpPr>
          <p:spPr>
            <a:xfrm>
              <a:off x="-10617879" y="3657600"/>
              <a:ext cx="8113500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Технологии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захвата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и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анализа</a:t>
              </a:r>
              <a:r>
                <a:rPr lang="en-US" sz="36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Jura Medium" charset="0"/>
                </a:rPr>
                <a:t>данных</a:t>
              </a:r>
              <a:endParaRPr lang="en-US" sz="3600" dirty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1927257" y="3759199"/>
              <a:ext cx="1030472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3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20400" y="8310066"/>
            <a:ext cx="71628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Тестирование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обеспечение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безопасности</a:t>
            </a:r>
            <a:endParaRPr lang="en-US" sz="36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82200" y="8324850"/>
            <a:ext cx="77285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20400" y="5816650"/>
            <a:ext cx="6085125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Оптимизация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производительности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доступности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продукта</a:t>
            </a:r>
            <a:endParaRPr lang="en-US" sz="36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82200" y="5816650"/>
            <a:ext cx="77285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20400" y="3619500"/>
            <a:ext cx="608512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Разработка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системы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обратной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связи</a:t>
            </a: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Jura Medium" charset="0"/>
              </a:rPr>
              <a:t>оценки</a:t>
            </a:r>
            <a:endParaRPr lang="en-US" sz="36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82200" y="3619500"/>
            <a:ext cx="77285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3600" dirty="0">
                <a:solidFill>
                  <a:srgbClr val="000000"/>
                </a:solidFill>
                <a:latin typeface="Jura Medium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51789"/>
            <a:ext cx="79583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6600" b="1" dirty="0" err="1">
                <a:solidFill>
                  <a:srgbClr val="000000"/>
                </a:solidFill>
                <a:latin typeface="Jura Medium" charset="0"/>
              </a:rPr>
              <a:t>Рынок</a:t>
            </a:r>
            <a:endParaRPr lang="en-US" sz="6600" b="1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7244535"/>
            <a:ext cx="795834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Jura Medium" charset="0"/>
              </a:rPr>
              <a:t>Мы видим, что проблема страха публичных выступлений распространена в различных сферах жизни и профессий.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780899" y="3189889"/>
            <a:ext cx="6345051" cy="1532130"/>
            <a:chOff x="0" y="38100"/>
            <a:chExt cx="8460068" cy="2042840"/>
          </a:xfrm>
        </p:grpSpPr>
        <p:sp>
          <p:nvSpPr>
            <p:cNvPr id="5" name="TextBox 5"/>
            <p:cNvSpPr txBox="1"/>
            <p:nvPr/>
          </p:nvSpPr>
          <p:spPr>
            <a:xfrm>
              <a:off x="560668" y="102915"/>
              <a:ext cx="7899400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Физические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лица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: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учащиеся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студенты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преподаватели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профессионалы</a:t>
              </a:r>
              <a:endParaRPr lang="en-US" sz="3000" dirty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789940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en-US" sz="3725">
                  <a:solidFill>
                    <a:srgbClr val="393BE4"/>
                  </a:solidFill>
                  <a:latin typeface="Jura Medium" charset="0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80899" y="5704489"/>
            <a:ext cx="6345051" cy="1509075"/>
            <a:chOff x="0" y="38100"/>
            <a:chExt cx="8460068" cy="2012100"/>
          </a:xfrm>
        </p:grpSpPr>
        <p:sp>
          <p:nvSpPr>
            <p:cNvPr id="8" name="TextBox 8"/>
            <p:cNvSpPr txBox="1"/>
            <p:nvPr/>
          </p:nvSpPr>
          <p:spPr>
            <a:xfrm>
              <a:off x="560668" y="102915"/>
              <a:ext cx="7899400" cy="1947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Образовательные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организации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: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школы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ВУЗы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и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ССУЗы</a:t>
              </a:r>
              <a:endParaRPr lang="en-US" sz="3000" dirty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789940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en-US" sz="3725">
                  <a:solidFill>
                    <a:srgbClr val="393BE4"/>
                  </a:solidFill>
                  <a:latin typeface="Jura Medium" charset="0"/>
                </a:rPr>
                <a:t>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80899" y="8036857"/>
            <a:ext cx="6345051" cy="990462"/>
            <a:chOff x="0" y="38100"/>
            <a:chExt cx="8460068" cy="1320616"/>
          </a:xfrm>
        </p:grpSpPr>
        <p:sp>
          <p:nvSpPr>
            <p:cNvPr id="11" name="TextBox 11"/>
            <p:cNvSpPr txBox="1"/>
            <p:nvPr/>
          </p:nvSpPr>
          <p:spPr>
            <a:xfrm>
              <a:off x="560668" y="41091"/>
              <a:ext cx="7899400" cy="1317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Компании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и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предприятия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: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тренинги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для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персонала</a:t>
              </a:r>
              <a:endParaRPr lang="en-US" sz="3000" dirty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789940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en-US" sz="3725">
                  <a:solidFill>
                    <a:srgbClr val="393BE4"/>
                  </a:solidFill>
                  <a:latin typeface="Jura Medium" charset="0"/>
                </a:rPr>
                <a:t>3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rot="-5400000">
            <a:off x="9807956" y="3764098"/>
            <a:ext cx="121509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643317" y="2379137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54058" y="1085178"/>
            <a:ext cx="446916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  <p:sp>
        <p:nvSpPr>
          <p:cNvPr id="17" name="AutoShape 17"/>
          <p:cNvSpPr/>
          <p:nvPr/>
        </p:nvSpPr>
        <p:spPr>
          <a:xfrm rot="-5400000">
            <a:off x="9798431" y="6252882"/>
            <a:ext cx="121509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5400000">
            <a:off x="9817481" y="8535332"/>
            <a:ext cx="121509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2"/>
          <p:cNvSpPr/>
          <p:nvPr/>
        </p:nvSpPr>
        <p:spPr>
          <a:xfrm rot="-1804033">
            <a:off x="11963245" y="-6386965"/>
            <a:ext cx="12649512" cy="11216675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456403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5553013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4606640"/>
            <a:ext cx="1118671" cy="94637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5" name="AutoShape 5"/>
          <p:cNvSpPr/>
          <p:nvPr/>
        </p:nvSpPr>
        <p:spPr>
          <a:xfrm>
            <a:off x="1028700" y="4597115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496598" y="4860751"/>
            <a:ext cx="351772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Jura Medium" charset="0"/>
              </a:rPr>
              <a:t>VRELAX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4944" y="4811253"/>
            <a:ext cx="786183" cy="47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</a:pPr>
            <a:r>
              <a:rPr lang="en-US" sz="3425">
                <a:solidFill>
                  <a:srgbClr val="FFFFFF"/>
                </a:solidFill>
                <a:latin typeface="Jura Medium" charset="0"/>
              </a:rPr>
              <a:t>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275106" y="1209965"/>
            <a:ext cx="13737787" cy="2585725"/>
            <a:chOff x="0" y="-9525"/>
            <a:chExt cx="18317050" cy="3447632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8317050" cy="1054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</a:pPr>
              <a:r>
                <a:rPr lang="en-US" sz="5499" b="1" dirty="0" err="1">
                  <a:solidFill>
                    <a:srgbClr val="FFFFFF"/>
                  </a:solidFill>
                  <a:latin typeface="Jura Medium" charset="0"/>
                </a:rPr>
                <a:t>Конкуренты</a:t>
              </a:r>
              <a:endParaRPr lang="en-US" sz="5499" b="1" dirty="0">
                <a:solidFill>
                  <a:srgbClr val="FFFFFF"/>
                </a:solidFill>
                <a:latin typeface="Jura Medium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41062"/>
              <a:ext cx="18317050" cy="169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>
                  <a:solidFill>
                    <a:srgbClr val="FFFFFF"/>
                  </a:solidFill>
                  <a:latin typeface="Jura Medium" charset="0"/>
                </a:rPr>
                <a:t>Мы разработали иммерсивную среду, которая эмулирует реалистичные ситуации и позволяет пользователям тренироваться и развивать необходимые навыки.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651187" y="5553013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651187" y="4606640"/>
            <a:ext cx="1118671" cy="94637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13" name="AutoShape 13"/>
          <p:cNvSpPr/>
          <p:nvPr/>
        </p:nvSpPr>
        <p:spPr>
          <a:xfrm>
            <a:off x="6651187" y="4597115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8119085" y="4860751"/>
            <a:ext cx="415459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Jura Medium" charset="0"/>
              </a:rPr>
              <a:t>VRPUBLICSPEAKING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17431" y="4811253"/>
            <a:ext cx="786183" cy="47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</a:pPr>
            <a:r>
              <a:rPr lang="en-US" sz="3425">
                <a:solidFill>
                  <a:srgbClr val="FFFFFF"/>
                </a:solidFill>
                <a:latin typeface="Jura Medium" charset="0"/>
              </a:rPr>
              <a:t>2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2273674" y="5553013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2273674" y="4606640"/>
            <a:ext cx="1118671" cy="94637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18" name="AutoShape 18"/>
          <p:cNvSpPr/>
          <p:nvPr/>
        </p:nvSpPr>
        <p:spPr>
          <a:xfrm>
            <a:off x="12273674" y="4597115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3741572" y="4860751"/>
            <a:ext cx="351772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Jura Medium" charset="0"/>
              </a:rPr>
              <a:t>VRTRAINING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39918" y="4811253"/>
            <a:ext cx="786183" cy="47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</a:pPr>
            <a:r>
              <a:rPr lang="en-US" sz="3425">
                <a:solidFill>
                  <a:srgbClr val="FFFFFF"/>
                </a:solidFill>
                <a:latin typeface="Jura Medium" charset="0"/>
              </a:rPr>
              <a:t>3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028700" y="7194259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028700" y="6247886"/>
            <a:ext cx="1118671" cy="94637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23" name="AutoShape 23"/>
          <p:cNvSpPr/>
          <p:nvPr/>
        </p:nvSpPr>
        <p:spPr>
          <a:xfrm>
            <a:off x="1028700" y="6238361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2496598" y="6501998"/>
            <a:ext cx="351772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Jura Medium" charset="0"/>
              </a:rPr>
              <a:t>VIRTUALSPEAK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4944" y="6452499"/>
            <a:ext cx="786183" cy="47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</a:pPr>
            <a:r>
              <a:rPr lang="en-US" sz="3425">
                <a:solidFill>
                  <a:srgbClr val="FFFFFF"/>
                </a:solidFill>
                <a:latin typeface="Jura Medium" charset="0"/>
              </a:rPr>
              <a:t>4</a:t>
            </a:r>
          </a:p>
        </p:txBody>
      </p:sp>
      <p:sp>
        <p:nvSpPr>
          <p:cNvPr id="26" name="AutoShape 26"/>
          <p:cNvSpPr/>
          <p:nvPr/>
        </p:nvSpPr>
        <p:spPr>
          <a:xfrm>
            <a:off x="12273674" y="7194259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12273674" y="6247886"/>
            <a:ext cx="1118671" cy="94637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28" name="AutoShape 28"/>
          <p:cNvSpPr/>
          <p:nvPr/>
        </p:nvSpPr>
        <p:spPr>
          <a:xfrm>
            <a:off x="12273674" y="6238361"/>
            <a:ext cx="498562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9"/>
          <p:cNvSpPr txBox="1"/>
          <p:nvPr/>
        </p:nvSpPr>
        <p:spPr>
          <a:xfrm>
            <a:off x="13741572" y="6501998"/>
            <a:ext cx="351772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Jura Medium" charset="0"/>
              </a:rPr>
              <a:t>VRSUCCESS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439918" y="6452499"/>
            <a:ext cx="786183" cy="47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0"/>
              </a:lnSpc>
            </a:pPr>
            <a:r>
              <a:rPr lang="en-US" sz="3425">
                <a:solidFill>
                  <a:srgbClr val="FFFFFF"/>
                </a:solidFill>
                <a:latin typeface="Jura Medium" charset="0"/>
              </a:rPr>
              <a:t>5</a:t>
            </a:r>
          </a:p>
        </p:txBody>
      </p:sp>
      <p:sp>
        <p:nvSpPr>
          <p:cNvPr id="31" name="AutoShape 31"/>
          <p:cNvSpPr/>
          <p:nvPr/>
        </p:nvSpPr>
        <p:spPr>
          <a:xfrm>
            <a:off x="1028700" y="7924723"/>
            <a:ext cx="16230600" cy="946373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32" name="TextBox 32"/>
          <p:cNvSpPr txBox="1"/>
          <p:nvPr/>
        </p:nvSpPr>
        <p:spPr>
          <a:xfrm>
            <a:off x="1714037" y="8178834"/>
            <a:ext cx="1485992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</a:pPr>
            <a:r>
              <a:rPr lang="ru-RU" sz="3000" dirty="0" smtClean="0">
                <a:solidFill>
                  <a:srgbClr val="FFFFFF"/>
                </a:solidFill>
                <a:latin typeface="Jura Medium" charset="0"/>
              </a:rPr>
              <a:t>МНОГО КОНКУРЕНТОВ – ШИРОКИЙ ПОТЕНЦИАЛ РАЗВИТИЯ</a:t>
            </a:r>
            <a:endParaRPr lang="en-US" sz="3000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33" name="Freeform 17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24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Ничего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не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бойся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, я с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тобой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19" grpId="0"/>
      <p:bldP spid="20" grpId="0"/>
      <p:bldP spid="24" grpId="0"/>
      <p:bldP spid="25" grpId="0"/>
      <p:bldP spid="29" grpId="0"/>
      <p:bldP spid="30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86200" y="2933700"/>
            <a:ext cx="14401800" cy="6584801"/>
            <a:chOff x="914400" y="-213996"/>
            <a:chExt cx="19202401" cy="8779734"/>
          </a:xfrm>
        </p:grpSpPr>
        <p:sp>
          <p:nvSpPr>
            <p:cNvPr id="3" name="TextBox 3"/>
            <p:cNvSpPr txBox="1"/>
            <p:nvPr/>
          </p:nvSpPr>
          <p:spPr>
            <a:xfrm>
              <a:off x="12187454" y="7710803"/>
              <a:ext cx="7929347" cy="854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Программа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более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узкой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Jura Medium" charset="0"/>
                </a:rPr>
                <a:t>направленност</a:t>
              </a:r>
              <a:r>
                <a:rPr lang="ru-RU" sz="3200" dirty="0" smtClean="0">
                  <a:solidFill>
                    <a:srgbClr val="000000"/>
                  </a:solidFill>
                  <a:latin typeface="Jura Medium" charset="0"/>
                </a:rPr>
                <a:t>И</a:t>
              </a:r>
              <a:endParaRPr lang="ru-RU" sz="3200" dirty="0" smtClean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14400" y="3240404"/>
              <a:ext cx="6780315" cy="1296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Программа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более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широкой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200" dirty="0" err="1" smtClean="0">
                  <a:solidFill>
                    <a:srgbClr val="000000"/>
                  </a:solidFill>
                  <a:latin typeface="Jura Medium" charset="0"/>
                </a:rPr>
                <a:t>направленности</a:t>
              </a:r>
              <a:endParaRPr lang="ru-RU" sz="3200" dirty="0" smtClean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010400" y="-213996"/>
              <a:ext cx="4279359" cy="8690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3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Jura Medium" charset="0"/>
                </a:rPr>
                <a:t>Затруднение</a:t>
              </a:r>
              <a:r>
                <a:rPr lang="en-US" sz="3200" dirty="0">
                  <a:solidFill>
                    <a:srgbClr val="000000"/>
                  </a:solidFill>
                  <a:latin typeface="Jura Medium" charset="0"/>
                </a:rPr>
                <a:t> в </a:t>
              </a:r>
              <a:r>
                <a:rPr lang="en-US" sz="3200" dirty="0" err="1" smtClean="0">
                  <a:solidFill>
                    <a:srgbClr val="000000"/>
                  </a:solidFill>
                  <a:latin typeface="Jura Medium" charset="0"/>
                </a:rPr>
                <a:t>ответе</a:t>
              </a:r>
              <a:endParaRPr lang="en-US" sz="3200" dirty="0" smtClean="0">
                <a:solidFill>
                  <a:srgbClr val="000000"/>
                </a:solidFill>
                <a:latin typeface="Jura Medium" charset="0"/>
              </a:endParaRP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6867148" y="827421"/>
              <a:ext cx="7772837" cy="7455460"/>
              <a:chOff x="-162872" y="0"/>
              <a:chExt cx="2782792" cy="266916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27903" y="0"/>
                <a:ext cx="2492017" cy="2669166"/>
              </a:xfrm>
              <a:custGeom>
                <a:avLst/>
                <a:gdLst/>
                <a:ahLst/>
                <a:cxnLst/>
                <a:rect l="l" t="t" r="r" b="b"/>
                <a:pathLst>
                  <a:path w="2492017" h="2669166">
                    <a:moveTo>
                      <a:pt x="1142097" y="0"/>
                    </a:moveTo>
                    <a:cubicBezTo>
                      <a:pt x="1769782" y="0"/>
                      <a:pt x="2303319" y="458549"/>
                      <a:pt x="2397668" y="1079102"/>
                    </a:cubicBezTo>
                    <a:cubicBezTo>
                      <a:pt x="2492017" y="1699656"/>
                      <a:pt x="2118875" y="2296057"/>
                      <a:pt x="1519554" y="2482611"/>
                    </a:cubicBezTo>
                    <a:cubicBezTo>
                      <a:pt x="920234" y="2669166"/>
                      <a:pt x="274521" y="2389910"/>
                      <a:pt x="0" y="1825440"/>
                    </a:cubicBezTo>
                    <a:lnTo>
                      <a:pt x="1142097" y="1270000"/>
                    </a:lnTo>
                    <a:close/>
                  </a:path>
                </a:pathLst>
              </a:custGeom>
              <a:solidFill>
                <a:srgbClr val="76B5F6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-162872" y="206524"/>
                <a:ext cx="1432872" cy="1675304"/>
              </a:xfrm>
              <a:custGeom>
                <a:avLst/>
                <a:gdLst/>
                <a:ahLst/>
                <a:cxnLst/>
                <a:rect l="l" t="t" r="r" b="b"/>
                <a:pathLst>
                  <a:path w="1432872" h="1675304">
                    <a:moveTo>
                      <a:pt x="319963" y="1675303"/>
                    </a:moveTo>
                    <a:cubicBezTo>
                      <a:pt x="0" y="1093293"/>
                      <a:pt x="182511" y="363042"/>
                      <a:pt x="738669" y="0"/>
                    </a:cubicBezTo>
                    <a:lnTo>
                      <a:pt x="1432872" y="1063476"/>
                    </a:lnTo>
                    <a:close/>
                  </a:path>
                </a:pathLst>
              </a:custGeom>
              <a:solidFill>
                <a:srgbClr val="ACA8F3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523513" y="0"/>
                <a:ext cx="74648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746487" h="1270000">
                    <a:moveTo>
                      <a:pt x="0" y="242548"/>
                    </a:moveTo>
                    <a:cubicBezTo>
                      <a:pt x="216941" y="84931"/>
                      <a:pt x="478206" y="27"/>
                      <a:pt x="746360" y="0"/>
                    </a:cubicBezTo>
                    <a:lnTo>
                      <a:pt x="746487" y="1270000"/>
                    </a:lnTo>
                    <a:close/>
                  </a:path>
                </a:pathLst>
              </a:custGeom>
              <a:solidFill>
                <a:srgbClr val="B78AC4"/>
              </a:solid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4441550" y="604837"/>
            <a:ext cx="9404901" cy="79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Почему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мы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2933700"/>
            <a:ext cx="59817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7"/>
              </a:lnSpc>
            </a:pP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Опрос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был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проведен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среди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обучающихся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ВУЗов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Тулы</a:t>
            </a:r>
            <a:endParaRPr lang="en-US" sz="3200" dirty="0">
              <a:solidFill>
                <a:srgbClr val="000000"/>
              </a:solidFill>
              <a:latin typeface="Jura Medium" charset="0"/>
            </a:endParaRPr>
          </a:p>
          <a:p>
            <a:pPr>
              <a:lnSpc>
                <a:spcPts val="3217"/>
              </a:lnSpc>
            </a:pP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Количество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Jura Medium" charset="0"/>
              </a:rPr>
              <a:t>опрошенных</a:t>
            </a:r>
            <a:r>
              <a:rPr lang="en-US" sz="3200" dirty="0">
                <a:solidFill>
                  <a:srgbClr val="000000"/>
                </a:solidFill>
                <a:latin typeface="Jura Medium" charset="0"/>
              </a:rPr>
              <a:t>: 100</a:t>
            </a:r>
          </a:p>
        </p:txBody>
      </p:sp>
      <p:sp>
        <p:nvSpPr>
          <p:cNvPr id="12" name="Freeform 2"/>
          <p:cNvSpPr/>
          <p:nvPr/>
        </p:nvSpPr>
        <p:spPr>
          <a:xfrm rot="-1804033">
            <a:off x="14696051" y="-2985094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3" name="Freeform 2"/>
          <p:cNvSpPr/>
          <p:nvPr/>
        </p:nvSpPr>
        <p:spPr>
          <a:xfrm rot="-1804033">
            <a:off x="-9306949" y="6539906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4" name="Freeform 17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54058" y="1085178"/>
            <a:ext cx="446916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9220200" y="4381500"/>
            <a:ext cx="3209519" cy="331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ru-RU" sz="3200" dirty="0" smtClean="0">
                <a:solidFill>
                  <a:schemeClr val="bg1"/>
                </a:solidFill>
                <a:latin typeface="Jura Medium" charset="0"/>
              </a:rPr>
              <a:t>10</a:t>
            </a:r>
            <a:r>
              <a:rPr lang="en-US" sz="3200" dirty="0" smtClean="0">
                <a:solidFill>
                  <a:schemeClr val="bg1"/>
                </a:solidFill>
                <a:latin typeface="Jura Medium" charset="0"/>
              </a:rPr>
              <a:t>%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8305800" y="5981700"/>
            <a:ext cx="3209519" cy="331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3200" dirty="0" smtClean="0">
                <a:solidFill>
                  <a:schemeClr val="bg1"/>
                </a:solidFill>
                <a:latin typeface="Jura Medium" charset="0"/>
              </a:rPr>
              <a:t>23%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11049000" y="6591300"/>
            <a:ext cx="3209519" cy="331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3200" dirty="0" smtClean="0">
                <a:solidFill>
                  <a:schemeClr val="bg1"/>
                </a:solidFill>
                <a:latin typeface="Jura Medium" charset="0"/>
              </a:rPr>
              <a:t>67%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68390">
            <a:off x="6264803" y="-4522508"/>
            <a:ext cx="13915409" cy="9045016"/>
          </a:xfrm>
          <a:custGeom>
            <a:avLst/>
            <a:gdLst/>
            <a:ahLst/>
            <a:cxnLst/>
            <a:rect l="l" t="t" r="r" b="b"/>
            <a:pathLst>
              <a:path w="13915409" h="9045016">
                <a:moveTo>
                  <a:pt x="0" y="0"/>
                </a:moveTo>
                <a:lnTo>
                  <a:pt x="13915408" y="0"/>
                </a:lnTo>
                <a:lnTo>
                  <a:pt x="13915408" y="9045016"/>
                </a:lnTo>
                <a:lnTo>
                  <a:pt x="0" y="904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37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72000" y="2019300"/>
            <a:ext cx="8572500" cy="790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b="1" dirty="0" err="1">
                <a:solidFill>
                  <a:srgbClr val="FFFFFF"/>
                </a:solidFill>
                <a:latin typeface="Jura Medium" charset="0"/>
              </a:rPr>
              <a:t>Как</a:t>
            </a:r>
            <a:r>
              <a:rPr lang="en-US" sz="5499" b="1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Jura Medium" charset="0"/>
              </a:rPr>
              <a:t>работает</a:t>
            </a:r>
            <a:r>
              <a:rPr lang="en-US" sz="5499" b="1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Jura Medium" charset="0"/>
              </a:rPr>
              <a:t>решение</a:t>
            </a:r>
            <a:endParaRPr lang="en-US" sz="5499" b="1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-1399022" y="7152122"/>
            <a:ext cx="4322044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66800" y="4991100"/>
            <a:ext cx="5447738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9"/>
              </a:lnSpc>
              <a:buFont typeface="Arial" pitchFamily="34" charset="0"/>
              <a:buChar char="•"/>
            </a:pP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Графическая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599" dirty="0" err="1" smtClean="0">
                <a:solidFill>
                  <a:srgbClr val="FFFFFF"/>
                </a:solidFill>
                <a:latin typeface="Jura Medium" charset="0"/>
              </a:rPr>
              <a:t>реалистичность</a:t>
            </a:r>
            <a:endParaRPr lang="en-US" sz="4599" dirty="0" smtClean="0">
              <a:solidFill>
                <a:srgbClr val="FFFFFF"/>
              </a:solidFill>
              <a:latin typeface="Jura Medium" charset="0"/>
            </a:endParaRPr>
          </a:p>
          <a:p>
            <a:pPr>
              <a:lnSpc>
                <a:spcPts val="5979"/>
              </a:lnSpc>
            </a:pPr>
            <a:r>
              <a:rPr lang="en-US" sz="4599" dirty="0" smtClean="0">
                <a:solidFill>
                  <a:srgbClr val="FFFFFF"/>
                </a:solidFill>
                <a:latin typeface="Jura Medium" charset="0"/>
              </a:rPr>
              <a:t> </a:t>
            </a:r>
            <a:endParaRPr lang="en-US" sz="4599" dirty="0">
              <a:solidFill>
                <a:srgbClr val="FFFFFF"/>
              </a:solidFill>
              <a:latin typeface="Jura Medium" charset="0"/>
            </a:endParaRPr>
          </a:p>
          <a:p>
            <a:pPr>
              <a:lnSpc>
                <a:spcPts val="5979"/>
              </a:lnSpc>
              <a:buFont typeface="Arial" pitchFamily="34" charset="0"/>
              <a:buChar char="•"/>
            </a:pP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Звуковые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и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видео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эффекты</a:t>
            </a:r>
            <a:endParaRPr lang="en-US" sz="4599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7" name="AutoShape 7"/>
          <p:cNvSpPr/>
          <p:nvPr/>
        </p:nvSpPr>
        <p:spPr>
          <a:xfrm rot="-5400000">
            <a:off x="4392178" y="7075922"/>
            <a:ext cx="4322044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6781800" y="4991100"/>
            <a:ext cx="5791200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9"/>
              </a:lnSpc>
              <a:buFont typeface="Arial" pitchFamily="34" charset="0"/>
              <a:buChar char="•"/>
            </a:pP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Алгоритмы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599" dirty="0" err="1" smtClean="0">
                <a:solidFill>
                  <a:srgbClr val="FFFFFF"/>
                </a:solidFill>
                <a:latin typeface="Jura Medium" charset="0"/>
              </a:rPr>
              <a:t>симуляции</a:t>
            </a:r>
            <a:endParaRPr lang="en-US" sz="4599" dirty="0" smtClean="0">
              <a:solidFill>
                <a:srgbClr val="FFFFFF"/>
              </a:solidFill>
              <a:latin typeface="Jura Medium" charset="0"/>
            </a:endParaRPr>
          </a:p>
          <a:p>
            <a:pPr>
              <a:lnSpc>
                <a:spcPts val="5979"/>
              </a:lnSpc>
            </a:pPr>
            <a:endParaRPr lang="en-US" sz="4599" dirty="0">
              <a:solidFill>
                <a:srgbClr val="FFFFFF"/>
              </a:solidFill>
              <a:latin typeface="Jura Medium" charset="0"/>
            </a:endParaRPr>
          </a:p>
          <a:p>
            <a:pPr>
              <a:lnSpc>
                <a:spcPts val="5979"/>
              </a:lnSpc>
              <a:buFont typeface="Arial" pitchFamily="34" charset="0"/>
              <a:buChar char="•"/>
            </a:pP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Система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обратной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связи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и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оценки</a:t>
            </a:r>
            <a:endParaRPr lang="en-US" sz="4599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9" name="AutoShape 9"/>
          <p:cNvSpPr/>
          <p:nvPr/>
        </p:nvSpPr>
        <p:spPr>
          <a:xfrm rot="-5400000">
            <a:off x="10488178" y="7075922"/>
            <a:ext cx="4322044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2877800" y="4991100"/>
            <a:ext cx="491433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9"/>
              </a:lnSpc>
              <a:buFont typeface="Arial" pitchFamily="34" charset="0"/>
              <a:buChar char="•"/>
            </a:pP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Тестирование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и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обеспечение</a:t>
            </a:r>
            <a:r>
              <a:rPr lang="en-US" sz="4599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4599" dirty="0" err="1">
                <a:solidFill>
                  <a:srgbClr val="FFFFFF"/>
                </a:solidFill>
                <a:latin typeface="Jura Medium" charset="0"/>
              </a:rPr>
              <a:t>безопасности</a:t>
            </a:r>
            <a:endParaRPr lang="en-US" sz="4599" dirty="0">
              <a:solidFill>
                <a:srgbClr val="FFFFFF"/>
              </a:solidFill>
              <a:latin typeface="Jura Medium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Ничего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не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бойся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, я с </a:t>
            </a:r>
            <a:r>
              <a:rPr lang="en-US" sz="1925" dirty="0" err="1">
                <a:solidFill>
                  <a:srgbClr val="FFFFFF"/>
                </a:solidFill>
                <a:latin typeface="Jura Medium" charset="0"/>
              </a:rPr>
              <a:t>тобой</a:t>
            </a:r>
            <a:r>
              <a:rPr lang="en-US" sz="1925" dirty="0">
                <a:solidFill>
                  <a:srgbClr val="FFFFFF"/>
                </a:solidFill>
                <a:latin typeface="Jura Medium" charset="0"/>
              </a:rPr>
              <a:t> </a:t>
            </a:r>
          </a:p>
        </p:txBody>
      </p:sp>
      <p:sp>
        <p:nvSpPr>
          <p:cNvPr id="12" name="Freeform 23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7049486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3903" y="2059455"/>
            <a:ext cx="1068416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0"/>
              </a:lnSpc>
            </a:pPr>
            <a:r>
              <a:rPr lang="en-US" sz="6525" b="1" dirty="0" err="1">
                <a:solidFill>
                  <a:srgbClr val="FFFFFF"/>
                </a:solidFill>
                <a:latin typeface="Jura Medium" charset="0"/>
              </a:rPr>
              <a:t>Бизнес-модель</a:t>
            </a:r>
            <a:endParaRPr lang="en-US" sz="6525" b="1" dirty="0">
              <a:solidFill>
                <a:srgbClr val="FFFFFF"/>
              </a:solidFill>
              <a:latin typeface="Jura Medium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61055" y="4969048"/>
            <a:ext cx="4380240" cy="1774502"/>
            <a:chOff x="0" y="52493"/>
            <a:chExt cx="5840321" cy="2366002"/>
          </a:xfrm>
        </p:grpSpPr>
        <p:sp>
          <p:nvSpPr>
            <p:cNvPr id="5" name="AutoShape 5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49081" y="1672241"/>
              <a:ext cx="5372278" cy="504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9"/>
                </a:lnSpc>
              </a:pPr>
              <a:r>
                <a:rPr lang="en-US" sz="2499">
                  <a:solidFill>
                    <a:srgbClr val="FFFFFF"/>
                  </a:solidFill>
                  <a:latin typeface="Jura Medium" charset="0"/>
                </a:rPr>
                <a:t>ПРОДАЖА ЛИЦЕНЗИЙ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2493"/>
              <a:ext cx="5840321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en-US" sz="5499">
                  <a:solidFill>
                    <a:srgbClr val="000000"/>
                  </a:solidFill>
                  <a:latin typeface="Jura Medium" charset="0"/>
                </a:rPr>
                <a:t>1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3925" y="7850334"/>
            <a:ext cx="4934501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>
                <a:solidFill>
                  <a:srgbClr val="000000"/>
                </a:solidFill>
                <a:latin typeface="Jura Medium" charset="0"/>
              </a:rPr>
              <a:t>Продажа лицензий нашего программного обеспечения тренинговым центрам, учебным заведениям, бизнес-школам и физическим лицам.</a:t>
            </a:r>
          </a:p>
        </p:txBody>
      </p:sp>
      <p:sp>
        <p:nvSpPr>
          <p:cNvPr id="9" name="AutoShape 9"/>
          <p:cNvSpPr/>
          <p:nvPr/>
        </p:nvSpPr>
        <p:spPr>
          <a:xfrm>
            <a:off x="-375427" y="4140796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400000">
            <a:off x="2685582" y="7557564"/>
            <a:ext cx="682401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6953880" y="4969048"/>
            <a:ext cx="4380240" cy="1774502"/>
            <a:chOff x="0" y="52493"/>
            <a:chExt cx="5840321" cy="2366002"/>
          </a:xfrm>
        </p:grpSpPr>
        <p:sp>
          <p:nvSpPr>
            <p:cNvPr id="12" name="AutoShape 12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49081" y="1633295"/>
              <a:ext cx="5372278" cy="56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7"/>
                </a:lnSpc>
              </a:pPr>
              <a:r>
                <a:rPr lang="en-US" sz="2775">
                  <a:solidFill>
                    <a:srgbClr val="FFFFFF"/>
                  </a:solidFill>
                  <a:latin typeface="Jura Medium" charset="0"/>
                </a:rPr>
                <a:t>СОТРУДНИЧЕСТВО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2493"/>
              <a:ext cx="5840321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en-US" sz="5499">
                  <a:solidFill>
                    <a:srgbClr val="000000"/>
                  </a:solidFill>
                  <a:latin typeface="Jura Medium" charset="0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553200" y="7886700"/>
            <a:ext cx="513773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Установление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партнерских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отношений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с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поставщиками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такими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как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разработчики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программного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обеспечения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специалисты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виртуальной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реальности</a:t>
            </a:r>
            <a:endParaRPr lang="en-US" sz="24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16" name="AutoShape 16"/>
          <p:cNvSpPr/>
          <p:nvPr/>
        </p:nvSpPr>
        <p:spPr>
          <a:xfrm rot="-5400000">
            <a:off x="8773645" y="7552801"/>
            <a:ext cx="68335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3046705" y="4969048"/>
            <a:ext cx="4380240" cy="1774502"/>
            <a:chOff x="0" y="52493"/>
            <a:chExt cx="5840321" cy="2366002"/>
          </a:xfrm>
        </p:grpSpPr>
        <p:sp>
          <p:nvSpPr>
            <p:cNvPr id="18" name="AutoShape 18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249081" y="1689811"/>
              <a:ext cx="5372278" cy="472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2"/>
                </a:lnSpc>
              </a:pPr>
              <a:r>
                <a:rPr lang="en-US" sz="2325">
                  <a:solidFill>
                    <a:srgbClr val="FFFFFF"/>
                  </a:solidFill>
                  <a:latin typeface="Jura Medium" charset="0"/>
                </a:rPr>
                <a:t>ПРОДВИЖЕНИЕ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2493"/>
              <a:ext cx="5840321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en-US" sz="5499">
                  <a:solidFill>
                    <a:srgbClr val="000000"/>
                  </a:solidFill>
                  <a:latin typeface="Jura Medium" charset="0"/>
                </a:rPr>
                <a:t>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801600" y="7886700"/>
            <a:ext cx="493450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Маркетинговые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активности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включая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целевую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рекламу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контент-маркетинг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участие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профессиональных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Jura Medium" charset="0"/>
              </a:rPr>
              <a:t>для</a:t>
            </a:r>
            <a:r>
              <a:rPr lang="en-US" sz="2400" dirty="0" smtClean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продвижения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Jura Medium" charset="0"/>
              </a:rPr>
              <a:t>продукта</a:t>
            </a:r>
            <a:r>
              <a:rPr lang="en-US" sz="2400" dirty="0">
                <a:solidFill>
                  <a:srgbClr val="000000"/>
                </a:solidFill>
                <a:latin typeface="Jura Medium" charset="0"/>
              </a:rPr>
              <a:t>.</a:t>
            </a:r>
          </a:p>
        </p:txBody>
      </p:sp>
      <p:sp>
        <p:nvSpPr>
          <p:cNvPr id="22" name="AutoShape 22"/>
          <p:cNvSpPr/>
          <p:nvPr/>
        </p:nvSpPr>
        <p:spPr>
          <a:xfrm>
            <a:off x="-375427" y="7294911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76069" y="1085178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FFFFFF"/>
                </a:solidFill>
                <a:latin typeface="Jura Medium" charset="0"/>
              </a:rPr>
              <a:t>Ничего не бойся, я с тобой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21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51789"/>
            <a:ext cx="6330617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План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по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выходу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на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5499" b="1" dirty="0" err="1">
                <a:solidFill>
                  <a:srgbClr val="000000"/>
                </a:solidFill>
                <a:latin typeface="Jura Medium" charset="0"/>
              </a:rPr>
              <a:t>рынок</a:t>
            </a:r>
            <a:r>
              <a:rPr lang="en-US" sz="5499" b="1" dirty="0">
                <a:solidFill>
                  <a:srgbClr val="000000"/>
                </a:solidFill>
                <a:latin typeface="Jura Medium" charset="0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66800" y="5676900"/>
            <a:ext cx="7958344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Мы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готовы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прислушиваться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к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мнению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пользователей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и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делать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всё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для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создания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максимального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уровня</a:t>
            </a:r>
            <a:r>
              <a:rPr lang="en-US" sz="33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Jura Medium" charset="0"/>
              </a:rPr>
              <a:t>комфорта</a:t>
            </a:r>
            <a:endParaRPr lang="en-US" sz="3300" dirty="0">
              <a:solidFill>
                <a:srgbClr val="000000"/>
              </a:solidFill>
              <a:latin typeface="Jura Medium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780899" y="2725090"/>
            <a:ext cx="6192651" cy="1539730"/>
            <a:chOff x="0" y="38100"/>
            <a:chExt cx="8256868" cy="2052973"/>
          </a:xfrm>
        </p:grpSpPr>
        <p:sp>
          <p:nvSpPr>
            <p:cNvPr id="5" name="TextBox 5"/>
            <p:cNvSpPr txBox="1"/>
            <p:nvPr/>
          </p:nvSpPr>
          <p:spPr>
            <a:xfrm>
              <a:off x="357468" y="113047"/>
              <a:ext cx="7899400" cy="1978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Разработка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приложения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запуск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пробной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версии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продукта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789940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en-US" sz="3725">
                  <a:solidFill>
                    <a:srgbClr val="393BE4"/>
                  </a:solidFill>
                  <a:latin typeface="Jura Medium" charset="0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80899" y="4963126"/>
            <a:ext cx="6345051" cy="1511493"/>
            <a:chOff x="0" y="38100"/>
            <a:chExt cx="8460068" cy="2015324"/>
          </a:xfrm>
        </p:grpSpPr>
        <p:sp>
          <p:nvSpPr>
            <p:cNvPr id="8" name="TextBox 8"/>
            <p:cNvSpPr txBox="1"/>
            <p:nvPr/>
          </p:nvSpPr>
          <p:spPr>
            <a:xfrm>
              <a:off x="560668" y="75399"/>
              <a:ext cx="7899400" cy="197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Предоставление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пробной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версии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физическим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и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юридическим</a:t>
              </a:r>
              <a:r>
                <a:rPr lang="en-US" sz="3000" dirty="0">
                  <a:solidFill>
                    <a:srgbClr val="000000"/>
                  </a:solidFill>
                  <a:latin typeface="Jura Medium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Jura Medium" charset="0"/>
                </a:rPr>
                <a:t>лицам</a:t>
              </a:r>
              <a:endParaRPr lang="en-US" sz="3000" dirty="0">
                <a:solidFill>
                  <a:srgbClr val="000000"/>
                </a:solidFill>
                <a:latin typeface="Jura Medium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789940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en-US" sz="3725">
                  <a:solidFill>
                    <a:srgbClr val="393BE4"/>
                  </a:solidFill>
                  <a:latin typeface="Jura Medium" charset="0"/>
                </a:rPr>
                <a:t>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201400" y="7124700"/>
            <a:ext cx="5924550" cy="246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Продвижение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продукта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продажа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лицензий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улучшение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качества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продукта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путем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обратной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связи</a:t>
            </a:r>
            <a:r>
              <a:rPr lang="en-US" sz="3000" dirty="0">
                <a:solidFill>
                  <a:srgbClr val="000000"/>
                </a:solidFill>
                <a:latin typeface="Jura Medium" charset="0"/>
              </a:rPr>
              <a:t> с </a:t>
            </a:r>
            <a:r>
              <a:rPr lang="en-US" sz="3000" dirty="0" err="1">
                <a:solidFill>
                  <a:srgbClr val="000000"/>
                </a:solidFill>
                <a:latin typeface="Jura Medium" charset="0"/>
              </a:rPr>
              <a:t>пользователями</a:t>
            </a:r>
            <a:endParaRPr lang="en-US" sz="3000" dirty="0">
              <a:solidFill>
                <a:srgbClr val="000000"/>
              </a:solidFill>
              <a:latin typeface="Jura Medium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780899" y="7120520"/>
            <a:ext cx="59245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8"/>
              </a:lnSpc>
            </a:pPr>
            <a:r>
              <a:rPr lang="en-US" sz="3725">
                <a:solidFill>
                  <a:srgbClr val="393BE4"/>
                </a:solidFill>
                <a:latin typeface="Jura Medium" charset="0"/>
              </a:rPr>
              <a:t>3</a:t>
            </a:r>
          </a:p>
        </p:txBody>
      </p:sp>
      <p:sp>
        <p:nvSpPr>
          <p:cNvPr id="12" name="AutoShape 12"/>
          <p:cNvSpPr/>
          <p:nvPr/>
        </p:nvSpPr>
        <p:spPr>
          <a:xfrm rot="-5400000">
            <a:off x="9807956" y="3764098"/>
            <a:ext cx="121509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-643317" y="2379137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028700" y="1028700"/>
            <a:ext cx="621054" cy="385053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54058" y="1085178"/>
            <a:ext cx="446916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rgbClr val="000000"/>
                </a:solidFill>
                <a:latin typeface="Jura Medium" charset="0"/>
              </a:rPr>
              <a:t>Ничего не бойся, я с тобой </a:t>
            </a:r>
          </a:p>
        </p:txBody>
      </p:sp>
      <p:sp>
        <p:nvSpPr>
          <p:cNvPr id="16" name="AutoShape 16"/>
          <p:cNvSpPr/>
          <p:nvPr/>
        </p:nvSpPr>
        <p:spPr>
          <a:xfrm rot="-5400000">
            <a:off x="9798431" y="6252882"/>
            <a:ext cx="121509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9817481" y="8535332"/>
            <a:ext cx="121509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2"/>
          <p:cNvSpPr/>
          <p:nvPr/>
        </p:nvSpPr>
        <p:spPr>
          <a:xfrm rot="-1804033">
            <a:off x="11963243" y="-5271095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553</Words>
  <Application>Microsoft Office PowerPoint</Application>
  <PresentationFormat>Произвольный</PresentationFormat>
  <Paragraphs>138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Jura Medium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Творческий Градиент Краткая Слайдовая Презентация Блиц-Резюме</dc:title>
  <dc:creator>1</dc:creator>
  <cp:lastModifiedBy>1</cp:lastModifiedBy>
  <cp:revision>10</cp:revision>
  <dcterms:created xsi:type="dcterms:W3CDTF">2006-08-16T00:00:00Z</dcterms:created>
  <dcterms:modified xsi:type="dcterms:W3CDTF">2023-11-18T18:01:12Z</dcterms:modified>
  <dc:identifier>DAFz-HwVbs0</dc:identifier>
</cp:coreProperties>
</file>