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Inter" panose="02000503000000020004" pitchFamily="2" charset="0"/>
      <p:regular r:id="rId12"/>
    </p:embeddedFont>
  </p:embeddedFontLst>
  <p:defaultTextStyle>
    <a:defPPr>
      <a:defRPr lang="ru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F9"/>
    <a:srgbClr val="FD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5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90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8204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Разработка и внедрение передовых маркетинговых процессов в стартап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54854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Объект исследования: Sherman Rent a Car (ОАЭ)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6659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Автор: Быковский Андрей Андреевич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78465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Научный руководитель: Балаханова Дарико Кенжебаевна</a:t>
            </a:r>
            <a:endParaRPr lang="en-US" sz="175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F9FFE42-77BF-BA1F-E620-BD2C512119AA}"/>
              </a:ext>
            </a:extLst>
          </p:cNvPr>
          <p:cNvSpPr/>
          <p:nvPr/>
        </p:nvSpPr>
        <p:spPr>
          <a:xfrm>
            <a:off x="12687300" y="7785100"/>
            <a:ext cx="1854200" cy="342900"/>
          </a:xfrm>
          <a:prstGeom prst="roundRect">
            <a:avLst/>
          </a:prstGeom>
          <a:solidFill>
            <a:srgbClr val="FDFBF9"/>
          </a:solidFill>
          <a:ln>
            <a:solidFill>
              <a:srgbClr val="FDF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Быковский А.А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A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02286"/>
            <a:ext cx="77712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Актуальность исследования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512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09373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5129093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Высокая стоимость привлечения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973842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Привлечение клиентов в автопрокате ОАЭ требует значительных затрат.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235893" y="50512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963" y="509373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73008" y="51290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Рост конкуренции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973008" y="5619512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Рынок мобильности становится всё более насыщенным.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9677995" y="50512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065" y="509373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415111" y="5129093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Потребность в инновациях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415111" y="5973842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Необходимы новые маркетинговые решения для выживания.</a:t>
            </a:r>
            <a:endParaRPr lang="en-US" sz="1750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CF15DAA-272C-BA63-C28A-F81043D42D12}"/>
              </a:ext>
            </a:extLst>
          </p:cNvPr>
          <p:cNvSpPr/>
          <p:nvPr/>
        </p:nvSpPr>
        <p:spPr>
          <a:xfrm>
            <a:off x="12687300" y="7785100"/>
            <a:ext cx="1854200" cy="342900"/>
          </a:xfrm>
          <a:prstGeom prst="roundRect">
            <a:avLst/>
          </a:prstGeom>
          <a:solidFill>
            <a:srgbClr val="FDFBF9"/>
          </a:solidFill>
          <a:ln>
            <a:solidFill>
              <a:srgbClr val="FDF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Быковский А.А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A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Цели и задачи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Цель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74297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Обосновать эффективность передовых маркетинговых процессов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F8ECD3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Анализ рынка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31100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Изучить текущую ситуацию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F8ECD3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30144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Разработка стратегии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37891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Создать инновационные решения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F8ECD3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32336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Оценка эффективности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36793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Измерить результаты внедрения</a:t>
            </a:r>
            <a:endParaRPr lang="en-US" sz="1750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1059B85C-3EA9-3824-9E37-2140673F34F9}"/>
              </a:ext>
            </a:extLst>
          </p:cNvPr>
          <p:cNvSpPr/>
          <p:nvPr/>
        </p:nvSpPr>
        <p:spPr>
          <a:xfrm>
            <a:off x="12687300" y="7785100"/>
            <a:ext cx="1854200" cy="342900"/>
          </a:xfrm>
          <a:prstGeom prst="roundRect">
            <a:avLst/>
          </a:prstGeom>
          <a:solidFill>
            <a:srgbClr val="FDFBF9"/>
          </a:solidFill>
          <a:ln>
            <a:solidFill>
              <a:srgbClr val="FDF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Быковский А.А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A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О компании Sherman Rent a Car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218336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43332" y="239887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Основана в 2023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284833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Молодой автопрокат в Дубае с амбициозными планами роста.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60449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43332" y="382000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12 автомобилей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426946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Компактный автопарк премиальных и средних автомобилей.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502562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3332" y="524113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Бизнес-модель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Восстановление и продажа авто после проката.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44675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3332" y="666226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Маркетинг-бюджет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711172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8,000 AED ежемесячно на привлечение клиентов.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9470" y="408146"/>
            <a:ext cx="5896689" cy="463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Проблемы текущего маркетинга</a:t>
            </a:r>
            <a:endParaRPr lang="en-US" sz="2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70" y="1168837"/>
            <a:ext cx="13591461" cy="761118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19470" y="8946952"/>
            <a:ext cx="13591461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Высокая стоимость привлечения клиента составляет 150-180 AED.</a:t>
            </a:r>
            <a:endParaRPr lang="en-US" sz="1150" dirty="0"/>
          </a:p>
        </p:txBody>
      </p:sp>
      <p:sp>
        <p:nvSpPr>
          <p:cNvPr id="5" name="Text 2"/>
          <p:cNvSpPr/>
          <p:nvPr/>
        </p:nvSpPr>
        <p:spPr>
          <a:xfrm>
            <a:off x="519470" y="9351407"/>
            <a:ext cx="13591461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Низкая конверсия требует значительных маркетинговых затрат.</a:t>
            </a:r>
            <a:endParaRPr lang="en-US" sz="1150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30B5188-1D4D-8D80-0F52-CE38B1728635}"/>
              </a:ext>
            </a:extLst>
          </p:cNvPr>
          <p:cNvSpPr/>
          <p:nvPr/>
        </p:nvSpPr>
        <p:spPr>
          <a:xfrm>
            <a:off x="12687300" y="7785100"/>
            <a:ext cx="1854200" cy="342900"/>
          </a:xfrm>
          <a:prstGeom prst="roundRect">
            <a:avLst/>
          </a:prstGeom>
          <a:solidFill>
            <a:srgbClr val="FDFBF9"/>
          </a:solidFill>
          <a:ln>
            <a:solidFill>
              <a:srgbClr val="FDF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Быковский А.А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A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0036"/>
            <a:ext cx="6979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Разработанные решения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88977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515791"/>
            <a:ext cx="44902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AI-уникализация видеоконтента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00620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 вариаций с одного исходного видео.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649861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8766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Telegram-рассылки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36709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Таргетированные сообщения в тематических чатах (1₽/сообщение).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319713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546527"/>
            <a:ext cx="37801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Многоканальная стратегия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03694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Интеграция различных платформ для максимального охвата.</a:t>
            </a:r>
            <a:endParaRPr lang="en-US" sz="1750" dirty="0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EE9382E-7D25-F227-DA1B-B778D2AD20F1}"/>
              </a:ext>
            </a:extLst>
          </p:cNvPr>
          <p:cNvSpPr/>
          <p:nvPr/>
        </p:nvSpPr>
        <p:spPr>
          <a:xfrm>
            <a:off x="12687300" y="7785100"/>
            <a:ext cx="1854200" cy="342900"/>
          </a:xfrm>
          <a:prstGeom prst="roundRect">
            <a:avLst/>
          </a:prstGeom>
          <a:solidFill>
            <a:srgbClr val="FDFBF9"/>
          </a:solidFill>
          <a:ln>
            <a:solidFill>
              <a:srgbClr val="FDF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Быковский А.А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A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37924"/>
            <a:ext cx="86059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Эффективность новых каналов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Telegram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9482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клиент из 1,650 сообщений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6179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Стоимость: 1,650₽/клиент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AI-видео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29482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Органические охваты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486179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Без дополнительных затрат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Общий результат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4294823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Снижение стоимости клиента в 3 раза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22470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Более предсказуемый поток лидов</a:t>
            </a:r>
            <a:endParaRPr lang="en-US" sz="1750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58EB363-5257-031C-19B3-8FA1C8C1A080}"/>
              </a:ext>
            </a:extLst>
          </p:cNvPr>
          <p:cNvSpPr/>
          <p:nvPr/>
        </p:nvSpPr>
        <p:spPr>
          <a:xfrm>
            <a:off x="12687300" y="7785100"/>
            <a:ext cx="1854200" cy="342900"/>
          </a:xfrm>
          <a:prstGeom prst="roundRect">
            <a:avLst/>
          </a:prstGeom>
          <a:solidFill>
            <a:srgbClr val="FDFBF9"/>
          </a:solidFill>
          <a:ln>
            <a:solidFill>
              <a:srgbClr val="FDF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Быковский А.А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A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9590" y="417552"/>
            <a:ext cx="4560927" cy="472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Финансовые результаты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529590" y="1192887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34%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3626168" y="1881307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Рост NPV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529590" y="2208490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 2,465,000 дирхам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529590" y="2980015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34%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3626168" y="3668435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IRR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529590" y="3995618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Против 28% в базовом сценарии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529590" y="4767143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2.3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3626168" y="5455563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Срок окупаемости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529590" y="5782747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Против 2,8 года ранее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529590" y="6554272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14,400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3626168" y="7242691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Доп.инвестиции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29590" y="7569875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Дирхам в год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5284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Операционные улучшения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36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Загрузка автопарка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4110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Рост с 75% до 85-90%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3691"/>
            <a:ext cx="37170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Оборачиваемость активов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4110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Увеличение с 1,6 до 2,0 раза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134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EBITDA margin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62522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38-42% против 28-32% среднерыночных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93790" y="4957643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Конкурентное преимущество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2392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Стоимость клиента: 50-60 AED против 140-165 AED у конкурентов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F0968E0-209F-DC02-77CA-99611A130D8C}"/>
              </a:ext>
            </a:extLst>
          </p:cNvPr>
          <p:cNvSpPr/>
          <p:nvPr/>
        </p:nvSpPr>
        <p:spPr>
          <a:xfrm>
            <a:off x="12687300" y="7785100"/>
            <a:ext cx="1854200" cy="342900"/>
          </a:xfrm>
          <a:prstGeom prst="roundRect">
            <a:avLst/>
          </a:prstGeom>
          <a:solidFill>
            <a:srgbClr val="FDFBF9"/>
          </a:solidFill>
          <a:ln>
            <a:solidFill>
              <a:srgbClr val="FDF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Быковский А.А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A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327</Words>
  <Application>Microsoft Macintosh PowerPoint</Application>
  <PresentationFormat>Произвольный</PresentationFormat>
  <Paragraphs>87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Bricolage Grotesque Semi Bold</vt:lpstr>
      <vt:lpstr>Arial</vt:lpstr>
      <vt:lpstr>Inter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Андрей Быковский</cp:lastModifiedBy>
  <cp:revision>2</cp:revision>
  <dcterms:created xsi:type="dcterms:W3CDTF">2025-05-26T01:26:52Z</dcterms:created>
  <dcterms:modified xsi:type="dcterms:W3CDTF">2025-05-26T01:30:46Z</dcterms:modified>
</cp:coreProperties>
</file>