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E32"/>
    <a:srgbClr val="C3D8BB"/>
    <a:srgbClr val="A1C490"/>
    <a:srgbClr val="70AD47"/>
    <a:srgbClr val="538233"/>
    <a:srgbClr val="62993E"/>
    <a:srgbClr val="B4CFA8"/>
    <a:srgbClr val="5B8E39"/>
    <a:srgbClr val="5F933B"/>
    <a:srgbClr val="6BA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38106810463883"/>
          <c:y val="0"/>
          <c:w val="0.80339740840055518"/>
          <c:h val="0.947897843970266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tint val="5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4-4CBD-A2BC-DE73C6B0CDB4}"/>
              </c:ext>
            </c:extLst>
          </c:dPt>
          <c:dPt>
            <c:idx val="1"/>
            <c:bubble3D val="0"/>
            <c:spPr>
              <a:solidFill>
                <a:schemeClr val="accent6">
                  <a:tint val="7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24-4CBD-A2BC-DE73C6B0CDB4}"/>
              </c:ext>
            </c:extLst>
          </c:dPt>
          <c:dPt>
            <c:idx val="2"/>
            <c:bubble3D val="0"/>
            <c:spPr>
              <a:solidFill>
                <a:schemeClr val="accent6">
                  <a:tint val="9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24-4CBD-A2BC-DE73C6B0CDB4}"/>
              </c:ext>
            </c:extLst>
          </c:dPt>
          <c:dPt>
            <c:idx val="3"/>
            <c:bubble3D val="0"/>
            <c:spPr>
              <a:solidFill>
                <a:schemeClr val="accent6">
                  <a:shade val="9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24-4CBD-A2BC-DE73C6B0CDB4}"/>
              </c:ext>
            </c:extLst>
          </c:dPt>
          <c:dPt>
            <c:idx val="4"/>
            <c:bubble3D val="0"/>
            <c:spPr>
              <a:solidFill>
                <a:schemeClr val="accent6">
                  <a:shade val="7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24-4CBD-A2BC-DE73C6B0CDB4}"/>
              </c:ext>
            </c:extLst>
          </c:dPt>
          <c:dPt>
            <c:idx val="5"/>
            <c:bubble3D val="0"/>
            <c:spPr>
              <a:solidFill>
                <a:schemeClr val="accent6">
                  <a:shade val="5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7C-40C3-91E5-BBA0AC1662F9}"/>
              </c:ext>
            </c:extLst>
          </c:dPt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18.5</c:v>
                </c:pt>
                <c:pt idx="1">
                  <c:v>20.5</c:v>
                </c:pt>
                <c:pt idx="2">
                  <c:v>22.6</c:v>
                </c:pt>
                <c:pt idx="3">
                  <c:v>11.4</c:v>
                </c:pt>
                <c:pt idx="4">
                  <c:v>22.2</c:v>
                </c:pt>
                <c:pt idx="5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C-40C3-91E5-BBA0AC166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33453044536668"/>
          <c:y val="1.3157529401380069E-2"/>
          <c:w val="0.75151187183849033"/>
          <c:h val="0.942106870633927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DF-4817-903B-BAF2F7F6B13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DF-4817-903B-BAF2F7F6B135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CDF-4817-903B-BAF2F7F6B1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0.35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5-423B-9692-D6183DD7303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chemeClr val="accent6">
                  <a:shade val="53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BB-43BA-B9BC-048608357E5A}"/>
              </c:ext>
            </c:extLst>
          </c:dPt>
          <c:dPt>
            <c:idx val="1"/>
            <c:bubble3D val="0"/>
            <c:spPr>
              <a:solidFill>
                <a:schemeClr val="accent6">
                  <a:shade val="76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BB-43BA-B9BC-048608357E5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BB-43BA-B9BC-048608357E5A}"/>
              </c:ext>
            </c:extLst>
          </c:dPt>
          <c:dPt>
            <c:idx val="3"/>
            <c:bubble3D val="0"/>
            <c:spPr>
              <a:solidFill>
                <a:schemeClr val="accent6">
                  <a:tint val="77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2BB-43BA-B9BC-048608357E5A}"/>
              </c:ext>
            </c:extLst>
          </c:dPt>
          <c:dPt>
            <c:idx val="4"/>
            <c:bubble3D val="0"/>
            <c:spPr>
              <a:solidFill>
                <a:schemeClr val="accent6">
                  <a:tint val="54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2BB-43BA-B9BC-048608357E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</c:v>
                </c:pt>
                <c:pt idx="1">
                  <c:v>25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0-46CA-BE6B-45D400E5D1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0.67991</cdr:x>
      <cdr:y>0.17117</cdr:y>
    </cdr:from>
    <cdr:to>
      <cdr:x>0.9564</cdr:x>
      <cdr:y>0.2932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4117436" y="805312"/>
          <a:ext cx="1674405" cy="57413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53823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err="1" smtClean="0"/>
            <a:t>Госуслуги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</cdr:x>
      <cdr:y>0.43898</cdr:y>
    </cdr:from>
    <cdr:to>
      <cdr:x>0.27649</cdr:x>
      <cdr:y>0.54859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0" y="2065299"/>
          <a:ext cx="1674405" cy="51566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70AD47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/>
            <a:t>ГИС ЖКХ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0.34326</cdr:x>
      <cdr:y>0.72414</cdr:y>
    </cdr:from>
    <cdr:to>
      <cdr:x>0.44798</cdr:x>
      <cdr:y>0.84337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078703" y="3406876"/>
          <a:ext cx="634181" cy="560963"/>
        </a:xfrm>
        <a:prstGeom xmlns:a="http://schemas.openxmlformats.org/drawingml/2006/main" prst="rect">
          <a:avLst/>
        </a:prstGeom>
        <a:solidFill xmlns:a="http://schemas.openxmlformats.org/drawingml/2006/main">
          <a:srgbClr val="62993E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0.6769</cdr:x>
      <cdr:y>0.38558</cdr:y>
    </cdr:from>
    <cdr:to>
      <cdr:x>0.77432</cdr:x>
      <cdr:y>0.5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099232" y="1814050"/>
          <a:ext cx="589936" cy="538317"/>
        </a:xfrm>
        <a:prstGeom xmlns:a="http://schemas.openxmlformats.org/drawingml/2006/main" prst="rect">
          <a:avLst/>
        </a:prstGeom>
        <a:solidFill xmlns:a="http://schemas.openxmlformats.org/drawingml/2006/main">
          <a:srgbClr val="53823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0.25802</cdr:x>
      <cdr:y>0.45768</cdr:y>
    </cdr:from>
    <cdr:to>
      <cdr:x>0.30429</cdr:x>
      <cdr:y>0.53292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562510" y="2153263"/>
          <a:ext cx="280219" cy="353961"/>
        </a:xfrm>
        <a:prstGeom xmlns:a="http://schemas.openxmlformats.org/drawingml/2006/main" prst="rect">
          <a:avLst/>
        </a:prstGeom>
        <a:solidFill xmlns:a="http://schemas.openxmlformats.org/drawingml/2006/main">
          <a:srgbClr val="70AD47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0.28115</cdr:x>
      <cdr:y>0.27586</cdr:y>
    </cdr:from>
    <cdr:to>
      <cdr:x>0.33838</cdr:x>
      <cdr:y>0.37304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702619" y="1297857"/>
          <a:ext cx="346587" cy="457200"/>
        </a:xfrm>
        <a:prstGeom xmlns:a="http://schemas.openxmlformats.org/drawingml/2006/main" prst="rect">
          <a:avLst/>
        </a:prstGeom>
        <a:solidFill xmlns:a="http://schemas.openxmlformats.org/drawingml/2006/main">
          <a:srgbClr val="A1C49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0.38466</cdr:x>
      <cdr:y>0.17241</cdr:y>
    </cdr:from>
    <cdr:to>
      <cdr:x>0.45772</cdr:x>
      <cdr:y>0.2257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329426" y="811160"/>
          <a:ext cx="442451" cy="250722"/>
        </a:xfrm>
        <a:prstGeom xmlns:a="http://schemas.openxmlformats.org/drawingml/2006/main" prst="rect">
          <a:avLst/>
        </a:prstGeom>
        <a:solidFill xmlns:a="http://schemas.openxmlformats.org/drawingml/2006/main">
          <a:srgbClr val="C3D8BB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379A5-67E4-4FB0-A899-4475784B9A84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0368E-DD72-4473-BA96-B68D7ABBA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1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577-5E23-479A-B0FB-6F538ED5B1AA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187-E2A4-4819-B635-93E28B926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7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577-5E23-479A-B0FB-6F538ED5B1AA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187-E2A4-4819-B635-93E28B926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9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577-5E23-479A-B0FB-6F538ED5B1AA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187-E2A4-4819-B635-93E28B926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1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577-5E23-479A-B0FB-6F538ED5B1AA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187-E2A4-4819-B635-93E28B926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1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577-5E23-479A-B0FB-6F538ED5B1AA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187-E2A4-4819-B635-93E28B926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0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577-5E23-479A-B0FB-6F538ED5B1AA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187-E2A4-4819-B635-93E28B926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2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577-5E23-479A-B0FB-6F538ED5B1AA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187-E2A4-4819-B635-93E28B926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60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577-5E23-479A-B0FB-6F538ED5B1AA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187-E2A4-4819-B635-93E28B926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0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577-5E23-479A-B0FB-6F538ED5B1AA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187-E2A4-4819-B635-93E28B926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2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577-5E23-479A-B0FB-6F538ED5B1AA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187-E2A4-4819-B635-93E28B926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4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C577-5E23-479A-B0FB-6F538ED5B1AA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43187-E2A4-4819-B635-93E28B926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8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C577-5E23-479A-B0FB-6F538ED5B1AA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43187-E2A4-4819-B635-93E28B926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6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t="46713" r="40323" b="28772"/>
          <a:stretch/>
        </p:blipFill>
        <p:spPr>
          <a:xfrm>
            <a:off x="491577" y="1422327"/>
            <a:ext cx="6190418" cy="2299998"/>
          </a:xfrm>
          <a:prstGeom prst="rect">
            <a:avLst/>
          </a:prstGeom>
        </p:spPr>
      </p:pic>
      <p:sp>
        <p:nvSpPr>
          <p:cNvPr id="9" name="AutoShape 2" descr="https://top-fon.com/uploads/posts/2023-01/1674706405_top-fon-com-p-fon-dlya-prezentatsii-blagoustroistvo-101.jpg"/>
          <p:cNvSpPr>
            <a:spLocks noChangeAspect="1" noChangeArrowheads="1"/>
          </p:cNvSpPr>
          <p:nvPr/>
        </p:nvSpPr>
        <p:spPr bwMode="auto">
          <a:xfrm>
            <a:off x="3120430" y="3299537"/>
            <a:ext cx="23236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 descr="https://www.stroyportal.ru/media/cache/companies/122880/products/688790471/e3d0aabe-f2a3-42d8-a7ee-3021295dda2b_image_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" r="18971"/>
          <a:stretch/>
        </p:blipFill>
        <p:spPr bwMode="auto">
          <a:xfrm>
            <a:off x="7133304" y="1"/>
            <a:ext cx="50586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4592" y="3604338"/>
            <a:ext cx="5604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Мобильное приложение, помогающее людям в благоустройстве городов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vest-news.ru/files/news_images/2022/07/16/181544_2063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83275700"/>
              </p:ext>
            </p:extLst>
          </p:nvPr>
        </p:nvGraphicFramePr>
        <p:xfrm>
          <a:off x="383458" y="963800"/>
          <a:ext cx="5884606" cy="518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51522" y="302359"/>
            <a:ext cx="60812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Люди хотят изменить в своих городах:</a:t>
            </a:r>
          </a:p>
          <a:p>
            <a:endParaRPr lang="ru-RU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благоустройство дворовых  территорий</a:t>
            </a:r>
            <a:endParaRPr lang="ru-RU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б</a:t>
            </a:r>
            <a:r>
              <a:rPr lang="ru-RU" sz="2800" b="1" dirty="0" smtClean="0">
                <a:solidFill>
                  <a:schemeClr val="bg1"/>
                </a:solidFill>
              </a:rPr>
              <a:t>лагоустройство общественных мест</a:t>
            </a:r>
            <a:endParaRPr lang="ru-RU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озеленение</a:t>
            </a:r>
            <a:endParaRPr lang="ru-RU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уменьшение количества рекламных конструкций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ремонт дорожного покрытия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</a:rPr>
              <a:t>озврат в города неиспользуемых частными арендаторами земельных участков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7610" y="1652743"/>
            <a:ext cx="324466" cy="339212"/>
          </a:xfrm>
          <a:prstGeom prst="rect">
            <a:avLst/>
          </a:prstGeom>
          <a:solidFill>
            <a:srgbClr val="C9DBC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87610" y="2540376"/>
            <a:ext cx="324466" cy="339212"/>
          </a:xfrm>
          <a:prstGeom prst="rect">
            <a:avLst/>
          </a:prstGeom>
          <a:solidFill>
            <a:srgbClr val="ACCA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87610" y="3428009"/>
            <a:ext cx="324466" cy="339212"/>
          </a:xfrm>
          <a:prstGeom prst="rect">
            <a:avLst/>
          </a:prstGeom>
          <a:solidFill>
            <a:srgbClr val="88B76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87610" y="3880883"/>
            <a:ext cx="324466" cy="339212"/>
          </a:xfrm>
          <a:prstGeom prst="rect">
            <a:avLst/>
          </a:prstGeom>
          <a:solidFill>
            <a:srgbClr val="6BA54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87610" y="4681397"/>
            <a:ext cx="324466" cy="339212"/>
          </a:xfrm>
          <a:prstGeom prst="rect">
            <a:avLst/>
          </a:prstGeom>
          <a:solidFill>
            <a:srgbClr val="5F933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87610" y="5142699"/>
            <a:ext cx="324466" cy="339212"/>
          </a:xfrm>
          <a:prstGeom prst="rect">
            <a:avLst/>
          </a:prstGeom>
          <a:solidFill>
            <a:srgbClr val="507E3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9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0581" y="0"/>
            <a:ext cx="60714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5966" y="339215"/>
            <a:ext cx="45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Целевая аудитория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71753369"/>
              </p:ext>
            </p:extLst>
          </p:nvPr>
        </p:nvGraphicFramePr>
        <p:xfrm>
          <a:off x="527664" y="2109020"/>
          <a:ext cx="4884995" cy="3808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878826" y="2109020"/>
            <a:ext cx="2005781" cy="678427"/>
          </a:xfrm>
          <a:prstGeom prst="roundRect">
            <a:avLst/>
          </a:prstGeom>
          <a:solidFill>
            <a:srgbClr val="5B8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Население городов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7103" y="1877962"/>
            <a:ext cx="2005781" cy="678427"/>
          </a:xfrm>
          <a:prstGeom prst="roundRect">
            <a:avLst/>
          </a:prstGeom>
          <a:solidFill>
            <a:srgbClr val="B4C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Компании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1561" y="5098026"/>
            <a:ext cx="2172929" cy="678427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Государственные органы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6113" y="346606"/>
            <a:ext cx="3775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Рынок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4400" y="1755735"/>
            <a:ext cx="3819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Заработок приложений в год: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~</a:t>
            </a:r>
            <a:r>
              <a:rPr lang="ru-RU" sz="3200" dirty="0" smtClean="0">
                <a:solidFill>
                  <a:schemeClr val="bg1"/>
                </a:solidFill>
              </a:rPr>
              <a:t> 3 150 000 </a:t>
            </a:r>
            <a:r>
              <a:rPr lang="ru-RU" sz="3200" dirty="0" err="1" smtClean="0">
                <a:solidFill>
                  <a:schemeClr val="bg1"/>
                </a:solidFill>
              </a:rPr>
              <a:t>руб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846" y="4265522"/>
            <a:ext cx="4306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Пользователи в России </a:t>
            </a:r>
            <a:r>
              <a:rPr lang="ru-RU" sz="2800" dirty="0" smtClean="0">
                <a:solidFill>
                  <a:schemeClr val="bg1"/>
                </a:solidFill>
              </a:rPr>
              <a:t>за 2022 год по скачали 6,73 млрд приложений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flipH="1">
            <a:off x="5729748" y="2507226"/>
            <a:ext cx="2286000" cy="184354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872748" y="0"/>
            <a:ext cx="1681316" cy="685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sun9-45.userapi.com/impg/yTiDzWOsJ9S3NDERfRZUNo3JKHOLcD8hq8cTmA/5azsRfFwHos.jpg?size=1280x947&amp;quality=95&amp;sign=eff483cd7ba9c21d05622c1ac9861ba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06" y="0"/>
            <a:ext cx="4478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89934" y="4793225"/>
            <a:ext cx="4468762" cy="15928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Отсутствие систематизированной информации о подачи заявления о проблемы благоустройства городов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311" y="206477"/>
            <a:ext cx="4070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Проблемы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9318" y="1246237"/>
            <a:ext cx="4468762" cy="15928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Низкий уровень облагораживания городов, которые особенно находятся в районах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9318" y="3019731"/>
            <a:ext cx="4468762" cy="15928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Не своевременное решения проблем граждан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11503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 нашем проекте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5470" y="1504335"/>
            <a:ext cx="3731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Грамотное создание приложения, легко утроенного, чтобы каждый желающий мог им воспользоваться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63064" y="1658222"/>
            <a:ext cx="3465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Быстрая подача заявки с указанием проблемы, не требующее много времени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436077" y="1694121"/>
            <a:ext cx="3288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Своевременное реагирование на заявку и решение проблемы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31141" y="4460416"/>
            <a:ext cx="3465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Чат помощи, если возникнут какие-то вопросы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12309" y="4460416"/>
            <a:ext cx="3768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Структурирование и передача полученной информации</a:t>
            </a:r>
            <a:endParaRPr lang="ru-RU" sz="2000" dirty="0"/>
          </a:p>
        </p:txBody>
      </p:sp>
      <p:pic>
        <p:nvPicPr>
          <p:cNvPr id="5124" name="Picture 4" descr="https://trainingtechnology.ru/wp-content/uploads/2022/10/ikonki-dlya-prezentaczij-powerpoint-700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2" t="12338" r="17821" b="76073"/>
          <a:stretch/>
        </p:blipFill>
        <p:spPr bwMode="auto">
          <a:xfrm>
            <a:off x="1515395" y="2827774"/>
            <a:ext cx="1231491" cy="10694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trainingtechnology.ru/wp-content/uploads/2022/10/ikonki-dlya-prezentaczij-powerpoint-700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1" t="81029" r="48276" b="4570"/>
          <a:stretch/>
        </p:blipFill>
        <p:spPr bwMode="auto">
          <a:xfrm>
            <a:off x="5521733" y="2768649"/>
            <a:ext cx="1148532" cy="11260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trainingtechnology.ru/wp-content/uploads/2022/10/ikonki-dlya-prezentaczij-powerpoint-700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4" t="11214" r="25903" b="76326"/>
          <a:stretch/>
        </p:blipFill>
        <p:spPr bwMode="auto">
          <a:xfrm>
            <a:off x="9600584" y="2827774"/>
            <a:ext cx="1117692" cy="10668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trainingtechnology.ru/wp-content/uploads/2022/10/ikonki-dlya-prezentaczij-powerpoint-700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48" t="33655" r="2828" b="52701"/>
          <a:stretch/>
        </p:blipFill>
        <p:spPr bwMode="auto">
          <a:xfrm>
            <a:off x="3233593" y="5296166"/>
            <a:ext cx="1260965" cy="11488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trainingtechnology.ru/wp-content/uploads/2022/10/ikonki-dlya-prezentaczij-powerpoint-700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5" t="80600" r="1106" b="4515"/>
          <a:stretch/>
        </p:blipFill>
        <p:spPr bwMode="auto">
          <a:xfrm>
            <a:off x="7518911" y="5168302"/>
            <a:ext cx="1355008" cy="11820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1058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23471" y="235975"/>
            <a:ext cx="414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Конкуренты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07456681"/>
              </p:ext>
            </p:extLst>
          </p:nvPr>
        </p:nvGraphicFramePr>
        <p:xfrm>
          <a:off x="6313129" y="1430595"/>
          <a:ext cx="6055852" cy="470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123471" y="5398434"/>
            <a:ext cx="1784555" cy="574137"/>
          </a:xfrm>
          <a:prstGeom prst="roundRect">
            <a:avLst/>
          </a:prstGeom>
          <a:solidFill>
            <a:srgbClr val="62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Почта России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41343" y="2434009"/>
            <a:ext cx="1770270" cy="574137"/>
          </a:xfrm>
          <a:prstGeom prst="roundRect">
            <a:avLst/>
          </a:prstGeom>
          <a:solidFill>
            <a:srgbClr val="A1C4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Наше мнение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77649" y="1430595"/>
            <a:ext cx="1674405" cy="706383"/>
          </a:xfrm>
          <a:prstGeom prst="roundRect">
            <a:avLst/>
          </a:prstGeom>
          <a:solidFill>
            <a:srgbClr val="C3D8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Социальный навигатор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60987" y="235975"/>
            <a:ext cx="358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Преимущества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1376" y="1179836"/>
            <a:ext cx="49844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Наше приложение </a:t>
            </a:r>
            <a:r>
              <a:rPr lang="ru-RU" sz="2000" dirty="0" smtClean="0">
                <a:solidFill>
                  <a:schemeClr val="bg1"/>
                </a:solidFill>
              </a:rPr>
              <a:t>не </a:t>
            </a:r>
            <a:r>
              <a:rPr lang="ru-RU" sz="2000" dirty="0">
                <a:solidFill>
                  <a:schemeClr val="bg1"/>
                </a:solidFill>
              </a:rPr>
              <a:t>имеет </a:t>
            </a:r>
            <a:r>
              <a:rPr lang="ru-RU" sz="2000" dirty="0" smtClean="0">
                <a:solidFill>
                  <a:schemeClr val="bg1"/>
                </a:solidFill>
              </a:rPr>
              <a:t>аналогов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Е</a:t>
            </a:r>
            <a:r>
              <a:rPr lang="ru-RU" sz="2000" dirty="0" smtClean="0">
                <a:solidFill>
                  <a:schemeClr val="bg1"/>
                </a:solidFill>
              </a:rPr>
              <a:t>го </a:t>
            </a:r>
            <a:r>
              <a:rPr lang="ru-RU" sz="2000" dirty="0">
                <a:solidFill>
                  <a:schemeClr val="bg1"/>
                </a:solidFill>
              </a:rPr>
              <a:t>действие направленно исключительно на облагораживание городов </a:t>
            </a:r>
            <a:r>
              <a:rPr lang="ru-RU" sz="2000" dirty="0" smtClean="0">
                <a:solidFill>
                  <a:schemeClr val="bg1"/>
                </a:solidFill>
              </a:rPr>
              <a:t>России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Все </a:t>
            </a:r>
            <a:r>
              <a:rPr lang="ru-RU" sz="2000" dirty="0">
                <a:solidFill>
                  <a:schemeClr val="bg1"/>
                </a:solidFill>
              </a:rPr>
              <a:t>уже имеющиеся приложения на </a:t>
            </a:r>
            <a:r>
              <a:rPr lang="ru-RU" sz="2000" dirty="0" smtClean="0">
                <a:solidFill>
                  <a:schemeClr val="bg1"/>
                </a:solidFill>
              </a:rPr>
              <a:t>рынке, </a:t>
            </a:r>
            <a:r>
              <a:rPr lang="ru-RU" sz="2000" dirty="0">
                <a:solidFill>
                  <a:schemeClr val="bg1"/>
                </a:solidFill>
              </a:rPr>
              <a:t>являются узконаправленными и не затрагивают проблему благоустройства территорий как фактор современного развития </a:t>
            </a:r>
            <a:r>
              <a:rPr lang="ru-RU" sz="2000" dirty="0" smtClean="0">
                <a:solidFill>
                  <a:schemeClr val="bg1"/>
                </a:solidFill>
              </a:rPr>
              <a:t>городов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Упрощение подачи заявки на решение проблем в наших городах, связанные с </a:t>
            </a:r>
            <a:r>
              <a:rPr lang="ru-RU" sz="2000" dirty="0" smtClean="0">
                <a:solidFill>
                  <a:schemeClr val="bg1"/>
                </a:solidFill>
              </a:rPr>
              <a:t>облагораживанием</a:t>
            </a:r>
            <a:endParaRPr lang="ru-RU" sz="2000" dirty="0">
              <a:solidFill>
                <a:schemeClr val="bg1"/>
              </a:solidFill>
            </a:endParaRPr>
          </a:p>
          <a:p>
            <a:pPr lvl="0"/>
            <a:endParaRPr lang="ru-RU" sz="2000" dirty="0">
              <a:solidFill>
                <a:schemeClr val="bg1"/>
              </a:solidFill>
            </a:endParaRP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Организованность и оперативность решения поставленных задач.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6158" name="Picture 14" descr="https://m.apteka911.ua/content/shopinshop/367/attaches/nurofen_img_05_1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4" y="1179836"/>
            <a:ext cx="361982" cy="36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s://m.apteka911.ua/content/shopinshop/367/attaches/nurofen_img_05_1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4" y="1798361"/>
            <a:ext cx="361982" cy="36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s://m.apteka911.ua/content/shopinshop/367/attaches/nurofen_img_05_1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4" y="2734238"/>
            <a:ext cx="361982" cy="36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https://m.apteka911.ua/content/shopinshop/367/attaches/nurofen_img_05_1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4" y="4498223"/>
            <a:ext cx="361982" cy="36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https://m.apteka911.ua/content/shopinshop/367/attaches/nurofen_img_05_1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4" y="5796082"/>
            <a:ext cx="361982" cy="36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 flipV="1">
            <a:off x="0" y="0"/>
            <a:ext cx="12192000" cy="1371600"/>
          </a:xfrm>
          <a:prstGeom prst="round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4026" y="331857"/>
            <a:ext cx="5043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Каналы продвижения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s://sun9-21.userapi.com/impg/gFf8ucZvbAdraWgbeY_C_txqmkTeBJQSf9Esvg/PHGby6IR0a0.jpg?size=338x203&amp;quality=95&amp;sign=44c82597d93788ea5e95f1229710a85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10" y="4026310"/>
            <a:ext cx="4714831" cy="28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7948" y="3303638"/>
            <a:ext cx="2286000" cy="1224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37898" y="4358130"/>
            <a:ext cx="2286000" cy="151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29641" y="3303638"/>
            <a:ext cx="2286000" cy="1224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12776" y="4580379"/>
            <a:ext cx="2286000" cy="133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58481" y="4136315"/>
            <a:ext cx="2009425" cy="1976882"/>
          </a:xfrm>
          <a:prstGeom prst="ellipse">
            <a:avLst/>
          </a:prstGeom>
          <a:solidFill>
            <a:schemeClr val="bg1"/>
          </a:solidFill>
          <a:ln w="76200"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69817" y="4236464"/>
            <a:ext cx="1786751" cy="175505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2200" y="2019169"/>
            <a:ext cx="2009425" cy="1976882"/>
          </a:xfrm>
          <a:prstGeom prst="ellipse">
            <a:avLst/>
          </a:prstGeom>
          <a:solidFill>
            <a:schemeClr val="bg1"/>
          </a:solidFill>
          <a:ln w="76200"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82082" y="1552772"/>
            <a:ext cx="2009425" cy="1976882"/>
          </a:xfrm>
          <a:prstGeom prst="ellipse">
            <a:avLst/>
          </a:prstGeom>
          <a:solidFill>
            <a:schemeClr val="bg1"/>
          </a:solidFill>
          <a:ln w="76200"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70628" y="2016243"/>
            <a:ext cx="2009425" cy="1976882"/>
          </a:xfrm>
          <a:prstGeom prst="ellipse">
            <a:avLst/>
          </a:prstGeom>
          <a:solidFill>
            <a:schemeClr val="bg1"/>
          </a:solidFill>
          <a:ln w="76200"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182429" y="4136315"/>
            <a:ext cx="2009425" cy="1976882"/>
          </a:xfrm>
          <a:prstGeom prst="ellipse">
            <a:avLst/>
          </a:prstGeom>
          <a:solidFill>
            <a:schemeClr val="bg1"/>
          </a:solidFill>
          <a:ln w="76200">
            <a:solidFill>
              <a:srgbClr val="507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293765" y="4247226"/>
            <a:ext cx="1786751" cy="175505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093536" y="2130080"/>
            <a:ext cx="1786751" cy="175505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93419" y="1663683"/>
            <a:ext cx="1786751" cy="175505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381964" y="2127154"/>
            <a:ext cx="1786751" cy="175505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42643" y="5247745"/>
            <a:ext cx="1562151" cy="580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5806417" y="3872139"/>
            <a:ext cx="676551" cy="5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9201515">
            <a:off x="6996384" y="3941887"/>
            <a:ext cx="1280036" cy="470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2079870">
            <a:off x="3949594" y="4011235"/>
            <a:ext cx="1268793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64610" y="5182489"/>
            <a:ext cx="1597935" cy="652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75087" y="5247744"/>
            <a:ext cx="1576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Социальные сети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81230" y="2983622"/>
            <a:ext cx="1354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Реклама в интернете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51598" y="2914331"/>
            <a:ext cx="167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Реклама на телевиденье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6224" y="2650740"/>
            <a:ext cx="156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Контекстная реклама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23861" y="5171162"/>
            <a:ext cx="130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Веб-аналитика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174" name="Picture 6" descr="https://iconcrafts.com/assets/categories/office-and-business-outline.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8" t="39647" r="23759" b="53048"/>
          <a:stretch/>
        </p:blipFill>
        <p:spPr bwMode="auto">
          <a:xfrm>
            <a:off x="1772388" y="4527166"/>
            <a:ext cx="551544" cy="55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concrafts.com/assets/categories/office-and-business-outline.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1" t="66217" r="23405" b="26249"/>
          <a:stretch/>
        </p:blipFill>
        <p:spPr bwMode="auto">
          <a:xfrm>
            <a:off x="2903993" y="2378319"/>
            <a:ext cx="670033" cy="544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concrafts.com/assets/categories/office-and-business-outline.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" t="66006" r="88165" b="25334"/>
          <a:stretch/>
        </p:blipFill>
        <p:spPr bwMode="auto">
          <a:xfrm>
            <a:off x="5895739" y="1939503"/>
            <a:ext cx="550007" cy="655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iconcrafts.com/assets/categories/office-and-business-outline.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2" t="79885" r="55594" b="12745"/>
          <a:stretch/>
        </p:blipFill>
        <p:spPr bwMode="auto">
          <a:xfrm>
            <a:off x="9852707" y="4504582"/>
            <a:ext cx="668865" cy="609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iconcrafts.com/assets/categories/office-and-business-outline.2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8" t="38850" r="-547" b="52153"/>
          <a:stretch/>
        </p:blipFill>
        <p:spPr bwMode="auto">
          <a:xfrm>
            <a:off x="8642101" y="2321974"/>
            <a:ext cx="689619" cy="59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7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duotone>
              <a:schemeClr val="accent6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1/1674668340_top-fon-com-p-investitsii-fon-prezentatsii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flipV="1">
            <a:off x="3106057" y="7937"/>
            <a:ext cx="5936343" cy="1545092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11485" y="73933"/>
            <a:ext cx="2525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Затраты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23999" y="2032000"/>
            <a:ext cx="3164115" cy="169817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1 500 000 </a:t>
            </a:r>
            <a:r>
              <a:rPr lang="ru-RU" sz="3600" dirty="0" err="1" smtClean="0"/>
              <a:t>руб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>
            <a:off x="7460342" y="2031999"/>
            <a:ext cx="3164115" cy="169817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300 000 </a:t>
            </a:r>
            <a:r>
              <a:rPr lang="ru-RU" sz="3600" dirty="0" err="1" smtClean="0"/>
              <a:t>руб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63913" y="4034970"/>
            <a:ext cx="3084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Создание приложения 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206342" y="4034970"/>
            <a:ext cx="367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Привлечение рекламодателей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53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227</Words>
  <Application>Microsoft Office PowerPoint</Application>
  <PresentationFormat>Широкоэкранный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Анастясия</dc:creator>
  <cp:lastModifiedBy>Анастясия</cp:lastModifiedBy>
  <cp:revision>23</cp:revision>
  <dcterms:created xsi:type="dcterms:W3CDTF">2023-10-14T08:41:04Z</dcterms:created>
  <dcterms:modified xsi:type="dcterms:W3CDTF">2023-10-14T13:23:48Z</dcterms:modified>
</cp:coreProperties>
</file>