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16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4" r:id="rId14"/>
    <p:sldId id="266" r:id="rId15"/>
  </p:sldIdLst>
  <p:sldSz cx="20104100" cy="113157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1625D-6994-4A47-86E5-3DABADEF8B18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" y="1336675"/>
            <a:ext cx="64103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1CD56-E970-4899-B068-25D31C2E44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9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ln w="0">
            <a:noFill/>
          </a:ln>
        </p:spPr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100" b="0" strike="noStrike" spc="-1" dirty="0">
                <a:solidFill>
                  <a:schemeClr val="dk1"/>
                </a:solidFill>
                <a:latin typeface="Nunito"/>
                <a:ea typeface="Nunito"/>
              </a:rPr>
              <a:t>Слайд с командой — это ваш способ представиться и показать, что вы способны справиться с поставленной задачей.</a:t>
            </a:r>
            <a:endParaRPr lang="ru-RU" sz="1100" b="0" strike="noStrike" spc="-1" dirty="0">
              <a:solidFill>
                <a:srgbClr val="000000"/>
              </a:solidFill>
              <a:latin typeface="Open Sans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100" b="0" strike="noStrike" spc="-1" dirty="0">
                <a:solidFill>
                  <a:schemeClr val="dk1"/>
                </a:solidFill>
                <a:latin typeface="Nunito"/>
                <a:ea typeface="Nunito"/>
              </a:rPr>
              <a:t>Обычно здесь размещают фотографии, указывают, как кого зовут, должность в проекте</a:t>
            </a:r>
            <a:endParaRPr lang="ru-RU" sz="1100" b="0" strike="noStrike" spc="-1" dirty="0">
              <a:solidFill>
                <a:srgbClr val="000000"/>
              </a:solidFill>
              <a:latin typeface="Open Sans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100" b="0" strike="noStrike" spc="-1" dirty="0">
                <a:solidFill>
                  <a:schemeClr val="dk1"/>
                </a:solidFill>
                <a:latin typeface="Nunito"/>
                <a:ea typeface="Nunito"/>
              </a:rPr>
              <a:t>Уместно рассказать о каких-то компетенциях и достижениях (если они у вас есть). Главное, чтобы эти они имели отношение к тому, что вы делаете. </a:t>
            </a:r>
            <a:endParaRPr lang="ru-RU" sz="1100" b="0" strike="noStrike" spc="-1" dirty="0">
              <a:solidFill>
                <a:srgbClr val="000000"/>
              </a:solidFill>
              <a:latin typeface="Open Sans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100" b="0" i="1" strike="noStrike" spc="-1" dirty="0">
                <a:solidFill>
                  <a:schemeClr val="dk1"/>
                </a:solidFill>
                <a:latin typeface="Nunito"/>
                <a:ea typeface="Nunito"/>
              </a:rPr>
              <a:t>Например, в вашей команде есть участник, который помимо прочего работает фитнес-тренером. Если ваш проект связан, например, со спортивным питанием или мобильным приложением для спортсменов, то это большой плюс. Если же проект связан с компьютерным зрением или вы разрабатываете компьютерную игру — это не имеет значение и лучше этот факт опустить.   </a:t>
            </a:r>
            <a:endParaRPr lang="ru-RU" sz="1100" b="0" strike="noStrike" spc="-1" dirty="0">
              <a:solidFill>
                <a:srgbClr val="000000"/>
              </a:solidFill>
              <a:latin typeface="Open Sans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endParaRPr lang="ru-RU" sz="1100" b="0" strike="noStrike" spc="-1" dirty="0">
              <a:solidFill>
                <a:srgbClr val="000000"/>
              </a:solidFill>
              <a:latin typeface="Open Sans"/>
            </a:endParaRPr>
          </a:p>
          <a:p>
            <a:pPr marL="4572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100" b="0" strike="noStrike" spc="-1" dirty="0">
                <a:solidFill>
                  <a:schemeClr val="dk1"/>
                </a:solidFill>
                <a:latin typeface="Nunito"/>
                <a:ea typeface="Nunito"/>
              </a:rPr>
              <a:t>Но ни в коем случае ничего не придумывайте и не вводите ваших зрителей в заблуждение!</a:t>
            </a:r>
            <a:endParaRPr lang="ru-RU" sz="1100" b="0" strike="noStrike" spc="-1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712260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324008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100512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712260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324008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F88B094-308E-48D5-BD2B-ED7EEE30C27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32BA95F-18B1-47CB-AADB-8363B12CDC9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941B79A-D11C-4862-9448-423663AF98E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E6AD87A-1292-4093-99BD-4AACDE32F02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1836629-B174-4B36-AC55-747965192B8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906480" y="3471840"/>
            <a:ext cx="17338320" cy="1013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F5BDD90-0E8F-49C0-90B6-0D646509866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4418CBF-D44F-4DF7-8006-A51B33F4D0A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1563774-7C82-42D4-A128-E581950BD0F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4C185F3-8AA3-42D4-B50A-1A6760D24CB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DCB9CF2-5D8A-4567-9FDA-F05FF94CDEE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7990FD2-8BF0-42CB-A0B8-B80D34B3755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712260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1324008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100512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712260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1324008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8217340-0DB5-465B-BBC5-BDD189955C9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14B2877-20D1-4042-8F4E-E89BDFFE505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0440FA-8F7E-4CB8-83F4-78518D528D3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8E9963A-2C20-4B5F-96AD-9A001AFCED4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0C490CE-EBAB-409E-8270-F51859BAAE6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9F1202-68B0-4BDD-AB03-8D35B0622D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906480" y="3471840"/>
            <a:ext cx="17338320" cy="1013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7537552-9BC1-4FE2-AB2C-E81CAD28B3C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92EE692-B158-46A3-A313-C36BE38AD9A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EB6AC4B-0CE4-4144-ABD9-8C266D64682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7BF6CD3-D511-4AED-B22C-333F8DB935A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FE20194-48FD-4BA6-B51A-C89EF182250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3644E12-B426-429A-A254-2A0AC3CE21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712260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1324008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100512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/>
          </p:nvPr>
        </p:nvSpPr>
        <p:spPr>
          <a:xfrm>
            <a:off x="712260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/>
          </p:nvPr>
        </p:nvSpPr>
        <p:spPr>
          <a:xfrm>
            <a:off x="1324008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7475515-2B49-4698-82DE-AB5BE948912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DE226AC-B751-4204-BFD7-BDB07E79CFC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8E640AC-D4A8-4D58-A848-F1289C1908D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DF31722-6DBA-4519-B99D-4756C9BA3D2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3C7EDD8-8E12-4CFF-A7D2-75339F7925E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BE42302-FD20-4C19-8378-91D32525A2C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906480" y="3471840"/>
            <a:ext cx="17338320" cy="1013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DEC200E-5BFF-4A15-9AEE-7B4429352E1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6E2D56-6697-4CE2-B1D3-06EACD4036C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5E2219-6C0D-4CED-AD10-0C42A92173D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58369C2-1A82-46D4-B661-B8DEE4D0E8E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DA9E987-C703-430A-8E1F-9939BD7D436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D636803-960E-4CD2-95B7-E4BB2E5C941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712260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1324008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100512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/>
          </p:nvPr>
        </p:nvSpPr>
        <p:spPr>
          <a:xfrm>
            <a:off x="712260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/>
          </p:nvPr>
        </p:nvSpPr>
        <p:spPr>
          <a:xfrm>
            <a:off x="1324008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D0EF8DB-5B8A-4258-AC9E-39D1C3FAA31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FE4C28-1E08-40A6-96B4-3D28154FD52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1852683-9D74-4226-8F80-BE7A8DCF929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3BF7313-6650-45C6-9170-6C67D74AE82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9CCC5BC-E594-48DE-8F8A-85A2C98B765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DE54C47-4E9C-462E-BA56-417723717EA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906480" y="3471840"/>
            <a:ext cx="17338320" cy="1013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442555B-E765-4FB6-A3D6-15688BA0939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1AB99B3-A296-4565-86EB-D4AA87566FE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AE6356F-F4EF-4D6F-AFA0-5F46EF0C77C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1DE84E0-1714-49E0-9044-4F2127B7F4B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104F307-3942-4BC8-BDA3-A99C2B3F933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BDD4CAD-5206-4A17-ABC4-7C852CF3E71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06480" y="3471840"/>
            <a:ext cx="17338320" cy="1013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712260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1324008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/>
          </p:nvPr>
        </p:nvSpPr>
        <p:spPr>
          <a:xfrm>
            <a:off x="100512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/>
          </p:nvPr>
        </p:nvSpPr>
        <p:spPr>
          <a:xfrm>
            <a:off x="712260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/>
          </p:nvPr>
        </p:nvSpPr>
        <p:spPr>
          <a:xfrm>
            <a:off x="1324008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14F19F6-5198-4782-AE34-5DB8E788B0E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3AB3D77-764A-445C-BAD0-B3629083941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subTitle"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8F999D7-0E1E-4485-B168-BBD1A84859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540C68F-CF90-4541-B408-43360620412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1953D48-BCF9-4CD9-8386-BF680954250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79C9938-5F03-4CFF-ADE6-202B53DE5EE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ubTitle"/>
          </p:nvPr>
        </p:nvSpPr>
        <p:spPr>
          <a:xfrm>
            <a:off x="906480" y="3471840"/>
            <a:ext cx="17338320" cy="1013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90C7C00-3D70-4DCD-9B1D-16DF51BD871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509E452-4F50-4358-8C3D-0DDF739FFF6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8663486-73B1-4F45-897D-A6EABDE2FFB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ED55AA3-D96F-4312-8F72-436E64BFC31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0988358-416A-43EC-AC1C-087913751CC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0" name="PlaceHolder 5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C4F2851-39E8-400E-9970-8609E0A0D2F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712260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/>
          </p:nvPr>
        </p:nvSpPr>
        <p:spPr>
          <a:xfrm>
            <a:off x="1324008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/>
          </p:nvPr>
        </p:nvSpPr>
        <p:spPr>
          <a:xfrm>
            <a:off x="100512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6" name="PlaceHolder 6"/>
          <p:cNvSpPr>
            <a:spLocks noGrp="1"/>
          </p:cNvSpPr>
          <p:nvPr>
            <p:ph/>
          </p:nvPr>
        </p:nvSpPr>
        <p:spPr>
          <a:xfrm>
            <a:off x="712260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7" name="PlaceHolder 7"/>
          <p:cNvSpPr>
            <a:spLocks noGrp="1"/>
          </p:cNvSpPr>
          <p:nvPr>
            <p:ph/>
          </p:nvPr>
        </p:nvSpPr>
        <p:spPr>
          <a:xfrm>
            <a:off x="1324008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BB6AE22-3623-49F1-A579-F1C705F73FC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18C9F10-2C7E-40D7-B63B-79F71A01BA9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subTitle"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6A52BC8-CBB3-4979-B6C1-12E80E66573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37D9708-3603-4C91-A29A-4FBE2988943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4A6A482-0286-46F9-AD1D-B77BDA6C057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DD31AEE-C455-4EA4-B8B1-34EDB3FBEB6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ubTitle"/>
          </p:nvPr>
        </p:nvSpPr>
        <p:spPr>
          <a:xfrm>
            <a:off x="906480" y="3471840"/>
            <a:ext cx="17338320" cy="1013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EBFAB55-E689-4993-9953-CC695743F07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318EA8F-B076-4F21-815B-21412C6F605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65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77AD66E-1C47-419C-8E60-7D0CDF2BC36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9E44AEF-D9D8-4565-954B-42E46F566FA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7A36B38-BE65-4D8A-8A6D-44B7A91FB93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/>
          </p:nvPr>
        </p:nvSpPr>
        <p:spPr>
          <a:xfrm>
            <a:off x="10276200" y="607572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03A1CDF-6A84-4FFF-BC9F-80967ED2C48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12260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13240080" y="264780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/>
          </p:nvPr>
        </p:nvSpPr>
        <p:spPr>
          <a:xfrm>
            <a:off x="100512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0" name="PlaceHolder 6"/>
          <p:cNvSpPr>
            <a:spLocks noGrp="1"/>
          </p:cNvSpPr>
          <p:nvPr>
            <p:ph/>
          </p:nvPr>
        </p:nvSpPr>
        <p:spPr>
          <a:xfrm>
            <a:off x="712260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1" name="PlaceHolder 7"/>
          <p:cNvSpPr>
            <a:spLocks noGrp="1"/>
          </p:cNvSpPr>
          <p:nvPr>
            <p:ph/>
          </p:nvPr>
        </p:nvSpPr>
        <p:spPr>
          <a:xfrm>
            <a:off x="13240080" y="6075720"/>
            <a:ext cx="582588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C322500-A5DE-457B-85C4-C2E92C2499C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06480" y="3471840"/>
            <a:ext cx="17338320" cy="218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100512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10276200" y="2647800"/>
            <a:ext cx="882936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1005120" y="6075720"/>
            <a:ext cx="18093240" cy="313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998" b="-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/>
          <p:nvPr/>
        </p:nvPicPr>
        <p:blipFill>
          <a:blip r:embed="rId15"/>
          <a:stretch/>
        </p:blipFill>
        <p:spPr>
          <a:xfrm>
            <a:off x="9588240" y="567000"/>
            <a:ext cx="10849320" cy="1165140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88120" y="3574440"/>
            <a:ext cx="7399800" cy="317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6000" b="1" strike="noStrike" spc="-1">
                <a:solidFill>
                  <a:schemeClr val="lt1"/>
                </a:solidFill>
                <a:latin typeface="Arial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910440" y="10374480"/>
            <a:ext cx="3677760" cy="5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20D7C0"/>
                </a:solidFill>
                <a:latin typeface="Arial"/>
              </a:rPr>
              <a:t>Обозначение версионности документа</a:t>
            </a:r>
            <a:endParaRPr lang="ru-RU" sz="14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Рисунок 13"/>
          <p:cNvPicPr/>
          <p:nvPr/>
        </p:nvPicPr>
        <p:blipFill>
          <a:blip r:embed="rId16"/>
          <a:stretch/>
        </p:blipFill>
        <p:spPr>
          <a:xfrm>
            <a:off x="942840" y="740520"/>
            <a:ext cx="5432400" cy="197532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8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3010040" y="725400"/>
            <a:ext cx="6406920" cy="5641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1999" b="-1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10"/>
          <p:cNvPicPr/>
          <p:nvPr/>
        </p:nvPicPr>
        <p:blipFill>
          <a:blip r:embed="rId15">
            <a:alphaModFix amt="58000"/>
          </a:blip>
          <a:stretch/>
        </p:blipFill>
        <p:spPr>
          <a:xfrm rot="10800000">
            <a:off x="-2924640" y="4296960"/>
            <a:ext cx="10472760" cy="980424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body"/>
          </p:nvPr>
        </p:nvSpPr>
        <p:spPr>
          <a:xfrm>
            <a:off x="894600" y="1589040"/>
            <a:ext cx="974088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Образец подзаголовка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Arial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" name="Рисунок 8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15480" y="496080"/>
            <a:ext cx="5976720" cy="52632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9"/>
          <p:cNvPicPr/>
          <p:nvPr/>
        </p:nvPicPr>
        <p:blipFill>
          <a:blip r:embed="rId18"/>
          <a:stretch/>
        </p:blipFill>
        <p:spPr>
          <a:xfrm>
            <a:off x="17405280" y="458280"/>
            <a:ext cx="1913760" cy="711720"/>
          </a:xfrm>
          <a:prstGeom prst="rect">
            <a:avLst/>
          </a:prstGeom>
          <a:ln w="0">
            <a:noFill/>
          </a:ln>
        </p:spPr>
      </p:pic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8946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sldNum" idx="1"/>
          </p:nvPr>
        </p:nvSpPr>
        <p:spPr>
          <a:xfrm>
            <a:off x="14703120" y="10759680"/>
            <a:ext cx="4623480" cy="3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911B8F9-8DA7-4A62-AA91-4938294CF8BE}" type="slidenum">
              <a: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105444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1999" b="-1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15480" y="496080"/>
            <a:ext cx="5976720" cy="52632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9"/>
          <p:cNvPicPr/>
          <p:nvPr/>
        </p:nvPicPr>
        <p:blipFill>
          <a:blip r:embed="rId16"/>
          <a:stretch/>
        </p:blipFill>
        <p:spPr>
          <a:xfrm>
            <a:off x="17405280" y="458280"/>
            <a:ext cx="1913760" cy="71172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sldNum" idx="2"/>
          </p:nvPr>
        </p:nvSpPr>
        <p:spPr>
          <a:xfrm>
            <a:off x="14703120" y="10759680"/>
            <a:ext cx="4623480" cy="3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CA676F-E140-4FF2-AF04-5BCB82840CF7}" type="slidenum">
              <a: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894600" y="1813680"/>
            <a:ext cx="879264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Образец подзаголовка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Arial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8946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105444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10495800" y="1813680"/>
            <a:ext cx="884124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Образец подзаголовка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1999" b="-1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8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15480" y="496080"/>
            <a:ext cx="5976720" cy="52632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9"/>
          <p:cNvPicPr/>
          <p:nvPr/>
        </p:nvPicPr>
        <p:blipFill>
          <a:blip r:embed="rId16"/>
          <a:stretch/>
        </p:blipFill>
        <p:spPr>
          <a:xfrm>
            <a:off x="17405280" y="458280"/>
            <a:ext cx="1913760" cy="711720"/>
          </a:xfrm>
          <a:prstGeom prst="rect">
            <a:avLst/>
          </a:prstGeom>
          <a:ln w="0">
            <a:noFill/>
          </a:ln>
        </p:spPr>
      </p:pic>
      <p:sp>
        <p:nvSpPr>
          <p:cNvPr id="131" name="PlaceHolder 1"/>
          <p:cNvSpPr>
            <a:spLocks noGrp="1"/>
          </p:cNvSpPr>
          <p:nvPr>
            <p:ph type="sldNum" idx="3"/>
          </p:nvPr>
        </p:nvSpPr>
        <p:spPr>
          <a:xfrm>
            <a:off x="14703120" y="10759680"/>
            <a:ext cx="4623480" cy="3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22F2D7E-8C6D-448A-ACED-EC37482303A2}" type="slidenum">
              <a: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894600" y="17287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Образец подзаголовка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Arial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894600" y="2942280"/>
            <a:ext cx="184244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1999" b="-1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Рисунок 10"/>
          <p:cNvPicPr/>
          <p:nvPr/>
        </p:nvPicPr>
        <p:blipFill>
          <a:blip r:embed="rId15">
            <a:alphaModFix amt="58000"/>
          </a:blip>
          <a:stretch/>
        </p:blipFill>
        <p:spPr>
          <a:xfrm>
            <a:off x="8650080" y="-2454120"/>
            <a:ext cx="14708520" cy="1376928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body"/>
          </p:nvPr>
        </p:nvSpPr>
        <p:spPr>
          <a:xfrm>
            <a:off x="894600" y="1589040"/>
            <a:ext cx="974088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Образец подзаголовка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Arial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Рисунок 8"/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15480" y="496080"/>
            <a:ext cx="5976720" cy="52632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9"/>
          <p:cNvPicPr/>
          <p:nvPr/>
        </p:nvPicPr>
        <p:blipFill>
          <a:blip r:embed="rId17"/>
          <a:stretch/>
        </p:blipFill>
        <p:spPr>
          <a:xfrm>
            <a:off x="17405280" y="458280"/>
            <a:ext cx="1913760" cy="711720"/>
          </a:xfrm>
          <a:prstGeom prst="rect">
            <a:avLst/>
          </a:prstGeom>
          <a:ln w="0">
            <a:noFill/>
          </a:ln>
        </p:spPr>
      </p:pic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894600" y="2942280"/>
            <a:ext cx="1843200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sldNum" idx="4"/>
          </p:nvPr>
        </p:nvSpPr>
        <p:spPr>
          <a:xfrm>
            <a:off x="14703120" y="10759680"/>
            <a:ext cx="4623480" cy="3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24290BE-5B03-4DC4-98A7-180F1584534E}" type="slidenum">
              <a: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empora LGC Un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1999" b="-1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Рисунок 8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15480" y="496080"/>
            <a:ext cx="5976720" cy="526320"/>
          </a:xfrm>
          <a:prstGeom prst="rect">
            <a:avLst/>
          </a:prstGeom>
          <a:ln w="0">
            <a:noFill/>
          </a:ln>
        </p:spPr>
      </p:pic>
      <p:pic>
        <p:nvPicPr>
          <p:cNvPr id="215" name="Рисунок 9"/>
          <p:cNvPicPr/>
          <p:nvPr/>
        </p:nvPicPr>
        <p:blipFill>
          <a:blip r:embed="rId16"/>
          <a:stretch/>
        </p:blipFill>
        <p:spPr>
          <a:xfrm>
            <a:off x="17405280" y="458280"/>
            <a:ext cx="1913760" cy="711720"/>
          </a:xfrm>
          <a:prstGeom prst="rect">
            <a:avLst/>
          </a:prstGeom>
          <a:ln w="0">
            <a:noFill/>
          </a:ln>
        </p:spPr>
      </p:pic>
      <p:pic>
        <p:nvPicPr>
          <p:cNvPr id="216" name="Рисунок 11"/>
          <p:cNvPicPr/>
          <p:nvPr/>
        </p:nvPicPr>
        <p:blipFill>
          <a:blip r:embed="rId17"/>
          <a:stretch/>
        </p:blipFill>
        <p:spPr>
          <a:xfrm>
            <a:off x="7327080" y="225720"/>
            <a:ext cx="16355520" cy="15632640"/>
          </a:xfrm>
          <a:prstGeom prst="rect">
            <a:avLst/>
          </a:prstGeom>
          <a:ln w="0">
            <a:noFill/>
          </a:ln>
        </p:spPr>
      </p:pic>
      <p:sp>
        <p:nvSpPr>
          <p:cNvPr id="217" name="PlaceHolder 1"/>
          <p:cNvSpPr>
            <a:spLocks noGrp="1"/>
          </p:cNvSpPr>
          <p:nvPr>
            <p:ph type="sldNum" idx="5"/>
          </p:nvPr>
        </p:nvSpPr>
        <p:spPr>
          <a:xfrm>
            <a:off x="14648400" y="10759680"/>
            <a:ext cx="4623480" cy="3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DCAEA0C-FA74-4145-AF11-0E8457F62BB0}" type="slidenum">
              <a: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894600" y="1589040"/>
            <a:ext cx="974088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Образец подзаголовка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Arial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894600" y="7261920"/>
            <a:ext cx="4134240" cy="210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Описание</a:t>
            </a: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895320" y="3949560"/>
            <a:ext cx="2139480" cy="2141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Фото</a:t>
            </a: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2" name="PlaceHolder 6"/>
          <p:cNvSpPr>
            <a:spLocks noGrp="1"/>
          </p:cNvSpPr>
          <p:nvPr>
            <p:ph type="body"/>
          </p:nvPr>
        </p:nvSpPr>
        <p:spPr>
          <a:xfrm>
            <a:off x="894600" y="6621840"/>
            <a:ext cx="4134240" cy="43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chemeClr val="dk1"/>
                </a:solidFill>
                <a:latin typeface="Arial"/>
              </a:rPr>
              <a:t>Описание</a:t>
            </a: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3" name="PlaceHolder 7"/>
          <p:cNvSpPr>
            <a:spLocks noGrp="1"/>
          </p:cNvSpPr>
          <p:nvPr>
            <p:ph type="body"/>
          </p:nvPr>
        </p:nvSpPr>
        <p:spPr>
          <a:xfrm>
            <a:off x="5644080" y="7261920"/>
            <a:ext cx="4134240" cy="210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Описание</a:t>
            </a:r>
          </a:p>
        </p:txBody>
      </p:sp>
      <p:sp>
        <p:nvSpPr>
          <p:cNvPr id="224" name="PlaceHolder 8"/>
          <p:cNvSpPr>
            <a:spLocks noGrp="1"/>
          </p:cNvSpPr>
          <p:nvPr>
            <p:ph type="body"/>
          </p:nvPr>
        </p:nvSpPr>
        <p:spPr>
          <a:xfrm>
            <a:off x="5644800" y="3949560"/>
            <a:ext cx="2139480" cy="2141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Фото</a:t>
            </a: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5" name="PlaceHolder 9"/>
          <p:cNvSpPr>
            <a:spLocks noGrp="1"/>
          </p:cNvSpPr>
          <p:nvPr>
            <p:ph type="body"/>
          </p:nvPr>
        </p:nvSpPr>
        <p:spPr>
          <a:xfrm>
            <a:off x="5644080" y="6621840"/>
            <a:ext cx="4134240" cy="43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chemeClr val="dk1"/>
                </a:solidFill>
                <a:latin typeface="Arial"/>
              </a:rPr>
              <a:t>Описание</a:t>
            </a: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6" name="PlaceHolder 10"/>
          <p:cNvSpPr>
            <a:spLocks noGrp="1"/>
          </p:cNvSpPr>
          <p:nvPr>
            <p:ph type="body"/>
          </p:nvPr>
        </p:nvSpPr>
        <p:spPr>
          <a:xfrm>
            <a:off x="10393560" y="7261920"/>
            <a:ext cx="4134240" cy="210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Описание</a:t>
            </a:r>
          </a:p>
        </p:txBody>
      </p:sp>
      <p:sp>
        <p:nvSpPr>
          <p:cNvPr id="227" name="PlaceHolder 11"/>
          <p:cNvSpPr>
            <a:spLocks noGrp="1"/>
          </p:cNvSpPr>
          <p:nvPr>
            <p:ph type="body"/>
          </p:nvPr>
        </p:nvSpPr>
        <p:spPr>
          <a:xfrm>
            <a:off x="10394280" y="3949560"/>
            <a:ext cx="2139480" cy="2141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Фото</a:t>
            </a: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8" name="PlaceHolder 12"/>
          <p:cNvSpPr>
            <a:spLocks noGrp="1"/>
          </p:cNvSpPr>
          <p:nvPr>
            <p:ph type="body"/>
          </p:nvPr>
        </p:nvSpPr>
        <p:spPr>
          <a:xfrm>
            <a:off x="10393560" y="6621840"/>
            <a:ext cx="4134240" cy="43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chemeClr val="dk1"/>
                </a:solidFill>
                <a:latin typeface="Arial"/>
              </a:rPr>
              <a:t>Описание</a:t>
            </a: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9" name="PlaceHolder 13"/>
          <p:cNvSpPr>
            <a:spLocks noGrp="1"/>
          </p:cNvSpPr>
          <p:nvPr>
            <p:ph type="body"/>
          </p:nvPr>
        </p:nvSpPr>
        <p:spPr>
          <a:xfrm>
            <a:off x="15143400" y="7261920"/>
            <a:ext cx="4134240" cy="210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Описание</a:t>
            </a:r>
          </a:p>
        </p:txBody>
      </p:sp>
      <p:sp>
        <p:nvSpPr>
          <p:cNvPr id="230" name="PlaceHolder 14"/>
          <p:cNvSpPr>
            <a:spLocks noGrp="1"/>
          </p:cNvSpPr>
          <p:nvPr>
            <p:ph type="body"/>
          </p:nvPr>
        </p:nvSpPr>
        <p:spPr>
          <a:xfrm>
            <a:off x="15144120" y="3949560"/>
            <a:ext cx="2139480" cy="2141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Фото</a:t>
            </a: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1" name="PlaceHolder 15"/>
          <p:cNvSpPr>
            <a:spLocks noGrp="1"/>
          </p:cNvSpPr>
          <p:nvPr>
            <p:ph type="body"/>
          </p:nvPr>
        </p:nvSpPr>
        <p:spPr>
          <a:xfrm>
            <a:off x="15143400" y="6621840"/>
            <a:ext cx="4134240" cy="43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>
                <a:solidFill>
                  <a:schemeClr val="dk1"/>
                </a:solidFill>
                <a:latin typeface="Arial"/>
              </a:rPr>
              <a:t>Описание</a:t>
            </a: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 t="-1999" b="-1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Рисунок 8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15480" y="496080"/>
            <a:ext cx="5976720" cy="526320"/>
          </a:xfrm>
          <a:prstGeom prst="rect">
            <a:avLst/>
          </a:prstGeom>
          <a:ln w="0">
            <a:noFill/>
          </a:ln>
        </p:spPr>
      </p:pic>
      <p:pic>
        <p:nvPicPr>
          <p:cNvPr id="269" name="Рисунок 9"/>
          <p:cNvPicPr/>
          <p:nvPr/>
        </p:nvPicPr>
        <p:blipFill>
          <a:blip r:embed="rId16"/>
          <a:stretch/>
        </p:blipFill>
        <p:spPr>
          <a:xfrm>
            <a:off x="17405280" y="458280"/>
            <a:ext cx="1913760" cy="711720"/>
          </a:xfrm>
          <a:prstGeom prst="rect">
            <a:avLst/>
          </a:prstGeom>
          <a:ln w="0">
            <a:noFill/>
          </a:ln>
        </p:spPr>
      </p:pic>
      <p:pic>
        <p:nvPicPr>
          <p:cNvPr id="270" name="Рисунок 11"/>
          <p:cNvPicPr/>
          <p:nvPr/>
        </p:nvPicPr>
        <p:blipFill>
          <a:blip r:embed="rId17"/>
          <a:stretch/>
        </p:blipFill>
        <p:spPr>
          <a:xfrm>
            <a:off x="7327080" y="225720"/>
            <a:ext cx="16355520" cy="15632640"/>
          </a:xfrm>
          <a:prstGeom prst="rect">
            <a:avLst/>
          </a:prstGeom>
          <a:ln w="0">
            <a:noFill/>
          </a:ln>
        </p:spPr>
      </p:pic>
      <p:sp>
        <p:nvSpPr>
          <p:cNvPr id="271" name="PlaceHolder 1"/>
          <p:cNvSpPr>
            <a:spLocks noGrp="1"/>
          </p:cNvSpPr>
          <p:nvPr>
            <p:ph type="sldNum" idx="6"/>
          </p:nvPr>
        </p:nvSpPr>
        <p:spPr>
          <a:xfrm>
            <a:off x="14648400" y="10759680"/>
            <a:ext cx="4623480" cy="39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F4D6FA5-2DAA-4D50-A96C-086395F638B5}" type="slidenum">
              <a:rPr lang="ru-RU" sz="1200" b="0" strike="noStrike" spc="-1">
                <a:solidFill>
                  <a:schemeClr val="lt2">
                    <a:lumMod val="50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894600" y="1589040"/>
            <a:ext cx="974088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Образец подзаголовка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Arial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8946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105444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chemeClr val="dk1"/>
                </a:solidFill>
                <a:latin typeface="Arial"/>
              </a:rPr>
              <a:t>Образец текста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888120" y="3574440"/>
            <a:ext cx="7399800" cy="3171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/>
            <a:r>
              <a:rPr lang="ru" sz="19900" spc="-1" dirty="0">
                <a:solidFill>
                  <a:schemeClr val="bg1"/>
                </a:solidFill>
                <a:ea typeface="Arial"/>
              </a:rPr>
              <a:t>DEV</a:t>
            </a:r>
            <a:endParaRPr lang="ru-RU" sz="199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subTitle"/>
          </p:nvPr>
        </p:nvSpPr>
        <p:spPr>
          <a:xfrm>
            <a:off x="888120" y="6994080"/>
            <a:ext cx="7399800" cy="2487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buNone/>
            </a:pPr>
            <a:r>
              <a:rPr lang="ru" sz="6000" spc="-1" dirty="0">
                <a:solidFill>
                  <a:schemeClr val="bg1"/>
                </a:solidFill>
                <a:ea typeface="Arial"/>
              </a:rPr>
              <a:t>Инициативная разработка</a:t>
            </a:r>
            <a:endParaRPr lang="ru-RU" sz="6000" spc="-1" dirty="0">
              <a:solidFill>
                <a:schemeClr val="bg1"/>
              </a:solidFill>
              <a:latin typeface="Open Sans"/>
            </a:endParaRPr>
          </a:p>
          <a:p>
            <a:pPr indent="0" algn="ctr">
              <a:buNone/>
            </a:pPr>
            <a:endParaRPr lang="ru-RU" sz="2400" b="0" strike="noStrike" spc="-1" dirty="0">
              <a:solidFill>
                <a:schemeClr val="lt1"/>
              </a:solidFill>
              <a:latin typeface="Open Sans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910440" y="9730080"/>
            <a:ext cx="5699366" cy="1175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3200" spc="-1" dirty="0">
                <a:solidFill>
                  <a:schemeClr val="bg1"/>
                </a:solidFill>
                <a:ea typeface="Arial"/>
              </a:rPr>
              <a:t>РЭУ им Г. В. Плеханова 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spc="-1" dirty="0">
                <a:solidFill>
                  <a:schemeClr val="bg1"/>
                </a:solidFill>
                <a:ea typeface="Arial"/>
              </a:rPr>
              <a:t>Воронежский филиал</a:t>
            </a:r>
            <a:endParaRPr lang="ru-RU" sz="3200" spc="-1" dirty="0">
              <a:solidFill>
                <a:schemeClr val="bg1"/>
              </a:solidFill>
              <a:latin typeface="Open Sans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32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1" strike="noStrike" spc="-1">
                <a:solidFill>
                  <a:schemeClr val="dk1"/>
                </a:solidFill>
                <a:latin typeface="Arial"/>
              </a:rPr>
              <a:t>Актуальность проекта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679940" y="1337348"/>
            <a:ext cx="9955540" cy="921138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3600" dirty="0"/>
              <a:t>Приложение для развития культуры спорта и здорового образа жизни в Российском обществе</a:t>
            </a:r>
            <a:r>
              <a:rPr lang="ru-RU" sz="3600" dirty="0" smtClean="0"/>
              <a:t>. Программа представляет собой социальную сеть</a:t>
            </a:r>
            <a:r>
              <a:rPr lang="en-US" sz="3600" dirty="0" smtClean="0"/>
              <a:t>. </a:t>
            </a:r>
            <a:r>
              <a:rPr lang="ru-RU" sz="3600" dirty="0" smtClean="0"/>
              <a:t>Приложение </a:t>
            </a:r>
            <a:r>
              <a:rPr lang="ru-RU" sz="3600" dirty="0"/>
              <a:t>позволяет </a:t>
            </a:r>
            <a:r>
              <a:rPr lang="ru-RU" sz="3600" dirty="0" smtClean="0"/>
              <a:t>вести свои тренировки</a:t>
            </a:r>
            <a:r>
              <a:rPr lang="en-US" sz="3600" dirty="0" smtClean="0"/>
              <a:t>,</a:t>
            </a:r>
            <a:r>
              <a:rPr lang="ru-RU" sz="3600" dirty="0" smtClean="0"/>
              <a:t> общаться</a:t>
            </a:r>
            <a:r>
              <a:rPr lang="en-US" sz="3600" dirty="0" smtClean="0"/>
              <a:t>,</a:t>
            </a:r>
            <a:r>
              <a:rPr lang="ru-RU" sz="3600" dirty="0" smtClean="0"/>
              <a:t> выкладывать фотографии и видео</a:t>
            </a:r>
            <a:r>
              <a:rPr lang="en-US" sz="3600" dirty="0" smtClean="0"/>
              <a:t>, </a:t>
            </a:r>
            <a:r>
              <a:rPr lang="ru-RU" sz="3600" dirty="0" smtClean="0"/>
              <a:t>вести свои тренировки</a:t>
            </a:r>
            <a:r>
              <a:rPr lang="en-US" sz="3600" dirty="0" smtClean="0"/>
              <a:t>,</a:t>
            </a:r>
            <a:r>
              <a:rPr lang="ru-RU" sz="3600" dirty="0" smtClean="0"/>
              <a:t> а также учитывая данные из </a:t>
            </a:r>
            <a:r>
              <a:rPr lang="ru-RU" sz="3600" dirty="0"/>
              <a:t>смарт-устройств </a:t>
            </a:r>
            <a:r>
              <a:rPr lang="ru-RU" sz="3600" dirty="0" smtClean="0"/>
              <a:t>получать </a:t>
            </a:r>
            <a:r>
              <a:rPr lang="ru-RU" sz="3600" dirty="0"/>
              <a:t>рекомендации по своим </a:t>
            </a:r>
            <a:r>
              <a:rPr lang="ru-RU" sz="3600" dirty="0" smtClean="0"/>
              <a:t>тренировкам</a:t>
            </a:r>
            <a:r>
              <a:rPr lang="en-US" sz="3600" dirty="0" smtClean="0"/>
              <a:t>. </a:t>
            </a:r>
            <a:r>
              <a:rPr lang="ru-RU" sz="3600" dirty="0" smtClean="0"/>
              <a:t>Дополнительная </a:t>
            </a:r>
            <a:r>
              <a:rPr lang="ru-RU" sz="3600" dirty="0"/>
              <a:t>возможность</a:t>
            </a:r>
            <a:r>
              <a:rPr lang="ru-RU" sz="3600" dirty="0" smtClean="0"/>
              <a:t>:</a:t>
            </a:r>
            <a:r>
              <a:rPr lang="en-US" sz="3600" dirty="0" smtClean="0"/>
              <a:t> </a:t>
            </a:r>
            <a:r>
              <a:rPr lang="ru-RU" sz="3600" dirty="0" smtClean="0"/>
              <a:t>наличие своих собственных карт со спортивными объектами. </a:t>
            </a:r>
            <a:r>
              <a:rPr lang="ru-RU" sz="3600" dirty="0"/>
              <a:t>Так же есть </a:t>
            </a:r>
            <a:r>
              <a:rPr lang="ru-RU" sz="3600" dirty="0" smtClean="0"/>
              <a:t>функция</a:t>
            </a:r>
            <a:r>
              <a:rPr lang="en-US" sz="3600" dirty="0" smtClean="0"/>
              <a:t>:</a:t>
            </a:r>
            <a:r>
              <a:rPr lang="ru-RU" sz="3600" dirty="0" smtClean="0"/>
              <a:t> </a:t>
            </a:r>
            <a:r>
              <a:rPr lang="ru-RU" sz="3600" dirty="0"/>
              <a:t>«сообщества для разных уровней спортсменов (начинающий, базовый, профессиональный). Каждое сообщество подразумевает определенные достижения, набирая которые человек переходит на следующий </a:t>
            </a:r>
            <a:r>
              <a:rPr lang="ru-RU" sz="3600" dirty="0" smtClean="0"/>
              <a:t>уровень</a:t>
            </a:r>
            <a:r>
              <a:rPr lang="en-US" sz="3600" dirty="0" smtClean="0"/>
              <a:t>. </a:t>
            </a:r>
            <a:endParaRPr lang="ru-RU" sz="36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10416860" y="142632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3600" b="0" strike="noStrike" spc="-1" dirty="0">
                <a:solidFill>
                  <a:schemeClr val="dk1"/>
                </a:solidFill>
              </a:rPr>
              <a:t>На основе всего вышеизложенного, можно понять, </a:t>
            </a:r>
            <a:r>
              <a:rPr lang="ru-RU" sz="3600" spc="-1" dirty="0" err="1">
                <a:solidFill>
                  <a:schemeClr val="dk1"/>
                </a:solidFill>
              </a:rPr>
              <a:t>Стартап</a:t>
            </a:r>
            <a:r>
              <a:rPr lang="ru-RU" sz="3600" spc="-1" dirty="0">
                <a:solidFill>
                  <a:schemeClr val="dk1"/>
                </a:solidFill>
              </a:rPr>
              <a:t> интересен для страны, поскольку это сможет решить проблему популяризации спорта, а значит улучшит общий фон здоровья граждан</a:t>
            </a:r>
            <a:r>
              <a:rPr lang="ru-RU" sz="3600" spc="-1" dirty="0" smtClean="0">
                <a:solidFill>
                  <a:schemeClr val="dk1"/>
                </a:solidFill>
              </a:rPr>
              <a:t>.</a:t>
            </a:r>
            <a:endParaRPr lang="en-US" sz="3600" spc="-1" dirty="0" smtClean="0">
              <a:solidFill>
                <a:schemeClr val="dk1"/>
              </a:solidFill>
            </a:endParaRPr>
          </a:p>
          <a:p>
            <a:pPr indent="0">
              <a:spcBef>
                <a:spcPts val="1417"/>
              </a:spcBef>
              <a:buNone/>
            </a:pPr>
            <a:r>
              <a:rPr lang="ru-RU" sz="3600" spc="-1" dirty="0" smtClean="0">
                <a:solidFill>
                  <a:schemeClr val="dk1"/>
                </a:solidFill>
              </a:rPr>
              <a:t>В </a:t>
            </a:r>
            <a:r>
              <a:rPr lang="ru-RU" sz="3600" spc="-1" dirty="0">
                <a:solidFill>
                  <a:schemeClr val="dk1"/>
                </a:solidFill>
              </a:rPr>
              <a:t>процессе работы были учтены все нюансы в работе создаваемого программного продукта была разработано техническое задание.</a:t>
            </a:r>
            <a:endParaRPr lang="ru-RU" sz="3600" b="0" strike="noStrike" spc="-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/>
          </p:nvPr>
        </p:nvSpPr>
        <p:spPr>
          <a:xfrm>
            <a:off x="1259410" y="1813680"/>
            <a:ext cx="879264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>
                <a:solidFill>
                  <a:schemeClr val="dk1"/>
                </a:solidFill>
                <a:latin typeface="Arial"/>
              </a:rPr>
              <a:t>Проблема клиента, которую вы решаете.</a:t>
            </a:r>
          </a:p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1" strike="noStrike" spc="-1">
                <a:solidFill>
                  <a:schemeClr val="dk1"/>
                </a:solidFill>
                <a:latin typeface="Arial"/>
              </a:rPr>
              <a:t>Проблема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8946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3600" dirty="0"/>
              <a:t>Наше приложение </a:t>
            </a:r>
            <a:r>
              <a:rPr lang="ru-RU" sz="3600" dirty="0" smtClean="0"/>
              <a:t>решает </a:t>
            </a:r>
            <a:r>
              <a:rPr lang="ru-RU" sz="3600" dirty="0"/>
              <a:t>проблему </a:t>
            </a:r>
            <a:r>
              <a:rPr lang="ru-RU" sz="3600" dirty="0" smtClean="0"/>
              <a:t>отсутствия </a:t>
            </a:r>
            <a:r>
              <a:rPr lang="ru-RU" sz="3600" dirty="0"/>
              <a:t>специализированной социальной сети для людей занимающихся спортом и </a:t>
            </a:r>
            <a:r>
              <a:rPr lang="ru-RU" sz="3600" dirty="0" smtClean="0"/>
              <a:t>проблему ухода </a:t>
            </a:r>
            <a:r>
              <a:rPr lang="ru-RU" sz="3600" dirty="0"/>
              <a:t>некоторых социальных сетей с российского рынка.</a:t>
            </a:r>
            <a:endParaRPr lang="ru-RU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10544400" y="2942280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3600" dirty="0"/>
              <a:t>Наше приложение предназначено для всех категорий граждан. Приложение актуальное и простое в использовании. В нашем приложении уникальный набор функций. Среди положительных черт нашего проекта можно выделит: </a:t>
            </a:r>
            <a:r>
              <a:rPr lang="ru-RU" sz="3600" dirty="0" smtClean="0"/>
              <a:t>актуальность</a:t>
            </a:r>
            <a:r>
              <a:rPr lang="ru-RU" sz="3600" dirty="0" smtClean="0"/>
              <a:t>, кросс-</a:t>
            </a:r>
            <a:r>
              <a:rPr lang="ru-RU" sz="3600" dirty="0" err="1" smtClean="0"/>
              <a:t>платформенность</a:t>
            </a:r>
            <a:r>
              <a:rPr lang="ru-RU" sz="3600" dirty="0"/>
              <a:t>, масштабность.</a:t>
            </a:r>
            <a:endParaRPr lang="ru-RU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/>
          </p:nvPr>
        </p:nvSpPr>
        <p:spPr>
          <a:xfrm>
            <a:off x="10845424" y="1813680"/>
            <a:ext cx="884124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84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Почему существующих вариантов решения </a:t>
            </a:r>
            <a:r>
              <a:rPr sz="2800"/>
              <a:t/>
            </a:r>
            <a:br>
              <a:rPr sz="2800"/>
            </a:br>
            <a:r>
              <a:rPr lang="ru-RU" sz="2800" b="0" strike="noStrike" spc="-1">
                <a:solidFill>
                  <a:schemeClr val="dk1"/>
                </a:solidFill>
                <a:latin typeface="Arial"/>
              </a:rPr>
              <a:t>не достаточно?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1" strike="noStrike" spc="-1">
                <a:solidFill>
                  <a:schemeClr val="dk1"/>
                </a:solidFill>
                <a:latin typeface="Arial"/>
              </a:rPr>
              <a:t>Решение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894600" y="2942280"/>
            <a:ext cx="184244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4400" spc="-1" dirty="0">
                <a:solidFill>
                  <a:srgbClr val="000000"/>
                </a:solidFill>
              </a:rPr>
              <a:t>Приложение решает вышеуказанную  проблему </a:t>
            </a:r>
            <a:r>
              <a:rPr lang="ru-RU" sz="4400" spc="-1" dirty="0" smtClean="0">
                <a:solidFill>
                  <a:srgbClr val="000000"/>
                </a:solidFill>
              </a:rPr>
              <a:t>путем создания собственной социальной сети</a:t>
            </a:r>
            <a:r>
              <a:rPr lang="en-US" sz="4400" spc="-1" dirty="0" smtClean="0">
                <a:solidFill>
                  <a:srgbClr val="000000"/>
                </a:solidFill>
              </a:rPr>
              <a:t>.</a:t>
            </a:r>
            <a:r>
              <a:rPr lang="ru-RU" sz="4400" spc="-1" dirty="0" smtClean="0">
                <a:solidFill>
                  <a:srgbClr val="000000"/>
                </a:solidFill>
              </a:rPr>
              <a:t> </a:t>
            </a:r>
            <a:r>
              <a:rPr lang="ru-RU" sz="4400" spc="-1" dirty="0">
                <a:solidFill>
                  <a:srgbClr val="000000"/>
                </a:solidFill>
              </a:rPr>
              <a:t>В данный момент в Российской Федерации перестали работать некоторые социальные сети такие как: “</a:t>
            </a:r>
            <a:r>
              <a:rPr lang="ru-RU" sz="4400" spc="-1" dirty="0" err="1">
                <a:solidFill>
                  <a:srgbClr val="000000"/>
                </a:solidFill>
              </a:rPr>
              <a:t>Instagram</a:t>
            </a:r>
            <a:r>
              <a:rPr lang="ru-RU" sz="4400" spc="-1" dirty="0">
                <a:solidFill>
                  <a:srgbClr val="000000"/>
                </a:solidFill>
              </a:rPr>
              <a:t>”, “</a:t>
            </a:r>
            <a:r>
              <a:rPr lang="ru-RU" sz="4400" spc="-1" dirty="0" err="1">
                <a:solidFill>
                  <a:srgbClr val="000000"/>
                </a:solidFill>
              </a:rPr>
              <a:t>Tik</a:t>
            </a:r>
            <a:r>
              <a:rPr lang="ru-RU" sz="4400" spc="-1" dirty="0">
                <a:solidFill>
                  <a:srgbClr val="000000"/>
                </a:solidFill>
              </a:rPr>
              <a:t> </a:t>
            </a:r>
            <a:r>
              <a:rPr lang="ru-RU" sz="4400" spc="-1" dirty="0" err="1">
                <a:solidFill>
                  <a:srgbClr val="000000"/>
                </a:solidFill>
              </a:rPr>
              <a:t>Tok</a:t>
            </a:r>
            <a:r>
              <a:rPr lang="ru-RU" sz="4400" spc="-1" dirty="0">
                <a:solidFill>
                  <a:srgbClr val="000000"/>
                </a:solidFill>
              </a:rPr>
              <a:t>” и другие. Данное приложение должно их заменить, а так же принести новые функции, которых не было в этих </a:t>
            </a:r>
            <a:r>
              <a:rPr lang="ru-RU" sz="4400" spc="-1" dirty="0" smtClean="0">
                <a:solidFill>
                  <a:srgbClr val="000000"/>
                </a:solidFill>
              </a:rPr>
              <a:t>приложениях</a:t>
            </a:r>
            <a:r>
              <a:rPr lang="en-US" sz="4400" spc="-1" dirty="0" smtClean="0">
                <a:solidFill>
                  <a:srgbClr val="000000"/>
                </a:solidFill>
              </a:rPr>
              <a:t>. </a:t>
            </a:r>
            <a:endParaRPr lang="ru-RU" sz="2000" b="0" strike="noStrike" spc="-1" dirty="0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1" strike="noStrike" spc="-1">
                <a:solidFill>
                  <a:schemeClr val="dk1"/>
                </a:solidFill>
                <a:latin typeface="Arial"/>
              </a:rPr>
              <a:t>Рынок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894600" y="2942280"/>
            <a:ext cx="1843200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just">
              <a:spcBef>
                <a:spcPts val="2449"/>
              </a:spcBef>
              <a:buNone/>
            </a:pPr>
            <a:r>
              <a:rPr lang="ru-RU" sz="3600" spc="-1" dirty="0">
                <a:solidFill>
                  <a:srgbClr val="000000"/>
                </a:solidFill>
                <a:ea typeface="Times New Roman"/>
              </a:rPr>
              <a:t>По итогам 2022 года количество регулярно занимающихся спортом россиян составляет 65 млн человек — 53% жителей страны. После признания корпорации </a:t>
            </a:r>
            <a:r>
              <a:rPr lang="ru-RU" sz="3600" spc="-1" dirty="0" err="1">
                <a:solidFill>
                  <a:srgbClr val="000000"/>
                </a:solidFill>
                <a:ea typeface="Times New Roman"/>
              </a:rPr>
              <a:t>Meta</a:t>
            </a:r>
            <a:r>
              <a:rPr lang="ru-RU" sz="3600" spc="-1" dirty="0">
                <a:solidFill>
                  <a:srgbClr val="000000"/>
                </a:solidFill>
                <a:ea typeface="Times New Roman"/>
              </a:rPr>
              <a:t>* экстремистской 39% россиян перестали пользоваться </a:t>
            </a:r>
            <a:r>
              <a:rPr lang="ru-RU" sz="3600" spc="-1" dirty="0" err="1">
                <a:solidFill>
                  <a:srgbClr val="000000"/>
                </a:solidFill>
                <a:ea typeface="Times New Roman"/>
              </a:rPr>
              <a:t>Facebook</a:t>
            </a:r>
            <a:r>
              <a:rPr lang="ru-RU" sz="3600" spc="-1" dirty="0">
                <a:solidFill>
                  <a:srgbClr val="000000"/>
                </a:solidFill>
                <a:ea typeface="Times New Roman"/>
              </a:rPr>
              <a:t> и </a:t>
            </a:r>
            <a:r>
              <a:rPr lang="ru-RU" sz="3600" spc="-1" dirty="0" err="1">
                <a:solidFill>
                  <a:srgbClr val="000000"/>
                </a:solidFill>
                <a:ea typeface="Times New Roman"/>
              </a:rPr>
              <a:t>Instagram</a:t>
            </a:r>
            <a:r>
              <a:rPr lang="ru-RU" sz="3600" spc="-1" dirty="0">
                <a:solidFill>
                  <a:srgbClr val="000000"/>
                </a:solidFill>
                <a:ea typeface="Times New Roman"/>
              </a:rPr>
              <a:t> из принципиальных соображений. Поэтому потенциал рынка для данного приложения можно считать перспективным. Кроссплатформенность приложения позволит охватить, как можно больше людей с разных устройств</a:t>
            </a:r>
            <a:r>
              <a:rPr lang="ru-RU" sz="3600" spc="-1" dirty="0" smtClean="0">
                <a:solidFill>
                  <a:srgbClr val="000000"/>
                </a:solidFill>
                <a:ea typeface="Times New Roman"/>
              </a:rPr>
              <a:t>.</a:t>
            </a:r>
            <a:endParaRPr lang="en-US" sz="3600" spc="-1" dirty="0" smtClean="0">
              <a:solidFill>
                <a:srgbClr val="000000"/>
              </a:solidFill>
              <a:ea typeface="Times New Roman"/>
            </a:endParaRPr>
          </a:p>
          <a:p>
            <a:pPr indent="0" algn="just">
              <a:spcBef>
                <a:spcPts val="2449"/>
              </a:spcBef>
              <a:buNone/>
            </a:pPr>
            <a:r>
              <a:rPr lang="ru-RU" sz="3600" spc="-1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3600" spc="-1" dirty="0" smtClean="0">
                <a:solidFill>
                  <a:srgbClr val="000000"/>
                </a:solidFill>
                <a:ea typeface="Times New Roman"/>
              </a:rPr>
              <a:t>Потребители:</a:t>
            </a:r>
            <a:r>
              <a:rPr lang="en-US" sz="3600" spc="-1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3600" spc="-1" dirty="0" smtClean="0">
                <a:solidFill>
                  <a:srgbClr val="000000"/>
                </a:solidFill>
                <a:ea typeface="Times New Roman"/>
              </a:rPr>
              <a:t>люди</a:t>
            </a:r>
            <a:r>
              <a:rPr lang="ru-RU" sz="3600" spc="-1" dirty="0">
                <a:solidFill>
                  <a:srgbClr val="000000"/>
                </a:solidFill>
                <a:ea typeface="Times New Roman"/>
              </a:rPr>
              <a:t>, занимающиеся спортом, тренера, профессиональные спортсмены</a:t>
            </a:r>
            <a:r>
              <a:rPr lang="ru-RU" sz="3600" spc="-1" dirty="0" smtClean="0">
                <a:solidFill>
                  <a:srgbClr val="000000"/>
                </a:solidFill>
                <a:ea typeface="Times New Roman"/>
              </a:rPr>
              <a:t>.</a:t>
            </a:r>
            <a:endParaRPr lang="en-US" sz="3600" spc="-1" dirty="0" smtClean="0">
              <a:solidFill>
                <a:srgbClr val="000000"/>
              </a:solidFill>
              <a:ea typeface="Times New Roman"/>
            </a:endParaRPr>
          </a:p>
          <a:p>
            <a:pPr indent="0" algn="just">
              <a:spcBef>
                <a:spcPts val="2449"/>
              </a:spcBef>
              <a:buNone/>
            </a:pPr>
            <a:r>
              <a:rPr lang="ru-RU" sz="3600" spc="-1" dirty="0" smtClean="0">
                <a:solidFill>
                  <a:srgbClr val="000000"/>
                </a:solidFill>
                <a:ea typeface="Times New Roman"/>
              </a:rPr>
              <a:t>Сектор </a:t>
            </a:r>
            <a:r>
              <a:rPr lang="ru-RU" sz="3600" spc="-1" dirty="0">
                <a:solidFill>
                  <a:srgbClr val="000000"/>
                </a:solidFill>
                <a:ea typeface="Times New Roman"/>
              </a:rPr>
              <a:t>рынка: B2C</a:t>
            </a: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3600" b="0" strike="noStrike" spc="-1" dirty="0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1" strike="noStrike" spc="-1">
                <a:solidFill>
                  <a:schemeClr val="dk1"/>
                </a:solidFill>
                <a:latin typeface="Arial"/>
              </a:rPr>
              <a:t>Бизнес-модель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894600" y="2942280"/>
            <a:ext cx="184244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3600" spc="-1" dirty="0">
                <a:solidFill>
                  <a:schemeClr val="dk1"/>
                </a:solidFill>
              </a:rPr>
              <a:t>1.	Платная подписка, которая расширяет функционал приложения, а также открывает доступ к закрытым видео урокам.</a:t>
            </a:r>
          </a:p>
          <a:p>
            <a:pPr indent="0">
              <a:spcBef>
                <a:spcPts val="1417"/>
              </a:spcBef>
              <a:buNone/>
            </a:pPr>
            <a:r>
              <a:rPr lang="ru-RU" sz="3600" spc="-1" dirty="0">
                <a:solidFill>
                  <a:schemeClr val="dk1"/>
                </a:solidFill>
              </a:rPr>
              <a:t>2.	Возможность создать бизнес-аккаунты, для тренеров или профессиональных спортсменов достигших определенного статуса в сообществе. Учитываются личные достижения спортсменов за свою карьеру. Люди с данных аккаунтов могут вести личные тренировки для спортсменов, составляя их рацион питания и систему тренировок. С каждого бизнес-аккаунта начисляется процент на счет компании.</a:t>
            </a:r>
          </a:p>
          <a:p>
            <a:pPr indent="0">
              <a:spcBef>
                <a:spcPts val="1417"/>
              </a:spcBef>
              <a:buNone/>
            </a:pPr>
            <a:r>
              <a:rPr lang="ru-RU" sz="3600" spc="-1" dirty="0">
                <a:solidFill>
                  <a:schemeClr val="dk1"/>
                </a:solidFill>
              </a:rPr>
              <a:t>3.	Возможность платно можно повысить охват просмотров фотографий в ленте новостей</a:t>
            </a:r>
            <a:r>
              <a:rPr lang="ru-RU" sz="3600" spc="-1" dirty="0" smtClean="0">
                <a:solidFill>
                  <a:schemeClr val="dk1"/>
                </a:solidFill>
              </a:rPr>
              <a:t>.</a:t>
            </a:r>
            <a:endParaRPr lang="ru-RU" sz="3600" spc="-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2"/>
          <p:cNvSpPr>
            <a:spLocks noGrp="1"/>
          </p:cNvSpPr>
          <p:nvPr>
            <p:ph type="title"/>
          </p:nvPr>
        </p:nvSpPr>
        <p:spPr>
          <a:xfrm>
            <a:off x="894600" y="515520"/>
            <a:ext cx="9740880" cy="910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1" strike="noStrike" spc="-1">
                <a:solidFill>
                  <a:schemeClr val="dk1"/>
                </a:solidFill>
                <a:latin typeface="Arial"/>
              </a:rPr>
              <a:t>Планы развития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/>
          </p:nvPr>
        </p:nvSpPr>
        <p:spPr>
          <a:xfrm>
            <a:off x="4953066" y="2995586"/>
            <a:ext cx="8792640" cy="755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r>
              <a:rPr lang="ru-RU" sz="3600" dirty="0"/>
              <a:t>В дальнейшем мы планируем ввести специализированные статьи по правильному питанию, а также кулинарные курсы по приготовлению здоровой пищи. Что понизит процент болеющих людей, а также укрепит здоровье граждан РФ.</a:t>
            </a:r>
            <a:endParaRPr lang="ru-RU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47AFEDFA-C42D-4BE5-8236-1C779808AC9F}"/>
              </a:ext>
            </a:extLst>
          </p:cNvPr>
          <p:cNvSpPr txBox="1">
            <a:spLocks/>
          </p:cNvSpPr>
          <p:nvPr/>
        </p:nvSpPr>
        <p:spPr>
          <a:xfrm>
            <a:off x="4953066" y="2019172"/>
            <a:ext cx="8792640" cy="113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40" indent="0" algn="ctr"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600" b="1" spc="-1" dirty="0">
                <a:solidFill>
                  <a:schemeClr val="dk1"/>
                </a:solidFill>
              </a:rPr>
              <a:t>Питание</a:t>
            </a:r>
            <a:endParaRPr lang="ru-RU" sz="3600" b="1" spc="-1" dirty="0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40148" y="1210183"/>
            <a:ext cx="18731639" cy="1257694"/>
          </a:xfrm>
          <a:prstGeom prst="rect">
            <a:avLst/>
          </a:prstGeom>
          <a:noFill/>
          <a:ln w="0">
            <a:noFill/>
          </a:ln>
        </p:spPr>
        <p:txBody>
          <a:bodyPr lIns="0" tIns="201041" rIns="0" bIns="201041" anchor="t">
            <a:normAutofit fontScale="900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" sz="6156" b="1" spc="-2" dirty="0">
                <a:solidFill>
                  <a:schemeClr val="dk1"/>
                </a:solidFill>
                <a:latin typeface="Arial"/>
                <a:ea typeface="Arial"/>
              </a:rPr>
              <a:t>Наша команда</a:t>
            </a:r>
            <a:endParaRPr lang="ru-RU" sz="6156" b="1" spc="-2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6525460" y="9723202"/>
            <a:ext cx="3578639" cy="1592498"/>
          </a:xfrm>
          <a:prstGeom prst="rect">
            <a:avLst/>
          </a:prstGeom>
          <a:noFill/>
          <a:ln w="0">
            <a:noFill/>
          </a:ln>
        </p:spPr>
        <p:txBody>
          <a:bodyPr lIns="0" tIns="201041" rIns="0" bIns="201041" anchor="t">
            <a:normAutofit/>
          </a:bodyPr>
          <a:lstStyle/>
          <a:p>
            <a:pPr marL="949795" indent="0">
              <a:spcBef>
                <a:spcPts val="3115"/>
              </a:spcBef>
              <a:buNone/>
            </a:pPr>
            <a:r>
              <a:rPr lang="ru-RU" sz="2638" spc="-2" dirty="0" smtClean="0">
                <a:solidFill>
                  <a:srgbClr val="000000"/>
                </a:solidFill>
                <a:latin typeface="Open Sans"/>
              </a:rPr>
              <a:t>Ляхов Михаил Андреевич</a:t>
            </a:r>
            <a:endParaRPr lang="ru-RU" sz="2638" spc="-2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1" name="PlaceHolder 4"/>
          <p:cNvSpPr txBox="1"/>
          <p:nvPr/>
        </p:nvSpPr>
        <p:spPr>
          <a:xfrm>
            <a:off x="13597177" y="7352600"/>
            <a:ext cx="3219831" cy="1592498"/>
          </a:xfrm>
          <a:prstGeom prst="rect">
            <a:avLst/>
          </a:prstGeom>
          <a:noFill/>
          <a:ln w="0">
            <a:noFill/>
          </a:ln>
        </p:spPr>
        <p:txBody>
          <a:bodyPr lIns="0" tIns="201041" rIns="0" bIns="201041" anchor="t">
            <a:normAutofit/>
          </a:bodyPr>
          <a:lstStyle/>
          <a:p>
            <a:pPr marL="237449">
              <a:spcBef>
                <a:spcPts val="3115"/>
              </a:spcBef>
              <a:buClr>
                <a:srgbClr val="000000"/>
              </a:buClr>
              <a:buSzPct val="45000"/>
            </a:pPr>
            <a:r>
              <a:rPr lang="ru-RU" sz="2638" spc="-2" dirty="0" smtClean="0">
                <a:solidFill>
                  <a:srgbClr val="000000"/>
                </a:solidFill>
                <a:latin typeface="Open Sans"/>
              </a:rPr>
              <a:t>Власенко Юлиана Петровна</a:t>
            </a:r>
            <a:endParaRPr lang="ru-RU" sz="2638" spc="-2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2" name="PlaceHolder 5"/>
          <p:cNvSpPr txBox="1"/>
          <p:nvPr/>
        </p:nvSpPr>
        <p:spPr>
          <a:xfrm>
            <a:off x="340148" y="7741015"/>
            <a:ext cx="2754714" cy="1592498"/>
          </a:xfrm>
          <a:prstGeom prst="rect">
            <a:avLst/>
          </a:prstGeom>
          <a:noFill/>
          <a:ln w="0">
            <a:noFill/>
          </a:ln>
        </p:spPr>
        <p:txBody>
          <a:bodyPr lIns="0" tIns="201041" rIns="0" bIns="201041" anchor="t">
            <a:normAutofit lnSpcReduction="10000"/>
          </a:bodyPr>
          <a:lstStyle/>
          <a:p>
            <a:pPr marL="237449">
              <a:spcBef>
                <a:spcPts val="3115"/>
              </a:spcBef>
              <a:buClr>
                <a:srgbClr val="000000"/>
              </a:buClr>
              <a:buSzPct val="45000"/>
            </a:pPr>
            <a:r>
              <a:rPr lang="ru-RU" sz="2638" spc="-2" dirty="0">
                <a:solidFill>
                  <a:srgbClr val="000000"/>
                </a:solidFill>
                <a:latin typeface="Open Sans"/>
              </a:rPr>
              <a:t>Бобровников Андрей Николаевич</a:t>
            </a:r>
            <a:endParaRPr lang="ru-RU" sz="2638" spc="-2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3" name="PlaceHolder 6"/>
          <p:cNvSpPr txBox="1"/>
          <p:nvPr/>
        </p:nvSpPr>
        <p:spPr>
          <a:xfrm>
            <a:off x="3355828" y="8967152"/>
            <a:ext cx="3130912" cy="1592498"/>
          </a:xfrm>
          <a:prstGeom prst="rect">
            <a:avLst/>
          </a:prstGeom>
          <a:noFill/>
          <a:ln w="0">
            <a:noFill/>
          </a:ln>
        </p:spPr>
        <p:txBody>
          <a:bodyPr lIns="0" tIns="201041" rIns="0" bIns="201041" anchor="t">
            <a:normAutofit lnSpcReduction="10000"/>
          </a:bodyPr>
          <a:lstStyle/>
          <a:p>
            <a:pPr marL="237449">
              <a:spcBef>
                <a:spcPts val="3115"/>
              </a:spcBef>
              <a:buClr>
                <a:srgbClr val="000000"/>
              </a:buClr>
              <a:buSzPct val="45000"/>
            </a:pPr>
            <a:r>
              <a:rPr lang="ru-RU" sz="2638" spc="-2" dirty="0" smtClean="0">
                <a:solidFill>
                  <a:srgbClr val="000000"/>
                </a:solidFill>
                <a:latin typeface="Open Sans"/>
              </a:rPr>
              <a:t>Шестаков Виталий Сергеевич</a:t>
            </a:r>
            <a:endParaRPr lang="ru-RU" sz="2638" spc="-2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" name="PlaceHolder 8"/>
          <p:cNvSpPr txBox="1"/>
          <p:nvPr/>
        </p:nvSpPr>
        <p:spPr>
          <a:xfrm>
            <a:off x="10060572" y="9723202"/>
            <a:ext cx="3700262" cy="1592498"/>
          </a:xfrm>
          <a:prstGeom prst="rect">
            <a:avLst/>
          </a:prstGeom>
          <a:noFill/>
          <a:ln w="0">
            <a:noFill/>
          </a:ln>
        </p:spPr>
        <p:txBody>
          <a:bodyPr lIns="0" tIns="201041" rIns="0" bIns="201041" anchor="t">
            <a:normAutofit/>
          </a:bodyPr>
          <a:lstStyle/>
          <a:p>
            <a:pPr marL="237449">
              <a:spcBef>
                <a:spcPts val="3115"/>
              </a:spcBef>
              <a:buClr>
                <a:srgbClr val="000000"/>
              </a:buClr>
              <a:buSzPct val="45000"/>
            </a:pPr>
            <a:r>
              <a:rPr lang="ru-RU" sz="2638" spc="-2" dirty="0" err="1" smtClean="0">
                <a:solidFill>
                  <a:srgbClr val="000000"/>
                </a:solidFill>
                <a:latin typeface="Open Sans"/>
              </a:rPr>
              <a:t>Гюльназарян</a:t>
            </a:r>
            <a:r>
              <a:rPr lang="ru-RU" sz="2638" spc="-2" dirty="0" smtClean="0">
                <a:solidFill>
                  <a:srgbClr val="000000"/>
                </a:solidFill>
                <a:latin typeface="Open Sans"/>
              </a:rPr>
              <a:t> Артур </a:t>
            </a:r>
            <a:r>
              <a:rPr lang="ru-RU" sz="2638" spc="-2" dirty="0" err="1" smtClean="0">
                <a:solidFill>
                  <a:srgbClr val="000000"/>
                </a:solidFill>
                <a:latin typeface="Open Sans"/>
              </a:rPr>
              <a:t>Багратович</a:t>
            </a:r>
            <a:endParaRPr lang="ru-RU" sz="2638" spc="-2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8" name="PlaceHolder 9"/>
          <p:cNvSpPr txBox="1"/>
          <p:nvPr/>
        </p:nvSpPr>
        <p:spPr>
          <a:xfrm>
            <a:off x="7105198" y="7279309"/>
            <a:ext cx="3370802" cy="1592498"/>
          </a:xfrm>
          <a:prstGeom prst="rect">
            <a:avLst/>
          </a:prstGeom>
          <a:noFill/>
          <a:ln w="0">
            <a:noFill/>
          </a:ln>
        </p:spPr>
        <p:txBody>
          <a:bodyPr lIns="0" tIns="201041" rIns="0" bIns="201041" anchor="t">
            <a:normAutofit/>
          </a:bodyPr>
          <a:lstStyle/>
          <a:p>
            <a:pPr marL="237449">
              <a:spcBef>
                <a:spcPts val="3115"/>
              </a:spcBef>
              <a:buClr>
                <a:srgbClr val="000000"/>
              </a:buClr>
              <a:buSzPct val="45000"/>
            </a:pPr>
            <a:r>
              <a:rPr lang="ru-RU" sz="2638" spc="-2" dirty="0" smtClean="0">
                <a:solidFill>
                  <a:srgbClr val="000000"/>
                </a:solidFill>
                <a:latin typeface="Open Sans"/>
              </a:rPr>
              <a:t>Журавский Антон Ростиславович</a:t>
            </a:r>
            <a:endParaRPr lang="ru-RU" sz="2638" spc="-2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67" y="3604592"/>
            <a:ext cx="2967642" cy="3922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053" y="3927111"/>
            <a:ext cx="3274237" cy="5017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5655" b="16433"/>
          <a:stretch/>
        </p:blipFill>
        <p:spPr>
          <a:xfrm>
            <a:off x="6889963" y="2517307"/>
            <a:ext cx="3256078" cy="4785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13565" b="24893"/>
          <a:stretch/>
        </p:blipFill>
        <p:spPr>
          <a:xfrm>
            <a:off x="10215597" y="5207548"/>
            <a:ext cx="3390212" cy="4515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t="26815" b="26800"/>
          <a:stretch/>
        </p:blipFill>
        <p:spPr>
          <a:xfrm>
            <a:off x="13770025" y="4425565"/>
            <a:ext cx="2915582" cy="2927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t="16794" b="14953"/>
          <a:stretch/>
        </p:blipFill>
        <p:spPr>
          <a:xfrm>
            <a:off x="16997687" y="5272140"/>
            <a:ext cx="2969435" cy="43864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3785</TotalTime>
  <Words>415</Words>
  <Application>Microsoft Office PowerPoint</Application>
  <PresentationFormat>Произвольный</PresentationFormat>
  <Paragraphs>38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8</vt:i4>
      </vt:variant>
    </vt:vector>
  </HeadingPairs>
  <TitlesOfParts>
    <vt:vector size="21" baseType="lpstr">
      <vt:lpstr>Arial</vt:lpstr>
      <vt:lpstr>Calibri</vt:lpstr>
      <vt:lpstr>Nunito</vt:lpstr>
      <vt:lpstr>Open Sans</vt:lpstr>
      <vt:lpstr>Tempora LGC Uni</vt:lpstr>
      <vt:lpstr>Times New Roman</vt:lpstr>
      <vt:lpstr>ОБЛОЖКИ</vt:lpstr>
      <vt:lpstr>ОБЛОЖКИ</vt:lpstr>
      <vt:lpstr>ОБЛОЖКИ</vt:lpstr>
      <vt:lpstr>ОБЛОЖКИ</vt:lpstr>
      <vt:lpstr>ОБЛОЖКИ</vt:lpstr>
      <vt:lpstr>ОБЛОЖКИ</vt:lpstr>
      <vt:lpstr>ОБЛОЖКИ</vt:lpstr>
      <vt:lpstr>DEV</vt:lpstr>
      <vt:lpstr>Актуальность проекта</vt:lpstr>
      <vt:lpstr>Проблема</vt:lpstr>
      <vt:lpstr>Решение</vt:lpstr>
      <vt:lpstr>Рынок</vt:lpstr>
      <vt:lpstr>Бизнес-модель</vt:lpstr>
      <vt:lpstr>Планы развития</vt:lpstr>
      <vt:lpstr>Наша команда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Андрей</dc:creator>
  <dc:description/>
  <cp:lastModifiedBy>Андрей</cp:lastModifiedBy>
  <cp:revision>228</cp:revision>
  <dcterms:created xsi:type="dcterms:W3CDTF">2021-03-01T12:07:13Z</dcterms:created>
  <dcterms:modified xsi:type="dcterms:W3CDTF">2023-10-19T08:13:52Z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0x010100389BBA01C4FE21449AAFFFA76EBF4062</vt:lpwstr>
  </property>
  <property fmtid="{D5CDD505-2E9C-101B-9397-08002B2CF9AE}" pid="3" name="LastSaved">
    <vt:filetime>2021-03-01T00:00:00Z</vt:filetime>
  </property>
  <property fmtid="{D5CDD505-2E9C-101B-9397-08002B2CF9AE}" pid="4" name="PresentationFormat">
    <vt:lpwstr>Произвольный</vt:lpwstr>
  </property>
  <property fmtid="{D5CDD505-2E9C-101B-9397-08002B2CF9AE}" pid="5" name="Slides">
    <vt:i4>10</vt:i4>
  </property>
</Properties>
</file>