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9" r:id="rId1"/>
  </p:sldMasterIdLst>
  <p:notesMasterIdLst>
    <p:notesMasterId r:id="rId18"/>
  </p:notesMasterIdLst>
  <p:sldIdLst>
    <p:sldId id="280" r:id="rId2"/>
    <p:sldId id="335" r:id="rId3"/>
    <p:sldId id="282" r:id="rId4"/>
    <p:sldId id="336" r:id="rId5"/>
    <p:sldId id="343" r:id="rId6"/>
    <p:sldId id="341" r:id="rId7"/>
    <p:sldId id="263" r:id="rId8"/>
    <p:sldId id="268" r:id="rId9"/>
    <p:sldId id="265" r:id="rId10"/>
    <p:sldId id="261" r:id="rId11"/>
    <p:sldId id="269" r:id="rId12"/>
    <p:sldId id="309" r:id="rId13"/>
    <p:sldId id="346" r:id="rId14"/>
    <p:sldId id="274" r:id="rId15"/>
    <p:sldId id="262" r:id="rId16"/>
    <p:sldId id="340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illSansC" pitchFamily="2" charset="0"/>
      <p:regular r:id="rId23"/>
      <p:bold r:id="rId24"/>
      <p:italic r:id="rId25"/>
      <p:boldItalic r:id="rId26"/>
    </p:embeddedFont>
    <p:embeddedFont>
      <p:font typeface="GillSansLightC" pitchFamily="2" charset="0"/>
      <p:regular r:id="rId27"/>
      <p:italic r:id="rId28"/>
    </p:embeddedFont>
    <p:embeddedFont>
      <p:font typeface="Open Sans" pitchFamily="2" charset="0"/>
      <p:regular r:id="rId29"/>
      <p:bold r:id="rId30"/>
      <p:italic r:id="rId31"/>
      <p:boldItalic r:id="rId32"/>
    </p:embeddedFont>
    <p:embeddedFont>
      <p:font typeface="Open Sans ExtraBold" pitchFamily="2" charset="0"/>
      <p:bold r:id="rId33"/>
      <p:italic r:id="rId34"/>
      <p:boldItalic r:id="rId35"/>
    </p:embeddedFont>
    <p:embeddedFont>
      <p:font typeface="Open Sans Light" pitchFamily="2" charset="0"/>
      <p:regular r:id="rId36"/>
      <p:italic r:id="rId3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Начало презентации" id="{3CBEF142-4CC0-B740-987B-E2257CC17CDE}">
          <p14:sldIdLst>
            <p14:sldId id="280"/>
          </p14:sldIdLst>
        </p14:section>
        <p14:section name="1/6 Общие сведения" id="{617E64D7-B873-854A-B17D-B3E0DD35A009}">
          <p14:sldIdLst>
            <p14:sldId id="335"/>
            <p14:sldId id="282"/>
            <p14:sldId id="336"/>
          </p14:sldIdLst>
        </p14:section>
        <p14:section name="5/6 Техническая реализация" id="{D05789DC-13D7-1248-8258-43F3AC259033}">
          <p14:sldIdLst>
            <p14:sldId id="343"/>
          </p14:sldIdLst>
        </p14:section>
        <p14:section name="2/6 Исследование рынка" id="{20C70B14-6233-D64B-9867-CDA0F7654605}">
          <p14:sldIdLst>
            <p14:sldId id="341"/>
            <p14:sldId id="263"/>
            <p14:sldId id="268"/>
            <p14:sldId id="265"/>
            <p14:sldId id="261"/>
          </p14:sldIdLst>
        </p14:section>
        <p14:section name="3/6 Монетизация" id="{374FD899-DA5A-9246-B0A9-BA49C63460EF}">
          <p14:sldIdLst>
            <p14:sldId id="269"/>
            <p14:sldId id="309"/>
            <p14:sldId id="346"/>
          </p14:sldIdLst>
        </p14:section>
        <p14:section name="4/6 Анализ рисков" id="{12A711D7-AEA8-124F-9A17-AACCFA84C60C}">
          <p14:sldIdLst>
            <p14:sldId id="274"/>
          </p14:sldIdLst>
        </p14:section>
        <p14:section name="6/6 Позиционирование и бренд" id="{034AC00B-6123-1A40-90E7-DA7854BA92DE}">
          <p14:sldIdLst>
            <p14:sldId id="262"/>
            <p14:sldId id="3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B7BCC4"/>
    <a:srgbClr val="FF5500"/>
    <a:srgbClr val="001A43"/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6341"/>
  </p:normalViewPr>
  <p:slideViewPr>
    <p:cSldViewPr snapToGrid="0">
      <p:cViewPr>
        <p:scale>
          <a:sx n="95" d="100"/>
          <a:sy n="95" d="100"/>
        </p:scale>
        <p:origin x="496" y="320"/>
      </p:cViewPr>
      <p:guideLst>
        <p:guide orient="horz" pos="25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F7A79-3C5E-7D41-A633-25ED7363342E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48B88-6652-0D46-92B3-8E15C6C18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141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48B88-6652-0D46-92B3-8E15C6C18D7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564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48B88-6652-0D46-92B3-8E15C6C18D7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912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48B88-6652-0D46-92B3-8E15C6C18D7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408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48B88-6652-0D46-92B3-8E15C6C18D7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477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48B88-6652-0D46-92B3-8E15C6C18D7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14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5E636-A46E-3144-BF2D-2A2340534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133D36-CF62-C840-A6F4-2CCEC36BE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195D8-351F-D24A-8A44-B3C06A4B9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4A3FD-D958-42C5-9053-0BB6E7BE1AB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64D479-0331-9143-BB54-B456335F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70C025-5A47-4A45-B214-3D97B0E60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5BB2-3409-4166-9F2A-59334EB4C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931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D33526-FE1A-F04F-911E-9D2073A9F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1E748D-05CA-BB44-AC54-63E06D8B9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2DB362-31D7-C349-BB1F-9AC5DD448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4A3FD-D958-42C5-9053-0BB6E7BE1AB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3CB764-65DD-2546-B13D-582B7FA39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35A72-490B-EA4D-83E4-C94306A02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5BB2-3409-4166-9F2A-59334EB4C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38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2D37C97-E3A4-9D46-8C5B-C1E5C50408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67278E-CA95-A242-81EC-B53A4DED7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401002-2AE8-8D43-8CDE-D6686A5B0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4A3FD-D958-42C5-9053-0BB6E7BE1AB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905638-95D7-6D49-B652-06F68FFD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A7D8B6-D83F-A64F-8D3D-526A9E88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5BB2-3409-4166-9F2A-59334EB4C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489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C36C8-8329-0F4D-B820-69F255DF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FE3617-A381-1941-A0A7-FE11DCFE9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4EE5F-96F4-EC45-BF4F-CDF83A2E1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4A3FD-D958-42C5-9053-0BB6E7BE1AB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32F0B7-C219-3445-8DBC-DE9C504FD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ECA08-3992-4148-9D3B-E392D0E3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5BB2-3409-4166-9F2A-59334EB4C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945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2EE1A-E2AE-8142-A3BC-0E5A529F3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8CDD2F-7F86-BA43-9B06-77EFF09B0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B99EBE-EE87-E142-93C6-0B30DC8C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4A3FD-D958-42C5-9053-0BB6E7BE1AB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12CE11-386D-4743-BF71-A74CAC034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5696B6-B5F9-FE4C-9A95-909D08E8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5BB2-3409-4166-9F2A-59334EB4C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13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41992-31FC-774E-B214-93BAB3643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C3B7BF-E263-E241-840D-DA89E4A70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B080AF-8322-FA45-9467-C54199F0F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5C5117-0B82-194D-BA82-B303B7E43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4A3FD-D958-42C5-9053-0BB6E7BE1AB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6DC0F6-88EA-334B-A983-E039D4A6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D7934E-23A1-554C-86C6-DDAC62830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5BB2-3409-4166-9F2A-59334EB4C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066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E97ED-2C93-FC48-AFA5-365000880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88FBDC-B1FB-F54C-A8F5-AD265EDB8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7D9F8C-3D63-CC40-BB87-B51F0ED8D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833F52-F464-BE47-B615-3874CEF86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16FC7A-57DD-EA44-9E17-005F2ED1A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3BA50D-B7B8-2E4E-A618-6CFB0FD8C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4A3FD-D958-42C5-9053-0BB6E7BE1AB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A0B48B-19BF-5F4F-97AF-723DF85F3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DAE0EE9-64B9-B44A-8D9F-EC63C50F9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5BB2-3409-4166-9F2A-59334EB4C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30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358B1-C152-6444-A87F-F59CD2D8C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9339E7-9E4E-5E4A-ABA5-62AB6673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4A3FD-D958-42C5-9053-0BB6E7BE1AB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048EF4-1156-3843-9024-0E8EA8C9A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DCDB74-298E-CE43-BEBE-8D1061E09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5BB2-3409-4166-9F2A-59334EB4C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82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612CE7-99D6-4D48-AEDB-9940AD719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4A3FD-D958-42C5-9053-0BB6E7BE1AB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C86B9D-CE42-7D4F-9A3C-8B1D6960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5A872B-7711-9147-90CC-109C57E8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5BB2-3409-4166-9F2A-59334EB4C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75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A927A-F856-A549-96CE-DE6985F0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B42B4F-9D91-7E44-9FE7-02A28F548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733829-9DFA-EB4D-A5E2-9029992ED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F29A3F-E3A7-BD44-91FF-E73A32F56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4A3FD-D958-42C5-9053-0BB6E7BE1AB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B45477-FA14-DC43-872E-DD3EE7641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379432-52B8-5D4E-A651-C5BE5A52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5BB2-3409-4166-9F2A-59334EB4C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86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E79BD-1793-6D4F-A5E2-82BC35F55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C85BC5F-767F-8348-9AA8-C46051C1B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58F442-88CC-464B-8AA4-2A40785E9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05630E-2603-5E46-B79C-B20D595D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4A3FD-D958-42C5-9053-0BB6E7BE1AB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42AEEB-204D-D845-9B8B-81F8729CE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B11F5F-3387-F541-873C-52FB6E070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5BB2-3409-4166-9F2A-59334EB4C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142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8D0D0-3727-E145-8B0D-06A6302E0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FDDE24-F69E-904C-B461-67E14C546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23AD34-ECA1-584D-8DCB-71CF85138F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illSansC" pitchFamily="2" charset="0"/>
              </a:defRPr>
            </a:lvl1pPr>
          </a:lstStyle>
          <a:p>
            <a:fld id="{0734A3FD-D958-42C5-9053-0BB6E7BE1AB9}" type="datetimeFigureOut">
              <a:rPr lang="ru-RU" smtClean="0"/>
              <a:pPr/>
              <a:t>16.12.2025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808A9F-92D8-D049-AF0F-0397EECB0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illSansC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9B6FE0-6048-AD49-9B8B-7F24DE4B6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SansC" pitchFamily="2" charset="0"/>
              </a:defRPr>
            </a:lvl1pPr>
          </a:lstStyle>
          <a:p>
            <a:fld id="{8CAB5BB2-3409-4166-9F2A-59334EB4C58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20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illSansLightC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illSansC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illSansC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llSansC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lSansC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lSansC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3.png"/><Relationship Id="rId26" Type="http://schemas.openxmlformats.org/officeDocument/2006/relationships/image" Target="../media/image2.png"/><Relationship Id="rId3" Type="http://schemas.openxmlformats.org/officeDocument/2006/relationships/image" Target="../media/image32.svg"/><Relationship Id="rId21" Type="http://schemas.openxmlformats.org/officeDocument/2006/relationships/image" Target="../media/image48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5" Type="http://schemas.openxmlformats.org/officeDocument/2006/relationships/image" Target="../media/image52.sv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1.pn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23" Type="http://schemas.openxmlformats.org/officeDocument/2006/relationships/image" Target="../media/image50.svg"/><Relationship Id="rId10" Type="http://schemas.openxmlformats.org/officeDocument/2006/relationships/image" Target="../media/image39.png"/><Relationship Id="rId19" Type="http://schemas.openxmlformats.org/officeDocument/2006/relationships/image" Target="../media/image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4.svg"/><Relationship Id="rId3" Type="http://schemas.openxmlformats.org/officeDocument/2006/relationships/image" Target="../media/image54.svg"/><Relationship Id="rId7" Type="http://schemas.openxmlformats.org/officeDocument/2006/relationships/image" Target="../media/image58.png"/><Relationship Id="rId12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56.png"/><Relationship Id="rId18" Type="http://schemas.openxmlformats.org/officeDocument/2006/relationships/image" Target="../media/image61.sv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17" Type="http://schemas.openxmlformats.org/officeDocument/2006/relationships/image" Target="../media/image60.png"/><Relationship Id="rId2" Type="http://schemas.openxmlformats.org/officeDocument/2006/relationships/image" Target="../media/image63.png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9.png"/><Relationship Id="rId5" Type="http://schemas.openxmlformats.org/officeDocument/2006/relationships/image" Target="../media/image64.jpg"/><Relationship Id="rId15" Type="http://schemas.openxmlformats.org/officeDocument/2006/relationships/image" Target="../media/image58.png"/><Relationship Id="rId10" Type="http://schemas.openxmlformats.org/officeDocument/2006/relationships/image" Target="../media/image68.svg"/><Relationship Id="rId19" Type="http://schemas.openxmlformats.org/officeDocument/2006/relationships/image" Target="../media/image2.png"/><Relationship Id="rId4" Type="http://schemas.openxmlformats.org/officeDocument/2006/relationships/image" Target="../media/image4.svg"/><Relationship Id="rId9" Type="http://schemas.openxmlformats.org/officeDocument/2006/relationships/image" Target="../media/image67.png"/><Relationship Id="rId14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8.svg"/><Relationship Id="rId3" Type="http://schemas.openxmlformats.org/officeDocument/2006/relationships/image" Target="../media/image73.png"/><Relationship Id="rId7" Type="http://schemas.openxmlformats.org/officeDocument/2006/relationships/image" Target="../media/image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11" Type="http://schemas.openxmlformats.org/officeDocument/2006/relationships/hyperlink" Target="mailto:contact@pavelshumeyko.r" TargetMode="External"/><Relationship Id="rId5" Type="http://schemas.openxmlformats.org/officeDocument/2006/relationships/image" Target="../media/image75.png"/><Relationship Id="rId15" Type="http://schemas.openxmlformats.org/officeDocument/2006/relationships/image" Target="../media/image78.svg"/><Relationship Id="rId10" Type="http://schemas.openxmlformats.org/officeDocument/2006/relationships/hyperlink" Target="mailto:dave-at@yandex.ru" TargetMode="External"/><Relationship Id="rId4" Type="http://schemas.openxmlformats.org/officeDocument/2006/relationships/image" Target="../media/image74.svg"/><Relationship Id="rId9" Type="http://schemas.openxmlformats.org/officeDocument/2006/relationships/image" Target="../media/image4.svg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5" Type="http://schemas.openxmlformats.org/officeDocument/2006/relationships/image" Target="../media/image2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svg"/><Relationship Id="rId7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AB35880-7F99-3440-9B6C-601BED3C64DD}"/>
              </a:ext>
            </a:extLst>
          </p:cNvPr>
          <p:cNvSpPr txBox="1">
            <a:spLocks/>
          </p:cNvSpPr>
          <p:nvPr/>
        </p:nvSpPr>
        <p:spPr>
          <a:xfrm>
            <a:off x="-2" y="4460943"/>
            <a:ext cx="12192002" cy="5715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  <a:ea typeface="Montserrat Medium"/>
                <a:cs typeface="Gill Sans Light" panose="020B0302020104020203" pitchFamily="34" charset="-79"/>
                <a:sym typeface="Montserrat Medium"/>
              </a:rPr>
              <a:t>Ваша техника – наши заботы!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GillSansLightC" pitchFamily="2" charset="0"/>
              <a:cs typeface="Gill Sans Light" panose="020B0302020104020203" pitchFamily="34" charset="-79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58DD5A7-89E7-6441-AD99-A867103D8911}"/>
              </a:ext>
            </a:extLst>
          </p:cNvPr>
          <p:cNvSpPr txBox="1">
            <a:spLocks/>
          </p:cNvSpPr>
          <p:nvPr/>
        </p:nvSpPr>
        <p:spPr>
          <a:xfrm>
            <a:off x="-2" y="5424407"/>
            <a:ext cx="12192002" cy="13362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schemeClr val="bg1">
                    <a:lumMod val="65000"/>
                  </a:schemeClr>
                </a:solidFill>
                <a:latin typeface="GillSansLightC" pitchFamily="2" charset="0"/>
                <a:ea typeface="Montserrat Medium"/>
                <a:cs typeface="Gill Sans Light" panose="020B0302020104020203" pitchFamily="34" charset="-79"/>
                <a:sym typeface="Montserrat Medium"/>
              </a:rPr>
              <a:t>Выполнили студенты группы 15.27Д-ИСТ08/24м: 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latin typeface="GillSansLightC" pitchFamily="2" charset="0"/>
                <a:ea typeface="Roboto" panose="02000000000000000000" pitchFamily="2" charset="0"/>
                <a:cs typeface="Gill Sans Light" panose="020B0302020104020203" pitchFamily="34" charset="-79"/>
                <a:sym typeface="Montserrat Medium"/>
              </a:rPr>
              <a:t>Павел Шумейко, Давид </a:t>
            </a:r>
            <a:r>
              <a:rPr lang="ru-RU" sz="1600" b="1" dirty="0" err="1">
                <a:latin typeface="GillSansLightC" pitchFamily="2" charset="0"/>
                <a:ea typeface="Roboto" panose="02000000000000000000" pitchFamily="2" charset="0"/>
                <a:cs typeface="Gill Sans Light" panose="020B0302020104020203" pitchFamily="34" charset="-79"/>
                <a:sym typeface="Montserrat Medium"/>
              </a:rPr>
              <a:t>Толмачёв</a:t>
            </a:r>
            <a:r>
              <a:rPr lang="ru-RU" sz="1600" b="1" dirty="0">
                <a:latin typeface="GillSansLightC" pitchFamily="2" charset="0"/>
                <a:ea typeface="Roboto" panose="02000000000000000000" pitchFamily="2" charset="0"/>
                <a:cs typeface="Gill Sans Light" panose="020B0302020104020203" pitchFamily="34" charset="-79"/>
                <a:sym typeface="Montserrat Medium"/>
              </a:rPr>
              <a:t> </a:t>
            </a:r>
            <a:endParaRPr lang="ru-RU" sz="500" b="1" dirty="0">
              <a:latin typeface="GillSansLightC" pitchFamily="2" charset="0"/>
              <a:ea typeface="Roboto" panose="02000000000000000000" pitchFamily="2" charset="0"/>
              <a:cs typeface="Gill Sans Light" panose="020B0302020104020203" pitchFamily="34" charset="-79"/>
              <a:sym typeface="Montserrat Medium"/>
            </a:endParaRPr>
          </a:p>
          <a:p>
            <a:pPr>
              <a:lnSpc>
                <a:spcPct val="100000"/>
              </a:lnSpc>
            </a:pPr>
            <a:r>
              <a:rPr lang="ru-RU" sz="1600" b="1" dirty="0">
                <a:latin typeface="GillSansLightC" pitchFamily="2" charset="0"/>
                <a:ea typeface="Roboto" panose="02000000000000000000" pitchFamily="2" charset="0"/>
                <a:cs typeface="Gill Sans Light" panose="020B0302020104020203" pitchFamily="34" charset="-79"/>
                <a:sym typeface="Montserrat Medium"/>
              </a:rPr>
              <a:t>Научный Руководитель: </a:t>
            </a:r>
            <a:r>
              <a:rPr lang="ru-RU" sz="1600" b="1" dirty="0" err="1">
                <a:latin typeface="GillSansLightC" pitchFamily="2" charset="0"/>
                <a:ea typeface="Roboto" panose="02000000000000000000" pitchFamily="2" charset="0"/>
                <a:cs typeface="Gill Sans Light" panose="020B0302020104020203" pitchFamily="34" charset="-79"/>
                <a:sym typeface="Montserrat Medium"/>
              </a:rPr>
              <a:t>Китова</a:t>
            </a:r>
            <a:r>
              <a:rPr lang="ru-RU" sz="1600" b="1" dirty="0">
                <a:latin typeface="GillSansLightC" pitchFamily="2" charset="0"/>
                <a:ea typeface="Roboto" panose="02000000000000000000" pitchFamily="2" charset="0"/>
                <a:cs typeface="Gill Sans Light" panose="020B0302020104020203" pitchFamily="34" charset="-79"/>
                <a:sym typeface="Montserrat Medium"/>
              </a:rPr>
              <a:t> Ольга Викторовна – доктор экономических наук, профессор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D05E50E-E5FA-6A49-8574-4741CA707E35}"/>
              </a:ext>
            </a:extLst>
          </p:cNvPr>
          <p:cNvSpPr txBox="1">
            <a:spLocks/>
          </p:cNvSpPr>
          <p:nvPr/>
        </p:nvSpPr>
        <p:spPr>
          <a:xfrm>
            <a:off x="0" y="97315"/>
            <a:ext cx="12192002" cy="94852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GillSansC" pitchFamily="2" charset="0"/>
                <a:ea typeface="Montserrat Medium"/>
                <a:cs typeface="Gill Sans Light" panose="020B0302020104020203" pitchFamily="34" charset="-79"/>
                <a:sym typeface="Montserrat Medium"/>
              </a:rPr>
              <a:t>ФГБОУ ВО РЭУ им. Г. В. Плеханова</a:t>
            </a:r>
          </a:p>
          <a:p>
            <a:pPr>
              <a:lnSpc>
                <a:spcPct val="100000"/>
              </a:lnSpc>
            </a:pPr>
            <a:r>
              <a:rPr lang="ru-RU" sz="1600" dirty="0">
                <a:latin typeface="GillSansC" pitchFamily="2" charset="0"/>
                <a:cs typeface="Gill Sans Light" panose="020B0302020104020203" pitchFamily="34" charset="-79"/>
                <a:sym typeface="Montserrat Medium"/>
              </a:rPr>
              <a:t>Высшая Школа </a:t>
            </a:r>
            <a:r>
              <a:rPr lang="ru-RU" sz="1600" dirty="0" err="1">
                <a:latin typeface="GillSansC" pitchFamily="2" charset="0"/>
                <a:cs typeface="Gill Sans Light" panose="020B0302020104020203" pitchFamily="34" charset="-79"/>
                <a:sym typeface="Montserrat Medium"/>
              </a:rPr>
              <a:t>Кибертехнологий</a:t>
            </a:r>
            <a:r>
              <a:rPr lang="ru-RU" sz="1600" dirty="0">
                <a:latin typeface="GillSansC" pitchFamily="2" charset="0"/>
                <a:cs typeface="Gill Sans Light" panose="020B0302020104020203" pitchFamily="34" charset="-79"/>
                <a:sym typeface="Montserrat Medium"/>
              </a:rPr>
              <a:t>, Математики и Статистики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EF18F3C-9CF0-5A48-983F-55C5EDA9F6AA}"/>
              </a:ext>
            </a:extLst>
          </p:cNvPr>
          <p:cNvSpPr/>
          <p:nvPr/>
        </p:nvSpPr>
        <p:spPr>
          <a:xfrm>
            <a:off x="-6433456" y="0"/>
            <a:ext cx="553289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4ABC8F-7EAA-CE4D-8005-ECDB7A832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947" y="2300956"/>
            <a:ext cx="1017222" cy="90371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B8FA21-56D3-2244-9D1B-1A9E730D4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3889" y="1825482"/>
            <a:ext cx="4424223" cy="2480479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0AC8096-C289-364B-A54B-7A4FD3C0CC4D}"/>
              </a:ext>
            </a:extLst>
          </p:cNvPr>
          <p:cNvSpPr txBox="1">
            <a:spLocks/>
          </p:cNvSpPr>
          <p:nvPr/>
        </p:nvSpPr>
        <p:spPr>
          <a:xfrm>
            <a:off x="12621240" y="1312952"/>
            <a:ext cx="621482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atin typeface="GillSansC" pitchFamily="2" charset="0"/>
                <a:ea typeface="Montserrat Medium"/>
                <a:cs typeface="Gill Sans" panose="020B0502020104020203" pitchFamily="34" charset="-79"/>
                <a:sym typeface="Montserrat Medium"/>
              </a:rPr>
              <a:t>Содержание:</a:t>
            </a:r>
            <a:endParaRPr lang="ru-RU" sz="4800" b="1" dirty="0">
              <a:latin typeface="GillSansC" pitchFamily="2" charset="0"/>
              <a:cs typeface="Gill Sans" panose="020B05020201040202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26FBC8-EA30-6146-9D8C-F02A6CFBF288}"/>
              </a:ext>
            </a:extLst>
          </p:cNvPr>
          <p:cNvSpPr txBox="1"/>
          <p:nvPr/>
        </p:nvSpPr>
        <p:spPr>
          <a:xfrm>
            <a:off x="12621240" y="2301979"/>
            <a:ext cx="57963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3200" dirty="0"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Общие сведения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Исследование рынка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Анализ рисков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Монетизация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Позиционирование и бренд</a:t>
            </a:r>
            <a:endParaRPr lang="ru-RU" sz="3200" dirty="0">
              <a:latin typeface="GillSansC" pitchFamily="2" charset="0"/>
              <a:cs typeface="Gill Sans" panose="020B0502020104020203" pitchFamily="34" charset="-79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F03305-EC74-064E-B1DE-BD481B4D7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5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F19C0661-96A5-8D40-86E1-626D05FC8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862371"/>
              </p:ext>
            </p:extLst>
          </p:nvPr>
        </p:nvGraphicFramePr>
        <p:xfrm>
          <a:off x="606079" y="1624711"/>
          <a:ext cx="11163646" cy="421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81823">
                  <a:extLst>
                    <a:ext uri="{9D8B030D-6E8A-4147-A177-3AD203B41FA5}">
                      <a16:colId xmlns:a16="http://schemas.microsoft.com/office/drawing/2014/main" val="546851112"/>
                    </a:ext>
                  </a:extLst>
                </a:gridCol>
                <a:gridCol w="5581823">
                  <a:extLst>
                    <a:ext uri="{9D8B030D-6E8A-4147-A177-3AD203B41FA5}">
                      <a16:colId xmlns:a16="http://schemas.microsoft.com/office/drawing/2014/main" val="319285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 – </a:t>
                      </a:r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Сильные стороны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W – </a:t>
                      </a:r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Слабые стороны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22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 ИИ-модуль «</a:t>
                      </a:r>
                      <a:r>
                        <a:rPr lang="ru-RU" dirty="0" err="1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КиберАссистент</a:t>
                      </a:r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» для онлайн диагностики, собственной разработки</a:t>
                      </a:r>
                      <a:b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 Персональные ИИ-рекомендации клиентам.</a:t>
                      </a:r>
                      <a:b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 Политика открытости (сообщество, прайс-лист, отслеживание статуса заказа)</a:t>
                      </a:r>
                      <a:endParaRPr lang="ru-RU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 Географическая ограниченность в рамках Москвы</a:t>
                      </a:r>
                      <a:b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 Необходимость постоянного обновления знаний о новейших устройствах и проблемах.</a:t>
                      </a:r>
                      <a:br>
                        <a:rPr lang="ru-RU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 Малая известность молодого бренда</a:t>
                      </a:r>
                      <a:endParaRPr lang="ru-RU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022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O – </a:t>
                      </a:r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Возможности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 – </a:t>
                      </a:r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Угрозы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83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 Растущий рынок ИИ-сервисов и онлайн-услуг по ремонту техники.</a:t>
                      </a:r>
                      <a:b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 Сотрудничество с производителями для авторизованного ремонта.</a:t>
                      </a:r>
                      <a:b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 Использование цифрового маркетинга для привлечения новых клиентов.</a:t>
                      </a:r>
                      <a:b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endParaRPr lang="ru-RU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 Конкуренция со стороны других онлайн-сервисов и локальных мастерских, крупных </a:t>
                      </a:r>
                      <a:r>
                        <a:rPr lang="ru-RU" dirty="0" err="1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ритейлеров</a:t>
                      </a:r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.</a:t>
                      </a:r>
                      <a:b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 Изменения в законодательстве онлайн услуг.</a:t>
                      </a:r>
                      <a:b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 Риски, связанные с безопасностью и защитой данных.</a:t>
                      </a:r>
                      <a:b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endParaRPr lang="ru-RU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300449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8282CC-51BF-4154-8A6E-C2A9295A90AE}"/>
              </a:ext>
            </a:extLst>
          </p:cNvPr>
          <p:cNvSpPr/>
          <p:nvPr/>
        </p:nvSpPr>
        <p:spPr>
          <a:xfrm>
            <a:off x="529390" y="427172"/>
            <a:ext cx="4576894" cy="75713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FF6600"/>
                </a:solidFill>
                <a:latin typeface="GillSansC" pitchFamily="2" charset="0"/>
                <a:cs typeface="Gill Sans" panose="020B0502020104020203" pitchFamily="34" charset="-79"/>
              </a:rPr>
              <a:t>SWOT </a:t>
            </a:r>
            <a:r>
              <a:rPr lang="ru-RU" sz="4800" b="1" dirty="0">
                <a:solidFill>
                  <a:srgbClr val="FF6600"/>
                </a:solidFill>
                <a:latin typeface="GillSansC" pitchFamily="2" charset="0"/>
                <a:cs typeface="Gill Sans" panose="020B0502020104020203" pitchFamily="34" charset="-79"/>
              </a:rPr>
              <a:t>Анализ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8DC78-FD59-C84B-BF4B-D1035A9A02F8}"/>
              </a:ext>
            </a:extLst>
          </p:cNvPr>
          <p:cNvSpPr txBox="1"/>
          <p:nvPr/>
        </p:nvSpPr>
        <p:spPr>
          <a:xfrm>
            <a:off x="-9565558" y="427172"/>
            <a:ext cx="9423935" cy="77109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"/>
              </a:rPr>
              <a:t>Конкурентные преимущества</a:t>
            </a:r>
            <a:endParaRPr lang="ru-RU" dirty="0">
              <a:latin typeface="GillSansC" pitchFamily="2" charset="0"/>
              <a:sym typeface="Montserrat Medium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2666DC6-0016-2A46-990C-ADB4FB17362F}"/>
              </a:ext>
            </a:extLst>
          </p:cNvPr>
          <p:cNvSpPr/>
          <p:nvPr/>
        </p:nvSpPr>
        <p:spPr>
          <a:xfrm>
            <a:off x="12385592" y="348741"/>
            <a:ext cx="5472018" cy="91399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FF6600"/>
                </a:solidFill>
                <a:latin typeface="GillSansC" pitchFamily="2" charset="0"/>
                <a:cs typeface="Gill Sans" panose="020B0502020104020203" pitchFamily="34" charset="-79"/>
              </a:rPr>
              <a:t>STEPLE </a:t>
            </a:r>
            <a:r>
              <a:rPr lang="ru-RU" sz="4800" b="1" dirty="0">
                <a:solidFill>
                  <a:srgbClr val="FF6600"/>
                </a:solidFill>
                <a:latin typeface="GillSansC" pitchFamily="2" charset="0"/>
                <a:cs typeface="Gill Sans" panose="020B0502020104020203" pitchFamily="34" charset="-79"/>
              </a:rPr>
              <a:t>Анализ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A2A752-1FAC-B543-B5B9-A2B9E6B62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E91F4C-0021-CE43-9146-6A4893C86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3770" y="6154746"/>
            <a:ext cx="1135955" cy="6368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A632C9-4D88-B64E-9AA7-A9B90288AD99}"/>
              </a:ext>
            </a:extLst>
          </p:cNvPr>
          <p:cNvSpPr txBox="1"/>
          <p:nvPr/>
        </p:nvSpPr>
        <p:spPr>
          <a:xfrm>
            <a:off x="529389" y="1155444"/>
            <a:ext cx="986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Комплексная оценка рыночной позиции</a:t>
            </a:r>
          </a:p>
        </p:txBody>
      </p:sp>
    </p:spTree>
    <p:extLst>
      <p:ext uri="{BB962C8B-B14F-4D97-AF65-F5344CB8AC3E}">
        <p14:creationId xmlns:p14="http://schemas.microsoft.com/office/powerpoint/2010/main" val="424934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F6DAF28-FA15-3E4E-B688-06D5BDE72980}"/>
              </a:ext>
            </a:extLst>
          </p:cNvPr>
          <p:cNvSpPr/>
          <p:nvPr/>
        </p:nvSpPr>
        <p:spPr>
          <a:xfrm flipV="1">
            <a:off x="-23153" y="7430633"/>
            <a:ext cx="12371898" cy="3411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22F51C-B192-4A81-9EA5-E388DBCFA82B}"/>
              </a:ext>
            </a:extLst>
          </p:cNvPr>
          <p:cNvSpPr txBox="1"/>
          <p:nvPr/>
        </p:nvSpPr>
        <p:spPr>
          <a:xfrm>
            <a:off x="1381882" y="1131863"/>
            <a:ext cx="464553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ru-RU" dirty="0" err="1">
                <a:solidFill>
                  <a:srgbClr val="000000"/>
                </a:solidFill>
                <a:effectLst/>
                <a:latin typeface="GillSansC" pitchFamily="2" charset="0"/>
                <a:ea typeface="Roboto" panose="02000000000000000000" pitchFamily="2" charset="0"/>
              </a:rPr>
              <a:t>КиберКонтроль</a:t>
            </a:r>
            <a:endParaRPr lang="ru-RU" dirty="0">
              <a:solidFill>
                <a:srgbClr val="000000"/>
              </a:solidFill>
              <a:effectLst/>
              <a:latin typeface="GillSansC" pitchFamily="2" charset="0"/>
              <a:ea typeface="Roboto" panose="02000000000000000000" pitchFamily="2" charset="0"/>
            </a:endParaRPr>
          </a:p>
          <a:p>
            <a:pPr fontAlgn="base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  <a:ea typeface="Roboto" panose="02000000000000000000" pitchFamily="2" charset="0"/>
              </a:rPr>
              <a:t>ИИ-обслуживание ПО через </a:t>
            </a:r>
            <a:r>
              <a:rPr lang="ru-RU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  <a:ea typeface="Roboto" panose="02000000000000000000" pitchFamily="2" charset="0"/>
              </a:rPr>
              <a:t>КиберАссистент</a:t>
            </a:r>
            <a:endParaRPr lang="ru-RU" dirty="0">
              <a:solidFill>
                <a:srgbClr val="000000"/>
              </a:solidFill>
              <a:effectLst/>
              <a:latin typeface="GillSansC" pitchFamily="2" charset="0"/>
              <a:ea typeface="Roboto" panose="02000000000000000000" pitchFamily="2" charset="0"/>
            </a:endParaRPr>
          </a:p>
          <a:p>
            <a:pPr algn="l" rtl="0" fontAlgn="base"/>
            <a:endParaRPr lang="ru-RU" dirty="0">
              <a:solidFill>
                <a:srgbClr val="000000"/>
              </a:solidFill>
              <a:effectLst/>
              <a:latin typeface="GillSansC" pitchFamily="2" charset="0"/>
              <a:ea typeface="Roboto" panose="02000000000000000000" pitchFamily="2" charset="0"/>
            </a:endParaRPr>
          </a:p>
          <a:p>
            <a:pPr algn="l" rtl="0" fontAlgn="base"/>
            <a:r>
              <a:rPr lang="ru-RU" dirty="0" err="1">
                <a:solidFill>
                  <a:srgbClr val="000000"/>
                </a:solidFill>
                <a:effectLst/>
                <a:latin typeface="GillSansC" pitchFamily="2" charset="0"/>
                <a:ea typeface="Roboto" panose="02000000000000000000" pitchFamily="2" charset="0"/>
              </a:rPr>
              <a:t>КиберОсмотр</a:t>
            </a:r>
            <a:endParaRPr lang="ru-RU" dirty="0">
              <a:solidFill>
                <a:srgbClr val="000000"/>
              </a:solidFill>
              <a:effectLst/>
              <a:latin typeface="GillSansC" pitchFamily="2" charset="0"/>
              <a:ea typeface="Roboto" panose="02000000000000000000" pitchFamily="2" charset="0"/>
            </a:endParaRPr>
          </a:p>
          <a:p>
            <a:pPr fontAlgn="base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  <a:ea typeface="Roboto" panose="02000000000000000000" pitchFamily="2" charset="0"/>
              </a:rPr>
              <a:t>Диагностика оборудования клиента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GillSansLightC" pitchFamily="2" charset="0"/>
              <a:ea typeface="Roboto" panose="02000000000000000000" pitchFamily="2" charset="0"/>
            </a:endParaRPr>
          </a:p>
          <a:p>
            <a:pPr algn="l" rtl="0" fontAlgn="base"/>
            <a:endParaRPr lang="ru-RU" dirty="0">
              <a:solidFill>
                <a:srgbClr val="000000"/>
              </a:solidFill>
              <a:effectLst/>
              <a:latin typeface="GillSansC" pitchFamily="2" charset="0"/>
              <a:ea typeface="Roboto" panose="02000000000000000000" pitchFamily="2" charset="0"/>
            </a:endParaRPr>
          </a:p>
          <a:p>
            <a:pPr algn="l" rtl="0" fontAlgn="base"/>
            <a:r>
              <a:rPr lang="ru-RU" dirty="0">
                <a:solidFill>
                  <a:srgbClr val="000000"/>
                </a:solidFill>
                <a:effectLst/>
                <a:latin typeface="GillSansC" pitchFamily="2" charset="0"/>
                <a:ea typeface="Roboto" panose="02000000000000000000" pitchFamily="2" charset="0"/>
              </a:rPr>
              <a:t>Оплата за выезд мастера и ремонт</a:t>
            </a:r>
          </a:p>
          <a:p>
            <a:pPr fontAlgn="base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  <a:ea typeface="Roboto" panose="02000000000000000000" pitchFamily="2" charset="0"/>
              </a:rPr>
              <a:t>А также доставку оборудования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GillSansLightC" pitchFamily="2" charset="0"/>
              <a:ea typeface="Roboto" panose="02000000000000000000" pitchFamily="2" charset="0"/>
            </a:endParaRPr>
          </a:p>
          <a:p>
            <a:pPr algn="l" rtl="0" fontAlgn="base"/>
            <a:endParaRPr lang="ru-RU" dirty="0">
              <a:solidFill>
                <a:srgbClr val="000000"/>
              </a:solidFill>
              <a:effectLst/>
              <a:latin typeface="GillSansC" pitchFamily="2" charset="0"/>
              <a:ea typeface="Roboto" panose="02000000000000000000" pitchFamily="2" charset="0"/>
            </a:endParaRPr>
          </a:p>
          <a:p>
            <a:pPr fontAlgn="base"/>
            <a:r>
              <a:rPr lang="ru-RU" dirty="0">
                <a:solidFill>
                  <a:srgbClr val="000000"/>
                </a:solidFill>
                <a:effectLst/>
                <a:latin typeface="GillSansC" pitchFamily="2" charset="0"/>
                <a:ea typeface="Roboto" panose="02000000000000000000" pitchFamily="2" charset="0"/>
              </a:rPr>
              <a:t>Оплата за установку / обновление ПО</a:t>
            </a:r>
          </a:p>
          <a:p>
            <a:pPr fontAlgn="base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  <a:ea typeface="Roboto" panose="02000000000000000000" pitchFamily="2" charset="0"/>
              </a:rPr>
              <a:t>Включая стоимость программ</a:t>
            </a:r>
          </a:p>
          <a:p>
            <a:pPr fontAlgn="base"/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GillSansLightC" pitchFamily="2" charset="0"/>
              <a:ea typeface="Roboto" panose="02000000000000000000" pitchFamily="2" charset="0"/>
            </a:endParaRPr>
          </a:p>
          <a:p>
            <a:pPr algn="l" rtl="0" fontAlgn="base"/>
            <a:r>
              <a:rPr lang="ru-RU" dirty="0" err="1">
                <a:solidFill>
                  <a:srgbClr val="000000"/>
                </a:solidFill>
                <a:effectLst/>
                <a:latin typeface="GillSansC" pitchFamily="2" charset="0"/>
                <a:ea typeface="Roboto" panose="02000000000000000000" pitchFamily="2" charset="0"/>
              </a:rPr>
              <a:t>КиберУход</a:t>
            </a:r>
            <a:endParaRPr lang="ru-RU" dirty="0">
              <a:solidFill>
                <a:srgbClr val="000000"/>
              </a:solidFill>
              <a:latin typeface="GillSansC" pitchFamily="2" charset="0"/>
              <a:ea typeface="Roboto" panose="02000000000000000000" pitchFamily="2" charset="0"/>
            </a:endParaRPr>
          </a:p>
          <a:p>
            <a:pPr algn="l" rtl="0" fontAlgn="base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  <a:ea typeface="Roboto" panose="02000000000000000000" pitchFamily="2" charset="0"/>
              </a:rPr>
              <a:t>Чистка от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illSansLightC" pitchFamily="2" charset="0"/>
                <a:ea typeface="Roboto" panose="02000000000000000000" pitchFamily="2" charset="0"/>
              </a:rPr>
              <a:t>пыли, замена термопасты, </a:t>
            </a:r>
          </a:p>
          <a:p>
            <a:pPr algn="l" rtl="0" fontAlgn="base"/>
            <a:endParaRPr lang="ru-RU" dirty="0">
              <a:solidFill>
                <a:srgbClr val="000000"/>
              </a:solidFill>
              <a:effectLst/>
              <a:latin typeface="GillSansC" pitchFamily="2" charset="0"/>
              <a:ea typeface="Roboto" panose="02000000000000000000" pitchFamily="2" charset="0"/>
            </a:endParaRPr>
          </a:p>
          <a:p>
            <a:pPr algn="l" rtl="0" fontAlgn="base"/>
            <a:r>
              <a:rPr lang="ru-RU" dirty="0" err="1">
                <a:solidFill>
                  <a:srgbClr val="000000"/>
                </a:solidFill>
                <a:effectLst/>
                <a:latin typeface="GillSansC" pitchFamily="2" charset="0"/>
                <a:ea typeface="Roboto" panose="02000000000000000000" pitchFamily="2" charset="0"/>
              </a:rPr>
              <a:t>КиберАпгрейд</a:t>
            </a:r>
            <a:endParaRPr lang="ru-RU" dirty="0">
              <a:solidFill>
                <a:srgbClr val="000000"/>
              </a:solidFill>
              <a:effectLst/>
              <a:latin typeface="GillSansC" pitchFamily="2" charset="0"/>
              <a:ea typeface="Roboto" panose="02000000000000000000" pitchFamily="2" charset="0"/>
            </a:endParaRPr>
          </a:p>
          <a:p>
            <a:pPr algn="l" rtl="0" fontAlgn="base"/>
            <a:r>
              <a:rPr lang="ru-RU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  <a:ea typeface="Roboto" panose="02000000000000000000" pitchFamily="2" charset="0"/>
              </a:rPr>
              <a:t>Включая плату за ремонт и комплектующие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GillSansLightC" pitchFamily="2" charset="0"/>
              <a:ea typeface="Roboto" panose="02000000000000000000" pitchFamily="2" charset="0"/>
            </a:endParaRPr>
          </a:p>
          <a:p>
            <a:pPr algn="l" rtl="0" fontAlgn="base"/>
            <a:endParaRPr lang="ru-RU" dirty="0">
              <a:solidFill>
                <a:srgbClr val="000000"/>
              </a:solidFill>
              <a:effectLst/>
              <a:latin typeface="GillSansC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DE323-3989-4D83-B64E-B57EE68ADDEE}"/>
              </a:ext>
            </a:extLst>
          </p:cNvPr>
          <p:cNvSpPr txBox="1"/>
          <p:nvPr/>
        </p:nvSpPr>
        <p:spPr>
          <a:xfrm>
            <a:off x="719173" y="198476"/>
            <a:ext cx="11533336" cy="86232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 Medium"/>
              </a:rPr>
              <a:t>Монетизация услуг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1F4049-EAB5-7546-983D-E9A2022FADA1}"/>
              </a:ext>
            </a:extLst>
          </p:cNvPr>
          <p:cNvSpPr txBox="1"/>
          <p:nvPr/>
        </p:nvSpPr>
        <p:spPr>
          <a:xfrm>
            <a:off x="6560154" y="1194105"/>
            <a:ext cx="51860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ru-RU" dirty="0" err="1">
                <a:solidFill>
                  <a:srgbClr val="000000"/>
                </a:solidFill>
                <a:effectLst/>
                <a:latin typeface="GillSansC" pitchFamily="2" charset="0"/>
                <a:ea typeface="Roboto" panose="02000000000000000000" pitchFamily="2" charset="0"/>
              </a:rPr>
              <a:t>КиберОбмен</a:t>
            </a:r>
            <a:endParaRPr lang="ru-RU" dirty="0">
              <a:solidFill>
                <a:srgbClr val="000000"/>
              </a:solidFill>
              <a:effectLst/>
              <a:latin typeface="GillSansC" pitchFamily="2" charset="0"/>
              <a:ea typeface="Roboto" panose="02000000000000000000" pitchFamily="2" charset="0"/>
            </a:endParaRPr>
          </a:p>
          <a:p>
            <a:pPr fontAlgn="base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illSansLightC" pitchFamily="2" charset="0"/>
                <a:ea typeface="Roboto" panose="02000000000000000000" pitchFamily="2" charset="0"/>
              </a:rPr>
              <a:t>Подменное оборудование на время ремонта</a:t>
            </a:r>
          </a:p>
          <a:p>
            <a:pPr algn="l" rtl="0" fontAlgn="base"/>
            <a:endParaRPr lang="ru-RU" dirty="0">
              <a:solidFill>
                <a:srgbClr val="000000"/>
              </a:solidFill>
              <a:latin typeface="GillSansC" pitchFamily="2" charset="0"/>
              <a:ea typeface="Roboto" panose="02000000000000000000" pitchFamily="2" charset="0"/>
            </a:endParaRPr>
          </a:p>
          <a:p>
            <a:pPr algn="l" rtl="0" fontAlgn="base"/>
            <a:r>
              <a:rPr lang="ru-RU" dirty="0">
                <a:solidFill>
                  <a:srgbClr val="000000"/>
                </a:solidFill>
                <a:effectLst/>
                <a:latin typeface="GillSansC" pitchFamily="2" charset="0"/>
                <a:ea typeface="Roboto" panose="02000000000000000000" pitchFamily="2" charset="0"/>
              </a:rPr>
              <a:t>Расширен</a:t>
            </a:r>
            <a:r>
              <a:rPr lang="ru-RU" dirty="0">
                <a:solidFill>
                  <a:srgbClr val="000000"/>
                </a:solidFill>
                <a:latin typeface="GillSansC" pitchFamily="2" charset="0"/>
                <a:ea typeface="Roboto" panose="02000000000000000000" pitchFamily="2" charset="0"/>
              </a:rPr>
              <a:t>ная</a:t>
            </a:r>
            <a:r>
              <a:rPr lang="ru-RU" dirty="0">
                <a:solidFill>
                  <a:srgbClr val="000000"/>
                </a:solidFill>
                <a:effectLst/>
                <a:latin typeface="GillSansC" pitchFamily="2" charset="0"/>
                <a:ea typeface="Roboto" panose="02000000000000000000" pitchFamily="2" charset="0"/>
              </a:rPr>
              <a:t> гарантия</a:t>
            </a:r>
          </a:p>
          <a:p>
            <a:pPr fontAlgn="base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illSansLightC" pitchFamily="2" charset="0"/>
                <a:ea typeface="Roboto" panose="02000000000000000000" pitchFamily="2" charset="0"/>
              </a:rPr>
              <a:t>1 мес. бесплатно, 12 месяцев за доплату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BC848F-28DD-D04B-A5AE-7A948155C60E}"/>
              </a:ext>
            </a:extLst>
          </p:cNvPr>
          <p:cNvSpPr txBox="1"/>
          <p:nvPr/>
        </p:nvSpPr>
        <p:spPr>
          <a:xfrm>
            <a:off x="12366631" y="361238"/>
            <a:ext cx="11533336" cy="7817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 Medium"/>
              </a:rPr>
              <a:t>Способ 2: Подписочные сервисы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4B2B46-EBB3-0642-9AC1-7105087891B9}"/>
              </a:ext>
            </a:extLst>
          </p:cNvPr>
          <p:cNvSpPr txBox="1"/>
          <p:nvPr/>
        </p:nvSpPr>
        <p:spPr>
          <a:xfrm>
            <a:off x="15286368" y="1142990"/>
            <a:ext cx="7414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GillSansLightC" pitchFamily="2" charset="0"/>
                <a:ea typeface="Roboto" panose="02000000000000000000" pitchFamily="2" charset="0"/>
              </a:rPr>
              <a:t>Подписочные планы для постоянных клиентов.  </a:t>
            </a:r>
          </a:p>
        </p:txBody>
      </p:sp>
      <p:pic>
        <p:nvPicPr>
          <p:cNvPr id="18" name="Рисунок 17" descr="Жук под лупой">
            <a:extLst>
              <a:ext uri="{FF2B5EF4-FFF2-40B4-BE49-F238E27FC236}">
                <a16:creationId xmlns:a16="http://schemas.microsoft.com/office/drawing/2014/main" id="{974FD7EB-3D0E-B642-8CAC-12E1B426D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377" y="1995733"/>
            <a:ext cx="685586" cy="685586"/>
          </a:xfrm>
          <a:prstGeom prst="rect">
            <a:avLst/>
          </a:prstGeom>
        </p:spPr>
      </p:pic>
      <p:pic>
        <p:nvPicPr>
          <p:cNvPr id="20" name="Рисунок 19" descr="Гаечный ключ">
            <a:extLst>
              <a:ext uri="{FF2B5EF4-FFF2-40B4-BE49-F238E27FC236}">
                <a16:creationId xmlns:a16="http://schemas.microsoft.com/office/drawing/2014/main" id="{DED58F11-80C7-8A40-BB72-ADAF33F0F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997" y="5288418"/>
            <a:ext cx="589392" cy="589392"/>
          </a:xfrm>
          <a:prstGeom prst="rect">
            <a:avLst/>
          </a:prstGeom>
        </p:spPr>
      </p:pic>
      <p:pic>
        <p:nvPicPr>
          <p:cNvPr id="22" name="Рисунок 21" descr="Грузовик">
            <a:extLst>
              <a:ext uri="{FF2B5EF4-FFF2-40B4-BE49-F238E27FC236}">
                <a16:creationId xmlns:a16="http://schemas.microsoft.com/office/drawing/2014/main" id="{68ED96E9-1AB2-4748-9D4E-CD70218F2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3561" y="2746276"/>
            <a:ext cx="687401" cy="687401"/>
          </a:xfrm>
          <a:prstGeom prst="rect">
            <a:avLst/>
          </a:prstGeom>
        </p:spPr>
      </p:pic>
      <p:pic>
        <p:nvPicPr>
          <p:cNvPr id="24" name="Рисунок 23" descr="Веб-дизайн">
            <a:extLst>
              <a:ext uri="{FF2B5EF4-FFF2-40B4-BE49-F238E27FC236}">
                <a16:creationId xmlns:a16="http://schemas.microsoft.com/office/drawing/2014/main" id="{1AC80799-3F3B-E442-B29B-8E821D9850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3561" y="3610262"/>
            <a:ext cx="685585" cy="685585"/>
          </a:xfrm>
          <a:prstGeom prst="rect">
            <a:avLst/>
          </a:prstGeom>
        </p:spPr>
      </p:pic>
      <p:pic>
        <p:nvPicPr>
          <p:cNvPr id="28" name="Рисунок 27" descr="Договор (справа налево)">
            <a:extLst>
              <a:ext uri="{FF2B5EF4-FFF2-40B4-BE49-F238E27FC236}">
                <a16:creationId xmlns:a16="http://schemas.microsoft.com/office/drawing/2014/main" id="{6E3730F2-7785-2E4D-9B0D-78C600944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10760" y="2059048"/>
            <a:ext cx="592282" cy="592282"/>
          </a:xfrm>
          <a:prstGeom prst="rect">
            <a:avLst/>
          </a:prstGeom>
        </p:spPr>
      </p:pic>
      <p:pic>
        <p:nvPicPr>
          <p:cNvPr id="30" name="Рисунок 29" descr="Центр обработки вызовов">
            <a:extLst>
              <a:ext uri="{FF2B5EF4-FFF2-40B4-BE49-F238E27FC236}">
                <a16:creationId xmlns:a16="http://schemas.microsoft.com/office/drawing/2014/main" id="{663B8617-E9AA-7443-943B-51D0DBBB52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5377" y="1141673"/>
            <a:ext cx="685585" cy="685585"/>
          </a:xfrm>
          <a:prstGeom prst="rect">
            <a:avLst/>
          </a:prstGeom>
        </p:spPr>
      </p:pic>
      <p:pic>
        <p:nvPicPr>
          <p:cNvPr id="32" name="Рисунок 31" descr="Швабра и ведро">
            <a:extLst>
              <a:ext uri="{FF2B5EF4-FFF2-40B4-BE49-F238E27FC236}">
                <a16:creationId xmlns:a16="http://schemas.microsoft.com/office/drawing/2014/main" id="{C6D84791-5BFA-D249-906A-5D2FF09B06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4997" y="4424604"/>
            <a:ext cx="685585" cy="685585"/>
          </a:xfrm>
          <a:prstGeom prst="rect">
            <a:avLst/>
          </a:prstGeom>
        </p:spPr>
      </p:pic>
      <p:pic>
        <p:nvPicPr>
          <p:cNvPr id="4" name="Рисунок 3" descr="Повторить">
            <a:extLst>
              <a:ext uri="{FF2B5EF4-FFF2-40B4-BE49-F238E27FC236}">
                <a16:creationId xmlns:a16="http://schemas.microsoft.com/office/drawing/2014/main" id="{4400B70A-B203-B643-8B19-DE5BC325C3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10760" y="1216567"/>
            <a:ext cx="589392" cy="5893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B745DF-E7AA-E647-A9B7-DD486A45407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1EC4650-11FC-084B-B0D7-0CA2188C4BF8}"/>
              </a:ext>
            </a:extLst>
          </p:cNvPr>
          <p:cNvSpPr txBox="1"/>
          <p:nvPr/>
        </p:nvSpPr>
        <p:spPr>
          <a:xfrm>
            <a:off x="6648745" y="3156537"/>
            <a:ext cx="61185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ru-RU" dirty="0">
                <a:effectLst/>
                <a:latin typeface="GillSansC" pitchFamily="2" charset="0"/>
                <a:ea typeface="Roboto" panose="02000000000000000000" pitchFamily="2" charset="0"/>
              </a:rPr>
              <a:t>Базовый план </a:t>
            </a:r>
          </a:p>
          <a:p>
            <a:pPr algn="l" rtl="0" fontAlgn="base"/>
            <a:r>
              <a:rPr lang="ru-RU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  <a:ea typeface="Roboto" panose="02000000000000000000" pitchFamily="2" charset="0"/>
              </a:rPr>
              <a:t>У</a:t>
            </a:r>
            <a:r>
              <a:rPr lang="ru-RU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illSansLightC" pitchFamily="2" charset="0"/>
                <a:ea typeface="Roboto" panose="02000000000000000000" pitchFamily="2" charset="0"/>
              </a:rPr>
              <a:t>далённые</a:t>
            </a:r>
            <a:r>
              <a:rPr lang="ru-RU" strike="noStrike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  <a:ea typeface="Roboto" panose="02000000000000000000" pitchFamily="2" charset="0"/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illSansLightC" pitchFamily="2" charset="0"/>
                <a:ea typeface="Roboto" panose="02000000000000000000" pitchFamily="2" charset="0"/>
              </a:rPr>
              <a:t>консультации и диагностика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GillSansLightC" pitchFamily="2" charset="0"/>
              <a:ea typeface="Roboto" panose="02000000000000000000" pitchFamily="2" charset="0"/>
            </a:endParaRPr>
          </a:p>
          <a:p>
            <a:pPr algn="l" rtl="0" fontAlgn="base"/>
            <a:endParaRPr lang="ru-RU" dirty="0">
              <a:solidFill>
                <a:srgbClr val="000000"/>
              </a:solidFill>
              <a:effectLst/>
              <a:latin typeface="GillSansC" pitchFamily="2" charset="0"/>
              <a:ea typeface="Roboto" panose="02000000000000000000" pitchFamily="2" charset="0"/>
            </a:endParaRPr>
          </a:p>
          <a:p>
            <a:pPr algn="l" rtl="0" fontAlgn="base"/>
            <a:r>
              <a:rPr lang="ru-RU" dirty="0">
                <a:effectLst/>
                <a:latin typeface="GillSansC" pitchFamily="2" charset="0"/>
                <a:ea typeface="Roboto" panose="02000000000000000000" pitchFamily="2" charset="0"/>
              </a:rPr>
              <a:t>Премиум-план </a:t>
            </a:r>
          </a:p>
          <a:p>
            <a:pPr algn="l" rtl="0" fontAlgn="base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illSansLightC" pitchFamily="2" charset="0"/>
                <a:ea typeface="Roboto" panose="02000000000000000000" pitchFamily="2" charset="0"/>
              </a:rPr>
              <a:t>Обслуживание: чистка от пыли, замена термопасты до трёх устройств до двух раз в год</a:t>
            </a:r>
          </a:p>
          <a:p>
            <a:pPr algn="l" rtl="0" fontAlgn="base"/>
            <a:endParaRPr lang="ru-RU" dirty="0">
              <a:solidFill>
                <a:srgbClr val="000000"/>
              </a:solidFill>
              <a:effectLst/>
              <a:latin typeface="GillSansC" pitchFamily="2" charset="0"/>
              <a:ea typeface="Roboto" panose="02000000000000000000" pitchFamily="2" charset="0"/>
            </a:endParaRPr>
          </a:p>
          <a:p>
            <a:pPr algn="l" rtl="0" fontAlgn="base"/>
            <a:r>
              <a:rPr lang="ru-RU" dirty="0">
                <a:effectLst/>
                <a:latin typeface="GillSansC" pitchFamily="2" charset="0"/>
                <a:ea typeface="Roboto" panose="02000000000000000000" pitchFamily="2" charset="0"/>
              </a:rPr>
              <a:t>Бизнес-план </a:t>
            </a:r>
          </a:p>
          <a:p>
            <a:pPr algn="l" rtl="0" fontAlgn="base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illSansLightC" pitchFamily="2" charset="0"/>
                <a:ea typeface="Roboto" panose="02000000000000000000" pitchFamily="2" charset="0"/>
              </a:rPr>
              <a:t>Вызовы мастера со скидкой на неограниченное кол-во ремонтов, с уклоном на юридические лица </a:t>
            </a:r>
          </a:p>
        </p:txBody>
      </p:sp>
      <p:pic>
        <p:nvPicPr>
          <p:cNvPr id="29" name="Рисунок 28" descr="Портфель">
            <a:extLst>
              <a:ext uri="{FF2B5EF4-FFF2-40B4-BE49-F238E27FC236}">
                <a16:creationId xmlns:a16="http://schemas.microsoft.com/office/drawing/2014/main" id="{842877CF-5DC7-534D-B026-7037F9ADF8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10760" y="5104139"/>
            <a:ext cx="772276" cy="772276"/>
          </a:xfrm>
          <a:prstGeom prst="rect">
            <a:avLst/>
          </a:prstGeom>
        </p:spPr>
      </p:pic>
      <p:pic>
        <p:nvPicPr>
          <p:cNvPr id="31" name="Рисунок 30" descr="Открытая папка">
            <a:extLst>
              <a:ext uri="{FF2B5EF4-FFF2-40B4-BE49-F238E27FC236}">
                <a16:creationId xmlns:a16="http://schemas.microsoft.com/office/drawing/2014/main" id="{ACDBE324-C508-E24A-907F-BAD623BC29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910760" y="3976235"/>
            <a:ext cx="772275" cy="772275"/>
          </a:xfrm>
          <a:prstGeom prst="rect">
            <a:avLst/>
          </a:prstGeom>
        </p:spPr>
      </p:pic>
      <p:pic>
        <p:nvPicPr>
          <p:cNvPr id="33" name="Рисунок 32" descr="Контрольный список">
            <a:extLst>
              <a:ext uri="{FF2B5EF4-FFF2-40B4-BE49-F238E27FC236}">
                <a16:creationId xmlns:a16="http://schemas.microsoft.com/office/drawing/2014/main" id="{8FEFCC93-952D-584A-B6DE-2A95EE186F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1028223">
            <a:off x="5961639" y="3190862"/>
            <a:ext cx="670517" cy="6705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8EB09C8-C024-0743-8F9F-F44247E1DC5B}"/>
              </a:ext>
            </a:extLst>
          </p:cNvPr>
          <p:cNvSpPr txBox="1"/>
          <p:nvPr/>
        </p:nvSpPr>
        <p:spPr>
          <a:xfrm>
            <a:off x="5910760" y="2706286"/>
            <a:ext cx="48307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ru-RU" sz="2400" b="1" dirty="0">
                <a:solidFill>
                  <a:srgbClr val="FF6600"/>
                </a:solidFill>
                <a:effectLst/>
                <a:latin typeface="GillSansC" pitchFamily="2" charset="0"/>
                <a:ea typeface="Roboto" panose="02000000000000000000" pitchFamily="2" charset="0"/>
              </a:rPr>
              <a:t>Подписочные абонементы: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3EC8A03-F5E1-C74B-8F0A-D98CDE6F649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3770" y="6154746"/>
            <a:ext cx="1135955" cy="6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63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6DE323-3989-4D83-B64E-B57EE68ADDEE}"/>
              </a:ext>
            </a:extLst>
          </p:cNvPr>
          <p:cNvSpPr txBox="1"/>
          <p:nvPr/>
        </p:nvSpPr>
        <p:spPr>
          <a:xfrm>
            <a:off x="529390" y="352085"/>
            <a:ext cx="11533336" cy="7817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 Medium"/>
              </a:rPr>
              <a:t>Финансовый план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7EF38D-E5D6-DD48-9A09-BB7D5BF5C957}"/>
              </a:ext>
            </a:extLst>
          </p:cNvPr>
          <p:cNvSpPr txBox="1"/>
          <p:nvPr/>
        </p:nvSpPr>
        <p:spPr>
          <a:xfrm>
            <a:off x="525623" y="1133837"/>
            <a:ext cx="5742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GillSansLightC" pitchFamily="2" charset="0"/>
                <a:ea typeface="Roboto" panose="02000000000000000000" pitchFamily="2" charset="0"/>
              </a:rPr>
              <a:t>Календарно-ресурсное планирование</a:t>
            </a:r>
          </a:p>
        </p:txBody>
      </p:sp>
      <p:pic>
        <p:nvPicPr>
          <p:cNvPr id="16" name="Рисунок 15" descr="Месячный календарь">
            <a:extLst>
              <a:ext uri="{FF2B5EF4-FFF2-40B4-BE49-F238E27FC236}">
                <a16:creationId xmlns:a16="http://schemas.microsoft.com/office/drawing/2014/main" id="{93C33AB8-C152-BD40-A13A-AA28FEEBD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4733" y="6002323"/>
            <a:ext cx="728998" cy="7289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6A6F90-FB05-254B-ABF5-BF8FA886B9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5" t="37952" r="28271" b="33236"/>
          <a:stretch/>
        </p:blipFill>
        <p:spPr>
          <a:xfrm>
            <a:off x="13167737" y="1672634"/>
            <a:ext cx="8724755" cy="3868108"/>
          </a:xfrm>
          <a:prstGeom prst="rect">
            <a:avLst/>
          </a:prstGeom>
          <a:effectLst>
            <a:outerShdw dist="190500" dir="2700000" algn="tl" rotWithShape="0">
              <a:schemeClr val="bg2"/>
            </a:outerShdw>
          </a:effectLst>
        </p:spPr>
      </p:pic>
      <p:pic>
        <p:nvPicPr>
          <p:cNvPr id="3" name="Рисунок 2" descr="Песочные часы">
            <a:extLst>
              <a:ext uri="{FF2B5EF4-FFF2-40B4-BE49-F238E27FC236}">
                <a16:creationId xmlns:a16="http://schemas.microsoft.com/office/drawing/2014/main" id="{1AC3DA11-875F-A148-A0FA-347E2307E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0059" y="536516"/>
            <a:ext cx="914400" cy="914400"/>
          </a:xfrm>
          <a:prstGeom prst="rect">
            <a:avLst/>
          </a:prstGeom>
        </p:spPr>
      </p:pic>
      <p:pic>
        <p:nvPicPr>
          <p:cNvPr id="11" name="Рисунок 10" descr="Диаграмма Венна">
            <a:extLst>
              <a:ext uri="{FF2B5EF4-FFF2-40B4-BE49-F238E27FC236}">
                <a16:creationId xmlns:a16="http://schemas.microsoft.com/office/drawing/2014/main" id="{DAB1285F-2B5F-7647-8779-07B334BCC6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36257" y="1175202"/>
            <a:ext cx="914400" cy="914400"/>
          </a:xfrm>
          <a:prstGeom prst="rect">
            <a:avLst/>
          </a:prstGeom>
        </p:spPr>
      </p:pic>
      <p:pic>
        <p:nvPicPr>
          <p:cNvPr id="15" name="Рисунок 14" descr="Ежедневник">
            <a:extLst>
              <a:ext uri="{FF2B5EF4-FFF2-40B4-BE49-F238E27FC236}">
                <a16:creationId xmlns:a16="http://schemas.microsoft.com/office/drawing/2014/main" id="{CB417EA3-2B95-BB4E-90B9-E782034D43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63861" y="1109182"/>
            <a:ext cx="914400" cy="914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27BBC3-1A56-5849-90F4-6A0F63CEAA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/>
          <a:stretch/>
        </p:blipFill>
        <p:spPr>
          <a:xfrm>
            <a:off x="138571" y="2402888"/>
            <a:ext cx="11631154" cy="3076215"/>
          </a:xfrm>
          <a:prstGeom prst="rect">
            <a:avLst/>
          </a:prstGeom>
          <a:effectLst>
            <a:outerShdw dist="190500" dir="2700000" algn="tl" rotWithShape="0">
              <a:schemeClr val="bg2"/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5F92B01-23F2-AB46-A6C1-F857AF2C5D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72F2F73-14B2-0C4C-BAC0-B719D5FFE8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3770" y="6154746"/>
            <a:ext cx="1135955" cy="6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02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6DE323-3989-4D83-B64E-B57EE68ADDEE}"/>
              </a:ext>
            </a:extLst>
          </p:cNvPr>
          <p:cNvSpPr txBox="1"/>
          <p:nvPr/>
        </p:nvSpPr>
        <p:spPr>
          <a:xfrm>
            <a:off x="529390" y="352085"/>
            <a:ext cx="11533336" cy="7817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 Medium"/>
              </a:rPr>
              <a:t>Финансовый план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EF49FF-5A5D-4540-9B82-B38D8EFB5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8053" r="-1" b="27488"/>
          <a:stretch/>
        </p:blipFill>
        <p:spPr>
          <a:xfrm>
            <a:off x="-9679966" y="1546990"/>
            <a:ext cx="9440520" cy="3805356"/>
          </a:xfrm>
          <a:prstGeom prst="rect">
            <a:avLst/>
          </a:prstGeom>
          <a:effectLst>
            <a:outerShdw dist="190500" dir="2700000" algn="tl" rotWithShape="0">
              <a:schemeClr val="bg2"/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BAE4C25-F62D-A744-90C3-93B210FEB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A2B542-208C-D04A-A6E7-B1E8299927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18998" r="1769" b="1595"/>
          <a:stretch/>
        </p:blipFill>
        <p:spPr>
          <a:xfrm>
            <a:off x="525623" y="3864439"/>
            <a:ext cx="8775020" cy="28229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530B530-F285-8140-A098-5444D75D08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5" t="37952" r="28271" b="33236"/>
          <a:stretch/>
        </p:blipFill>
        <p:spPr>
          <a:xfrm>
            <a:off x="5788855" y="1423992"/>
            <a:ext cx="5690134" cy="2522713"/>
          </a:xfrm>
          <a:prstGeom prst="rect">
            <a:avLst/>
          </a:prstGeom>
          <a:effectLst>
            <a:outerShdw dist="190500" dir="2700000" algn="tl" rotWithShape="0">
              <a:schemeClr val="bg2"/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3D0680-A191-5141-A7F1-9BC5AA57BDA5}"/>
              </a:ext>
            </a:extLst>
          </p:cNvPr>
          <p:cNvSpPr txBox="1"/>
          <p:nvPr/>
        </p:nvSpPr>
        <p:spPr>
          <a:xfrm>
            <a:off x="525623" y="1133837"/>
            <a:ext cx="42771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GillSansLightC" pitchFamily="2" charset="0"/>
                <a:ea typeface="Roboto" panose="02000000000000000000" pitchFamily="2" charset="0"/>
              </a:rPr>
              <a:t>Эффективность инвестиций</a:t>
            </a:r>
          </a:p>
          <a:p>
            <a:r>
              <a:rPr lang="ru-RU" sz="2800" dirty="0">
                <a:solidFill>
                  <a:srgbClr val="000000"/>
                </a:solidFill>
                <a:latin typeface="GillSansLightC" pitchFamily="2" charset="0"/>
                <a:ea typeface="Roboto" panose="02000000000000000000" pitchFamily="2" charset="0"/>
              </a:rPr>
              <a:t>График окупаемости</a:t>
            </a:r>
            <a:endParaRPr lang="ru-RU" sz="2800" dirty="0">
              <a:solidFill>
                <a:srgbClr val="000000"/>
              </a:solidFill>
              <a:effectLst/>
              <a:latin typeface="GillSansLightC" pitchFamily="2" charset="0"/>
              <a:ea typeface="Roboto" panose="02000000000000000000" pitchFamily="2" charset="0"/>
            </a:endParaRPr>
          </a:p>
        </p:txBody>
      </p:sp>
      <p:pic>
        <p:nvPicPr>
          <p:cNvPr id="19" name="Рисунок 18" descr="Банк">
            <a:extLst>
              <a:ext uri="{FF2B5EF4-FFF2-40B4-BE49-F238E27FC236}">
                <a16:creationId xmlns:a16="http://schemas.microsoft.com/office/drawing/2014/main" id="{E56F66D9-C5AF-6F44-ADCF-F88234768B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6634" y="2680100"/>
            <a:ext cx="914400" cy="914400"/>
          </a:xfrm>
          <a:prstGeom prst="rect">
            <a:avLst/>
          </a:prstGeom>
        </p:spPr>
      </p:pic>
      <p:pic>
        <p:nvPicPr>
          <p:cNvPr id="20" name="Рисунок 19" descr="Монеты">
            <a:extLst>
              <a:ext uri="{FF2B5EF4-FFF2-40B4-BE49-F238E27FC236}">
                <a16:creationId xmlns:a16="http://schemas.microsoft.com/office/drawing/2014/main" id="{8A75D51C-C02C-2342-AC33-4E6491DB6A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93470" y="2679673"/>
            <a:ext cx="914400" cy="914400"/>
          </a:xfrm>
          <a:prstGeom prst="rect">
            <a:avLst/>
          </a:prstGeom>
        </p:spPr>
      </p:pic>
      <p:pic>
        <p:nvPicPr>
          <p:cNvPr id="21" name="Рисунок 20" descr="Калькулятор">
            <a:extLst>
              <a:ext uri="{FF2B5EF4-FFF2-40B4-BE49-F238E27FC236}">
                <a16:creationId xmlns:a16="http://schemas.microsoft.com/office/drawing/2014/main" id="{BF6640F3-580F-4D4C-89EB-2F9F63A348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15052" y="2679673"/>
            <a:ext cx="914400" cy="914400"/>
          </a:xfrm>
          <a:prstGeom prst="rect">
            <a:avLst/>
          </a:prstGeom>
        </p:spPr>
      </p:pic>
      <p:pic>
        <p:nvPicPr>
          <p:cNvPr id="23" name="Рисунок 22" descr="Песочные часы">
            <a:extLst>
              <a:ext uri="{FF2B5EF4-FFF2-40B4-BE49-F238E27FC236}">
                <a16:creationId xmlns:a16="http://schemas.microsoft.com/office/drawing/2014/main" id="{174C7EC9-8D82-F948-B887-48F7A05E2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96475" y="4236860"/>
            <a:ext cx="914400" cy="914400"/>
          </a:xfrm>
          <a:prstGeom prst="rect">
            <a:avLst/>
          </a:prstGeom>
        </p:spPr>
      </p:pic>
      <p:pic>
        <p:nvPicPr>
          <p:cNvPr id="24" name="Рисунок 23" descr="Диаграмма Венна">
            <a:extLst>
              <a:ext uri="{FF2B5EF4-FFF2-40B4-BE49-F238E27FC236}">
                <a16:creationId xmlns:a16="http://schemas.microsoft.com/office/drawing/2014/main" id="{584CAAF7-F3B0-B142-8BA7-D6C1667AFC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692307" y="5151260"/>
            <a:ext cx="914400" cy="914400"/>
          </a:xfrm>
          <a:prstGeom prst="rect">
            <a:avLst/>
          </a:prstGeom>
        </p:spPr>
      </p:pic>
      <p:pic>
        <p:nvPicPr>
          <p:cNvPr id="25" name="Рисунок 24" descr="Ежедневник">
            <a:extLst>
              <a:ext uri="{FF2B5EF4-FFF2-40B4-BE49-F238E27FC236}">
                <a16:creationId xmlns:a16="http://schemas.microsoft.com/office/drawing/2014/main" id="{23B8A72E-DDD5-8C40-BF10-A22F8795B1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43892" y="5124187"/>
            <a:ext cx="914400" cy="914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46E6F2E-9024-6C4F-8E54-0777F1AF85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3770" y="6154746"/>
            <a:ext cx="1135955" cy="6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18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C24277F-E535-4E01-A2B3-C2CC0B069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377478"/>
              </p:ext>
            </p:extLst>
          </p:nvPr>
        </p:nvGraphicFramePr>
        <p:xfrm>
          <a:off x="125104" y="1148901"/>
          <a:ext cx="11941791" cy="4729860"/>
        </p:xfrm>
        <a:graphic>
          <a:graphicData uri="http://schemas.openxmlformats.org/drawingml/2006/table">
            <a:tbl>
              <a:tblPr/>
              <a:tblGrid>
                <a:gridCol w="2747946">
                  <a:extLst>
                    <a:ext uri="{9D8B030D-6E8A-4147-A177-3AD203B41FA5}">
                      <a16:colId xmlns:a16="http://schemas.microsoft.com/office/drawing/2014/main" val="3471598436"/>
                    </a:ext>
                  </a:extLst>
                </a:gridCol>
                <a:gridCol w="1036100">
                  <a:extLst>
                    <a:ext uri="{9D8B030D-6E8A-4147-A177-3AD203B41FA5}">
                      <a16:colId xmlns:a16="http://schemas.microsoft.com/office/drawing/2014/main" val="4026716112"/>
                    </a:ext>
                  </a:extLst>
                </a:gridCol>
                <a:gridCol w="1068042">
                  <a:extLst>
                    <a:ext uri="{9D8B030D-6E8A-4147-A177-3AD203B41FA5}">
                      <a16:colId xmlns:a16="http://schemas.microsoft.com/office/drawing/2014/main" val="3873383361"/>
                    </a:ext>
                  </a:extLst>
                </a:gridCol>
                <a:gridCol w="7089703">
                  <a:extLst>
                    <a:ext uri="{9D8B030D-6E8A-4147-A177-3AD203B41FA5}">
                      <a16:colId xmlns:a16="http://schemas.microsoft.com/office/drawing/2014/main" val="2551668708"/>
                    </a:ext>
                  </a:extLst>
                </a:gridCol>
              </a:tblGrid>
              <a:tr h="2036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Наименование риска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Вероятность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Влияние на ход проекта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Мероприятия по </a:t>
                      </a:r>
                      <a:r>
                        <a:rPr lang="ru-RU" sz="12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митигации</a:t>
                      </a:r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рисков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777176"/>
                  </a:ext>
                </a:extLst>
              </a:tr>
              <a:tr h="404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Конкуренция с локальными сервисами и крупными компаниями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4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4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Уникальные преимущества, акцент на удобство и скорость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826"/>
                  </a:ext>
                </a:extLst>
              </a:tr>
              <a:tr h="4047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Низкая платежеспособность клиентов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Гибкая ценовая политика, бесплатные базовые услуги, скидки и рассрочки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7825760"/>
                  </a:ext>
                </a:extLst>
              </a:tr>
              <a:tr h="5555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Недостаточный поток клиентов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4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5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Активное продвижение через маркетинг, SEO, реферальные программы и социальные сети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100993"/>
                  </a:ext>
                </a:extLst>
              </a:tr>
              <a:tr h="3041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Сбои в удаленной диагностике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4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Тестирование ПО, регулярные обновления, поддержка клиентов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458647"/>
                  </a:ext>
                </a:extLst>
              </a:tr>
              <a:tr h="4549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Проблемы с качеством интернет-соединения у клиентов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Минимальные требования к соединению, пошаговые инструкции для клиентов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356001"/>
                  </a:ext>
                </a:extLst>
              </a:tr>
              <a:tr h="3544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Безопасность данных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5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Использование шифрования, аудит безопасности, обучение сотрудников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4915731"/>
                  </a:ext>
                </a:extLst>
              </a:tr>
              <a:tr h="3544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Недостаток квалифицированных специалистов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4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4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Программа обучения, сертификация, проверка качества работы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1934063"/>
                  </a:ext>
                </a:extLst>
              </a:tr>
              <a:tr h="5052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Трудности масштабирования бизнеса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4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Автоматизация процессов, планирование роста, привлечение фрилансеров или аутсорсинг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785964"/>
                  </a:ext>
                </a:extLst>
              </a:tr>
              <a:tr h="4549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Проблемы с управлением операционными процессами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4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Внедрение CRM-систем, четкие процессы и структура работы, контроль качества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147074"/>
                  </a:ext>
                </a:extLst>
              </a:tr>
              <a:tr h="3544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Негативные отзывы клиентов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4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Мониторинг отзывов, быстрая реакция на жалобы, компенсации и бонусы</a:t>
                      </a:r>
                    </a:p>
                  </a:txBody>
                  <a:tcPr marL="2618" marR="2618" marT="2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1715511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E04F5E0-051A-A641-92C5-E0F0F6A3A2FF}"/>
              </a:ext>
            </a:extLst>
          </p:cNvPr>
          <p:cNvSpPr/>
          <p:nvPr/>
        </p:nvSpPr>
        <p:spPr>
          <a:xfrm>
            <a:off x="-23153" y="7428066"/>
            <a:ext cx="12371898" cy="3462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FA1BFC-2249-43DA-B1E0-5887952DC873}"/>
              </a:ext>
            </a:extLst>
          </p:cNvPr>
          <p:cNvSpPr txBox="1"/>
          <p:nvPr/>
        </p:nvSpPr>
        <p:spPr>
          <a:xfrm>
            <a:off x="507997" y="137692"/>
            <a:ext cx="8880831" cy="142192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defRPr sz="4800" b="1">
                <a:solidFill>
                  <a:srgbClr val="FF6600"/>
                </a:solidFill>
                <a:latin typeface="GillSansC" pitchFamily="2" charset="0"/>
                <a:cs typeface="Gill Sans" panose="020B0502020104020203" pitchFamily="34" charset="-79"/>
              </a:defRPr>
            </a:lvl1pPr>
          </a:lstStyle>
          <a:p>
            <a:r>
              <a:rPr lang="ru-RU" dirty="0" err="1"/>
              <a:t>Митигация</a:t>
            </a:r>
            <a:r>
              <a:rPr lang="ru-RU" dirty="0"/>
              <a:t> рисков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2C6619-84CD-AC40-96DE-16312F9043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544A9A-5B1E-374F-8DFE-47A19FA25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3770" y="6154746"/>
            <a:ext cx="1135955" cy="6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42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B3F212-427E-472C-93D2-62E6C2CDCA95}"/>
              </a:ext>
            </a:extLst>
          </p:cNvPr>
          <p:cNvSpPr/>
          <p:nvPr/>
        </p:nvSpPr>
        <p:spPr>
          <a:xfrm>
            <a:off x="256258" y="1005259"/>
            <a:ext cx="6132492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6600"/>
                </a:solidFill>
                <a:latin typeface="GillSansC" pitchFamily="2" charset="0"/>
              </a:rPr>
              <a:t>1. Пользователи ПК:</a:t>
            </a:r>
          </a:p>
          <a:p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</a:rPr>
              <a:t>Возраст: 25-45 лет</a:t>
            </a:r>
          </a:p>
          <a:p>
            <a:r>
              <a:rPr lang="ru-RU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</a:rPr>
              <a:t> </a:t>
            </a:r>
          </a:p>
          <a:p>
            <a:r>
              <a:rPr lang="ru-RU" dirty="0">
                <a:latin typeface="GillSansLightC" pitchFamily="2" charset="0"/>
              </a:rPr>
              <a:t>Используют технику в ежедневной работе, ценят скорость и качество обслуживания.</a:t>
            </a:r>
          </a:p>
          <a:p>
            <a:endParaRPr lang="ru-RU" sz="500" dirty="0">
              <a:latin typeface="GillSansLightC" pitchFamily="2" charset="0"/>
            </a:endParaRPr>
          </a:p>
          <a:p>
            <a:r>
              <a:rPr lang="ru-RU" sz="2000" b="1" dirty="0">
                <a:latin typeface="GillSansC" pitchFamily="2" charset="0"/>
              </a:rPr>
              <a:t>Потребности: </a:t>
            </a:r>
            <a:r>
              <a:rPr lang="ru-RU" sz="2000" dirty="0">
                <a:latin typeface="GillSansC" pitchFamily="2" charset="0"/>
              </a:rPr>
              <a:t>Срочный ремонт, поддержка на дому или в офисе.</a:t>
            </a:r>
          </a:p>
          <a:p>
            <a:endParaRPr lang="ru-RU" dirty="0">
              <a:latin typeface="GillSansC" pitchFamily="2" charset="0"/>
            </a:endParaRPr>
          </a:p>
          <a:p>
            <a:r>
              <a:rPr lang="ru-RU" sz="2400" b="1" dirty="0">
                <a:solidFill>
                  <a:srgbClr val="FF6600"/>
                </a:solidFill>
                <a:latin typeface="GillSansC" pitchFamily="2" charset="0"/>
              </a:rPr>
              <a:t>2. Пожилые люди:</a:t>
            </a:r>
          </a:p>
          <a:p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</a:rPr>
              <a:t>Возраст: 60+ лет</a:t>
            </a:r>
          </a:p>
          <a:p>
            <a:r>
              <a:rPr lang="ru-RU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</a:rPr>
              <a:t> 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GillSansLightC" pitchFamily="2" charset="0"/>
            </a:endParaRPr>
          </a:p>
          <a:p>
            <a:r>
              <a:rPr lang="ru-RU" dirty="0">
                <a:latin typeface="GillSansLightC" pitchFamily="2" charset="0"/>
              </a:rPr>
              <a:t>Меньше знакомы с технологиями, предпочитают простоту и понятность услуг.</a:t>
            </a:r>
          </a:p>
          <a:p>
            <a:r>
              <a:rPr lang="ru-RU" sz="500" dirty="0">
                <a:latin typeface="GillSansC" pitchFamily="2" charset="0"/>
              </a:rPr>
              <a:t> </a:t>
            </a:r>
            <a:endParaRPr lang="en-US" sz="500" dirty="0">
              <a:latin typeface="GillSansC" pitchFamily="2" charset="0"/>
            </a:endParaRPr>
          </a:p>
          <a:p>
            <a:r>
              <a:rPr lang="ru-RU" sz="2000" b="1" dirty="0">
                <a:latin typeface="GillSansC" pitchFamily="2" charset="0"/>
              </a:rPr>
              <a:t>Потребности: </a:t>
            </a:r>
            <a:r>
              <a:rPr lang="ru-RU" sz="2000" dirty="0">
                <a:latin typeface="GillSansC" pitchFamily="2" charset="0"/>
              </a:rPr>
              <a:t>Помощь во взаимодействии с программами</a:t>
            </a:r>
            <a:r>
              <a:rPr lang="en-US" sz="2000" dirty="0">
                <a:latin typeface="GillSansC" pitchFamily="2" charset="0"/>
              </a:rPr>
              <a:t>,</a:t>
            </a:r>
            <a:r>
              <a:rPr lang="ru-RU" sz="2000" dirty="0">
                <a:latin typeface="GillSansC" pitchFamily="2" charset="0"/>
              </a:rPr>
              <a:t> помощь в ремонте и настройке, дружелюбный сервис.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3AF58-6FD4-5749-93BA-2F7529D48141}"/>
              </a:ext>
            </a:extLst>
          </p:cNvPr>
          <p:cNvSpPr txBox="1"/>
          <p:nvPr/>
        </p:nvSpPr>
        <p:spPr>
          <a:xfrm>
            <a:off x="396240" y="188714"/>
            <a:ext cx="11533336" cy="99661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 Medium"/>
              </a:rPr>
              <a:t>Целевые потребители услуг</a:t>
            </a:r>
          </a:p>
        </p:txBody>
      </p:sp>
      <p:pic>
        <p:nvPicPr>
          <p:cNvPr id="15" name="Рисунок 14" descr="Целевая аудитория">
            <a:extLst>
              <a:ext uri="{FF2B5EF4-FFF2-40B4-BE49-F238E27FC236}">
                <a16:creationId xmlns:a16="http://schemas.microsoft.com/office/drawing/2014/main" id="{0857BD0E-59CE-9945-9E46-321B4A729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972" y="6115927"/>
            <a:ext cx="777082" cy="7770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3DF3A6-FCEA-A742-8E11-46345F113E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D4662C-0CA0-5F43-9737-29E17C4C40FA}"/>
              </a:ext>
            </a:extLst>
          </p:cNvPr>
          <p:cNvSpPr txBox="1"/>
          <p:nvPr/>
        </p:nvSpPr>
        <p:spPr>
          <a:xfrm>
            <a:off x="6377023" y="731045"/>
            <a:ext cx="5564281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GillSansC" pitchFamily="2" charset="0"/>
            </a:endParaRPr>
          </a:p>
          <a:p>
            <a:r>
              <a:rPr lang="ru-RU" sz="2400" b="1" dirty="0">
                <a:solidFill>
                  <a:srgbClr val="FF6600"/>
                </a:solidFill>
                <a:latin typeface="GillSansC" pitchFamily="2" charset="0"/>
              </a:rPr>
              <a:t>3. Малый бизнес:</a:t>
            </a:r>
          </a:p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</a:rPr>
              <a:t>Размер: Компании с числом сотрудников от 1 до 50</a:t>
            </a:r>
          </a:p>
          <a:p>
            <a:r>
              <a:rPr lang="ru-RU" sz="500" dirty="0">
                <a:latin typeface="GillSansC" pitchFamily="2" charset="0"/>
              </a:rPr>
              <a:t> </a:t>
            </a:r>
          </a:p>
          <a:p>
            <a:r>
              <a:rPr lang="ru-RU" sz="2000" b="1" dirty="0">
                <a:latin typeface="GillSansC" pitchFamily="2" charset="0"/>
              </a:rPr>
              <a:t>Потребности: </a:t>
            </a:r>
            <a:r>
              <a:rPr lang="ru-RU" sz="2000" dirty="0">
                <a:latin typeface="GillSansC" pitchFamily="2" charset="0"/>
              </a:rPr>
              <a:t>Регулярное обслуживание, поддержка по вызову, доступные цены.</a:t>
            </a:r>
          </a:p>
          <a:p>
            <a:endParaRPr lang="ru-RU" sz="2000" dirty="0">
              <a:latin typeface="GillSansC" pitchFamily="2" charset="0"/>
            </a:endParaRPr>
          </a:p>
          <a:p>
            <a:r>
              <a:rPr lang="ru-RU" sz="2400" b="1" dirty="0">
                <a:solidFill>
                  <a:srgbClr val="FF6600"/>
                </a:solidFill>
                <a:latin typeface="GillSansC" pitchFamily="2" charset="0"/>
              </a:rPr>
              <a:t>4. Геймеры:</a:t>
            </a:r>
          </a:p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LightC" pitchFamily="2" charset="0"/>
              </a:rPr>
              <a:t>Возраст: 16-35 лет</a:t>
            </a:r>
          </a:p>
          <a:p>
            <a:endParaRPr lang="ru-RU" sz="500" dirty="0">
              <a:solidFill>
                <a:schemeClr val="tx1">
                  <a:lumMod val="50000"/>
                  <a:lumOff val="50000"/>
                </a:schemeClr>
              </a:solidFill>
              <a:latin typeface="GillSansLightC" pitchFamily="2" charset="0"/>
            </a:endParaRPr>
          </a:p>
          <a:p>
            <a:r>
              <a:rPr lang="ru-RU" dirty="0">
                <a:latin typeface="GillSansLightC" pitchFamily="2" charset="0"/>
              </a:rPr>
              <a:t>Часто обновляют оборудование, ищут специализированные услуги.</a:t>
            </a:r>
          </a:p>
          <a:p>
            <a:endParaRPr lang="ru-RU" sz="500" dirty="0">
              <a:latin typeface="GillSansC" pitchFamily="2" charset="0"/>
            </a:endParaRPr>
          </a:p>
          <a:p>
            <a:r>
              <a:rPr lang="ru-RU" sz="2000" b="1" dirty="0">
                <a:latin typeface="GillSansC" pitchFamily="2" charset="0"/>
              </a:rPr>
              <a:t>Потребности: </a:t>
            </a:r>
            <a:r>
              <a:rPr lang="ru-RU" sz="2000" dirty="0">
                <a:latin typeface="GillSansC" pitchFamily="2" charset="0"/>
              </a:rPr>
              <a:t>Качественный ремонт и апгрейд, консультации по модификациям.</a:t>
            </a:r>
          </a:p>
          <a:p>
            <a:endParaRPr lang="ru-RU" dirty="0">
              <a:latin typeface="GillSansC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62EB0F-2884-CB40-946A-D6AE15496E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3770" y="6154746"/>
            <a:ext cx="1135955" cy="6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72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Лампочка и шестеренка">
            <a:extLst>
              <a:ext uri="{FF2B5EF4-FFF2-40B4-BE49-F238E27FC236}">
                <a16:creationId xmlns:a16="http://schemas.microsoft.com/office/drawing/2014/main" id="{3100773A-FD76-9640-808F-4B0457F67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00401">
            <a:off x="12613841" y="5959405"/>
            <a:ext cx="1026083" cy="10260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391F3-3C77-445F-BA9C-0D743B949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302" y="2637554"/>
            <a:ext cx="12238604" cy="1064276"/>
          </a:xfrm>
          <a:noFill/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r>
              <a:rPr lang="ru-RU" sz="7200" b="1" dirty="0">
                <a:solidFill>
                  <a:srgbClr val="FF6600"/>
                </a:solidFill>
                <a:latin typeface="GillSansC" pitchFamily="2" charset="0"/>
                <a:sym typeface="Montserrat"/>
              </a:rPr>
              <a:t>Спасибо за внимание!</a:t>
            </a:r>
            <a:endParaRPr lang="ru-RU" sz="7200" b="1" dirty="0">
              <a:solidFill>
                <a:srgbClr val="FF6600"/>
              </a:solidFill>
              <a:latin typeface="GillSansC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C2809E-CA95-4EB3-B686-480DE82EC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3050" y="4153654"/>
            <a:ext cx="2972972" cy="85411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GillSansC" pitchFamily="2" charset="0"/>
                <a:ea typeface="Roboto" panose="02000000000000000000" pitchFamily="2" charset="0"/>
              </a:rPr>
              <a:t>Давид Толмачев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C81085-3647-3C45-9808-17EE811E6C63}"/>
              </a:ext>
            </a:extLst>
          </p:cNvPr>
          <p:cNvSpPr txBox="1"/>
          <p:nvPr/>
        </p:nvSpPr>
        <p:spPr>
          <a:xfrm>
            <a:off x="12238604" y="176241"/>
            <a:ext cx="6096000" cy="75713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"/>
              </a:rPr>
              <a:t>Цели</a:t>
            </a:r>
            <a:r>
              <a:rPr lang="ru-RU" dirty="0">
                <a:latin typeface="GillSansC" pitchFamily="2" charset="0"/>
                <a:sym typeface="Montserrat Medium"/>
              </a:rPr>
              <a:t> проекта</a:t>
            </a:r>
          </a:p>
        </p:txBody>
      </p:sp>
      <p:pic>
        <p:nvPicPr>
          <p:cNvPr id="27" name="Рисунок 26" descr="Угловые стрелки">
            <a:extLst>
              <a:ext uri="{FF2B5EF4-FFF2-40B4-BE49-F238E27FC236}">
                <a16:creationId xmlns:a16="http://schemas.microsoft.com/office/drawing/2014/main" id="{244EFD0B-5F0F-A642-848A-61E764060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67574" y="1723154"/>
            <a:ext cx="914400" cy="9144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976A3F-9D4E-4243-AC11-E8F1B04259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398" y="228051"/>
            <a:ext cx="1350429" cy="7571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57C0C7-BF48-A84B-8EDF-1A2405F367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  <p:sp>
        <p:nvSpPr>
          <p:cNvPr id="25" name="Объект 2">
            <a:extLst>
              <a:ext uri="{FF2B5EF4-FFF2-40B4-BE49-F238E27FC236}">
                <a16:creationId xmlns:a16="http://schemas.microsoft.com/office/drawing/2014/main" id="{B9463B92-32FD-2A43-9139-664321AC5407}"/>
              </a:ext>
            </a:extLst>
          </p:cNvPr>
          <p:cNvSpPr txBox="1">
            <a:spLocks/>
          </p:cNvSpPr>
          <p:nvPr/>
        </p:nvSpPr>
        <p:spPr>
          <a:xfrm>
            <a:off x="7201958" y="4153654"/>
            <a:ext cx="2972972" cy="854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>
                <a:ea typeface="Roboto" panose="02000000000000000000" pitchFamily="2" charset="0"/>
              </a:rPr>
              <a:t>Павел Шумейко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457249F9-BE9E-384F-AC6A-0FED8947B5E5}"/>
              </a:ext>
            </a:extLst>
          </p:cNvPr>
          <p:cNvSpPr txBox="1">
            <a:spLocks/>
          </p:cNvSpPr>
          <p:nvPr/>
        </p:nvSpPr>
        <p:spPr>
          <a:xfrm>
            <a:off x="1167226" y="4813034"/>
            <a:ext cx="4704620" cy="854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Разработка </a:t>
            </a:r>
            <a:r>
              <a:rPr lang="ru-RU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бэкенд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-составляющей и финансовой части проекта</a:t>
            </a:r>
          </a:p>
          <a:p>
            <a:pPr marL="0" indent="0" algn="ctr">
              <a:buNone/>
            </a:pPr>
            <a:r>
              <a:rPr lang="es-ES" sz="1800" dirty="0">
                <a:solidFill>
                  <a:schemeClr val="tx1">
                    <a:alpha val="42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dave-at@yandex.ru</a:t>
            </a:r>
            <a:endParaRPr lang="es-ES" sz="1800" dirty="0">
              <a:solidFill>
                <a:schemeClr val="tx1">
                  <a:alpha val="42000"/>
                </a:schemeClr>
              </a:solidFill>
            </a:endParaRP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DD5754B5-0182-534E-8DBB-8EEA154AF929}"/>
              </a:ext>
            </a:extLst>
          </p:cNvPr>
          <p:cNvSpPr txBox="1">
            <a:spLocks/>
          </p:cNvSpPr>
          <p:nvPr/>
        </p:nvSpPr>
        <p:spPr>
          <a:xfrm>
            <a:off x="6320154" y="4813034"/>
            <a:ext cx="4704620" cy="854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Разработка </a:t>
            </a:r>
            <a:r>
              <a:rPr lang="ru-RU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фронтенд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-составляющей и маркетинговой части проекта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 algn="ctr">
              <a:buNone/>
            </a:pPr>
            <a:r>
              <a:rPr lang="ru-RU" sz="1800" u="sng" dirty="0">
                <a:solidFill>
                  <a:schemeClr val="tx1">
                    <a:alpha val="42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contact@pavelshumeyko.r</a:t>
            </a:r>
            <a:r>
              <a:rPr lang="en-US" sz="1800" u="sng" dirty="0">
                <a:solidFill>
                  <a:schemeClr val="tx1">
                    <a:alpha val="42000"/>
                  </a:schemeClr>
                </a:solidFill>
              </a:rPr>
              <a:t>u</a:t>
            </a:r>
          </a:p>
        </p:txBody>
      </p:sp>
      <p:pic>
        <p:nvPicPr>
          <p:cNvPr id="29" name="Рисунок 28" descr="Отправить">
            <a:extLst>
              <a:ext uri="{FF2B5EF4-FFF2-40B4-BE49-F238E27FC236}">
                <a16:creationId xmlns:a16="http://schemas.microsoft.com/office/drawing/2014/main" id="{31999EAF-DE7D-B448-AF72-62B775B288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605623" y="-1705346"/>
            <a:ext cx="1265961" cy="1265961"/>
          </a:xfrm>
          <a:prstGeom prst="rect">
            <a:avLst/>
          </a:prstGeom>
        </p:spPr>
      </p:pic>
      <p:pic>
        <p:nvPicPr>
          <p:cNvPr id="30" name="Рисунок 29" descr="Лампочка и шестеренка">
            <a:extLst>
              <a:ext uri="{FF2B5EF4-FFF2-40B4-BE49-F238E27FC236}">
                <a16:creationId xmlns:a16="http://schemas.microsoft.com/office/drawing/2014/main" id="{BFF0A921-B094-F34F-9535-680961CE0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00401">
            <a:off x="12296531" y="3274223"/>
            <a:ext cx="1026083" cy="1026083"/>
          </a:xfrm>
          <a:prstGeom prst="rect">
            <a:avLst/>
          </a:prstGeom>
        </p:spPr>
      </p:pic>
      <p:pic>
        <p:nvPicPr>
          <p:cNvPr id="31" name="Рисунок 30" descr="Документ">
            <a:extLst>
              <a:ext uri="{FF2B5EF4-FFF2-40B4-BE49-F238E27FC236}">
                <a16:creationId xmlns:a16="http://schemas.microsoft.com/office/drawing/2014/main" id="{BA9A3E28-AA63-AA4A-A0C3-2A838D2A63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245471">
            <a:off x="609466" y="3605973"/>
            <a:ext cx="912292" cy="91229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BC509D4-0DA5-1D41-BD46-FD06A7ACC92E}"/>
              </a:ext>
            </a:extLst>
          </p:cNvPr>
          <p:cNvSpPr txBox="1"/>
          <p:nvPr/>
        </p:nvSpPr>
        <p:spPr>
          <a:xfrm>
            <a:off x="23302" y="5916849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dirty="0">
                <a:latin typeface="GillSansLightC" pitchFamily="2" charset="0"/>
                <a:ea typeface="Roboto" panose="02000000000000000000" pitchFamily="2" charset="0"/>
                <a:cs typeface="Gill Sans Light" panose="020B0302020104020203" pitchFamily="34" charset="-79"/>
                <a:sym typeface="Montserrat Medium"/>
              </a:rPr>
              <a:t>Научный Руководитель: </a:t>
            </a:r>
            <a:r>
              <a:rPr lang="ru-RU" sz="1800" b="1" dirty="0" err="1">
                <a:latin typeface="GillSansLightC" pitchFamily="2" charset="0"/>
                <a:ea typeface="Roboto" panose="02000000000000000000" pitchFamily="2" charset="0"/>
                <a:cs typeface="Gill Sans Light" panose="020B0302020104020203" pitchFamily="34" charset="-79"/>
                <a:sym typeface="Montserrat Medium"/>
              </a:rPr>
              <a:t>Китова</a:t>
            </a:r>
            <a:r>
              <a:rPr lang="ru-RU" sz="1800" b="1" dirty="0">
                <a:latin typeface="GillSansLightC" pitchFamily="2" charset="0"/>
                <a:ea typeface="Roboto" panose="02000000000000000000" pitchFamily="2" charset="0"/>
                <a:cs typeface="Gill Sans Light" panose="020B0302020104020203" pitchFamily="34" charset="-79"/>
                <a:sym typeface="Montserrat Medium"/>
              </a:rPr>
              <a:t> Ольга Викторовна </a:t>
            </a:r>
            <a:r>
              <a:rPr lang="ru-RU" sz="1800" dirty="0">
                <a:latin typeface="GillSansLightC" pitchFamily="2" charset="0"/>
                <a:ea typeface="Roboto" panose="02000000000000000000" pitchFamily="2" charset="0"/>
                <a:cs typeface="Gill Sans Light" panose="020B0302020104020203" pitchFamily="34" charset="-79"/>
                <a:sym typeface="Montserrat Medium"/>
              </a:rPr>
              <a:t>– доктор экономических наук, профессор</a:t>
            </a:r>
          </a:p>
        </p:txBody>
      </p:sp>
    </p:spTree>
    <p:extLst>
      <p:ext uri="{BB962C8B-B14F-4D97-AF65-F5344CB8AC3E}">
        <p14:creationId xmlns:p14="http://schemas.microsoft.com/office/powerpoint/2010/main" val="2020863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8829C48-FF9A-BB45-924B-2E162631BB11}"/>
              </a:ext>
            </a:extLst>
          </p:cNvPr>
          <p:cNvSpPr/>
          <p:nvPr/>
        </p:nvSpPr>
        <p:spPr>
          <a:xfrm>
            <a:off x="10118344" y="2229794"/>
            <a:ext cx="1448482" cy="144848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2F8991-B389-774D-98EB-14AD0E800BE8}"/>
              </a:ext>
            </a:extLst>
          </p:cNvPr>
          <p:cNvSpPr txBox="1"/>
          <p:nvPr/>
        </p:nvSpPr>
        <p:spPr>
          <a:xfrm>
            <a:off x="895203" y="421116"/>
            <a:ext cx="67303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6600"/>
                </a:solidFill>
                <a:latin typeface="GillSansC" pitchFamily="2" charset="0"/>
              </a:rPr>
              <a:t>Проблема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ECA557-7877-F741-9B1C-4204CF150EF9}"/>
              </a:ext>
            </a:extLst>
          </p:cNvPr>
          <p:cNvSpPr/>
          <p:nvPr/>
        </p:nvSpPr>
        <p:spPr>
          <a:xfrm>
            <a:off x="7840971" y="2229794"/>
            <a:ext cx="2191337" cy="144848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11FC19-1F50-F44C-A318-17CB182D6949}"/>
              </a:ext>
            </a:extLst>
          </p:cNvPr>
          <p:cNvSpPr txBox="1"/>
          <p:nvPr/>
        </p:nvSpPr>
        <p:spPr>
          <a:xfrm>
            <a:off x="7827781" y="2393108"/>
            <a:ext cx="2191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6600"/>
                </a:solidFill>
                <a:latin typeface="GillSansC" pitchFamily="2" charset="0"/>
              </a:rPr>
              <a:t>17 916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BC7CCB-8F21-9443-B260-9792A607F424}"/>
              </a:ext>
            </a:extLst>
          </p:cNvPr>
          <p:cNvSpPr txBox="1"/>
          <p:nvPr/>
        </p:nvSpPr>
        <p:spPr>
          <a:xfrm>
            <a:off x="7880091" y="2968019"/>
            <a:ext cx="2146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latin typeface="GillSansC" pitchFamily="2" charset="0"/>
              </a:rPr>
              <a:t>Запросов «</a:t>
            </a:r>
            <a:r>
              <a:rPr lang="ru-RU" sz="1100" b="1" dirty="0">
                <a:solidFill>
                  <a:srgbClr val="FF6600"/>
                </a:solidFill>
                <a:latin typeface="GillSansC" pitchFamily="2" charset="0"/>
              </a:rPr>
              <a:t>Ремонт ПК</a:t>
            </a:r>
            <a:r>
              <a:rPr lang="ru-RU" sz="1100" b="1" dirty="0">
                <a:latin typeface="GillSansC" pitchFamily="2" charset="0"/>
              </a:rPr>
              <a:t>» в  </a:t>
            </a:r>
          </a:p>
          <a:p>
            <a:pPr algn="ctr"/>
            <a:r>
              <a:rPr lang="ru-RU" sz="1100" b="1" dirty="0" err="1">
                <a:latin typeface="GillSansC" pitchFamily="2" charset="0"/>
              </a:rPr>
              <a:t>Яндекс.Вордстат</a:t>
            </a:r>
            <a:endParaRPr lang="ru-RU" sz="1100" b="1" dirty="0">
              <a:latin typeface="GillSansC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F1113-838C-9543-804B-CFF6EFAEFAF1}"/>
              </a:ext>
            </a:extLst>
          </p:cNvPr>
          <p:cNvSpPr txBox="1"/>
          <p:nvPr/>
        </p:nvSpPr>
        <p:spPr>
          <a:xfrm>
            <a:off x="895203" y="1144251"/>
            <a:ext cx="986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Отсутствие на рынке «прозрачного» СЦ по обслуживанию компьютерной техники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2FE1AF-2645-4440-BCF2-A181786F8D32}"/>
              </a:ext>
            </a:extLst>
          </p:cNvPr>
          <p:cNvSpPr txBox="1"/>
          <p:nvPr/>
        </p:nvSpPr>
        <p:spPr>
          <a:xfrm>
            <a:off x="10121149" y="2857058"/>
            <a:ext cx="1530353" cy="347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00"/>
              </a:lnSpc>
              <a:spcAft>
                <a:spcPts val="600"/>
              </a:spcAft>
            </a:pPr>
            <a:r>
              <a:rPr lang="en-US" sz="6000" b="1" dirty="0">
                <a:solidFill>
                  <a:srgbClr val="FF6600"/>
                </a:solidFill>
                <a:latin typeface="GillSansC" pitchFamily="2" charset="0"/>
              </a:rPr>
              <a:t>x3</a:t>
            </a:r>
            <a:endParaRPr lang="ru-RU" sz="6000" b="1" dirty="0">
              <a:solidFill>
                <a:srgbClr val="FF6600"/>
              </a:solidFill>
              <a:latin typeface="GillSansC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599FE5-053B-0C47-86C1-126DAA106AA6}"/>
              </a:ext>
            </a:extLst>
          </p:cNvPr>
          <p:cNvSpPr txBox="1"/>
          <p:nvPr/>
        </p:nvSpPr>
        <p:spPr>
          <a:xfrm>
            <a:off x="10077409" y="3183463"/>
            <a:ext cx="15303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latin typeface="GillSansC" pitchFamily="2" charset="0"/>
              </a:rPr>
              <a:t>Рост спроса в </a:t>
            </a:r>
            <a:r>
              <a:rPr lang="ru-RU" sz="1100" b="1" dirty="0">
                <a:solidFill>
                  <a:srgbClr val="FF6600"/>
                </a:solidFill>
                <a:latin typeface="GillSansC" pitchFamily="2" charset="0"/>
              </a:rPr>
              <a:t>2024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DA5B90D-14CE-FD41-933F-C8B6D8913F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1007537-1F2B-574E-B5B2-D9B6FC681D5E}"/>
              </a:ext>
            </a:extLst>
          </p:cNvPr>
          <p:cNvSpPr txBox="1"/>
          <p:nvPr/>
        </p:nvSpPr>
        <p:spPr>
          <a:xfrm>
            <a:off x="895203" y="3309769"/>
            <a:ext cx="69848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Рынок ремонта </a:t>
            </a:r>
            <a:r>
              <a:rPr lang="ru-RU" sz="2000" dirty="0"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ПК - один из самых непрозрачных сегментов услуг</a:t>
            </a:r>
            <a:r>
              <a:rPr lang="ru-RU" sz="2000" dirty="0">
                <a:latin typeface="GillSansC" pitchFamily="2" charset="0"/>
                <a:ea typeface="Open Sans" pitchFamily="2" charset="0"/>
                <a:cs typeface="Open Sans" pitchFamily="2" charset="0"/>
              </a:rPr>
              <a:t>, где ч</a:t>
            </a:r>
            <a:r>
              <a:rPr lang="ru-RU" sz="2000" dirty="0"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асто встречаются </a:t>
            </a:r>
            <a:r>
              <a:rPr lang="ru-RU" sz="2000" dirty="0">
                <a:solidFill>
                  <a:srgbClr val="FF6600"/>
                </a:solidFill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мошеннические</a:t>
            </a:r>
            <a:r>
              <a:rPr lang="ru-RU" sz="2000" dirty="0"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 практики: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F6600"/>
                </a:solidFill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Непрозрачность</a:t>
            </a:r>
            <a:r>
              <a:rPr lang="ru-RU" sz="2000" dirty="0"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 и </a:t>
            </a:r>
            <a:r>
              <a:rPr lang="ru-RU" sz="2000" dirty="0">
                <a:solidFill>
                  <a:srgbClr val="FF6600"/>
                </a:solidFill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непонятность</a:t>
            </a:r>
            <a:r>
              <a:rPr lang="ru-RU" sz="2000" dirty="0"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 предоставляемых услуг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частое отсутствие </a:t>
            </a:r>
            <a:r>
              <a:rPr lang="ru-RU" sz="2000" dirty="0">
                <a:solidFill>
                  <a:srgbClr val="FF6600"/>
                </a:solidFill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договоров</a:t>
            </a:r>
            <a:r>
              <a:rPr lang="en-US" sz="2000" dirty="0"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;</a:t>
            </a:r>
            <a:endParaRPr lang="ru-RU" sz="2000" dirty="0">
              <a:effectLst/>
              <a:latin typeface="GillSansC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F6600"/>
                </a:solidFill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навязывание</a:t>
            </a:r>
            <a:r>
              <a:rPr lang="ru-RU" sz="2000" dirty="0"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 услуг</a:t>
            </a:r>
            <a:r>
              <a:rPr lang="en-US" sz="2000" dirty="0">
                <a:latin typeface="GillSansC" pitchFamily="2" charset="0"/>
                <a:ea typeface="Open Sans" pitchFamily="2" charset="0"/>
                <a:cs typeface="Open Sans" pitchFamily="2" charset="0"/>
              </a:rPr>
              <a:t>;</a:t>
            </a:r>
            <a:endParaRPr lang="ru-RU" sz="2000" dirty="0">
              <a:effectLst/>
              <a:latin typeface="GillSansC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отсутствие </a:t>
            </a:r>
            <a:r>
              <a:rPr lang="ru-RU" sz="2000" dirty="0">
                <a:solidFill>
                  <a:srgbClr val="FF6600"/>
                </a:solidFill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гарантий</a:t>
            </a:r>
            <a:r>
              <a:rPr lang="en-US" sz="2000" dirty="0">
                <a:latin typeface="GillSansC" pitchFamily="2" charset="0"/>
                <a:ea typeface="Open Sans" pitchFamily="2" charset="0"/>
                <a:cs typeface="Open Sans" pitchFamily="2" charset="0"/>
              </a:rPr>
              <a:t>;</a:t>
            </a:r>
            <a:endParaRPr lang="ru-RU" sz="2000" dirty="0">
              <a:effectLst/>
              <a:latin typeface="GillSansC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скрытые</a:t>
            </a:r>
            <a:r>
              <a:rPr lang="en-US" sz="2000" dirty="0"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, </a:t>
            </a:r>
            <a:r>
              <a:rPr lang="ru-RU" sz="2000" dirty="0"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неоправданно высокие </a:t>
            </a:r>
            <a:r>
              <a:rPr lang="ru-RU" sz="2000" dirty="0">
                <a:solidFill>
                  <a:srgbClr val="FF6600"/>
                </a:solidFill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наценки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В редких случаях </a:t>
            </a:r>
            <a:r>
              <a:rPr lang="ru-RU" sz="2000" dirty="0">
                <a:solidFill>
                  <a:srgbClr val="FF6600"/>
                </a:solidFill>
                <a:effectLst/>
                <a:latin typeface="GillSansC" pitchFamily="2" charset="0"/>
                <a:ea typeface="Open Sans" pitchFamily="2" charset="0"/>
                <a:cs typeface="Open Sans" pitchFamily="2" charset="0"/>
              </a:rPr>
              <a:t>похищение комплектующих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321B701-0A8A-4D43-A119-D6E576FF0EC6}"/>
              </a:ext>
            </a:extLst>
          </p:cNvPr>
          <p:cNvSpPr/>
          <p:nvPr/>
        </p:nvSpPr>
        <p:spPr>
          <a:xfrm>
            <a:off x="7827781" y="3762324"/>
            <a:ext cx="1448482" cy="144848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9BC117-3CBB-E640-948F-EA6BE4D0F8BD}"/>
              </a:ext>
            </a:extLst>
          </p:cNvPr>
          <p:cNvSpPr txBox="1"/>
          <p:nvPr/>
        </p:nvSpPr>
        <p:spPr>
          <a:xfrm>
            <a:off x="7830586" y="4389588"/>
            <a:ext cx="1530353" cy="328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00"/>
              </a:lnSpc>
              <a:spcAft>
                <a:spcPts val="600"/>
              </a:spcAft>
            </a:pPr>
            <a:r>
              <a:rPr lang="en-US" sz="5400" b="1" dirty="0">
                <a:solidFill>
                  <a:srgbClr val="FF6600"/>
                </a:solidFill>
                <a:latin typeface="GillSansC" pitchFamily="2" charset="0"/>
              </a:rPr>
              <a:t>50%</a:t>
            </a:r>
            <a:endParaRPr lang="ru-RU" sz="5400" b="1" dirty="0">
              <a:solidFill>
                <a:srgbClr val="FF6600"/>
              </a:solidFill>
              <a:latin typeface="GillSansC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95AB97-13EB-394D-B4C5-AC233DF46382}"/>
              </a:ext>
            </a:extLst>
          </p:cNvPr>
          <p:cNvSpPr txBox="1"/>
          <p:nvPr/>
        </p:nvSpPr>
        <p:spPr>
          <a:xfrm>
            <a:off x="7786846" y="4715993"/>
            <a:ext cx="15303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latin typeface="GillSansC" pitchFamily="2" charset="0"/>
              </a:rPr>
              <a:t>Завышение цен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64778C5-2848-4C4C-BBB9-7A2F9924CE95}"/>
              </a:ext>
            </a:extLst>
          </p:cNvPr>
          <p:cNvSpPr/>
          <p:nvPr/>
        </p:nvSpPr>
        <p:spPr>
          <a:xfrm>
            <a:off x="9416425" y="3771478"/>
            <a:ext cx="2191337" cy="144848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F09FA-2DF0-9A4A-9294-65B454E2ED21}"/>
              </a:ext>
            </a:extLst>
          </p:cNvPr>
          <p:cNvSpPr txBox="1"/>
          <p:nvPr/>
        </p:nvSpPr>
        <p:spPr>
          <a:xfrm>
            <a:off x="9434737" y="3862129"/>
            <a:ext cx="2191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6600"/>
                </a:solidFill>
                <a:latin typeface="GillSansC" pitchFamily="2" charset="0"/>
              </a:rPr>
              <a:t>250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149373-52EE-DC49-9551-A78AA0563891}"/>
              </a:ext>
            </a:extLst>
          </p:cNvPr>
          <p:cNvSpPr txBox="1"/>
          <p:nvPr/>
        </p:nvSpPr>
        <p:spPr>
          <a:xfrm>
            <a:off x="9457361" y="4610258"/>
            <a:ext cx="2146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latin typeface="GillSansC" pitchFamily="2" charset="0"/>
              </a:rPr>
              <a:t>млрд. руб. – </a:t>
            </a:r>
            <a:r>
              <a:rPr lang="ru-RU" sz="1100" b="1" dirty="0">
                <a:solidFill>
                  <a:srgbClr val="FF6600"/>
                </a:solidFill>
                <a:latin typeface="GillSansC" pitchFamily="2" charset="0"/>
              </a:rPr>
              <a:t>рынок</a:t>
            </a:r>
            <a:r>
              <a:rPr lang="ru-RU" sz="1100" b="1" dirty="0">
                <a:latin typeface="GillSansC" pitchFamily="2" charset="0"/>
              </a:rPr>
              <a:t> ремонта персональных компьютеров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79804E2-E4EB-8A44-83BB-61394657D5E6}"/>
              </a:ext>
            </a:extLst>
          </p:cNvPr>
          <p:cNvSpPr/>
          <p:nvPr/>
        </p:nvSpPr>
        <p:spPr>
          <a:xfrm flipV="1">
            <a:off x="0" y="6858000"/>
            <a:ext cx="12192001" cy="591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23F2A80F-AC2B-2E4A-8C3B-423287F1873A}"/>
              </a:ext>
            </a:extLst>
          </p:cNvPr>
          <p:cNvSpPr txBox="1">
            <a:spLocks/>
          </p:cNvSpPr>
          <p:nvPr/>
        </p:nvSpPr>
        <p:spPr>
          <a:xfrm>
            <a:off x="900326" y="1745028"/>
            <a:ext cx="6984458" cy="16033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illSansC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ea typeface="Roboto" panose="02000000000000000000" pitchFamily="2" charset="0"/>
              </a:rPr>
              <a:t>С учетом </a:t>
            </a:r>
            <a:r>
              <a:rPr lang="ru-RU" sz="2000" dirty="0">
                <a:solidFill>
                  <a:srgbClr val="FF6600"/>
                </a:solidFill>
                <a:ea typeface="Roboto" panose="02000000000000000000" pitchFamily="2" charset="0"/>
              </a:rPr>
              <a:t>роста использования </a:t>
            </a:r>
            <a:r>
              <a:rPr lang="ru-RU" sz="2000" dirty="0">
                <a:ea typeface="Roboto" panose="02000000000000000000" pitchFamily="2" charset="0"/>
              </a:rPr>
              <a:t>компьютерной техники и увеличения зависимостей</a:t>
            </a:r>
            <a:r>
              <a:rPr lang="ru-RU" sz="2000" dirty="0">
                <a:solidFill>
                  <a:srgbClr val="FF6600"/>
                </a:solidFill>
                <a:ea typeface="Roboto" panose="02000000000000000000" pitchFamily="2" charset="0"/>
              </a:rPr>
              <a:t> </a:t>
            </a:r>
            <a:r>
              <a:rPr lang="ru-RU" sz="2000" dirty="0">
                <a:ea typeface="Roboto" panose="02000000000000000000" pitchFamily="2" charset="0"/>
              </a:rPr>
              <a:t>пользователей</a:t>
            </a:r>
            <a:r>
              <a:rPr lang="ru-RU" sz="2000" dirty="0">
                <a:solidFill>
                  <a:srgbClr val="FF6600"/>
                </a:solidFill>
                <a:ea typeface="Roboto" panose="02000000000000000000" pitchFamily="2" charset="0"/>
              </a:rPr>
              <a:t> </a:t>
            </a:r>
            <a:r>
              <a:rPr lang="ru-RU" sz="2000" dirty="0">
                <a:ea typeface="Roboto" panose="02000000000000000000" pitchFamily="2" charset="0"/>
              </a:rPr>
              <a:t>от технологий, возрастает </a:t>
            </a:r>
            <a:r>
              <a:rPr lang="ru-RU" sz="2000" dirty="0">
                <a:solidFill>
                  <a:srgbClr val="FF6600"/>
                </a:solidFill>
                <a:ea typeface="Roboto" panose="02000000000000000000" pitchFamily="2" charset="0"/>
              </a:rPr>
              <a:t>потребность</a:t>
            </a:r>
            <a:r>
              <a:rPr lang="ru-RU" sz="2000" dirty="0">
                <a:ea typeface="Roboto" panose="02000000000000000000" pitchFamily="2" charset="0"/>
              </a:rPr>
              <a:t> в качественных и доступных услугах ремонта. Онлайн-сервис обеспечивает удобство, экономит время и позволяет решать проблемы дистанционно.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4A89873-2CF6-924A-829B-709602551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3770" y="6154746"/>
            <a:ext cx="1135955" cy="6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67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  <p:bldP spid="5" grpId="0"/>
      <p:bldP spid="24" grpId="0"/>
      <p:bldP spid="26" grpId="0"/>
      <p:bldP spid="27" grpId="0"/>
      <p:bldP spid="17" grpId="0" animBg="1"/>
      <p:bldP spid="18" grpId="0"/>
      <p:bldP spid="19" grpId="0"/>
      <p:bldP spid="20" grpId="0" animBg="1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A1B492-3AEB-304D-BA07-AC12777E2DA3}"/>
              </a:ext>
            </a:extLst>
          </p:cNvPr>
          <p:cNvSpPr txBox="1"/>
          <p:nvPr/>
        </p:nvSpPr>
        <p:spPr>
          <a:xfrm>
            <a:off x="471883" y="1216705"/>
            <a:ext cx="10698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latin typeface="GillSansC" pitchFamily="2" charset="0"/>
                <a:ea typeface="Open Sans Light" pitchFamily="2" charset="0"/>
                <a:cs typeface="Open Sans Light" pitchFamily="2" charset="0"/>
              </a:rPr>
              <a:t>Кибер</a:t>
            </a:r>
            <a:r>
              <a:rPr lang="ru-RU" b="1" dirty="0" err="1">
                <a:solidFill>
                  <a:srgbClr val="FF6600"/>
                </a:solidFill>
                <a:latin typeface="GillSansC" pitchFamily="2" charset="0"/>
                <a:ea typeface="Open Sans Light" pitchFamily="2" charset="0"/>
                <a:cs typeface="Open Sans Light" pitchFamily="2" charset="0"/>
              </a:rPr>
              <a:t>Мастер</a:t>
            </a:r>
            <a:r>
              <a:rPr lang="ru-RU" b="1" dirty="0">
                <a:latin typeface="GillSansC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ru-RU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– платформа по обслуживанию компьютерной техники.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85198B4-30ED-7542-872C-D7968DC0BD78}"/>
              </a:ext>
            </a:extLst>
          </p:cNvPr>
          <p:cNvSpPr txBox="1">
            <a:spLocks/>
          </p:cNvSpPr>
          <p:nvPr/>
        </p:nvSpPr>
        <p:spPr>
          <a:xfrm>
            <a:off x="483314" y="36602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rgbClr val="FF6600"/>
                </a:solidFill>
                <a:latin typeface="GillSansC" pitchFamily="2" charset="0"/>
                <a:ea typeface="Montserrat Medium"/>
                <a:cs typeface="Gill Sans" panose="020B0502020104020203" pitchFamily="34" charset="-79"/>
                <a:sym typeface="Montserrat Medium"/>
              </a:rPr>
              <a:t>Решение</a:t>
            </a:r>
            <a:endParaRPr lang="ru-RU" sz="4800" b="1" dirty="0">
              <a:solidFill>
                <a:srgbClr val="FF6600"/>
              </a:solidFill>
              <a:latin typeface="GillSansC" pitchFamily="2" charset="0"/>
              <a:cs typeface="Gill Sans" panose="020B0502020104020203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72235-A2E4-724C-95E7-E20EFCCEEF23}"/>
              </a:ext>
            </a:extLst>
          </p:cNvPr>
          <p:cNvSpPr txBox="1"/>
          <p:nvPr/>
        </p:nvSpPr>
        <p:spPr>
          <a:xfrm>
            <a:off x="483313" y="1691584"/>
            <a:ext cx="7171168" cy="4232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Мы</a:t>
            </a:r>
            <a:r>
              <a:rPr lang="ru-RU" sz="2000" dirty="0">
                <a:solidFill>
                  <a:srgbClr val="FF6600"/>
                </a:solidFill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 </a:t>
            </a:r>
            <a:r>
              <a:rPr lang="ru-RU" sz="2000" dirty="0"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обеспечиваем пользователям </a:t>
            </a:r>
            <a:r>
              <a:rPr lang="ru-RU" sz="2000" dirty="0">
                <a:solidFill>
                  <a:srgbClr val="FF6600"/>
                </a:solidFill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быстрый</a:t>
            </a:r>
            <a:r>
              <a:rPr lang="ru-RU" sz="2000" dirty="0"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 доступ к </a:t>
            </a:r>
            <a:r>
              <a:rPr lang="ru-RU" sz="2000" dirty="0">
                <a:solidFill>
                  <a:srgbClr val="FF6600"/>
                </a:solidFill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качественным </a:t>
            </a:r>
            <a:r>
              <a:rPr lang="ru-RU" sz="2000" dirty="0"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услугам</a:t>
            </a:r>
            <a:r>
              <a:rPr lang="ru-RU" sz="2000" dirty="0">
                <a:solidFill>
                  <a:srgbClr val="FF6600"/>
                </a:solidFill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 </a:t>
            </a:r>
            <a:r>
              <a:rPr lang="ru-RU" sz="2000" dirty="0"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обслуживания компьютерной техники, </a:t>
            </a:r>
          </a:p>
          <a:p>
            <a:r>
              <a:rPr lang="ru-RU" sz="2000" dirty="0"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с применением </a:t>
            </a:r>
            <a:r>
              <a:rPr lang="ru-RU" sz="2000" dirty="0">
                <a:solidFill>
                  <a:srgbClr val="FF6600"/>
                </a:solidFill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ИИ-модуля собственной разработки </a:t>
            </a:r>
            <a:r>
              <a:rPr lang="ru-RU" sz="2000" dirty="0"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для дистанционной диагностики и обслуживания через интернет.</a:t>
            </a:r>
          </a:p>
          <a:p>
            <a:r>
              <a:rPr lang="ru-RU" sz="500" dirty="0">
                <a:latin typeface="GillSansC" pitchFamily="2" charset="0"/>
                <a:ea typeface="Roboto" panose="02000000000000000000" pitchFamily="2" charset="0"/>
                <a:cs typeface="Gill Sans" panose="020B0502020104020203" pitchFamily="34" charset="-79"/>
              </a:rPr>
              <a:t> </a:t>
            </a:r>
          </a:p>
          <a:p>
            <a:pPr marL="0" indent="0">
              <a:lnSpc>
                <a:spcPts val="3200"/>
              </a:lnSpc>
              <a:buNone/>
            </a:pPr>
            <a:r>
              <a:rPr lang="ru-RU" sz="2000" b="1" dirty="0">
                <a:latin typeface="GillSansC" pitchFamily="2" charset="0"/>
                <a:ea typeface="Roboto" panose="02000000000000000000" pitchFamily="2" charset="0"/>
                <a:cs typeface="Gill Sans Light" panose="020B0302020104020203" pitchFamily="34" charset="-79"/>
              </a:rPr>
              <a:t>Мы предлагаем:</a:t>
            </a:r>
            <a:endParaRPr lang="ru-RU" sz="2000" b="1" dirty="0">
              <a:latin typeface="GillSansC" pitchFamily="2" charset="0"/>
              <a:ea typeface="Roboto" panose="02000000000000000000" pitchFamily="2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GillSansC" pitchFamily="2" charset="0"/>
                <a:ea typeface="Roboto Light" panose="02000000000000000000" pitchFamily="2" charset="0"/>
              </a:rPr>
              <a:t>Удалённую </a:t>
            </a:r>
            <a:r>
              <a:rPr lang="ru-RU" sz="2000" dirty="0">
                <a:solidFill>
                  <a:srgbClr val="FF6600"/>
                </a:solidFill>
                <a:latin typeface="GillSansC" pitchFamily="2" charset="0"/>
                <a:ea typeface="Roboto Light" panose="02000000000000000000" pitchFamily="2" charset="0"/>
              </a:rPr>
              <a:t>ИИ-диагностику</a:t>
            </a:r>
            <a:r>
              <a:rPr lang="en-US" sz="2000" dirty="0">
                <a:solidFill>
                  <a:srgbClr val="FF6600"/>
                </a:solidFill>
                <a:latin typeface="GillSansC" pitchFamily="2" charset="0"/>
                <a:ea typeface="Roboto Light" panose="02000000000000000000" pitchFamily="2" charset="0"/>
              </a:rPr>
              <a:t> </a:t>
            </a:r>
            <a:r>
              <a:rPr lang="ru-RU" sz="2000" dirty="0">
                <a:latin typeface="GillSansC" pitchFamily="2" charset="0"/>
                <a:ea typeface="Roboto Light" panose="02000000000000000000" pitchFamily="2" charset="0"/>
              </a:rPr>
              <a:t>и устранение проблем</a:t>
            </a:r>
            <a:r>
              <a:rPr lang="en-US" sz="2000" dirty="0">
                <a:latin typeface="GillSansC" pitchFamily="2" charset="0"/>
                <a:ea typeface="Roboto Light" panose="02000000000000000000" pitchFamily="2" charset="0"/>
              </a:rPr>
              <a:t>,</a:t>
            </a:r>
            <a:endParaRPr lang="ru-RU" sz="2000" dirty="0">
              <a:latin typeface="GillSansC" pitchFamily="2" charset="0"/>
              <a:ea typeface="Roboto Light" panose="02000000000000000000" pitchFamily="2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F6600"/>
                </a:solidFill>
                <a:latin typeface="GillSansC" pitchFamily="2" charset="0"/>
                <a:ea typeface="Roboto Light" panose="02000000000000000000" pitchFamily="2" charset="0"/>
              </a:rPr>
              <a:t>Дистанционное </a:t>
            </a:r>
            <a:r>
              <a:rPr lang="ru-RU" sz="2000" dirty="0">
                <a:latin typeface="GillSansC" pitchFamily="2" charset="0"/>
                <a:ea typeface="Roboto Light" panose="02000000000000000000" pitchFamily="2" charset="0"/>
              </a:rPr>
              <a:t>устранение проблем с ПО и безопасностью</a:t>
            </a:r>
            <a:r>
              <a:rPr lang="en-US" sz="2000" dirty="0">
                <a:latin typeface="GillSansC" pitchFamily="2" charset="0"/>
                <a:ea typeface="Roboto Light" panose="02000000000000000000" pitchFamily="2" charset="0"/>
              </a:rPr>
              <a:t>,</a:t>
            </a:r>
            <a:endParaRPr lang="ru-RU" sz="2000" dirty="0">
              <a:latin typeface="GillSansC" pitchFamily="2" charset="0"/>
              <a:ea typeface="Roboto Light" panose="02000000000000000000" pitchFamily="2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GillSansC" pitchFamily="2" charset="0"/>
                <a:ea typeface="Roboto Light" panose="02000000000000000000" pitchFamily="2" charset="0"/>
              </a:rPr>
              <a:t>Персональные </a:t>
            </a:r>
            <a:r>
              <a:rPr lang="ru-RU" sz="2000" dirty="0">
                <a:solidFill>
                  <a:srgbClr val="FF6600"/>
                </a:solidFill>
                <a:latin typeface="GillSansC" pitchFamily="2" charset="0"/>
                <a:ea typeface="Roboto Light" panose="02000000000000000000" pitchFamily="2" charset="0"/>
              </a:rPr>
              <a:t>ИИ-рекомендации </a:t>
            </a:r>
            <a:r>
              <a:rPr lang="ru-RU" sz="2000" dirty="0">
                <a:latin typeface="GillSansC" pitchFamily="2" charset="0"/>
                <a:ea typeface="Roboto Light" panose="02000000000000000000" pitchFamily="2" charset="0"/>
              </a:rPr>
              <a:t>по самообслуживанию</a:t>
            </a:r>
            <a:r>
              <a:rPr lang="en-US" sz="2000" dirty="0">
                <a:latin typeface="GillSansC" pitchFamily="2" charset="0"/>
                <a:ea typeface="Roboto Light" panose="02000000000000000000" pitchFamily="2" charset="0"/>
              </a:rPr>
              <a:t>,</a:t>
            </a:r>
            <a:endParaRPr lang="ru-RU" sz="2000" dirty="0">
              <a:latin typeface="GillSansC" pitchFamily="2" charset="0"/>
              <a:ea typeface="Roboto Light" panose="02000000000000000000" pitchFamily="2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GillSansC" pitchFamily="2" charset="0"/>
                <a:ea typeface="Roboto Light" panose="02000000000000000000" pitchFamily="2" charset="0"/>
              </a:rPr>
              <a:t>Открытую </a:t>
            </a:r>
            <a:r>
              <a:rPr lang="ru-RU" sz="2000" dirty="0">
                <a:solidFill>
                  <a:srgbClr val="FF6600"/>
                </a:solidFill>
                <a:latin typeface="GillSansC" pitchFamily="2" charset="0"/>
                <a:ea typeface="Roboto Light" panose="02000000000000000000" pitchFamily="2" charset="0"/>
              </a:rPr>
              <a:t>базу знаний </a:t>
            </a:r>
            <a:r>
              <a:rPr lang="ru-RU" sz="2000" dirty="0">
                <a:latin typeface="GillSansC" pitchFamily="2" charset="0"/>
                <a:ea typeface="Roboto Light" panose="02000000000000000000" pitchFamily="2" charset="0"/>
              </a:rPr>
              <a:t>и </a:t>
            </a:r>
            <a:r>
              <a:rPr lang="ru-RU" sz="2000" dirty="0">
                <a:solidFill>
                  <a:srgbClr val="FF6600"/>
                </a:solidFill>
                <a:latin typeface="GillSansC" pitchFamily="2" charset="0"/>
                <a:ea typeface="Roboto Light" panose="02000000000000000000" pitchFamily="2" charset="0"/>
              </a:rPr>
              <a:t>сообщество</a:t>
            </a:r>
            <a:r>
              <a:rPr lang="ru-RU" sz="2000" dirty="0">
                <a:latin typeface="GillSansC" pitchFamily="2" charset="0"/>
                <a:ea typeface="Roboto Light" panose="02000000000000000000" pitchFamily="2" charset="0"/>
              </a:rPr>
              <a:t> пользователей</a:t>
            </a:r>
            <a:r>
              <a:rPr lang="en-US" sz="2000" dirty="0">
                <a:latin typeface="GillSansC" pitchFamily="2" charset="0"/>
                <a:ea typeface="Roboto Light" panose="02000000000000000000" pitchFamily="2" charset="0"/>
              </a:rPr>
              <a:t>,</a:t>
            </a:r>
            <a:endParaRPr lang="ru-RU" sz="2000" dirty="0">
              <a:latin typeface="GillSansC" pitchFamily="2" charset="0"/>
              <a:ea typeface="Roboto Light" panose="02000000000000000000" pitchFamily="2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GillSansC" pitchFamily="2" charset="0"/>
                <a:ea typeface="Roboto Light" panose="02000000000000000000" pitchFamily="2" charset="0"/>
              </a:rPr>
              <a:t>Онлайн и офлайн </a:t>
            </a:r>
            <a:r>
              <a:rPr lang="ru-RU" sz="2000" dirty="0">
                <a:solidFill>
                  <a:srgbClr val="FF6600"/>
                </a:solidFill>
                <a:latin typeface="GillSansC" pitchFamily="2" charset="0"/>
                <a:ea typeface="Roboto Light" panose="02000000000000000000" pitchFamily="2" charset="0"/>
              </a:rPr>
              <a:t>консультации</a:t>
            </a:r>
            <a:r>
              <a:rPr lang="ru-RU" sz="2000" dirty="0">
                <a:latin typeface="GillSansC" pitchFamily="2" charset="0"/>
                <a:ea typeface="Roboto Light" panose="02000000000000000000" pitchFamily="2" charset="0"/>
              </a:rPr>
              <a:t> со специалистами</a:t>
            </a:r>
            <a:r>
              <a:rPr lang="en-US" sz="2000" dirty="0">
                <a:latin typeface="GillSansC" pitchFamily="2" charset="0"/>
                <a:ea typeface="Roboto Light" panose="02000000000000000000" pitchFamily="2" charset="0"/>
              </a:rPr>
              <a:t>,</a:t>
            </a:r>
            <a:endParaRPr lang="ru-RU" sz="2000" dirty="0">
              <a:latin typeface="GillSansC" pitchFamily="2" charset="0"/>
              <a:ea typeface="Roboto Light" panose="02000000000000000000" pitchFamily="2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GillSansC" pitchFamily="2" charset="0"/>
                <a:ea typeface="Roboto Light" panose="02000000000000000000" pitchFamily="2" charset="0"/>
              </a:rPr>
              <a:t>Предоставление </a:t>
            </a:r>
            <a:r>
              <a:rPr lang="ru-RU" sz="2000" dirty="0">
                <a:solidFill>
                  <a:srgbClr val="FF6600"/>
                </a:solidFill>
                <a:latin typeface="GillSansC" pitchFamily="2" charset="0"/>
                <a:ea typeface="Roboto Light" panose="02000000000000000000" pitchFamily="2" charset="0"/>
              </a:rPr>
              <a:t>подменной </a:t>
            </a:r>
            <a:r>
              <a:rPr lang="ru-RU" sz="2000" dirty="0">
                <a:latin typeface="GillSansC" pitchFamily="2" charset="0"/>
                <a:ea typeface="Roboto Light" panose="02000000000000000000" pitchFamily="2" charset="0"/>
              </a:rPr>
              <a:t>техники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87806A-5787-3149-9165-EBE88D2CF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A66C1CA-DD2D-CB45-B19F-BB9D74D48F7B}"/>
              </a:ext>
            </a:extLst>
          </p:cNvPr>
          <p:cNvGrpSpPr/>
          <p:nvPr/>
        </p:nvGrpSpPr>
        <p:grpSpPr>
          <a:xfrm>
            <a:off x="7540885" y="1245498"/>
            <a:ext cx="4399799" cy="4546533"/>
            <a:chOff x="7239834" y="1381672"/>
            <a:chExt cx="4703747" cy="4860617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E187D902-293D-E749-8AF5-C679342DD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04474">
              <a:off x="8568446" y="1381672"/>
              <a:ext cx="3265970" cy="254198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6342788-3B60-F144-814D-61759239C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9834" y="2292073"/>
              <a:ext cx="3984545" cy="2678019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72F9FA3-FB43-774A-9316-2B8986846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381005">
              <a:off x="7957992" y="3563568"/>
              <a:ext cx="3985589" cy="2678721"/>
            </a:xfrm>
            <a:prstGeom prst="rect">
              <a:avLst/>
            </a:prstGeom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D302C8-C1FD-C64A-9955-49C013761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3770" y="6154746"/>
            <a:ext cx="1135955" cy="6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46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FE8DD66-50F0-AF42-AEB5-ABC5978C761D}"/>
              </a:ext>
            </a:extLst>
          </p:cNvPr>
          <p:cNvSpPr/>
          <p:nvPr/>
        </p:nvSpPr>
        <p:spPr>
          <a:xfrm flipV="1">
            <a:off x="-23153" y="7042039"/>
            <a:ext cx="12371898" cy="2401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52D07-5754-4142-B9A9-9CF4364F9761}"/>
              </a:ext>
            </a:extLst>
          </p:cNvPr>
          <p:cNvSpPr txBox="1"/>
          <p:nvPr/>
        </p:nvSpPr>
        <p:spPr>
          <a:xfrm>
            <a:off x="508341" y="424239"/>
            <a:ext cx="6800082" cy="771099"/>
          </a:xfrm>
          <a:prstGeom prst="rect">
            <a:avLst/>
          </a:prstGeom>
        </p:spPr>
        <p:txBody>
          <a:bodyPr>
            <a:normAutofit fontScale="92500"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"/>
              </a:rPr>
              <a:t>Модель </a:t>
            </a:r>
            <a:r>
              <a:rPr lang="ru-RU" dirty="0" err="1">
                <a:latin typeface="GillSansC" pitchFamily="2" charset="0"/>
                <a:sym typeface="Montserrat"/>
              </a:rPr>
              <a:t>Остервальдера</a:t>
            </a:r>
            <a:endParaRPr lang="ru-RU" dirty="0">
              <a:latin typeface="GillSansC" pitchFamily="2" charset="0"/>
              <a:sym typeface="Montserrat Medium"/>
            </a:endParaRPr>
          </a:p>
        </p:txBody>
      </p:sp>
      <p:pic>
        <p:nvPicPr>
          <p:cNvPr id="10" name="Рисунок 9" descr="Значок сотрудника">
            <a:extLst>
              <a:ext uri="{FF2B5EF4-FFF2-40B4-BE49-F238E27FC236}">
                <a16:creationId xmlns:a16="http://schemas.microsoft.com/office/drawing/2014/main" id="{8378E6E6-B7E0-224F-BB40-4009A0DA0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25989" y="1989415"/>
            <a:ext cx="914400" cy="914400"/>
          </a:xfrm>
          <a:prstGeom prst="rect">
            <a:avLst/>
          </a:prstGeom>
        </p:spPr>
      </p:pic>
      <p:pic>
        <p:nvPicPr>
          <p:cNvPr id="12" name="Рисунок 11" descr="Целевая аудитория">
            <a:extLst>
              <a:ext uri="{FF2B5EF4-FFF2-40B4-BE49-F238E27FC236}">
                <a16:creationId xmlns:a16="http://schemas.microsoft.com/office/drawing/2014/main" id="{D20E17F9-5CAD-8A49-BE73-2EE4097CC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8423" y="-1062683"/>
            <a:ext cx="914400" cy="914400"/>
          </a:xfrm>
          <a:prstGeom prst="rect">
            <a:avLst/>
          </a:prstGeom>
        </p:spPr>
      </p:pic>
      <p:pic>
        <p:nvPicPr>
          <p:cNvPr id="14" name="Рисунок 13" descr="Социальная сеть">
            <a:extLst>
              <a:ext uri="{FF2B5EF4-FFF2-40B4-BE49-F238E27FC236}">
                <a16:creationId xmlns:a16="http://schemas.microsoft.com/office/drawing/2014/main" id="{0AE703A2-9D2F-F546-8E61-0878A31E5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62796" y="-1032953"/>
            <a:ext cx="914400" cy="914400"/>
          </a:xfrm>
          <a:prstGeom prst="rect">
            <a:avLst/>
          </a:prstGeom>
        </p:spPr>
      </p:pic>
      <p:pic>
        <p:nvPicPr>
          <p:cNvPr id="16" name="Рисунок 15" descr="Подключения">
            <a:extLst>
              <a:ext uri="{FF2B5EF4-FFF2-40B4-BE49-F238E27FC236}">
                <a16:creationId xmlns:a16="http://schemas.microsoft.com/office/drawing/2014/main" id="{8F398E65-5012-C747-87F5-B77B31315B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5623" y="260894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1E79F4-F6C4-084B-B1B0-1FABC3264E93}"/>
              </a:ext>
            </a:extLst>
          </p:cNvPr>
          <p:cNvSpPr txBox="1"/>
          <p:nvPr/>
        </p:nvSpPr>
        <p:spPr>
          <a:xfrm>
            <a:off x="12752001" y="424238"/>
            <a:ext cx="9423935" cy="77109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"/>
              </a:rPr>
              <a:t>Конкурентные преимущества</a:t>
            </a:r>
            <a:endParaRPr lang="ru-RU" dirty="0">
              <a:latin typeface="GillSansC" pitchFamily="2" charset="0"/>
              <a:sym typeface="Montserrat Medium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F34291F-FA51-9A49-BCC5-0DE65C3313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8F8771D-95CE-F745-B4B8-C26B763795F9}"/>
              </a:ext>
            </a:extLst>
          </p:cNvPr>
          <p:cNvSpPr/>
          <p:nvPr/>
        </p:nvSpPr>
        <p:spPr>
          <a:xfrm>
            <a:off x="0" y="7576456"/>
            <a:ext cx="12371898" cy="3125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EC00F9-F58C-C84E-9ED9-F15A6C98C8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479" y="1297422"/>
            <a:ext cx="12093406" cy="49134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302384-F33A-6B40-B515-885FE2BB5DFE}"/>
              </a:ext>
            </a:extLst>
          </p:cNvPr>
          <p:cNvSpPr txBox="1"/>
          <p:nvPr/>
        </p:nvSpPr>
        <p:spPr>
          <a:xfrm>
            <a:off x="-5587659" y="339529"/>
            <a:ext cx="6096000" cy="75713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"/>
              </a:rPr>
              <a:t>Задачи</a:t>
            </a:r>
            <a:r>
              <a:rPr lang="ru-RU" dirty="0">
                <a:latin typeface="GillSansC" pitchFamily="2" charset="0"/>
                <a:sym typeface="Montserrat Medium"/>
              </a:rPr>
              <a:t> проекта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844348-B920-5F44-9A81-50D3405FE2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3770" y="6154746"/>
            <a:ext cx="1135955" cy="6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73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753AF58-6FD4-5749-93BA-2F7529D48141}"/>
              </a:ext>
            </a:extLst>
          </p:cNvPr>
          <p:cNvSpPr txBox="1"/>
          <p:nvPr/>
        </p:nvSpPr>
        <p:spPr>
          <a:xfrm>
            <a:off x="396240" y="393434"/>
            <a:ext cx="11533336" cy="99661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 Medium"/>
              </a:rPr>
              <a:t>Техническая архитектура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14764A-5855-F54B-9774-42414D6FB4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6BC77D47-0CE5-9749-8C5D-1ED3F37EBD8E}"/>
              </a:ext>
            </a:extLst>
          </p:cNvPr>
          <p:cNvSpPr/>
          <p:nvPr/>
        </p:nvSpPr>
        <p:spPr>
          <a:xfrm>
            <a:off x="529390" y="1699748"/>
            <a:ext cx="7003448" cy="1342714"/>
          </a:xfrm>
          <a:prstGeom prst="roundRect">
            <a:avLst/>
          </a:prstGeom>
          <a:solidFill>
            <a:schemeClr val="accent3">
              <a:alpha val="151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5F79409-E34C-5949-9A69-4442110C67F1}"/>
              </a:ext>
            </a:extLst>
          </p:cNvPr>
          <p:cNvSpPr/>
          <p:nvPr/>
        </p:nvSpPr>
        <p:spPr>
          <a:xfrm>
            <a:off x="529390" y="3196910"/>
            <a:ext cx="7003448" cy="1462982"/>
          </a:xfrm>
          <a:prstGeom prst="roundRect">
            <a:avLst/>
          </a:prstGeom>
          <a:solidFill>
            <a:srgbClr val="00B050">
              <a:alpha val="200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50570DB-FCEB-4944-93E3-EDE1E74E5847}"/>
              </a:ext>
            </a:extLst>
          </p:cNvPr>
          <p:cNvSpPr/>
          <p:nvPr/>
        </p:nvSpPr>
        <p:spPr>
          <a:xfrm>
            <a:off x="529390" y="4814340"/>
            <a:ext cx="7003448" cy="1181870"/>
          </a:xfrm>
          <a:prstGeom prst="roundRect">
            <a:avLst/>
          </a:prstGeom>
          <a:solidFill>
            <a:srgbClr val="00B0F0">
              <a:alpha val="198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DDFD8DE-C693-7543-9025-8B061B5FFDF4}"/>
              </a:ext>
            </a:extLst>
          </p:cNvPr>
          <p:cNvSpPr/>
          <p:nvPr/>
        </p:nvSpPr>
        <p:spPr>
          <a:xfrm>
            <a:off x="8329869" y="1699748"/>
            <a:ext cx="1337509" cy="1342714"/>
          </a:xfrm>
          <a:prstGeom prst="roundRect">
            <a:avLst/>
          </a:prstGeom>
          <a:solidFill>
            <a:schemeClr val="accent3">
              <a:alpha val="151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Пользователь">
            <a:extLst>
              <a:ext uri="{FF2B5EF4-FFF2-40B4-BE49-F238E27FC236}">
                <a16:creationId xmlns:a16="http://schemas.microsoft.com/office/drawing/2014/main" id="{12AB6E0D-1D55-8446-97E2-FECEA9A80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3861" y="1898242"/>
            <a:ext cx="757301" cy="7573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1AE43C-BF3B-A24D-BE13-DAA7B5BF46D7}"/>
              </a:ext>
            </a:extLst>
          </p:cNvPr>
          <p:cNvSpPr txBox="1"/>
          <p:nvPr/>
        </p:nvSpPr>
        <p:spPr>
          <a:xfrm>
            <a:off x="8329772" y="2681625"/>
            <a:ext cx="1337509" cy="28110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pPr algn="ctr"/>
            <a:r>
              <a:rPr lang="ru-RU" sz="1200" b="0" dirty="0">
                <a:solidFill>
                  <a:schemeClr val="tx1"/>
                </a:solidFill>
                <a:latin typeface="GillSansC" pitchFamily="2" charset="0"/>
                <a:sym typeface="Montserrat Medium"/>
              </a:rPr>
              <a:t>Пользователь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82E99A96-36FF-F745-A703-6573F123E767}"/>
              </a:ext>
            </a:extLst>
          </p:cNvPr>
          <p:cNvCxnSpPr>
            <a:cxnSpLocks/>
          </p:cNvCxnSpPr>
          <p:nvPr/>
        </p:nvCxnSpPr>
        <p:spPr>
          <a:xfrm flipH="1">
            <a:off x="7656680" y="2353431"/>
            <a:ext cx="510927" cy="0"/>
          </a:xfrm>
          <a:prstGeom prst="straightConnector1">
            <a:avLst/>
          </a:prstGeom>
          <a:ln w="698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 descr="Презентация с линейчатой диаграммой">
            <a:extLst>
              <a:ext uri="{FF2B5EF4-FFF2-40B4-BE49-F238E27FC236}">
                <a16:creationId xmlns:a16="http://schemas.microsoft.com/office/drawing/2014/main" id="{C74B627F-45E3-EB4F-9AFC-CA45BA790A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9351" y="1792006"/>
            <a:ext cx="828770" cy="828770"/>
          </a:xfrm>
          <a:prstGeom prst="rect">
            <a:avLst/>
          </a:prstGeom>
        </p:spPr>
      </p:pic>
      <p:pic>
        <p:nvPicPr>
          <p:cNvPr id="28" name="Рисунок 27" descr="Портфель">
            <a:extLst>
              <a:ext uri="{FF2B5EF4-FFF2-40B4-BE49-F238E27FC236}">
                <a16:creationId xmlns:a16="http://schemas.microsoft.com/office/drawing/2014/main" id="{D28B3E3C-D478-3145-9413-EDAA1C21D1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1965" y="3407630"/>
            <a:ext cx="743541" cy="743541"/>
          </a:xfrm>
          <a:prstGeom prst="rect">
            <a:avLst/>
          </a:prstGeom>
        </p:spPr>
      </p:pic>
      <p:pic>
        <p:nvPicPr>
          <p:cNvPr id="30" name="Рисунок 29" descr="База данных">
            <a:extLst>
              <a:ext uri="{FF2B5EF4-FFF2-40B4-BE49-F238E27FC236}">
                <a16:creationId xmlns:a16="http://schemas.microsoft.com/office/drawing/2014/main" id="{207E3CC2-41AC-284C-A4AE-661C8DA1ED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9772" y="4906651"/>
            <a:ext cx="707926" cy="70792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69D0BC4-DFC4-FB4B-A4B7-E8458AD1F2FA}"/>
              </a:ext>
            </a:extLst>
          </p:cNvPr>
          <p:cNvSpPr txBox="1"/>
          <p:nvPr/>
        </p:nvSpPr>
        <p:spPr>
          <a:xfrm>
            <a:off x="667509" y="2630234"/>
            <a:ext cx="1507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GillSansC" pitchFamily="2" charset="0"/>
                <a:ea typeface="Open Sans" pitchFamily="2" charset="0"/>
                <a:cs typeface="Open Sans" pitchFamily="2" charset="0"/>
              </a:rPr>
              <a:t>Представление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D0BE9C-0839-5F48-9127-46E6A6EC5CF3}"/>
              </a:ext>
            </a:extLst>
          </p:cNvPr>
          <p:cNvSpPr txBox="1"/>
          <p:nvPr/>
        </p:nvSpPr>
        <p:spPr>
          <a:xfrm>
            <a:off x="709117" y="4154291"/>
            <a:ext cx="1422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GillSansC" pitchFamily="2" charset="0"/>
                <a:ea typeface="Open Sans" pitchFamily="2" charset="0"/>
                <a:cs typeface="Open Sans" pitchFamily="2" charset="0"/>
              </a:rPr>
              <a:t>Бизнес-логика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3F05FC-85F3-8D4A-BB88-8C3C009EAAAE}"/>
              </a:ext>
            </a:extLst>
          </p:cNvPr>
          <p:cNvSpPr txBox="1"/>
          <p:nvPr/>
        </p:nvSpPr>
        <p:spPr>
          <a:xfrm>
            <a:off x="985634" y="5614577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GillSansC" pitchFamily="2" charset="0"/>
                <a:ea typeface="Open Sans" pitchFamily="2" charset="0"/>
                <a:cs typeface="Open Sans" pitchFamily="2" charset="0"/>
              </a:rPr>
              <a:t>Данные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BC0AE353-BC7C-4243-BE1D-F1066432228A}"/>
              </a:ext>
            </a:extLst>
          </p:cNvPr>
          <p:cNvSpPr/>
          <p:nvPr/>
        </p:nvSpPr>
        <p:spPr>
          <a:xfrm>
            <a:off x="2277979" y="1863844"/>
            <a:ext cx="4946899" cy="482226"/>
          </a:xfrm>
          <a:prstGeom prst="roundRect">
            <a:avLst/>
          </a:prstGeom>
          <a:solidFill>
            <a:schemeClr val="bg1">
              <a:alpha val="9501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HTML/CSS/Bootstrap: </a:t>
            </a:r>
            <a:r>
              <a:rPr lang="ru-RU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вёрстка страниц,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адаптивный </a:t>
            </a:r>
            <a:r>
              <a:rPr lang="en-US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UI-</a:t>
            </a:r>
            <a:r>
              <a:rPr lang="ru-RU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дизайн</a:t>
            </a: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CD668430-804A-CB48-93C6-F87482DC30DD}"/>
              </a:ext>
            </a:extLst>
          </p:cNvPr>
          <p:cNvSpPr/>
          <p:nvPr/>
        </p:nvSpPr>
        <p:spPr>
          <a:xfrm>
            <a:off x="2277979" y="2448669"/>
            <a:ext cx="4946899" cy="482226"/>
          </a:xfrm>
          <a:prstGeom prst="roundRect">
            <a:avLst/>
          </a:prstGeom>
          <a:solidFill>
            <a:schemeClr val="bg1">
              <a:alpha val="9501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JS/TS: </a:t>
            </a:r>
            <a:r>
              <a:rPr lang="ru-RU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Обработка событий,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Отправка запросов к бизнес-уровню </a:t>
            </a:r>
            <a:endParaRPr lang="ru-RU" sz="1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96C99C72-30B2-574C-B558-4202DEF5F8C9}"/>
              </a:ext>
            </a:extLst>
          </p:cNvPr>
          <p:cNvSpPr/>
          <p:nvPr/>
        </p:nvSpPr>
        <p:spPr>
          <a:xfrm>
            <a:off x="2336216" y="4009746"/>
            <a:ext cx="4946899" cy="482226"/>
          </a:xfrm>
          <a:prstGeom prst="roundRect">
            <a:avLst/>
          </a:prstGeom>
          <a:solidFill>
            <a:schemeClr val="bg1">
              <a:alpha val="9501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FastAPI</a:t>
            </a:r>
            <a:r>
              <a:rPr lang="en-US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 </a:t>
            </a:r>
            <a:r>
              <a:rPr lang="ru-RU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роутеры, </a:t>
            </a:r>
            <a:r>
              <a:rPr lang="ru-RU" sz="1400" dirty="0" err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эндпоинты</a:t>
            </a:r>
            <a:r>
              <a:rPr lang="ru-RU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,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возврат данных на уровень представления</a:t>
            </a:r>
            <a:endParaRPr lang="ru-RU" sz="1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E64E692F-A203-1B40-BD09-8FB9E7D6FA0A}"/>
              </a:ext>
            </a:extLst>
          </p:cNvPr>
          <p:cNvSpPr/>
          <p:nvPr/>
        </p:nvSpPr>
        <p:spPr>
          <a:xfrm>
            <a:off x="2336217" y="3407630"/>
            <a:ext cx="2380164" cy="482226"/>
          </a:xfrm>
          <a:prstGeom prst="roundRect">
            <a:avLst/>
          </a:prstGeom>
          <a:solidFill>
            <a:schemeClr val="bg1">
              <a:alpha val="9501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Авторизация,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обработка данных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F4FE0344-5A4F-ED44-80B7-8824304914DA}"/>
              </a:ext>
            </a:extLst>
          </p:cNvPr>
          <p:cNvSpPr/>
          <p:nvPr/>
        </p:nvSpPr>
        <p:spPr>
          <a:xfrm>
            <a:off x="2333187" y="4901319"/>
            <a:ext cx="2380163" cy="482226"/>
          </a:xfrm>
          <a:prstGeom prst="roundRect">
            <a:avLst/>
          </a:prstGeom>
          <a:solidFill>
            <a:schemeClr val="bg1">
              <a:alpha val="9501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SQLAlchemy</a:t>
            </a:r>
            <a:r>
              <a:rPr lang="en-US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 ORM-</a:t>
            </a:r>
            <a:r>
              <a:rPr lang="ru-RU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сессии, </a:t>
            </a:r>
            <a:r>
              <a:rPr lang="en-US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CRUD-</a:t>
            </a:r>
            <a:r>
              <a:rPr lang="ru-RU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операции</a:t>
            </a: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E0B73515-A6EB-1848-818C-23609DA4C257}"/>
              </a:ext>
            </a:extLst>
          </p:cNvPr>
          <p:cNvSpPr/>
          <p:nvPr/>
        </p:nvSpPr>
        <p:spPr>
          <a:xfrm>
            <a:off x="2336216" y="5453270"/>
            <a:ext cx="4946899" cy="482226"/>
          </a:xfrm>
          <a:prstGeom prst="roundRect">
            <a:avLst/>
          </a:prstGeom>
          <a:solidFill>
            <a:schemeClr val="bg1">
              <a:alpha val="9501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Postgres: </a:t>
            </a:r>
            <a:r>
              <a:rPr lang="ru-RU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хранение сущностей</a:t>
            </a:r>
            <a:endParaRPr lang="ru-RU" sz="1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229538BC-9B50-394E-A6AA-8EAAC109DE29}"/>
              </a:ext>
            </a:extLst>
          </p:cNvPr>
          <p:cNvSpPr/>
          <p:nvPr/>
        </p:nvSpPr>
        <p:spPr>
          <a:xfrm>
            <a:off x="4857014" y="4898356"/>
            <a:ext cx="2426102" cy="482226"/>
          </a:xfrm>
          <a:prstGeom prst="roundRect">
            <a:avLst/>
          </a:prstGeom>
          <a:solidFill>
            <a:schemeClr val="bg1">
              <a:alpha val="9501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Pydantic</a:t>
            </a:r>
            <a:r>
              <a:rPr lang="en-US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 </a:t>
            </a:r>
            <a:r>
              <a:rPr lang="ru-RU" sz="1400" dirty="0" err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валидация</a:t>
            </a:r>
            <a:r>
              <a:rPr lang="ru-RU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схем перед сохранением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D73D5534-A6A3-6C47-848C-DCE6A0F10E32}"/>
              </a:ext>
            </a:extLst>
          </p:cNvPr>
          <p:cNvSpPr/>
          <p:nvPr/>
        </p:nvSpPr>
        <p:spPr>
          <a:xfrm>
            <a:off x="4860907" y="3407630"/>
            <a:ext cx="2422207" cy="482226"/>
          </a:xfrm>
          <a:prstGeom prst="roundRect">
            <a:avLst/>
          </a:prstGeom>
          <a:solidFill>
            <a:schemeClr val="bg1">
              <a:alpha val="9501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SQLAlchemy</a:t>
            </a:r>
            <a:r>
              <a:rPr lang="en-US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 </a:t>
            </a:r>
            <a:r>
              <a:rPr lang="ru-RU" sz="14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вызовы к уровню данных</a:t>
            </a:r>
            <a:endParaRPr lang="ru-RU" sz="1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C7068D-1B6A-EE42-B790-A89255089D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6441" y="3269030"/>
            <a:ext cx="3614298" cy="24458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EF2B3E1-1CBA-254E-83DE-0FB217DDC92C}"/>
              </a:ext>
            </a:extLst>
          </p:cNvPr>
          <p:cNvSpPr txBox="1"/>
          <p:nvPr/>
        </p:nvSpPr>
        <p:spPr>
          <a:xfrm>
            <a:off x="529390" y="1162689"/>
            <a:ext cx="986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Полностью </a:t>
            </a:r>
            <a:r>
              <a:rPr lang="ru-RU" dirty="0" err="1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кастомное</a:t>
            </a:r>
            <a:r>
              <a:rPr lang="ru-RU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программное решение автоматизации продаж и процессов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B08A3A9C-8242-CC45-BFE2-6EBC9D480D6D}"/>
              </a:ext>
            </a:extLst>
          </p:cNvPr>
          <p:cNvSpPr/>
          <p:nvPr/>
        </p:nvSpPr>
        <p:spPr>
          <a:xfrm>
            <a:off x="9829544" y="1706097"/>
            <a:ext cx="1940182" cy="1342714"/>
          </a:xfrm>
          <a:prstGeom prst="roundRect">
            <a:avLst/>
          </a:prstGeom>
          <a:solidFill>
            <a:schemeClr val="bg2">
              <a:lumMod val="75000"/>
              <a:alpha val="151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ln>
                <a:solidFill>
                  <a:schemeClr val="bg1">
                    <a:lumMod val="50000"/>
                  </a:schemeClr>
                </a:solidFill>
              </a:ln>
              <a:noFill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16961583-25A2-D646-8DD4-F265DD2B2170}"/>
              </a:ext>
            </a:extLst>
          </p:cNvPr>
          <p:cNvSpPr/>
          <p:nvPr/>
        </p:nvSpPr>
        <p:spPr>
          <a:xfrm>
            <a:off x="9831610" y="1575763"/>
            <a:ext cx="2076215" cy="13427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>
                  <a:solidFill>
                    <a:schemeClr val="bg1">
                      <a:lumMod val="50000"/>
                    </a:schemeClr>
                  </a:solidFill>
                </a:ln>
                <a:noFill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TRL</a:t>
            </a:r>
            <a:endParaRPr lang="ru-RU" sz="7200" b="1" dirty="0">
              <a:ln>
                <a:solidFill>
                  <a:schemeClr val="bg1">
                    <a:lumMod val="50000"/>
                  </a:schemeClr>
                </a:solidFill>
              </a:ln>
              <a:noFill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3AE141-244B-0B49-827F-A69B2AF082A6}"/>
              </a:ext>
            </a:extLst>
          </p:cNvPr>
          <p:cNvSpPr txBox="1"/>
          <p:nvPr/>
        </p:nvSpPr>
        <p:spPr>
          <a:xfrm>
            <a:off x="10552115" y="1734554"/>
            <a:ext cx="635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6600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4</a:t>
            </a:r>
            <a:endParaRPr lang="ru-RU" sz="6000" b="1" dirty="0">
              <a:solidFill>
                <a:srgbClr val="FF6600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9FFA59-FC9E-DF48-85A0-86EA3BBA2ED6}"/>
              </a:ext>
            </a:extLst>
          </p:cNvPr>
          <p:cNvSpPr txBox="1"/>
          <p:nvPr/>
        </p:nvSpPr>
        <p:spPr>
          <a:xfrm>
            <a:off x="9969616" y="2648799"/>
            <a:ext cx="1800109" cy="376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40"/>
              </a:lnSpc>
            </a:pPr>
            <a:r>
              <a:rPr lang="ru-RU" sz="1200" dirty="0">
                <a:latin typeface="GillSansC" pitchFamily="2" charset="0"/>
              </a:rPr>
              <a:t>Концепция,</a:t>
            </a:r>
          </a:p>
          <a:p>
            <a:pPr algn="ctr">
              <a:lnSpc>
                <a:spcPts val="1140"/>
              </a:lnSpc>
            </a:pPr>
            <a:r>
              <a:rPr lang="ru-RU" sz="1200" dirty="0">
                <a:latin typeface="GillSansC" pitchFamily="2" charset="0"/>
              </a:rPr>
              <a:t>Область применения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ACBC9E6-E585-4D46-815F-DD4F8C5817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3770" y="6154746"/>
            <a:ext cx="1135955" cy="6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45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391F3-3C77-445F-BA9C-0D743B949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20" y="299664"/>
            <a:ext cx="7303477" cy="965508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sz="4800" b="1" dirty="0">
                <a:solidFill>
                  <a:srgbClr val="FF6600"/>
                </a:solidFill>
                <a:latin typeface="GillSansC" pitchFamily="2" charset="0"/>
                <a:sym typeface="Montserrat"/>
              </a:rPr>
              <a:t>Рыночные метрики</a:t>
            </a:r>
            <a:endParaRPr lang="ru-RU" sz="4800" b="1" dirty="0">
              <a:solidFill>
                <a:srgbClr val="FF6600"/>
              </a:solidFill>
              <a:latin typeface="GillSansC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C81085-3647-3C45-9808-17EE811E6C63}"/>
              </a:ext>
            </a:extLst>
          </p:cNvPr>
          <p:cNvSpPr txBox="1"/>
          <p:nvPr/>
        </p:nvSpPr>
        <p:spPr>
          <a:xfrm>
            <a:off x="12238604" y="176241"/>
            <a:ext cx="6096000" cy="75713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"/>
              </a:rPr>
              <a:t>Цели</a:t>
            </a:r>
            <a:r>
              <a:rPr lang="ru-RU" dirty="0">
                <a:latin typeface="GillSansC" pitchFamily="2" charset="0"/>
                <a:sym typeface="Montserrat Medium"/>
              </a:rPr>
              <a:t> проекта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57C0C7-BF48-A84B-8EDF-1A2405F36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  <p:pic>
        <p:nvPicPr>
          <p:cNvPr id="29" name="Рисунок 28" descr="Отправить">
            <a:extLst>
              <a:ext uri="{FF2B5EF4-FFF2-40B4-BE49-F238E27FC236}">
                <a16:creationId xmlns:a16="http://schemas.microsoft.com/office/drawing/2014/main" id="{31999EAF-DE7D-B448-AF72-62B775B28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5623" y="-1705346"/>
            <a:ext cx="1265961" cy="126596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AA060F6-D737-C84D-97B7-0FF93C085C0E}"/>
              </a:ext>
            </a:extLst>
          </p:cNvPr>
          <p:cNvSpPr/>
          <p:nvPr/>
        </p:nvSpPr>
        <p:spPr>
          <a:xfrm>
            <a:off x="5078077" y="2112689"/>
            <a:ext cx="3148085" cy="17896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467F8F0-EB50-EF47-A007-B63094241E16}"/>
              </a:ext>
            </a:extLst>
          </p:cNvPr>
          <p:cNvSpPr/>
          <p:nvPr/>
        </p:nvSpPr>
        <p:spPr>
          <a:xfrm>
            <a:off x="5078077" y="4174884"/>
            <a:ext cx="3148084" cy="17519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E99ECEA-92F0-E14F-BB94-20E86F7C17BE}"/>
              </a:ext>
            </a:extLst>
          </p:cNvPr>
          <p:cNvSpPr/>
          <p:nvPr/>
        </p:nvSpPr>
        <p:spPr>
          <a:xfrm>
            <a:off x="8457538" y="2112689"/>
            <a:ext cx="3148085" cy="17896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D928C5F-05E0-0942-9CDC-FFC9817B894E}"/>
              </a:ext>
            </a:extLst>
          </p:cNvPr>
          <p:cNvSpPr/>
          <p:nvPr/>
        </p:nvSpPr>
        <p:spPr>
          <a:xfrm>
            <a:off x="8457539" y="4174884"/>
            <a:ext cx="3148084" cy="17519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12F7E8-4DBE-7442-9CFF-A3A27C8DB551}"/>
              </a:ext>
            </a:extLst>
          </p:cNvPr>
          <p:cNvSpPr txBox="1"/>
          <p:nvPr/>
        </p:nvSpPr>
        <p:spPr>
          <a:xfrm>
            <a:off x="5078078" y="2222686"/>
            <a:ext cx="3148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bg2">
                      <a:lumMod val="75000"/>
                    </a:schemeClr>
                  </a:solidFill>
                </a:ln>
                <a:noFill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PAM</a:t>
            </a:r>
            <a:endParaRPr lang="ru-RU" sz="9600" b="1" dirty="0">
              <a:ln>
                <a:solidFill>
                  <a:schemeClr val="bg2">
                    <a:lumMod val="75000"/>
                  </a:schemeClr>
                </a:solidFill>
              </a:ln>
              <a:noFill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C55D49-7FBD-A442-B058-087750EC299C}"/>
              </a:ext>
            </a:extLst>
          </p:cNvPr>
          <p:cNvSpPr txBox="1"/>
          <p:nvPr/>
        </p:nvSpPr>
        <p:spPr>
          <a:xfrm>
            <a:off x="8457539" y="2273555"/>
            <a:ext cx="3148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bg2">
                      <a:lumMod val="75000"/>
                    </a:schemeClr>
                  </a:solidFill>
                </a:ln>
                <a:noFill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TAM</a:t>
            </a:r>
            <a:endParaRPr lang="ru-RU" sz="9600" b="1" dirty="0">
              <a:ln>
                <a:solidFill>
                  <a:schemeClr val="bg2">
                    <a:lumMod val="75000"/>
                  </a:schemeClr>
                </a:solidFill>
              </a:ln>
              <a:noFill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8A0645-76D5-874D-898A-37003D7534FE}"/>
              </a:ext>
            </a:extLst>
          </p:cNvPr>
          <p:cNvSpPr txBox="1"/>
          <p:nvPr/>
        </p:nvSpPr>
        <p:spPr>
          <a:xfrm>
            <a:off x="5078077" y="4266024"/>
            <a:ext cx="3148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bg2">
                      <a:lumMod val="75000"/>
                    </a:schemeClr>
                  </a:solidFill>
                </a:ln>
                <a:noFill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SAM</a:t>
            </a:r>
            <a:endParaRPr lang="ru-RU" sz="9600" b="1" dirty="0">
              <a:ln>
                <a:solidFill>
                  <a:schemeClr val="bg2">
                    <a:lumMod val="75000"/>
                  </a:schemeClr>
                </a:solidFill>
              </a:ln>
              <a:noFill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275127-706A-DA41-A695-A2F3E9B61EA3}"/>
              </a:ext>
            </a:extLst>
          </p:cNvPr>
          <p:cNvSpPr txBox="1"/>
          <p:nvPr/>
        </p:nvSpPr>
        <p:spPr>
          <a:xfrm>
            <a:off x="8457539" y="4266024"/>
            <a:ext cx="3148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chemeClr val="bg2">
                      <a:lumMod val="75000"/>
                    </a:schemeClr>
                  </a:solidFill>
                </a:ln>
                <a:noFill/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SOM</a:t>
            </a:r>
            <a:endParaRPr lang="ru-RU" sz="9600" b="1" dirty="0">
              <a:ln>
                <a:solidFill>
                  <a:schemeClr val="bg2">
                    <a:lumMod val="75000"/>
                  </a:schemeClr>
                </a:solidFill>
              </a:ln>
              <a:noFill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36A502-B5CD-1D44-84AB-CBD429CF3352}"/>
              </a:ext>
            </a:extLst>
          </p:cNvPr>
          <p:cNvSpPr txBox="1"/>
          <p:nvPr/>
        </p:nvSpPr>
        <p:spPr>
          <a:xfrm>
            <a:off x="5078077" y="2499684"/>
            <a:ext cx="3148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6600"/>
                </a:solidFill>
                <a:latin typeface="GillSansC" pitchFamily="2" charset="0"/>
                <a:ea typeface="Open Sans Medium" pitchFamily="2" charset="0"/>
                <a:cs typeface="Open Sans Medium" pitchFamily="2" charset="0"/>
              </a:rPr>
              <a:t>250</a:t>
            </a:r>
            <a:r>
              <a:rPr lang="en-US" sz="6000" dirty="0">
                <a:solidFill>
                  <a:srgbClr val="FF6600"/>
                </a:solidFill>
                <a:latin typeface="GillSansC" pitchFamily="2" charset="0"/>
                <a:ea typeface="Open Sans Medium" pitchFamily="2" charset="0"/>
                <a:cs typeface="Open Sans Medium" pitchFamily="2" charset="0"/>
              </a:rPr>
              <a:t> </a:t>
            </a:r>
            <a:endParaRPr lang="ru-RU" sz="6000" dirty="0">
              <a:solidFill>
                <a:srgbClr val="FF6600"/>
              </a:solidFill>
              <a:latin typeface="GillSansC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8694CA-2059-974A-95C5-4145F5D4533E}"/>
              </a:ext>
            </a:extLst>
          </p:cNvPr>
          <p:cNvSpPr txBox="1"/>
          <p:nvPr/>
        </p:nvSpPr>
        <p:spPr>
          <a:xfrm>
            <a:off x="5078076" y="3421666"/>
            <a:ext cx="314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GillSansC" pitchFamily="2" charset="0"/>
                <a:ea typeface="Open Sans Medium" pitchFamily="2" charset="0"/>
                <a:cs typeface="Open Sans Medium" pitchFamily="2" charset="0"/>
              </a:rPr>
              <a:t>млрд. руб. в 2024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A26FA9-A8E0-9B49-A471-D1EB6F2FCA9C}"/>
              </a:ext>
            </a:extLst>
          </p:cNvPr>
          <p:cNvSpPr txBox="1"/>
          <p:nvPr/>
        </p:nvSpPr>
        <p:spPr>
          <a:xfrm>
            <a:off x="8457540" y="2500107"/>
            <a:ext cx="3148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6600"/>
                </a:solidFill>
                <a:latin typeface="GillSansC" pitchFamily="2" charset="0"/>
                <a:ea typeface="Open Sans Medium" pitchFamily="2" charset="0"/>
                <a:cs typeface="Open Sans Medium" pitchFamily="2" charset="0"/>
              </a:rPr>
              <a:t>6-7 тыс.</a:t>
            </a:r>
            <a:endParaRPr lang="ru-RU" sz="6000" dirty="0">
              <a:solidFill>
                <a:srgbClr val="FF6600"/>
              </a:solidFill>
              <a:latin typeface="GillSansC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0692B4-A810-444D-8F20-DC431CF1BE5C}"/>
              </a:ext>
            </a:extLst>
          </p:cNvPr>
          <p:cNvSpPr txBox="1"/>
          <p:nvPr/>
        </p:nvSpPr>
        <p:spPr>
          <a:xfrm>
            <a:off x="8409395" y="3425665"/>
            <a:ext cx="314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GillSansC" pitchFamily="2" charset="0"/>
                <a:ea typeface="Open Sans Medium" pitchFamily="2" charset="0"/>
                <a:cs typeface="Open Sans Medium" pitchFamily="2" charset="0"/>
              </a:rPr>
              <a:t>ср. чек – 11 000 руб.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E444AE-338B-D14E-87FB-220691DBC58A}"/>
              </a:ext>
            </a:extLst>
          </p:cNvPr>
          <p:cNvSpPr txBox="1"/>
          <p:nvPr/>
        </p:nvSpPr>
        <p:spPr>
          <a:xfrm>
            <a:off x="5078077" y="4536786"/>
            <a:ext cx="3148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6600"/>
                </a:solidFill>
                <a:latin typeface="GillSansC" pitchFamily="2" charset="0"/>
                <a:ea typeface="Open Sans Medium" pitchFamily="2" charset="0"/>
                <a:cs typeface="Open Sans Medium" pitchFamily="2" charset="0"/>
              </a:rPr>
              <a:t>1-2 тыс.</a:t>
            </a:r>
            <a:endParaRPr lang="ru-RU" sz="6000" dirty="0">
              <a:solidFill>
                <a:srgbClr val="FF6600"/>
              </a:solidFill>
              <a:latin typeface="GillSansC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A27E54-C4FD-CD43-B4F2-BC452E2A7CDA}"/>
              </a:ext>
            </a:extLst>
          </p:cNvPr>
          <p:cNvSpPr txBox="1"/>
          <p:nvPr/>
        </p:nvSpPr>
        <p:spPr>
          <a:xfrm>
            <a:off x="5078076" y="5458768"/>
            <a:ext cx="314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GillSansC" pitchFamily="2" charset="0"/>
                <a:ea typeface="Open Sans Medium" pitchFamily="2" charset="0"/>
                <a:cs typeface="Open Sans Medium" pitchFamily="2" charset="0"/>
              </a:rPr>
              <a:t>обращений / месяц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5775EA-85C4-DA45-AB72-AD606A36FE09}"/>
              </a:ext>
            </a:extLst>
          </p:cNvPr>
          <p:cNvSpPr txBox="1"/>
          <p:nvPr/>
        </p:nvSpPr>
        <p:spPr>
          <a:xfrm>
            <a:off x="8457540" y="4537209"/>
            <a:ext cx="3148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6600"/>
                </a:solidFill>
                <a:latin typeface="GillSansC" pitchFamily="2" charset="0"/>
                <a:ea typeface="Open Sans Medium" pitchFamily="2" charset="0"/>
                <a:cs typeface="Open Sans Medium" pitchFamily="2" charset="0"/>
              </a:rPr>
              <a:t>200-450</a:t>
            </a:r>
            <a:endParaRPr lang="ru-RU" sz="6000" dirty="0">
              <a:solidFill>
                <a:srgbClr val="FF6600"/>
              </a:solidFill>
              <a:latin typeface="GillSansC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F9B293-C9E5-5C42-B6B2-CD7907590318}"/>
              </a:ext>
            </a:extLst>
          </p:cNvPr>
          <p:cNvSpPr txBox="1"/>
          <p:nvPr/>
        </p:nvSpPr>
        <p:spPr>
          <a:xfrm>
            <a:off x="8409395" y="5462767"/>
            <a:ext cx="314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GillSansC" pitchFamily="2" charset="0"/>
                <a:ea typeface="Open Sans Medium" pitchFamily="2" charset="0"/>
                <a:cs typeface="Open Sans Medium" pitchFamily="2" charset="0"/>
              </a:rPr>
              <a:t>клиентов / месяц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4E10E65-C3AA-6249-A3F3-69BBA3AFE4C1}"/>
              </a:ext>
            </a:extLst>
          </p:cNvPr>
          <p:cNvSpPr txBox="1"/>
          <p:nvPr/>
        </p:nvSpPr>
        <p:spPr>
          <a:xfrm>
            <a:off x="404820" y="1896090"/>
            <a:ext cx="449002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6600"/>
                </a:solidFill>
                <a:latin typeface="GillSansC" pitchFamily="2" charset="0"/>
              </a:rPr>
              <a:t>PAM:</a:t>
            </a:r>
            <a:r>
              <a:rPr lang="es-ES" sz="2000" dirty="0">
                <a:solidFill>
                  <a:srgbClr val="FF6600"/>
                </a:solidFill>
                <a:latin typeface="GillSansC" pitchFamily="2" charset="0"/>
              </a:rPr>
              <a:t> </a:t>
            </a:r>
            <a:r>
              <a:rPr lang="ru-RU" sz="2000" dirty="0">
                <a:latin typeface="GillSansC" pitchFamily="2" charset="0"/>
              </a:rPr>
              <a:t>Весь потенциальный рынок, который в идеале мог бы использовать продукт, без ограничений.</a:t>
            </a:r>
          </a:p>
          <a:p>
            <a:r>
              <a:rPr lang="es-ES" sz="2000" b="1" dirty="0">
                <a:solidFill>
                  <a:srgbClr val="FF6600"/>
                </a:solidFill>
                <a:latin typeface="GillSansC" pitchFamily="2" charset="0"/>
              </a:rPr>
              <a:t>TAM:</a:t>
            </a:r>
            <a:r>
              <a:rPr lang="es-ES" sz="2000" dirty="0">
                <a:solidFill>
                  <a:srgbClr val="FF6600"/>
                </a:solidFill>
                <a:latin typeface="GillSansC" pitchFamily="2" charset="0"/>
              </a:rPr>
              <a:t> </a:t>
            </a:r>
            <a:r>
              <a:rPr lang="ru-RU" sz="2000" dirty="0">
                <a:latin typeface="GillSansC" pitchFamily="2" charset="0"/>
              </a:rPr>
              <a:t>Общий объем рынка, который можно обслужить, учитывая географию и сегмент, без конкурентов и ресурсов.</a:t>
            </a:r>
          </a:p>
          <a:p>
            <a:r>
              <a:rPr lang="es-ES" sz="2000" b="1" dirty="0">
                <a:solidFill>
                  <a:srgbClr val="FF6600"/>
                </a:solidFill>
                <a:latin typeface="GillSansC" pitchFamily="2" charset="0"/>
              </a:rPr>
              <a:t>SAM:</a:t>
            </a:r>
            <a:r>
              <a:rPr lang="es-ES" sz="2000" dirty="0">
                <a:solidFill>
                  <a:srgbClr val="FF6600"/>
                </a:solidFill>
                <a:latin typeface="GillSansC" pitchFamily="2" charset="0"/>
              </a:rPr>
              <a:t> </a:t>
            </a:r>
            <a:r>
              <a:rPr lang="ru-RU" sz="2000" dirty="0">
                <a:latin typeface="GillSansC" pitchFamily="2" charset="0"/>
              </a:rPr>
              <a:t>Доступный рынок, который реально возможно обслуживать, учитывая каналы продаж и целевую аудиторию.</a:t>
            </a:r>
          </a:p>
          <a:p>
            <a:r>
              <a:rPr lang="es-ES" sz="2000" b="1" dirty="0">
                <a:solidFill>
                  <a:srgbClr val="FF6600"/>
                </a:solidFill>
                <a:latin typeface="GillSansC" pitchFamily="2" charset="0"/>
              </a:rPr>
              <a:t>SOM:</a:t>
            </a:r>
            <a:r>
              <a:rPr lang="es-ES" sz="2000" dirty="0">
                <a:solidFill>
                  <a:srgbClr val="FF6600"/>
                </a:solidFill>
                <a:latin typeface="GillSansC" pitchFamily="2" charset="0"/>
              </a:rPr>
              <a:t> </a:t>
            </a:r>
            <a:r>
              <a:rPr lang="ru-RU" sz="2000" dirty="0">
                <a:latin typeface="GillSansC" pitchFamily="2" charset="0"/>
              </a:rPr>
              <a:t>Реально достижимый объем продаж в ближайшее время, основанный на ресурсах и ситуации.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074AFAF-78D5-D64F-874C-FAB99AD09B46}"/>
              </a:ext>
            </a:extLst>
          </p:cNvPr>
          <p:cNvSpPr/>
          <p:nvPr/>
        </p:nvSpPr>
        <p:spPr>
          <a:xfrm flipV="1">
            <a:off x="-1" y="6858000"/>
            <a:ext cx="12371898" cy="6684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D4E312-9CB6-B440-8036-873E1E9DCC53}"/>
              </a:ext>
            </a:extLst>
          </p:cNvPr>
          <p:cNvSpPr txBox="1"/>
          <p:nvPr/>
        </p:nvSpPr>
        <p:spPr>
          <a:xfrm>
            <a:off x="404820" y="1236847"/>
            <a:ext cx="986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От общего к частному: Анализ потенциала и сегментации рынка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EEDCAB5-1C21-B34B-899B-95E5D56F6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3770" y="6154746"/>
            <a:ext cx="1135955" cy="6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64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3" grpId="0" animBg="1"/>
      <p:bldP spid="34" grpId="0" animBg="1"/>
      <p:bldP spid="35" grpId="0" animBg="1"/>
      <p:bldP spid="1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181;p209">
            <a:extLst>
              <a:ext uri="{FF2B5EF4-FFF2-40B4-BE49-F238E27FC236}">
                <a16:creationId xmlns:a16="http://schemas.microsoft.com/office/drawing/2014/main" id="{7AE10CEE-6607-4E0D-9838-C64F673145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8395766"/>
              </p:ext>
            </p:extLst>
          </p:nvPr>
        </p:nvGraphicFramePr>
        <p:xfrm>
          <a:off x="281700" y="1659593"/>
          <a:ext cx="11643684" cy="417567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940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0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0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0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06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06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091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0" dirty="0">
                          <a:solidFill>
                            <a:sysClr val="windowText" lastClr="000000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</a:t>
                      </a:r>
                      <a:endParaRPr sz="1400" b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ysClr val="windowText" lastClr="000000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Социальные </a:t>
                      </a:r>
                      <a:endParaRPr sz="1400" b="1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0" dirty="0">
                          <a:solidFill>
                            <a:sysClr val="windowText" lastClr="000000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T</a:t>
                      </a:r>
                      <a:endParaRPr sz="1400" b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ysClr val="windowText" lastClr="000000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Технологические</a:t>
                      </a:r>
                      <a:endParaRPr sz="1400" b="1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0" dirty="0">
                          <a:solidFill>
                            <a:sysClr val="windowText" lastClr="000000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</a:t>
                      </a:r>
                      <a:endParaRPr sz="1400" b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ysClr val="windowText" lastClr="000000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Экономические</a:t>
                      </a:r>
                      <a:endParaRPr sz="1400" b="1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0" dirty="0">
                          <a:solidFill>
                            <a:sysClr val="windowText" lastClr="000000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</a:t>
                      </a:r>
                      <a:endParaRPr sz="1400" b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ysClr val="windowText" lastClr="000000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Политические</a:t>
                      </a:r>
                      <a:endParaRPr sz="1400" b="1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0" dirty="0">
                          <a:solidFill>
                            <a:sysClr val="windowText" lastClr="000000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L</a:t>
                      </a:r>
                      <a:endParaRPr sz="1400" b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ysClr val="windowText" lastClr="000000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Этические</a:t>
                      </a:r>
                      <a:endParaRPr sz="1400" b="1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0" dirty="0">
                          <a:solidFill>
                            <a:sysClr val="windowText" lastClr="000000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E</a:t>
                      </a:r>
                      <a:endParaRPr sz="1400" b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b="1" dirty="0">
                          <a:solidFill>
                            <a:sysClr val="windowText" lastClr="000000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Нормативные</a:t>
                      </a:r>
                      <a:endParaRPr sz="1400" b="1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767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Растущее количество людей, работающих удаленно, увеличивает потребность в ремонте техники</a:t>
                      </a:r>
                      <a:endParaRPr sz="1400" b="0" i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Быстрое развитие технологий, необходимость в постоянном обновлении знаний о новых устройствах.</a:t>
                      </a:r>
                      <a:endParaRPr sz="1400" b="0" i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Колебания доходов потребителей могут влиять на спрос на услуги.</a:t>
                      </a:r>
                      <a:endParaRPr sz="1400" b="0" i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Законы о защите прав потребителей могут влиять на уровень ответственности компании.</a:t>
                      </a:r>
                      <a:br>
                        <a:rPr lang="ru-RU" sz="1400" b="0" dirty="0">
                          <a:solidFill>
                            <a:sysClr val="windowText" lastClr="000000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endParaRPr sz="1400" b="0" i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Вопросы доверия и прозрачности в отношении цен и сроков выполнения услуг</a:t>
                      </a:r>
                      <a:endParaRPr sz="1400" b="0" i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Необходимость соблюдения норм по защите данных клиентов</a:t>
                      </a:r>
                      <a:endParaRPr sz="1400" b="0" i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283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Увеличение числа пользователей технологий в разных возрастных группах</a:t>
                      </a:r>
                      <a:endParaRPr sz="1400" b="0" i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Появление новых инструментов для диагностики и ремонта</a:t>
                      </a:r>
                      <a:endParaRPr sz="1400" b="0" i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Увеличение количества устройств в обращении ведет к росту потребности в ремонте.</a:t>
                      </a:r>
                      <a:endParaRPr sz="1400" b="0" i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Возможность предлагать услуги по ремонту как более экологичную альтернативу покупке нового оборудования.</a:t>
                      </a:r>
                      <a:br>
                        <a:rPr lang="ru-RU" sz="1400" b="0" dirty="0">
                          <a:solidFill>
                            <a:sysClr val="windowText" lastClr="000000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endParaRPr sz="1400" b="0" i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Необходимость честного отношения к клиентам и соблюдение стандартов качества</a:t>
                      </a:r>
                      <a:endParaRPr sz="1400" b="0" i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dirty="0">
                          <a:solidFill>
                            <a:sysClr val="windowText" lastClr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Лицензирование и сертификация специалистов по ремонту.</a:t>
                      </a:r>
                      <a:br>
                        <a:rPr lang="ru-RU" sz="1400" b="0" dirty="0">
                          <a:solidFill>
                            <a:sysClr val="windowText" lastClr="000000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endParaRPr sz="1400" b="0" i="0" dirty="0">
                        <a:solidFill>
                          <a:sysClr val="windowText" lastClr="000000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91425" marR="91425" marT="91425" marB="914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8D52D8-A605-1747-A21F-C6809BAF0367}"/>
              </a:ext>
            </a:extLst>
          </p:cNvPr>
          <p:cNvSpPr/>
          <p:nvPr/>
        </p:nvSpPr>
        <p:spPr>
          <a:xfrm>
            <a:off x="529389" y="427172"/>
            <a:ext cx="5472018" cy="91399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FF6600"/>
                </a:solidFill>
                <a:latin typeface="GillSansC" pitchFamily="2" charset="0"/>
                <a:cs typeface="Gill Sans" panose="020B0502020104020203" pitchFamily="34" charset="-79"/>
              </a:rPr>
              <a:t>STEPLE </a:t>
            </a:r>
            <a:r>
              <a:rPr lang="ru-RU" sz="4800" b="1" dirty="0">
                <a:solidFill>
                  <a:srgbClr val="FF6600"/>
                </a:solidFill>
                <a:latin typeface="GillSansC" pitchFamily="2" charset="0"/>
                <a:cs typeface="Gill Sans" panose="020B0502020104020203" pitchFamily="34" charset="-79"/>
              </a:rPr>
              <a:t>Анализ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BEB7AE-476D-8C4F-A02C-F9E1AFEADEE8}"/>
              </a:ext>
            </a:extLst>
          </p:cNvPr>
          <p:cNvSpPr/>
          <p:nvPr/>
        </p:nvSpPr>
        <p:spPr>
          <a:xfrm>
            <a:off x="-4972508" y="427172"/>
            <a:ext cx="4576894" cy="75713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FF6600"/>
                </a:solidFill>
                <a:latin typeface="GillSansC" pitchFamily="2" charset="0"/>
                <a:cs typeface="Gill Sans" panose="020B0502020104020203" pitchFamily="34" charset="-79"/>
              </a:rPr>
              <a:t>SWOT </a:t>
            </a:r>
            <a:r>
              <a:rPr lang="ru-RU" sz="4800" b="1" dirty="0">
                <a:solidFill>
                  <a:srgbClr val="FF6600"/>
                </a:solidFill>
                <a:latin typeface="GillSansC" pitchFamily="2" charset="0"/>
                <a:cs typeface="Gill Sans" panose="020B0502020104020203" pitchFamily="34" charset="-79"/>
              </a:rPr>
              <a:t>Анализ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DFF3A0-251A-654C-ACC7-E3EF8B5C7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8242D1-53F4-A447-AF50-BC94B25093F6}"/>
              </a:ext>
            </a:extLst>
          </p:cNvPr>
          <p:cNvSpPr txBox="1"/>
          <p:nvPr/>
        </p:nvSpPr>
        <p:spPr>
          <a:xfrm>
            <a:off x="13063154" y="427172"/>
            <a:ext cx="6800082" cy="77109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"/>
              </a:rPr>
              <a:t>Анализ конкурентов</a:t>
            </a:r>
            <a:endParaRPr lang="ru-RU" dirty="0">
              <a:latin typeface="GillSansC" pitchFamily="2" charset="0"/>
              <a:sym typeface="Montserrat Medium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BF5FA6-6A1A-C64F-BDE0-60A2C49B2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3770" y="6154746"/>
            <a:ext cx="1135955" cy="636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781645-7E23-7148-B86B-A4ED2E193F66}"/>
              </a:ext>
            </a:extLst>
          </p:cNvPr>
          <p:cNvSpPr txBox="1"/>
          <p:nvPr/>
        </p:nvSpPr>
        <p:spPr>
          <a:xfrm>
            <a:off x="529389" y="1155444"/>
            <a:ext cx="986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Стратегические факторы влияния на развитие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2806096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6466EC7-E8A4-4C95-9087-59AA3C0D6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700103"/>
              </p:ext>
            </p:extLst>
          </p:nvPr>
        </p:nvGraphicFramePr>
        <p:xfrm>
          <a:off x="529390" y="1391285"/>
          <a:ext cx="11189646" cy="4351338"/>
        </p:xfrm>
        <a:graphic>
          <a:graphicData uri="http://schemas.openxmlformats.org/drawingml/2006/table">
            <a:tbl>
              <a:tblPr/>
              <a:tblGrid>
                <a:gridCol w="1598521">
                  <a:extLst>
                    <a:ext uri="{9D8B030D-6E8A-4147-A177-3AD203B41FA5}">
                      <a16:colId xmlns:a16="http://schemas.microsoft.com/office/drawing/2014/main" val="2571107241"/>
                    </a:ext>
                  </a:extLst>
                </a:gridCol>
                <a:gridCol w="1598521">
                  <a:extLst>
                    <a:ext uri="{9D8B030D-6E8A-4147-A177-3AD203B41FA5}">
                      <a16:colId xmlns:a16="http://schemas.microsoft.com/office/drawing/2014/main" val="2952765302"/>
                    </a:ext>
                  </a:extLst>
                </a:gridCol>
                <a:gridCol w="1598521">
                  <a:extLst>
                    <a:ext uri="{9D8B030D-6E8A-4147-A177-3AD203B41FA5}">
                      <a16:colId xmlns:a16="http://schemas.microsoft.com/office/drawing/2014/main" val="1268498462"/>
                    </a:ext>
                  </a:extLst>
                </a:gridCol>
                <a:gridCol w="1598521">
                  <a:extLst>
                    <a:ext uri="{9D8B030D-6E8A-4147-A177-3AD203B41FA5}">
                      <a16:colId xmlns:a16="http://schemas.microsoft.com/office/drawing/2014/main" val="220258061"/>
                    </a:ext>
                  </a:extLst>
                </a:gridCol>
                <a:gridCol w="1856405">
                  <a:extLst>
                    <a:ext uri="{9D8B030D-6E8A-4147-A177-3AD203B41FA5}">
                      <a16:colId xmlns:a16="http://schemas.microsoft.com/office/drawing/2014/main" val="267973274"/>
                    </a:ext>
                  </a:extLst>
                </a:gridCol>
                <a:gridCol w="1340636">
                  <a:extLst>
                    <a:ext uri="{9D8B030D-6E8A-4147-A177-3AD203B41FA5}">
                      <a16:colId xmlns:a16="http://schemas.microsoft.com/office/drawing/2014/main" val="4212909314"/>
                    </a:ext>
                  </a:extLst>
                </a:gridCol>
                <a:gridCol w="1598521">
                  <a:extLst>
                    <a:ext uri="{9D8B030D-6E8A-4147-A177-3AD203B41FA5}">
                      <a16:colId xmlns:a16="http://schemas.microsoft.com/office/drawing/2014/main" val="3035263060"/>
                    </a:ext>
                  </a:extLst>
                </a:gridCol>
              </a:tblGrid>
              <a:tr h="783522"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500" b="0" i="0" dirty="0">
                          <a:solidFill>
                            <a:srgbClr val="000000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Конкуренты​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500" b="0" i="0" dirty="0">
                          <a:solidFill>
                            <a:srgbClr val="000000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Ассортимент​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500" b="0" i="0" dirty="0">
                          <a:solidFill>
                            <a:srgbClr val="000000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Ценовая политика​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500" b="0" i="0" dirty="0">
                          <a:solidFill>
                            <a:srgbClr val="000000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Способы обслуживания​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500" b="0" i="0" dirty="0">
                          <a:solidFill>
                            <a:srgbClr val="000000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Дизайн / </a:t>
                      </a:r>
                      <a:r>
                        <a:rPr lang="en-US" sz="1500" b="0" i="0" dirty="0">
                          <a:solidFill>
                            <a:srgbClr val="000000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Usability​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500" b="0" i="0" dirty="0" err="1">
                          <a:solidFill>
                            <a:srgbClr val="000000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Яндекс.ИКС</a:t>
                      </a:r>
                      <a:endParaRPr lang="ru-RU" sz="1500" b="0" i="0" dirty="0">
                        <a:solidFill>
                          <a:srgbClr val="000000"/>
                        </a:solidFill>
                        <a:effectLst/>
                        <a:latin typeface="Open Sans Light" pitchFamily="2" charset="0"/>
                        <a:ea typeface="Open Sans Light" pitchFamily="2" charset="0"/>
                        <a:cs typeface="Open Sans Light" pitchFamily="2" charset="0"/>
                      </a:endParaRP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500" b="0" i="0" dirty="0">
                          <a:solidFill>
                            <a:srgbClr val="000000"/>
                          </a:solidFill>
                          <a:effectLst/>
                          <a:latin typeface="Open Sans Light" pitchFamily="2" charset="0"/>
                          <a:ea typeface="Open Sans Light" pitchFamily="2" charset="0"/>
                          <a:cs typeface="Open Sans Light" pitchFamily="2" charset="0"/>
                        </a:rPr>
                        <a:t>Соц. медиа​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436741"/>
                  </a:ext>
                </a:extLst>
              </a:tr>
              <a:tr h="118927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S" sz="1400" b="0" i="0" dirty="0" err="1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computer-master.org</a:t>
                      </a:r>
                      <a:r>
                        <a:rPr lang="es-ES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14 услуг в 7 категориях​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От 220 до 540 ₽</a:t>
                      </a:r>
                    </a:p>
                    <a:p>
                      <a:pPr algn="ctr" rtl="0" fontAlgn="base"/>
                      <a:r>
                        <a:rPr lang="ru-RU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подробный прейскурант</a:t>
                      </a:r>
                      <a:r>
                        <a:rPr lang="ru-RU" sz="105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ru-RU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отсутствует</a:t>
                      </a:r>
                      <a:r>
                        <a:rPr lang="ru-RU" sz="105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Выезд мастера / доставка в СЦ / подменная техника / гарантия​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Строгий, простой в использовании, информативный​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50​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Отсутствуют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522262"/>
                  </a:ext>
                </a:extLst>
              </a:tr>
              <a:tr h="118927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S" sz="1400" b="0" i="0" dirty="0" err="1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computer</a:t>
                      </a:r>
                      <a:r>
                        <a:rPr lang="es-ES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-master-</a:t>
                      </a:r>
                      <a:r>
                        <a:rPr lang="es-ES" sz="1400" b="0" i="0" dirty="0" err="1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moskva.ru</a:t>
                      </a:r>
                      <a:r>
                        <a:rPr lang="es-ES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16 услуг в 7 категориях​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До 1000 </a:t>
                      </a:r>
                      <a:r>
                        <a:rPr lang="ru-RU" sz="1400" b="0" i="0" dirty="0" err="1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руб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,</a:t>
                      </a:r>
                    </a:p>
                    <a:p>
                      <a:pPr algn="ctr" rtl="0" fontAlgn="base"/>
                      <a:r>
                        <a:rPr lang="ru-RU" sz="1050" b="0" i="0" dirty="0">
                          <a:solidFill>
                            <a:srgbClr val="FF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подробный прейскурант</a:t>
                      </a:r>
                      <a:r>
                        <a:rPr lang="ru-RU" sz="105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​</a:t>
                      </a:r>
                    </a:p>
                    <a:p>
                      <a:pPr algn="ctr" rtl="0" fontAlgn="base"/>
                      <a:r>
                        <a:rPr lang="ru-RU" sz="1050" b="0" i="0" dirty="0">
                          <a:solidFill>
                            <a:srgbClr val="FF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отсутствует</a:t>
                      </a:r>
                      <a:r>
                        <a:rPr lang="ru-RU" sz="105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Только выезд мастера​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Отсутствие информации о компании​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20​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Чат в </a:t>
                      </a:r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WhatsApp​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0159507"/>
                  </a:ext>
                </a:extLst>
              </a:tr>
              <a:tr h="118927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s-ES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newstyle21computers.ru​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89 услуг в 19 категориях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От 350 руб. до 7400 руб.​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Удаленное обслуживание / выезд мастера / гарантия​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Функциональный, современный, </a:t>
                      </a:r>
                      <a:r>
                        <a:rPr lang="ru-RU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перегруженный информацией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50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WhatsApp / Telegram​</a:t>
                      </a:r>
                    </a:p>
                  </a:txBody>
                  <a:tcPr marL="78352" marR="78352" marT="39176" marB="39176" anchor="ctr">
                    <a:lnL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3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20711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DC52D07-5754-4142-B9A9-9CF4364F9761}"/>
              </a:ext>
            </a:extLst>
          </p:cNvPr>
          <p:cNvSpPr txBox="1"/>
          <p:nvPr/>
        </p:nvSpPr>
        <p:spPr>
          <a:xfrm>
            <a:off x="508341" y="424239"/>
            <a:ext cx="6800082" cy="77109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"/>
              </a:rPr>
              <a:t>Анализ конкурентов</a:t>
            </a:r>
            <a:endParaRPr lang="ru-RU" dirty="0">
              <a:latin typeface="GillSansC" pitchFamily="2" charset="0"/>
              <a:sym typeface="Montserrat Medium"/>
            </a:endParaRPr>
          </a:p>
        </p:txBody>
      </p:sp>
      <p:pic>
        <p:nvPicPr>
          <p:cNvPr id="10" name="Рисунок 9" descr="Значок сотрудника">
            <a:extLst>
              <a:ext uri="{FF2B5EF4-FFF2-40B4-BE49-F238E27FC236}">
                <a16:creationId xmlns:a16="http://schemas.microsoft.com/office/drawing/2014/main" id="{8378E6E6-B7E0-224F-BB40-4009A0DA0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25989" y="1989415"/>
            <a:ext cx="914400" cy="914400"/>
          </a:xfrm>
          <a:prstGeom prst="rect">
            <a:avLst/>
          </a:prstGeom>
        </p:spPr>
      </p:pic>
      <p:pic>
        <p:nvPicPr>
          <p:cNvPr id="18" name="Рисунок 17" descr="Город">
            <a:extLst>
              <a:ext uri="{FF2B5EF4-FFF2-40B4-BE49-F238E27FC236}">
                <a16:creationId xmlns:a16="http://schemas.microsoft.com/office/drawing/2014/main" id="{1138FB1D-7698-944F-9059-4599147EA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2678" y="487149"/>
            <a:ext cx="1044528" cy="104452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F34291F-FA51-9A49-BCC5-0DE65C3313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4F8A25B-E605-E34D-B7CC-0D9F283C6101}"/>
              </a:ext>
            </a:extLst>
          </p:cNvPr>
          <p:cNvSpPr txBox="1"/>
          <p:nvPr/>
        </p:nvSpPr>
        <p:spPr>
          <a:xfrm>
            <a:off x="13266711" y="418739"/>
            <a:ext cx="9423935" cy="77109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"/>
              </a:rPr>
              <a:t>Конкурентные преимущества </a:t>
            </a:r>
            <a:r>
              <a:rPr lang="ru-RU" dirty="0" err="1">
                <a:latin typeface="GillSansC" pitchFamily="2" charset="0"/>
                <a:sym typeface="Montserrat"/>
              </a:rPr>
              <a:t>КиберМастер</a:t>
            </a:r>
            <a:endParaRPr lang="ru-RU" dirty="0">
              <a:latin typeface="GillSansC" pitchFamily="2" charset="0"/>
              <a:sym typeface="Montserrat Medium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7904EA4-EB18-5549-B679-BDE0C25DE70C}"/>
              </a:ext>
            </a:extLst>
          </p:cNvPr>
          <p:cNvSpPr/>
          <p:nvPr/>
        </p:nvSpPr>
        <p:spPr>
          <a:xfrm>
            <a:off x="-5950924" y="487149"/>
            <a:ext cx="5472018" cy="91399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FF6600"/>
                </a:solidFill>
                <a:latin typeface="GillSansC" pitchFamily="2" charset="0"/>
                <a:cs typeface="Gill Sans" panose="020B0502020104020203" pitchFamily="34" charset="-79"/>
              </a:rPr>
              <a:t>STEPLE </a:t>
            </a:r>
            <a:r>
              <a:rPr lang="ru-RU" sz="4800" b="1" dirty="0">
                <a:solidFill>
                  <a:srgbClr val="FF6600"/>
                </a:solidFill>
                <a:latin typeface="GillSansC" pitchFamily="2" charset="0"/>
                <a:cs typeface="Gill Sans" panose="020B0502020104020203" pitchFamily="34" charset="-79"/>
              </a:rPr>
              <a:t>Анализ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64050C-0CDC-7143-A34B-CF8C13785B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3770" y="6154746"/>
            <a:ext cx="1135955" cy="6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27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9131D2-8CB8-47F8-9680-986ACB505D81}"/>
              </a:ext>
            </a:extLst>
          </p:cNvPr>
          <p:cNvSpPr/>
          <p:nvPr/>
        </p:nvSpPr>
        <p:spPr>
          <a:xfrm>
            <a:off x="632556" y="857677"/>
            <a:ext cx="10786652" cy="6001643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>
                <a:latin typeface="GillSansC" pitchFamily="2" charset="0"/>
              </a:rPr>
              <a:t>Онлайн сервисы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GillSansC" pitchFamily="2" charset="0"/>
              </a:rPr>
              <a:t>ИИ-модуль </a:t>
            </a:r>
            <a:r>
              <a:rPr lang="ru-RU" sz="2400" dirty="0" err="1">
                <a:latin typeface="GillSansC" pitchFamily="2" charset="0"/>
              </a:rPr>
              <a:t>КиберАссистент</a:t>
            </a:r>
            <a:r>
              <a:rPr lang="ru-RU" sz="2400" dirty="0">
                <a:latin typeface="GillSansC" pitchFamily="2" charset="0"/>
              </a:rPr>
              <a:t> </a:t>
            </a:r>
            <a:r>
              <a:rPr lang="ru-RU" sz="2400" dirty="0">
                <a:solidFill>
                  <a:srgbClr val="FF6600"/>
                </a:solidFill>
                <a:latin typeface="GillSansC" pitchFamily="2" charset="0"/>
              </a:rPr>
              <a:t>собственной разработки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GillSansC" pitchFamily="2" charset="0"/>
              </a:rPr>
              <a:t>Freemium-</a:t>
            </a:r>
            <a:r>
              <a:rPr lang="ru-RU" sz="2400" dirty="0">
                <a:latin typeface="GillSansC" pitchFamily="2" charset="0"/>
              </a:rPr>
              <a:t>услуги: </a:t>
            </a:r>
          </a:p>
          <a:p>
            <a:pPr marL="742950" lvl="1" indent="-285750">
              <a:buFontTx/>
              <a:buChar char="-"/>
            </a:pPr>
            <a:r>
              <a:rPr lang="ru-RU" sz="2400" dirty="0">
                <a:latin typeface="GillSansC" pitchFamily="2" charset="0"/>
              </a:rPr>
              <a:t> </a:t>
            </a:r>
            <a:r>
              <a:rPr lang="ru-RU" sz="2400" dirty="0">
                <a:solidFill>
                  <a:srgbClr val="FF6600"/>
                </a:solidFill>
                <a:latin typeface="GillSansC" pitchFamily="2" charset="0"/>
              </a:rPr>
              <a:t>ИИ-диагностика </a:t>
            </a:r>
            <a:r>
              <a:rPr lang="ru-RU" sz="2400" dirty="0">
                <a:latin typeface="GillSansC" pitchFamily="2" charset="0"/>
              </a:rPr>
              <a:t>технических проблем на сайте</a:t>
            </a:r>
          </a:p>
          <a:p>
            <a:pPr marL="742950" lvl="1" indent="-285750">
              <a:buFontTx/>
              <a:buChar char="-"/>
            </a:pPr>
            <a:r>
              <a:rPr lang="ru-RU" sz="2400" dirty="0">
                <a:latin typeface="GillSansC" pitchFamily="2" charset="0"/>
              </a:rPr>
              <a:t> </a:t>
            </a:r>
            <a:r>
              <a:rPr lang="ru-RU" sz="2400" dirty="0">
                <a:solidFill>
                  <a:srgbClr val="FF6600"/>
                </a:solidFill>
                <a:latin typeface="GillSansC" pitchFamily="2" charset="0"/>
              </a:rPr>
              <a:t>ИИ-классификация </a:t>
            </a:r>
            <a:r>
              <a:rPr lang="ru-RU" sz="2400" dirty="0">
                <a:latin typeface="GillSansC" pitchFamily="2" charset="0"/>
              </a:rPr>
              <a:t>услуг для автоматизации бизнес-процессов</a:t>
            </a:r>
          </a:p>
          <a:p>
            <a:pPr marL="742950" lvl="1" indent="-285750">
              <a:buFontTx/>
              <a:buChar char="-"/>
            </a:pPr>
            <a:r>
              <a:rPr lang="ru-RU" sz="2400" dirty="0">
                <a:latin typeface="GillSansC" pitchFamily="2" charset="0"/>
              </a:rPr>
              <a:t> Открытая база знаний с комментариями </a:t>
            </a:r>
            <a:r>
              <a:rPr lang="ru-RU" sz="2400" dirty="0">
                <a:solidFill>
                  <a:srgbClr val="FF6600"/>
                </a:solidFill>
                <a:latin typeface="GillSansC" pitchFamily="2" charset="0"/>
              </a:rPr>
              <a:t>сообщества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solidFill>
                  <a:srgbClr val="FF6600"/>
                </a:solidFill>
                <a:latin typeface="GillSansC" pitchFamily="2" charset="0"/>
              </a:rPr>
              <a:t>Дистанционное исправление </a:t>
            </a:r>
            <a:r>
              <a:rPr lang="ru-RU" sz="2400" dirty="0">
                <a:latin typeface="GillSansC" pitchFamily="2" charset="0"/>
              </a:rPr>
              <a:t>проблем с ПО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GillSansC" pitchFamily="2" charset="0"/>
              </a:rPr>
              <a:t>Подача и </a:t>
            </a:r>
            <a:r>
              <a:rPr lang="ru-RU" sz="2400" dirty="0">
                <a:solidFill>
                  <a:srgbClr val="FF6600"/>
                </a:solidFill>
                <a:latin typeface="GillSansC" pitchFamily="2" charset="0"/>
              </a:rPr>
              <a:t>отслеживание заявки </a:t>
            </a:r>
            <a:r>
              <a:rPr lang="ru-RU" sz="2400" dirty="0">
                <a:latin typeface="GillSansC" pitchFamily="2" charset="0"/>
              </a:rPr>
              <a:t>на ремонт, не выходя из дома</a:t>
            </a:r>
          </a:p>
          <a:p>
            <a:r>
              <a:rPr lang="ru-RU" sz="2400" b="1" dirty="0">
                <a:latin typeface="GillSansC" pitchFamily="2" charset="0"/>
              </a:rPr>
              <a:t>2. Абонементные предложения: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GillSansC" pitchFamily="2" charset="0"/>
              </a:rPr>
              <a:t>Расширенная </a:t>
            </a:r>
            <a:r>
              <a:rPr lang="ru-RU" sz="2400" dirty="0">
                <a:solidFill>
                  <a:srgbClr val="FF6600"/>
                </a:solidFill>
                <a:latin typeface="GillSansC" pitchFamily="2" charset="0"/>
              </a:rPr>
              <a:t>гарантия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GillSansC" pitchFamily="2" charset="0"/>
              </a:rPr>
              <a:t>Скидки на </a:t>
            </a:r>
            <a:r>
              <a:rPr lang="ru-RU" sz="2400" dirty="0">
                <a:solidFill>
                  <a:srgbClr val="FF6600"/>
                </a:solidFill>
                <a:latin typeface="GillSansC" pitchFamily="2" charset="0"/>
              </a:rPr>
              <a:t>плановое обслуживание </a:t>
            </a:r>
            <a:r>
              <a:rPr lang="ru-RU" sz="2400" dirty="0">
                <a:latin typeface="GillSansC" pitchFamily="2" charset="0"/>
              </a:rPr>
              <a:t>и ремонт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GillSansC" pitchFamily="2" charset="0"/>
              </a:rPr>
              <a:t>Подменная техника</a:t>
            </a:r>
          </a:p>
          <a:p>
            <a:r>
              <a:rPr lang="ru-RU" sz="2400" b="1" dirty="0">
                <a:latin typeface="GillSansC" pitchFamily="2" charset="0"/>
              </a:rPr>
              <a:t>3. Прозрачность предоставления услуг</a:t>
            </a:r>
            <a:endParaRPr lang="ru-RU" sz="2400" dirty="0">
              <a:latin typeface="GillSansC" pitchFamily="2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>
                <a:latin typeface="GillSansC" pitchFamily="2" charset="0"/>
              </a:rPr>
              <a:t>Открытый </a:t>
            </a:r>
            <a:r>
              <a:rPr lang="ru-RU" sz="2400" dirty="0">
                <a:solidFill>
                  <a:srgbClr val="FF6600"/>
                </a:solidFill>
                <a:latin typeface="GillSansC" pitchFamily="2" charset="0"/>
              </a:rPr>
              <a:t>прайс-лист </a:t>
            </a:r>
            <a:r>
              <a:rPr lang="ru-RU" sz="2400" dirty="0">
                <a:latin typeface="GillSansC" pitchFamily="2" charset="0"/>
              </a:rPr>
              <a:t>по ремонту и дополнительным расходам</a:t>
            </a:r>
            <a:endParaRPr lang="ru-RU" sz="2400" dirty="0">
              <a:solidFill>
                <a:srgbClr val="FF6600"/>
              </a:solidFill>
              <a:latin typeface="GillSansC" pitchFamily="2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>
                <a:latin typeface="GillSansC" pitchFamily="2" charset="0"/>
              </a:rPr>
              <a:t>Открытая коммуникация: </a:t>
            </a:r>
            <a:r>
              <a:rPr lang="ru-RU" sz="2400" dirty="0">
                <a:solidFill>
                  <a:srgbClr val="FF6600"/>
                </a:solidFill>
                <a:latin typeface="GillSansC" pitchFamily="2" charset="0"/>
              </a:rPr>
              <a:t>связь с мастером, фото-отчёты</a:t>
            </a:r>
            <a:r>
              <a:rPr lang="ru-RU" sz="2400" dirty="0">
                <a:latin typeface="GillSansC" pitchFamily="2" charset="0"/>
              </a:rPr>
              <a:t>, компенсации</a:t>
            </a:r>
          </a:p>
          <a:p>
            <a:pPr marL="285750" indent="-285750">
              <a:buFontTx/>
              <a:buChar char="-"/>
            </a:pPr>
            <a:endParaRPr lang="ru-RU" sz="2400" dirty="0">
              <a:latin typeface="GillSansC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F3AB7-3C3A-0542-8CEC-140D3BBBB40C}"/>
              </a:ext>
            </a:extLst>
          </p:cNvPr>
          <p:cNvSpPr txBox="1"/>
          <p:nvPr/>
        </p:nvSpPr>
        <p:spPr>
          <a:xfrm>
            <a:off x="508340" y="424239"/>
            <a:ext cx="9423935" cy="77109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"/>
              </a:rPr>
              <a:t>Конкурентные преимущества </a:t>
            </a:r>
            <a:r>
              <a:rPr lang="ru-RU" dirty="0" err="1">
                <a:latin typeface="GillSansC" pitchFamily="2" charset="0"/>
                <a:sym typeface="Montserrat"/>
              </a:rPr>
              <a:t>КиберМастер</a:t>
            </a:r>
            <a:endParaRPr lang="ru-RU" dirty="0">
              <a:latin typeface="GillSansC" pitchFamily="2" charset="0"/>
              <a:sym typeface="Montserrat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744EF0-FA4F-F644-ABDE-C25CE20E3F75}"/>
              </a:ext>
            </a:extLst>
          </p:cNvPr>
          <p:cNvSpPr txBox="1"/>
          <p:nvPr/>
        </p:nvSpPr>
        <p:spPr>
          <a:xfrm>
            <a:off x="-6753478" y="424239"/>
            <a:ext cx="6800082" cy="77109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b="1">
                <a:solidFill>
                  <a:srgbClr val="FF6600"/>
                </a:solidFill>
                <a:latin typeface="Gill Sans" panose="020B0502020104020203" pitchFamily="34" charset="-79"/>
                <a:ea typeface="Montserrat Medium"/>
                <a:cs typeface="Gill Sans" panose="020B0502020104020203" pitchFamily="34" charset="-79"/>
              </a:defRPr>
            </a:lvl1pPr>
          </a:lstStyle>
          <a:p>
            <a:r>
              <a:rPr lang="ru-RU" dirty="0">
                <a:latin typeface="GillSansC" pitchFamily="2" charset="0"/>
                <a:sym typeface="Montserrat"/>
              </a:rPr>
              <a:t>Анализ конкурентов</a:t>
            </a:r>
            <a:endParaRPr lang="ru-RU" dirty="0">
              <a:latin typeface="GillSansC" pitchFamily="2" charset="0"/>
              <a:sym typeface="Montserrat Medium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6442822-12BF-2C49-9C52-B499617F8B51}"/>
              </a:ext>
            </a:extLst>
          </p:cNvPr>
          <p:cNvSpPr/>
          <p:nvPr/>
        </p:nvSpPr>
        <p:spPr>
          <a:xfrm>
            <a:off x="12409086" y="424239"/>
            <a:ext cx="4576894" cy="75713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FF6600"/>
                </a:solidFill>
                <a:latin typeface="GillSansC" pitchFamily="2" charset="0"/>
                <a:cs typeface="Gill Sans" panose="020B0502020104020203" pitchFamily="34" charset="-79"/>
              </a:rPr>
              <a:t>SWOT </a:t>
            </a:r>
            <a:r>
              <a:rPr lang="ru-RU" sz="4800" b="1" dirty="0">
                <a:solidFill>
                  <a:srgbClr val="FF6600"/>
                </a:solidFill>
                <a:latin typeface="GillSansC" pitchFamily="2" charset="0"/>
                <a:cs typeface="Gill Sans" panose="020B0502020104020203" pitchFamily="34" charset="-79"/>
              </a:rPr>
              <a:t>Анализ</a:t>
            </a:r>
          </a:p>
        </p:txBody>
      </p:sp>
      <p:pic>
        <p:nvPicPr>
          <p:cNvPr id="9" name="Рисунок 8" descr="Значок сотрудника">
            <a:extLst>
              <a:ext uri="{FF2B5EF4-FFF2-40B4-BE49-F238E27FC236}">
                <a16:creationId xmlns:a16="http://schemas.microsoft.com/office/drawing/2014/main" id="{5E522D94-7096-7745-B813-164897BB2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50552">
            <a:off x="9077893" y="3055484"/>
            <a:ext cx="2345531" cy="23455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99BD4DE-8F7E-474D-8DB2-4C375407AD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174" y="204444"/>
            <a:ext cx="1859210" cy="6684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976DBA-B66F-704B-8FA7-37E4B2681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3770" y="6154746"/>
            <a:ext cx="1135955" cy="6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5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3975</TotalTime>
  <Words>1421</Words>
  <Application>Microsoft Macintosh PowerPoint</Application>
  <PresentationFormat>Широкоэкранный</PresentationFormat>
  <Paragraphs>304</Paragraphs>
  <Slides>16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Open Sans Light</vt:lpstr>
      <vt:lpstr>GillSansLightC</vt:lpstr>
      <vt:lpstr>Calibri</vt:lpstr>
      <vt:lpstr>Arial</vt:lpstr>
      <vt:lpstr>Open Sans</vt:lpstr>
      <vt:lpstr>GillSansC</vt:lpstr>
      <vt:lpstr>Open Sans ExtraBold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Рыночные метрики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Кибермастер24</dc:title>
  <dc:subject/>
  <dc:creator>user</dc:creator>
  <cp:keywords/>
  <dc:description/>
  <cp:lastModifiedBy>Microsoft Office User</cp:lastModifiedBy>
  <cp:revision>277</cp:revision>
  <dcterms:created xsi:type="dcterms:W3CDTF">2024-09-24T17:27:30Z</dcterms:created>
  <dcterms:modified xsi:type="dcterms:W3CDTF">2025-12-16T16:40:37Z</dcterms:modified>
  <cp:category/>
</cp:coreProperties>
</file>