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-deco-1"/>
          <p:cNvSpPr/>
          <p:nvPr/>
        </p:nvSpPr>
        <p:spPr>
          <a:xfrm>
            <a:off x="7112000" y="4191000"/>
            <a:ext cx="2794000" cy="27940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noFill/>
          <a:ln w="19050">
            <a:solidFill>
              <a:srgbClr val="B51A2B">
                <a:alpha val="14902"/>
              </a:srgbClr>
            </a:solidFill>
          </a:ln>
        </p:spPr>
      </p:sp>
      <p:sp>
        <p:nvSpPr>
          <p:cNvPr id="3" name="hex-deco-2"/>
          <p:cNvSpPr/>
          <p:nvPr/>
        </p:nvSpPr>
        <p:spPr>
          <a:xfrm>
            <a:off x="11176000" y="5334000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noFill/>
          <a:ln w="19050">
            <a:solidFill>
              <a:srgbClr val="B51A2B">
                <a:alpha val="10196"/>
              </a:srgbClr>
            </a:solidFill>
          </a:ln>
        </p:spPr>
      </p:sp>
      <p:sp>
        <p:nvSpPr>
          <p:cNvPr id="4" name="hex-logo"/>
          <p:cNvSpPr/>
          <p:nvPr/>
        </p:nvSpPr>
        <p:spPr>
          <a:xfrm>
            <a:off x="812800" y="787400"/>
            <a:ext cx="330200" cy="3302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noFill/>
          <a:ln w="31750">
            <a:solidFill>
              <a:srgbClr val="B51A2B"/>
            </a:solidFill>
          </a:ln>
        </p:spPr>
      </p:sp>
      <p:sp>
        <p:nvSpPr>
          <p:cNvPr id="5" name="logo"/>
          <p:cNvSpPr txBox="1"/>
          <p:nvPr/>
        </p:nvSpPr>
        <p:spPr>
          <a:xfrm>
            <a:off x="762000" y="1270000"/>
            <a:ext cx="5334000" cy="147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9600" b="1" noProof="1">
                <a:solidFill>
                  <a:srgbClr val="161E2F"/>
                </a:solidFill>
                <a:latin typeface="Onest"/>
                <a:ea typeface="Onest"/>
              </a:rPr>
              <a:t>EWE</a:t>
            </a:r>
            <a:endParaRPr lang="en-US" sz="9600" noProof="1"/>
          </a:p>
        </p:txBody>
      </p:sp>
      <p:sp>
        <p:nvSpPr>
          <p:cNvPr id="6" name="tagline"/>
          <p:cNvSpPr txBox="1"/>
          <p:nvPr/>
        </p:nvSpPr>
        <p:spPr>
          <a:xfrm>
            <a:off x="812800" y="2844800"/>
            <a:ext cx="6350000" cy="660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3400" b="1" noProof="1">
                <a:solidFill>
                  <a:srgbClr val="B51A2B"/>
                </a:solidFill>
                <a:latin typeface="Onest"/>
                <a:ea typeface="Onest"/>
              </a:rPr>
              <a:t>Захвати свой район.</a:t>
            </a:r>
            <a:endParaRPr lang="en-US" sz="3400" noProof="1"/>
          </a:p>
        </p:txBody>
      </p:sp>
      <p:sp>
        <p:nvSpPr>
          <p:cNvPr id="7" name="accent-bar"/>
          <p:cNvSpPr/>
          <p:nvPr/>
        </p:nvSpPr>
        <p:spPr>
          <a:xfrm>
            <a:off x="812800" y="3708400"/>
            <a:ext cx="914400" cy="38100"/>
          </a:xfrm>
          <a:prstGeom prst="rect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8" name="subtitle"/>
          <p:cNvSpPr txBox="1"/>
          <p:nvPr/>
        </p:nvSpPr>
        <p:spPr>
          <a:xfrm>
            <a:off x="812800" y="4013200"/>
            <a:ext cx="5588000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700" noProof="1">
                <a:solidFill>
                  <a:srgbClr val="55607A"/>
                </a:solidFill>
                <a:latin typeface="Golos Text"/>
                <a:ea typeface="Golos Text"/>
              </a:rPr>
              <a:t>Беговая игра, которая превращает город в игровое поле: замкнул маршрут в петлю — территория внутри твоя.</a:t>
            </a:r>
            <a:endParaRPr lang="en-US" sz="1700" noProof="1"/>
          </a:p>
        </p:txBody>
      </p:sp>
      <p:sp>
        <p:nvSpPr>
          <p:cNvPr id="9" name="footer"/>
          <p:cNvSpPr txBox="1"/>
          <p:nvPr/>
        </p:nvSpPr>
        <p:spPr>
          <a:xfrm>
            <a:off x="812800" y="6019800"/>
            <a:ext cx="6604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100" kern="0" spc="200" noProof="1">
                <a:solidFill>
                  <a:srgbClr val="55607A"/>
                </a:solidFill>
                <a:latin typeface="JetBrains Mono"/>
                <a:ea typeface="JetBrains Mono"/>
              </a:rPr>
              <a:t>HIVE · БИЗНЕС-ИНКУБАТОР РЭУ ИМ. Г.В. ПЛЕХАНОВА · 2026</a:t>
            </a:r>
            <a:endParaRPr lang="en-US" sz="1100" noProof="1"/>
          </a:p>
        </p:txBody>
      </p:sp>
      <p:pic>
        <p:nvPicPr>
          <p:cNvPr id="10" name="phone-back"/>
          <p:cNvPicPr/>
          <p:nvPr/>
        </p:nvPicPr>
        <p:blipFill>
          <a:blip r:embed="rId2"/>
          <a:srcRect t="30" b="30"/>
          <a:stretch>
            <a:fillRect/>
          </a:stretch>
        </p:blipFill>
        <p:spPr>
          <a:xfrm rot="300000">
            <a:off x="10236200" y="1066800"/>
            <a:ext cx="2184400" cy="4724400"/>
          </a:xfrm>
          <a:prstGeom prst="roundRect">
            <a:avLst>
              <a:gd name="adj" fmla="val 9000"/>
            </a:avLst>
          </a:prstGeom>
          <a:ln>
            <a:noFill/>
          </a:ln>
          <a:effectLst>
            <a:outerShdw blurRad="228600" dist="101600" dir="5400000" algn="bl" rotWithShape="0">
              <a:srgbClr val="161E2F">
                <a:alpha val="20000"/>
              </a:srgbClr>
            </a:outerShdw>
          </a:effectLst>
        </p:spPr>
      </p:pic>
      <p:pic>
        <p:nvPicPr>
          <p:cNvPr id="11" name="phone-front"/>
          <p:cNvPicPr/>
          <p:nvPr/>
        </p:nvPicPr>
        <p:blipFill>
          <a:blip r:embed="rId3"/>
          <a:srcRect t="15" b="15"/>
          <a:stretch>
            <a:fillRect/>
          </a:stretch>
        </p:blipFill>
        <p:spPr>
          <a:xfrm>
            <a:off x="8026400" y="508000"/>
            <a:ext cx="2641600" cy="5715000"/>
          </a:xfrm>
          <a:prstGeom prst="roundRect">
            <a:avLst>
              <a:gd name="adj" fmla="val 9000"/>
            </a:avLst>
          </a:prstGeom>
          <a:ln>
            <a:noFill/>
          </a:ln>
          <a:effectLst>
            <a:outerShdw blurRad="304800" dist="127000" dir="5400000" algn="bl" rotWithShape="0">
              <a:srgbClr val="161E2F">
                <a:alpha val="25098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ПРОБЛЕМА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7874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400" b="1" noProof="1">
                <a:solidFill>
                  <a:srgbClr val="161E2F"/>
                </a:solidFill>
                <a:latin typeface="Onest"/>
                <a:ea typeface="Onest"/>
              </a:rPr>
              <a:t>Проблема не в ногах.</a:t>
            </a:r>
            <a:endParaRPr lang="en-US" sz="4400" noProof="1"/>
          </a:p>
        </p:txBody>
      </p:sp>
      <p:sp>
        <p:nvSpPr>
          <p:cNvPr id="4" name="statement"/>
          <p:cNvSpPr txBox="1"/>
          <p:nvPr/>
        </p:nvSpPr>
        <p:spPr>
          <a:xfrm>
            <a:off x="812800" y="2133600"/>
            <a:ext cx="73660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2800" b="1" noProof="1">
                <a:solidFill>
                  <a:srgbClr val="161E2F"/>
                </a:solidFill>
                <a:latin typeface="Onest"/>
                <a:ea typeface="Onest"/>
              </a:rPr>
              <a:t>Бег бросают не из-за нагрузки.</a:t>
            </a:r>
            <a:endParaRPr lang="en-US" sz="2800" noProof="1"/>
          </a:p>
          <a:p>
            <a:pPr algn="l">
              <a:lnSpc>
                <a:spcPct val="135000"/>
              </a:lnSpc>
            </a:pPr>
            <a:r>
              <a:rPr lang="en-US" sz="2800" b="1" noProof="1">
                <a:solidFill>
                  <a:srgbClr val="B51A2B"/>
                </a:solidFill>
                <a:latin typeface="Onest"/>
                <a:ea typeface="Onest"/>
              </a:rPr>
              <a:t>А из-за того, что незачем выйти.</a:t>
            </a:r>
            <a:endParaRPr lang="en-US" sz="2800" noProof="1"/>
          </a:p>
        </p:txBody>
      </p:sp>
      <p:sp>
        <p:nvSpPr>
          <p:cNvPr id="5" name="body"/>
          <p:cNvSpPr txBox="1"/>
          <p:nvPr/>
        </p:nvSpPr>
        <p:spPr>
          <a:xfrm>
            <a:off x="812800" y="3810000"/>
            <a:ext cx="68580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700" noProof="1">
                <a:solidFill>
                  <a:srgbClr val="55607A"/>
                </a:solidFill>
                <a:latin typeface="Golos Text"/>
                <a:ea typeface="Golos Text"/>
              </a:rPr>
              <a:t>Трекеры считают километры и темп. Но цифры — это отчёт о пробежке, которая уже случилась. Повода начать они не дают.</a:t>
            </a:r>
            <a:endParaRPr lang="en-US" sz="1700" noProof="1"/>
          </a:p>
        </p:txBody>
      </p:sp>
      <p:sp>
        <p:nvSpPr>
          <p:cNvPr id="6" name="week-label"/>
          <p:cNvSpPr txBox="1"/>
          <p:nvPr/>
        </p:nvSpPr>
        <p:spPr>
          <a:xfrm>
            <a:off x="8382000" y="2159000"/>
            <a:ext cx="3048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b="1" noProof="1">
                <a:solidFill>
                  <a:srgbClr val="161E2F"/>
                </a:solidFill>
                <a:latin typeface="Golos Text"/>
                <a:ea typeface="Golos Text"/>
              </a:rPr>
              <a:t>Обычная неделя</a:t>
            </a:r>
            <a:endParaRPr lang="en-US" sz="1500" noProof="1"/>
          </a:p>
        </p:txBody>
      </p:sp>
      <p:sp>
        <p:nvSpPr>
          <p:cNvPr id="7" name="day-1"/>
          <p:cNvSpPr/>
          <p:nvPr/>
        </p:nvSpPr>
        <p:spPr>
          <a:xfrm>
            <a:off x="8382000" y="2667000"/>
            <a:ext cx="304800" cy="304800"/>
          </a:xfrm>
          <a:prstGeom prst="ellipse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8" name="day-2"/>
          <p:cNvSpPr/>
          <p:nvPr/>
        </p:nvSpPr>
        <p:spPr>
          <a:xfrm>
            <a:off x="8813800" y="2667000"/>
            <a:ext cx="304800" cy="304800"/>
          </a:xfrm>
          <a:prstGeom prst="ellipse">
            <a:avLst/>
          </a:prstGeom>
          <a:noFill/>
          <a:ln w="19050">
            <a:solidFill>
              <a:srgbClr val="BFB5AF"/>
            </a:solidFill>
          </a:ln>
        </p:spPr>
      </p:sp>
      <p:sp>
        <p:nvSpPr>
          <p:cNvPr id="9" name="day-3"/>
          <p:cNvSpPr/>
          <p:nvPr/>
        </p:nvSpPr>
        <p:spPr>
          <a:xfrm>
            <a:off x="9245600" y="2667000"/>
            <a:ext cx="304800" cy="304800"/>
          </a:xfrm>
          <a:prstGeom prst="ellipse">
            <a:avLst/>
          </a:prstGeom>
          <a:noFill/>
          <a:ln w="19050">
            <a:solidFill>
              <a:srgbClr val="BFB5AF"/>
            </a:solidFill>
          </a:ln>
        </p:spPr>
      </p:sp>
      <p:sp>
        <p:nvSpPr>
          <p:cNvPr id="10" name="day-4"/>
          <p:cNvSpPr/>
          <p:nvPr/>
        </p:nvSpPr>
        <p:spPr>
          <a:xfrm>
            <a:off x="9677400" y="2667000"/>
            <a:ext cx="304800" cy="304800"/>
          </a:xfrm>
          <a:prstGeom prst="ellipse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11" name="day-5"/>
          <p:cNvSpPr/>
          <p:nvPr/>
        </p:nvSpPr>
        <p:spPr>
          <a:xfrm>
            <a:off x="10109200" y="2667000"/>
            <a:ext cx="304800" cy="304800"/>
          </a:xfrm>
          <a:prstGeom prst="ellipse">
            <a:avLst/>
          </a:prstGeom>
          <a:noFill/>
          <a:ln w="19050">
            <a:solidFill>
              <a:srgbClr val="BFB5AF"/>
            </a:solidFill>
          </a:ln>
        </p:spPr>
      </p:sp>
      <p:sp>
        <p:nvSpPr>
          <p:cNvPr id="12" name="day-6"/>
          <p:cNvSpPr/>
          <p:nvPr/>
        </p:nvSpPr>
        <p:spPr>
          <a:xfrm>
            <a:off x="10541000" y="2667000"/>
            <a:ext cx="304800" cy="304800"/>
          </a:xfrm>
          <a:prstGeom prst="ellipse">
            <a:avLst/>
          </a:prstGeom>
          <a:noFill/>
          <a:ln w="19050">
            <a:solidFill>
              <a:srgbClr val="BFB5AF"/>
            </a:solidFill>
          </a:ln>
        </p:spPr>
      </p:sp>
      <p:sp>
        <p:nvSpPr>
          <p:cNvPr id="13" name="day-7"/>
          <p:cNvSpPr/>
          <p:nvPr/>
        </p:nvSpPr>
        <p:spPr>
          <a:xfrm>
            <a:off x="10972800" y="2667000"/>
            <a:ext cx="304800" cy="304800"/>
          </a:xfrm>
          <a:prstGeom prst="ellipse">
            <a:avLst/>
          </a:prstGeom>
          <a:noFill/>
          <a:ln w="19050">
            <a:solidFill>
              <a:srgbClr val="BFB5AF"/>
            </a:solidFill>
          </a:ln>
        </p:spPr>
      </p:sp>
      <p:sp>
        <p:nvSpPr>
          <p:cNvPr id="14" name="week-caption"/>
          <p:cNvSpPr txBox="1"/>
          <p:nvPr/>
        </p:nvSpPr>
        <p:spPr>
          <a:xfrm>
            <a:off x="8382000" y="3200400"/>
            <a:ext cx="3048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Вышел дважды, остальное — «завтра точно»</a:t>
            </a:r>
            <a:endParaRPr lang="en-US" sz="1300" noProof="1"/>
          </a:p>
        </p:txBody>
      </p:sp>
      <p:sp>
        <p:nvSpPr>
          <p:cNvPr id="15" name="week-conclusion"/>
          <p:cNvSpPr txBox="1"/>
          <p:nvPr/>
        </p:nvSpPr>
        <p:spPr>
          <a:xfrm>
            <a:off x="8382000" y="4191000"/>
            <a:ext cx="30480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Привычка есть. Нет внешнего повода, который выводит из дома даже когда лень.</a:t>
            </a:r>
            <a:endParaRPr lang="en-US" sz="1500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РЕШЕНИЕ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7874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400" b="1" noProof="1">
                <a:solidFill>
                  <a:srgbClr val="161E2F"/>
                </a:solidFill>
                <a:latin typeface="Onest"/>
                <a:ea typeface="Onest"/>
              </a:rPr>
              <a:t>Беги — и захватывай.</a:t>
            </a:r>
            <a:endParaRPr lang="en-US" sz="4400" noProof="1"/>
          </a:p>
        </p:txBody>
      </p:sp>
      <p:sp>
        <p:nvSpPr>
          <p:cNvPr id="4" name="body"/>
          <p:cNvSpPr txBox="1"/>
          <p:nvPr/>
        </p:nvSpPr>
        <p:spPr>
          <a:xfrm>
            <a:off x="812800" y="2159000"/>
            <a:ext cx="6096000" cy="165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800" noProof="1">
                <a:solidFill>
                  <a:srgbClr val="55607A"/>
                </a:solidFill>
                <a:latin typeface="Golos Text"/>
                <a:ea typeface="Golos Text"/>
              </a:rPr>
              <a:t>Приложение пишет трек пробежки. Замкнул маршрут в петлю — территория внутри становится твоей: карта города разбита на шестиугольные зоны.</a:t>
            </a:r>
            <a:endParaRPr lang="en-US" sz="1800" noProof="1"/>
          </a:p>
        </p:txBody>
      </p:sp>
      <p:sp>
        <p:nvSpPr>
          <p:cNvPr id="5" name="hex-bullet-1"/>
          <p:cNvSpPr/>
          <p:nvPr/>
        </p:nvSpPr>
        <p:spPr>
          <a:xfrm>
            <a:off x="812800" y="4267200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solidFill>
            <a:srgbClr val="B51A2B"/>
          </a:solidFill>
          <a:ln>
            <a:noFill/>
          </a:ln>
        </p:spPr>
      </p:sp>
      <p:sp>
        <p:nvSpPr>
          <p:cNvPr id="6" name="point-1"/>
          <p:cNvSpPr txBox="1"/>
          <p:nvPr/>
        </p:nvSpPr>
        <p:spPr>
          <a:xfrm>
            <a:off x="1168400" y="4191000"/>
            <a:ext cx="5842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noProof="1">
                <a:solidFill>
                  <a:srgbClr val="161E2F"/>
                </a:solidFill>
                <a:latin typeface="Golos Text"/>
                <a:ea typeface="Golos Text"/>
              </a:rPr>
              <a:t>Чужие зоны можно отбивать своей пробежкой</a:t>
            </a:r>
            <a:endParaRPr lang="en-US" sz="1600" noProof="1"/>
          </a:p>
        </p:txBody>
      </p:sp>
      <p:sp>
        <p:nvSpPr>
          <p:cNvPr id="7" name="hex-bullet-2"/>
          <p:cNvSpPr/>
          <p:nvPr/>
        </p:nvSpPr>
        <p:spPr>
          <a:xfrm>
            <a:off x="812800" y="4775200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solidFill>
            <a:srgbClr val="B51A2B"/>
          </a:solidFill>
          <a:ln>
            <a:noFill/>
          </a:ln>
        </p:spPr>
      </p:sp>
      <p:sp>
        <p:nvSpPr>
          <p:cNvPr id="8" name="point-2"/>
          <p:cNvSpPr txBox="1"/>
          <p:nvPr/>
        </p:nvSpPr>
        <p:spPr>
          <a:xfrm>
            <a:off x="1168400" y="4699000"/>
            <a:ext cx="5842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noProof="1">
                <a:solidFill>
                  <a:srgbClr val="161E2F"/>
                </a:solidFill>
                <a:latin typeface="Golos Text"/>
                <a:ea typeface="Golos Text"/>
              </a:rPr>
              <a:t>Карта района общая и живая — меняется каждый день</a:t>
            </a:r>
            <a:endParaRPr lang="en-US" sz="1600" noProof="1"/>
          </a:p>
        </p:txBody>
      </p:sp>
      <p:sp>
        <p:nvSpPr>
          <p:cNvPr id="9" name="hex-bullet-3"/>
          <p:cNvSpPr/>
          <p:nvPr/>
        </p:nvSpPr>
        <p:spPr>
          <a:xfrm>
            <a:off x="812800" y="5283200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solidFill>
            <a:srgbClr val="B51A2B"/>
          </a:solidFill>
          <a:ln>
            <a:noFill/>
          </a:ln>
        </p:spPr>
      </p:sp>
      <p:sp>
        <p:nvSpPr>
          <p:cNvPr id="10" name="point-3"/>
          <p:cNvSpPr txBox="1"/>
          <p:nvPr/>
        </p:nvSpPr>
        <p:spPr>
          <a:xfrm>
            <a:off x="1168400" y="5207000"/>
            <a:ext cx="5842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noProof="1">
                <a:solidFill>
                  <a:srgbClr val="161E2F"/>
                </a:solidFill>
                <a:latin typeface="Golos Text"/>
                <a:ea typeface="Golos Text"/>
              </a:rPr>
              <a:t>Захваченная земля остаётся в профиле навсегда</a:t>
            </a:r>
            <a:endParaRPr lang="en-US" sz="1600" noProof="1"/>
          </a:p>
        </p:txBody>
      </p:sp>
      <p:pic>
        <p:nvPicPr>
          <p:cNvPr id="11" name="phone"/>
          <p:cNvPicPr/>
          <p:nvPr/>
        </p:nvPicPr>
        <p:blipFill>
          <a:blip r:embed="rId2"/>
          <a:srcRect t="72" b="72"/>
          <a:stretch>
            <a:fillRect/>
          </a:stretch>
        </p:blipFill>
        <p:spPr>
          <a:xfrm>
            <a:off x="8483600" y="457200"/>
            <a:ext cx="2603500" cy="5626100"/>
          </a:xfrm>
          <a:prstGeom prst="roundRect">
            <a:avLst>
              <a:gd name="adj" fmla="val 9000"/>
            </a:avLst>
          </a:prstGeom>
          <a:ln>
            <a:noFill/>
          </a:ln>
          <a:effectLst>
            <a:outerShdw blurRad="304800" dist="127000" dir="5400000" algn="bl" rotWithShape="0">
              <a:srgbClr val="161E2F">
                <a:alpha val="25098"/>
              </a:srgbClr>
            </a:outerShdw>
          </a:effectLst>
        </p:spPr>
      </p:pic>
      <p:sp>
        <p:nvSpPr>
          <p:cNvPr id="12" name="phone-caption"/>
          <p:cNvSpPr txBox="1"/>
          <p:nvPr/>
        </p:nvSpPr>
        <p:spPr>
          <a:xfrm>
            <a:off x="7874000" y="62484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200" noProof="1">
                <a:solidFill>
                  <a:srgbClr val="55607A"/>
                </a:solidFill>
                <a:latin typeface="Golos Text"/>
                <a:ea typeface="Golos Text"/>
              </a:rPr>
              <a:t>Карта: своя территория и соперники</a:t>
            </a:r>
            <a:endParaRPr lang="en-US" sz="1200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МЕХАНИКА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7874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400" b="1" noProof="1">
                <a:solidFill>
                  <a:srgbClr val="161E2F"/>
                </a:solidFill>
                <a:latin typeface="Onest"/>
                <a:ea typeface="Onest"/>
              </a:rPr>
              <a:t>Три шага.</a:t>
            </a:r>
            <a:endParaRPr lang="en-US" sz="4400" noProof="1"/>
          </a:p>
        </p:txBody>
      </p:sp>
      <p:sp>
        <p:nvSpPr>
          <p:cNvPr id="4" name="connector"/>
          <p:cNvSpPr/>
          <p:nvPr>
            <p:extLst>
              <p:ext uri="{F5677B7D-0D2A-4D9B-9A5C-6D8D7D0E5A5D}">
                <pptd:line xmlns="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encoding="base64url">eyJ2aWV3Qm94IjpbNjg4LDJdLCJwb2ludHMiOiIwLDEgNjg4LDEifQ</pptd:line>
              </p:ext>
            </p:extLst>
          </p:nvPr>
        </p:nvSpPr>
        <p:spPr>
          <a:xfrm>
            <a:off x="1219200" y="2667000"/>
            <a:ext cx="8737600" cy="25400"/>
          </a:xfrm>
          <a:custGeom>
            <a:avLst/>
            <a:gdLst/>
            <a:ahLst/>
            <a:cxnLst/>
            <a:rect l="l" t="t" r="r" b="b"/>
            <a:pathLst>
              <a:path w="688" h="2">
                <a:moveTo>
                  <a:pt x="0" y="1"/>
                </a:moveTo>
                <a:lnTo>
                  <a:pt x="688" y="1"/>
                </a:lnTo>
              </a:path>
            </a:pathLst>
          </a:custGeom>
          <a:noFill/>
          <a:ln w="12700" cap="rnd">
            <a:solidFill>
              <a:srgbClr val="E0D6C4"/>
            </a:solidFill>
            <a:round/>
          </a:ln>
        </p:spPr>
      </p:sp>
      <p:sp>
        <p:nvSpPr>
          <p:cNvPr id="5" name="hex-1"/>
          <p:cNvSpPr/>
          <p:nvPr/>
        </p:nvSpPr>
        <p:spPr>
          <a:xfrm>
            <a:off x="812800" y="22606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solidFill>
            <a:srgbClr val="F7F2E8"/>
          </a:solidFill>
          <a:ln w="25400">
            <a:solidFill>
              <a:srgbClr val="B51A2B"/>
            </a:solidFill>
          </a:ln>
        </p:spPr>
      </p:sp>
      <p:sp>
        <p:nvSpPr>
          <p:cNvPr id="6" name="hex-1-num"/>
          <p:cNvSpPr txBox="1"/>
          <p:nvPr/>
        </p:nvSpPr>
        <p:spPr>
          <a:xfrm>
            <a:off x="812800" y="2260600"/>
            <a:ext cx="8128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400" b="1" noProof="1">
                <a:solidFill>
                  <a:srgbClr val="B51A2B"/>
                </a:solidFill>
                <a:latin typeface="Onest"/>
                <a:ea typeface="Onest"/>
              </a:rPr>
              <a:t>1</a:t>
            </a:r>
            <a:endParaRPr lang="en-US" sz="2400" noProof="1"/>
          </a:p>
        </p:txBody>
      </p:sp>
      <p:sp>
        <p:nvSpPr>
          <p:cNvPr id="7" name="step-1-title"/>
          <p:cNvSpPr txBox="1"/>
          <p:nvPr/>
        </p:nvSpPr>
        <p:spPr>
          <a:xfrm>
            <a:off x="812800" y="3327400"/>
            <a:ext cx="304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161E2F"/>
                </a:solidFill>
                <a:latin typeface="Onest"/>
                <a:ea typeface="Onest"/>
              </a:rPr>
              <a:t>Беги</a:t>
            </a:r>
            <a:endParaRPr lang="en-US" sz="2200" noProof="1"/>
          </a:p>
        </p:txBody>
      </p:sp>
      <p:sp>
        <p:nvSpPr>
          <p:cNvPr id="8" name="step-1-desc"/>
          <p:cNvSpPr txBox="1"/>
          <p:nvPr/>
        </p:nvSpPr>
        <p:spPr>
          <a:xfrm>
            <a:off x="812800" y="3784600"/>
            <a:ext cx="3175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GPS пишет трек. Ничего нажимать не надо.</a:t>
            </a:r>
            <a:endParaRPr lang="en-US" sz="1500" noProof="1"/>
          </a:p>
        </p:txBody>
      </p:sp>
      <p:sp>
        <p:nvSpPr>
          <p:cNvPr id="9" name="hex-2"/>
          <p:cNvSpPr/>
          <p:nvPr/>
        </p:nvSpPr>
        <p:spPr>
          <a:xfrm>
            <a:off x="4521200" y="22606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solidFill>
            <a:srgbClr val="F7F2E8"/>
          </a:solidFill>
          <a:ln w="25400">
            <a:solidFill>
              <a:srgbClr val="B51A2B"/>
            </a:solidFill>
          </a:ln>
        </p:spPr>
      </p:sp>
      <p:sp>
        <p:nvSpPr>
          <p:cNvPr id="10" name="hex-2-num"/>
          <p:cNvSpPr txBox="1"/>
          <p:nvPr/>
        </p:nvSpPr>
        <p:spPr>
          <a:xfrm>
            <a:off x="4521200" y="2260600"/>
            <a:ext cx="8128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400" b="1" noProof="1">
                <a:solidFill>
                  <a:srgbClr val="B51A2B"/>
                </a:solidFill>
                <a:latin typeface="Onest"/>
                <a:ea typeface="Onest"/>
              </a:rPr>
              <a:t>2</a:t>
            </a:r>
            <a:endParaRPr lang="en-US" sz="2400" noProof="1"/>
          </a:p>
        </p:txBody>
      </p:sp>
      <p:sp>
        <p:nvSpPr>
          <p:cNvPr id="11" name="step-2-title"/>
          <p:cNvSpPr txBox="1"/>
          <p:nvPr/>
        </p:nvSpPr>
        <p:spPr>
          <a:xfrm>
            <a:off x="4521200" y="3327400"/>
            <a:ext cx="304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161E2F"/>
                </a:solidFill>
                <a:latin typeface="Onest"/>
                <a:ea typeface="Onest"/>
              </a:rPr>
              <a:t>Замкни петлю</a:t>
            </a:r>
            <a:endParaRPr lang="en-US" sz="2200" noProof="1"/>
          </a:p>
        </p:txBody>
      </p:sp>
      <p:sp>
        <p:nvSpPr>
          <p:cNvPr id="12" name="step-2-desc"/>
          <p:cNvSpPr txBox="1"/>
          <p:nvPr/>
        </p:nvSpPr>
        <p:spPr>
          <a:xfrm>
            <a:off x="4521200" y="3784600"/>
            <a:ext cx="3175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Вернулся к старту — контур закрылся.</a:t>
            </a:r>
            <a:endParaRPr lang="en-US" sz="1500" noProof="1"/>
          </a:p>
        </p:txBody>
      </p:sp>
      <p:sp>
        <p:nvSpPr>
          <p:cNvPr id="13" name="hex-3"/>
          <p:cNvSpPr/>
          <p:nvPr/>
        </p:nvSpPr>
        <p:spPr>
          <a:xfrm>
            <a:off x="8229600" y="22606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solidFill>
            <a:srgbClr val="B51A2B"/>
          </a:solidFill>
          <a:ln>
            <a:noFill/>
          </a:ln>
        </p:spPr>
      </p:sp>
      <p:sp>
        <p:nvSpPr>
          <p:cNvPr id="14" name="hex-3-num"/>
          <p:cNvSpPr txBox="1"/>
          <p:nvPr/>
        </p:nvSpPr>
        <p:spPr>
          <a:xfrm>
            <a:off x="8229600" y="2260600"/>
            <a:ext cx="8128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400" b="1" noProof="1">
                <a:solidFill>
                  <a:srgbClr val="FFFFFF"/>
                </a:solidFill>
                <a:latin typeface="Onest"/>
                <a:ea typeface="Onest"/>
              </a:rPr>
              <a:t>3</a:t>
            </a:r>
            <a:endParaRPr lang="en-US" sz="2400" noProof="1"/>
          </a:p>
        </p:txBody>
      </p:sp>
      <p:sp>
        <p:nvSpPr>
          <p:cNvPr id="15" name="step-3-title"/>
          <p:cNvSpPr txBox="1"/>
          <p:nvPr/>
        </p:nvSpPr>
        <p:spPr>
          <a:xfrm>
            <a:off x="8229600" y="3327400"/>
            <a:ext cx="304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161E2F"/>
                </a:solidFill>
                <a:latin typeface="Onest"/>
                <a:ea typeface="Onest"/>
              </a:rPr>
              <a:t>Захвати</a:t>
            </a:r>
            <a:endParaRPr lang="en-US" sz="2200" noProof="1"/>
          </a:p>
        </p:txBody>
      </p:sp>
      <p:sp>
        <p:nvSpPr>
          <p:cNvPr id="16" name="step-3-desc"/>
          <p:cNvSpPr txBox="1"/>
          <p:nvPr/>
        </p:nvSpPr>
        <p:spPr>
          <a:xfrm>
            <a:off x="8229600" y="3784600"/>
            <a:ext cx="3175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Зоны внутри петли становятся твоими.</a:t>
            </a:r>
            <a:endParaRPr lang="en-US" sz="1500" noProof="1"/>
          </a:p>
        </p:txBody>
      </p:sp>
      <p:sp>
        <p:nvSpPr>
          <p:cNvPr id="17" name="rule-bar"/>
          <p:cNvSpPr/>
          <p:nvPr/>
        </p:nvSpPr>
        <p:spPr>
          <a:xfrm>
            <a:off x="812800" y="5334000"/>
            <a:ext cx="38100" cy="736600"/>
          </a:xfrm>
          <a:prstGeom prst="rect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18" name="rule-text"/>
          <p:cNvSpPr txBox="1"/>
          <p:nvPr/>
        </p:nvSpPr>
        <p:spPr>
          <a:xfrm>
            <a:off x="1117600" y="5334000"/>
            <a:ext cx="9906000" cy="736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45000"/>
              </a:lnSpc>
            </a:pPr>
            <a:r>
              <a:rPr lang="en-US" sz="1700" b="1" noProof="1">
                <a:solidFill>
                  <a:srgbClr val="161E2F"/>
                </a:solidFill>
                <a:latin typeface="Golos Text"/>
                <a:ea typeface="Golos Text"/>
              </a:rPr>
              <a:t>Отбивание:</a:t>
            </a:r>
            <a:r>
              <a:rPr lang="en-US" sz="1700" noProof="1">
                <a:solidFill>
                  <a:srgbClr val="161E2F"/>
                </a:solidFill>
                <a:latin typeface="Golos Text"/>
                <a:ea typeface="Golos Text"/>
              </a:rPr>
              <a:t> пробеги петлю по чужой земле — и она перейдёт к тебе. Так район не застывает: за него играют каждый день.</a:t>
            </a:r>
            <a:endParaRPr lang="en-US" sz="1700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ПРОДУКТ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16000"/>
            <a:ext cx="5588000" cy="1168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15000"/>
              </a:lnSpc>
            </a:pPr>
            <a:r>
              <a:rPr lang="en-US" sz="3400" b="1" noProof="1">
                <a:solidFill>
                  <a:srgbClr val="161E2F"/>
                </a:solidFill>
                <a:latin typeface="Onest"/>
                <a:ea typeface="Onest"/>
              </a:rPr>
              <a:t>Приложение говорит, куда бежать.</a:t>
            </a:r>
            <a:endParaRPr lang="en-US" sz="3400" noProof="1"/>
          </a:p>
        </p:txBody>
      </p:sp>
      <p:sp>
        <p:nvSpPr>
          <p:cNvPr id="4" name="body"/>
          <p:cNvSpPr txBox="1"/>
          <p:nvPr/>
        </p:nvSpPr>
        <p:spPr>
          <a:xfrm>
            <a:off x="812800" y="2387600"/>
            <a:ext cx="5207000" cy="147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noProof="1">
                <a:solidFill>
                  <a:srgbClr val="55607A"/>
                </a:solidFill>
                <a:latin typeface="Golos Text"/>
                <a:ea typeface="Golos Text"/>
              </a:rPr>
              <a:t>Трекеры ждут, пока ты сам решишь. EWE подбирает петлю рядом с домом и объясняет выбор. Кандидаты — настоящие парки и стадионы из OpenStreetMap, с реальными контурами.</a:t>
            </a:r>
            <a:endParaRPr lang="en-US" sz="1600" noProof="1"/>
          </a:p>
        </p:txBody>
      </p:sp>
      <p:sp>
        <p:nvSpPr>
          <p:cNvPr id="5" name="score-label-1"/>
          <p:cNvSpPr txBox="1"/>
          <p:nvPr/>
        </p:nvSpPr>
        <p:spPr>
          <a:xfrm>
            <a:off x="812800" y="3937000"/>
            <a:ext cx="1143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161E2F"/>
                </a:solidFill>
                <a:latin typeface="Golos Text"/>
                <a:ea typeface="Golos Text"/>
              </a:rPr>
              <a:t>Красота</a:t>
            </a:r>
            <a:endParaRPr lang="en-US" sz="1400" noProof="1"/>
          </a:p>
        </p:txBody>
      </p:sp>
      <p:sp>
        <p:nvSpPr>
          <p:cNvPr id="6" name="score-bg-1"/>
          <p:cNvSpPr/>
          <p:nvPr/>
        </p:nvSpPr>
        <p:spPr>
          <a:xfrm>
            <a:off x="2032000" y="3987800"/>
            <a:ext cx="3048000" cy="127000"/>
          </a:xfrm>
          <a:prstGeom prst="rect">
            <a:avLst/>
          </a:prstGeom>
          <a:solidFill>
            <a:srgbClr val="E5DCCB"/>
          </a:solidFill>
          <a:ln>
            <a:noFill/>
          </a:ln>
        </p:spPr>
      </p:sp>
      <p:sp>
        <p:nvSpPr>
          <p:cNvPr id="7" name="score-fill-1"/>
          <p:cNvSpPr/>
          <p:nvPr/>
        </p:nvSpPr>
        <p:spPr>
          <a:xfrm>
            <a:off x="2032000" y="3987800"/>
            <a:ext cx="2806700" cy="127000"/>
          </a:xfrm>
          <a:prstGeom prst="rect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8" name="score-val-1"/>
          <p:cNvSpPr txBox="1"/>
          <p:nvPr/>
        </p:nvSpPr>
        <p:spPr>
          <a:xfrm>
            <a:off x="5207000" y="3937000"/>
            <a:ext cx="635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161E2F"/>
                </a:solidFill>
                <a:latin typeface="Onest"/>
                <a:ea typeface="Onest"/>
              </a:rPr>
              <a:t>92</a:t>
            </a:r>
            <a:endParaRPr lang="en-US" sz="1400" noProof="1"/>
          </a:p>
        </p:txBody>
      </p:sp>
      <p:sp>
        <p:nvSpPr>
          <p:cNvPr id="9" name="score-label-2"/>
          <p:cNvSpPr txBox="1"/>
          <p:nvPr/>
        </p:nvSpPr>
        <p:spPr>
          <a:xfrm>
            <a:off x="812800" y="4368800"/>
            <a:ext cx="1143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161E2F"/>
                </a:solidFill>
                <a:latin typeface="Golos Text"/>
                <a:ea typeface="Golos Text"/>
              </a:rPr>
              <a:t>Очки</a:t>
            </a:r>
            <a:endParaRPr lang="en-US" sz="1400" noProof="1"/>
          </a:p>
        </p:txBody>
      </p:sp>
      <p:sp>
        <p:nvSpPr>
          <p:cNvPr id="10" name="score-bg-2"/>
          <p:cNvSpPr/>
          <p:nvPr/>
        </p:nvSpPr>
        <p:spPr>
          <a:xfrm>
            <a:off x="2032000" y="4419600"/>
            <a:ext cx="3048000" cy="127000"/>
          </a:xfrm>
          <a:prstGeom prst="rect">
            <a:avLst/>
          </a:prstGeom>
          <a:solidFill>
            <a:srgbClr val="E5DCCB"/>
          </a:solidFill>
          <a:ln>
            <a:noFill/>
          </a:ln>
        </p:spPr>
      </p:sp>
      <p:sp>
        <p:nvSpPr>
          <p:cNvPr id="11" name="score-fill-2"/>
          <p:cNvSpPr/>
          <p:nvPr/>
        </p:nvSpPr>
        <p:spPr>
          <a:xfrm>
            <a:off x="2032000" y="4419600"/>
            <a:ext cx="3048000" cy="127000"/>
          </a:xfrm>
          <a:prstGeom prst="rect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12" name="score-val-2"/>
          <p:cNvSpPr txBox="1"/>
          <p:nvPr/>
        </p:nvSpPr>
        <p:spPr>
          <a:xfrm>
            <a:off x="5207000" y="4368800"/>
            <a:ext cx="635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161E2F"/>
                </a:solidFill>
                <a:latin typeface="Onest"/>
                <a:ea typeface="Onest"/>
              </a:rPr>
              <a:t>100</a:t>
            </a:r>
            <a:endParaRPr lang="en-US" sz="1400" noProof="1"/>
          </a:p>
        </p:txBody>
      </p:sp>
      <p:sp>
        <p:nvSpPr>
          <p:cNvPr id="13" name="score-label-3"/>
          <p:cNvSpPr txBox="1"/>
          <p:nvPr/>
        </p:nvSpPr>
        <p:spPr>
          <a:xfrm>
            <a:off x="812800" y="4800600"/>
            <a:ext cx="1143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161E2F"/>
                </a:solidFill>
                <a:latin typeface="Golos Text"/>
                <a:ea typeface="Golos Text"/>
              </a:rPr>
              <a:t>Отдалённость</a:t>
            </a:r>
            <a:endParaRPr lang="en-US" sz="1400" noProof="1"/>
          </a:p>
        </p:txBody>
      </p:sp>
      <p:sp>
        <p:nvSpPr>
          <p:cNvPr id="14" name="score-bg-3"/>
          <p:cNvSpPr/>
          <p:nvPr/>
        </p:nvSpPr>
        <p:spPr>
          <a:xfrm>
            <a:off x="2184400" y="4851400"/>
            <a:ext cx="2895600" cy="127000"/>
          </a:xfrm>
          <a:prstGeom prst="rect">
            <a:avLst/>
          </a:prstGeom>
          <a:solidFill>
            <a:srgbClr val="E5DCCB"/>
          </a:solidFill>
          <a:ln>
            <a:noFill/>
          </a:ln>
        </p:spPr>
      </p:sp>
      <p:sp>
        <p:nvSpPr>
          <p:cNvPr id="15" name="score-fill-3"/>
          <p:cNvSpPr/>
          <p:nvPr/>
        </p:nvSpPr>
        <p:spPr>
          <a:xfrm>
            <a:off x="2184400" y="4851400"/>
            <a:ext cx="457200" cy="127000"/>
          </a:xfrm>
          <a:prstGeom prst="rect">
            <a:avLst/>
          </a:prstGeom>
          <a:solidFill>
            <a:srgbClr val="E8956D"/>
          </a:solidFill>
          <a:ln>
            <a:noFill/>
          </a:ln>
        </p:spPr>
      </p:sp>
      <p:sp>
        <p:nvSpPr>
          <p:cNvPr id="16" name="score-val-3"/>
          <p:cNvSpPr txBox="1"/>
          <p:nvPr/>
        </p:nvSpPr>
        <p:spPr>
          <a:xfrm>
            <a:off x="5207000" y="4800600"/>
            <a:ext cx="635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161E2F"/>
                </a:solidFill>
                <a:latin typeface="Onest"/>
                <a:ea typeface="Onest"/>
              </a:rPr>
              <a:t>16</a:t>
            </a:r>
            <a:endParaRPr lang="en-US" sz="1400" noProof="1"/>
          </a:p>
        </p:txBody>
      </p:sp>
      <p:sp>
        <p:nvSpPr>
          <p:cNvPr id="17" name="trust"/>
          <p:cNvSpPr txBox="1"/>
          <p:nvPr/>
        </p:nvSpPr>
        <p:spPr>
          <a:xfrm>
            <a:off x="812800" y="5384800"/>
            <a:ext cx="5334000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Отдалённость — 16: до старта далеко, и приложение говорит об этом прямо. Оценка, которая умеет ругать свой же маршрут, вызывает доверие.</a:t>
            </a:r>
            <a:endParaRPr lang="en-US" sz="1300" noProof="1"/>
          </a:p>
        </p:txBody>
      </p:sp>
      <p:pic>
        <p:nvPicPr>
          <p:cNvPr id="18" name="phone-left"/>
          <p:cNvPicPr/>
          <p:nvPr/>
        </p:nvPicPr>
        <p:blipFill>
          <a:blip r:embed="rId2"/>
          <a:srcRect t="45" b="45"/>
          <a:stretch>
            <a:fillRect/>
          </a:stretch>
        </p:blipFill>
        <p:spPr>
          <a:xfrm>
            <a:off x="6553200" y="812800"/>
            <a:ext cx="2349500" cy="5080000"/>
          </a:xfrm>
          <a:prstGeom prst="roundRect">
            <a:avLst>
              <a:gd name="adj" fmla="val 9000"/>
            </a:avLst>
          </a:prstGeom>
          <a:ln>
            <a:noFill/>
          </a:ln>
          <a:effectLst>
            <a:outerShdw blurRad="254000" dist="101600" dir="5400000" algn="bl" rotWithShape="0">
              <a:srgbClr val="161E2F">
                <a:alpha val="21961"/>
              </a:srgbClr>
            </a:outerShdw>
          </a:effectLst>
        </p:spPr>
      </p:pic>
      <p:pic>
        <p:nvPicPr>
          <p:cNvPr id="19" name="phone-right"/>
          <p:cNvPicPr/>
          <p:nvPr/>
        </p:nvPicPr>
        <p:blipFill>
          <a:blip r:embed="rId3"/>
          <a:srcRect t="45" b="45"/>
          <a:stretch>
            <a:fillRect/>
          </a:stretch>
        </p:blipFill>
        <p:spPr>
          <a:xfrm>
            <a:off x="8839200" y="457200"/>
            <a:ext cx="2349500" cy="5080000"/>
          </a:xfrm>
          <a:prstGeom prst="roundRect">
            <a:avLst>
              <a:gd name="adj" fmla="val 9000"/>
            </a:avLst>
          </a:prstGeom>
          <a:ln>
            <a:noFill/>
          </a:ln>
          <a:effectLst>
            <a:outerShdw blurRad="304800" dist="127000" dir="5400000" algn="bl" rotWithShape="0">
              <a:srgbClr val="161E2F">
                <a:alpha val="25098"/>
              </a:srgbClr>
            </a:outerShdw>
          </a:effectLst>
        </p:spPr>
      </p:pic>
      <p:sp>
        <p:nvSpPr>
          <p:cNvPr id="20" name="phones-caption"/>
          <p:cNvSpPr txBox="1"/>
          <p:nvPr/>
        </p:nvSpPr>
        <p:spPr>
          <a:xfrm>
            <a:off x="7112000" y="6070600"/>
            <a:ext cx="4064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200" noProof="1">
                <a:solidFill>
                  <a:srgbClr val="55607A"/>
                </a:solidFill>
                <a:latin typeface="Golos Text"/>
                <a:ea typeface="Golos Text"/>
              </a:rPr>
              <a:t>Подбор маршрута и разбор оценки</a:t>
            </a:r>
            <a:endParaRPr lang="en-US" sz="1200" noProof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ЧТО УДЕРЖИВАЕТ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8128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000" b="1" noProof="1">
                <a:solidFill>
                  <a:srgbClr val="161E2F"/>
                </a:solidFill>
                <a:latin typeface="Onest"/>
                <a:ea typeface="Onest"/>
              </a:rPr>
              <a:t>Профиль растёт вместе с тобой.</a:t>
            </a:r>
            <a:endParaRPr lang="en-US" sz="4000" noProof="1"/>
          </a:p>
        </p:txBody>
      </p:sp>
      <p:sp>
        <p:nvSpPr>
          <p:cNvPr id="4" name="body"/>
          <p:cNvSpPr txBox="1"/>
          <p:nvPr/>
        </p:nvSpPr>
        <p:spPr>
          <a:xfrm>
            <a:off x="812800" y="1955800"/>
            <a:ext cx="5969000" cy="101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noProof="1">
                <a:solidFill>
                  <a:srgbClr val="55607A"/>
                </a:solidFill>
                <a:latin typeface="Golos Text"/>
                <a:ea typeface="Golos Text"/>
              </a:rPr>
              <a:t>У бегуна накапливается не абстрактный счёт, а своя земля на карте города: гектары, зоны, сохранённые маршруты, место среди соседей.</a:t>
            </a:r>
            <a:endParaRPr lang="en-US" sz="1600" noProof="1"/>
          </a:p>
        </p:txBody>
      </p:sp>
      <p:sp>
        <p:nvSpPr>
          <p:cNvPr id="5" name="hero-num"/>
          <p:cNvSpPr txBox="1"/>
          <p:nvPr/>
        </p:nvSpPr>
        <p:spPr>
          <a:xfrm>
            <a:off x="812800" y="3175000"/>
            <a:ext cx="4064000" cy="939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6000" b="1" noProof="1">
                <a:solidFill>
                  <a:srgbClr val="B51A2B"/>
                </a:solidFill>
                <a:latin typeface="Onest"/>
                <a:ea typeface="Onest"/>
              </a:rPr>
              <a:t>58,26 га</a:t>
            </a:r>
            <a:endParaRPr lang="en-US" sz="6000" noProof="1"/>
          </a:p>
        </p:txBody>
      </p:sp>
      <p:sp>
        <p:nvSpPr>
          <p:cNvPr id="6" name="hero-caption"/>
          <p:cNvSpPr txBox="1"/>
          <p:nvPr/>
        </p:nvSpPr>
        <p:spPr>
          <a:xfrm>
            <a:off x="812800" y="4140200"/>
            <a:ext cx="4064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территории захвачено одним игроком</a:t>
            </a:r>
            <a:endParaRPr lang="en-US" sz="1500" noProof="1"/>
          </a:p>
        </p:txBody>
      </p:sp>
      <p:sp>
        <p:nvSpPr>
          <p:cNvPr id="7" name="stat-1-num"/>
          <p:cNvSpPr txBox="1"/>
          <p:nvPr/>
        </p:nvSpPr>
        <p:spPr>
          <a:xfrm>
            <a:off x="812800" y="4902200"/>
            <a:ext cx="2032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800" b="1" noProof="1">
                <a:solidFill>
                  <a:srgbClr val="161E2F"/>
                </a:solidFill>
                <a:latin typeface="Onest"/>
                <a:ea typeface="Onest"/>
              </a:rPr>
              <a:t>271</a:t>
            </a:r>
            <a:endParaRPr lang="en-US" sz="2800" noProof="1"/>
          </a:p>
        </p:txBody>
      </p:sp>
      <p:sp>
        <p:nvSpPr>
          <p:cNvPr id="8" name="stat-1-cap"/>
          <p:cNvSpPr txBox="1"/>
          <p:nvPr/>
        </p:nvSpPr>
        <p:spPr>
          <a:xfrm>
            <a:off x="812800" y="5384800"/>
            <a:ext cx="2032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зона на карте</a:t>
            </a:r>
            <a:endParaRPr lang="en-US" sz="1300" noProof="1"/>
          </a:p>
        </p:txBody>
      </p:sp>
      <p:sp>
        <p:nvSpPr>
          <p:cNvPr id="9" name="stat-2-num"/>
          <p:cNvSpPr txBox="1"/>
          <p:nvPr/>
        </p:nvSpPr>
        <p:spPr>
          <a:xfrm>
            <a:off x="3048000" y="4902200"/>
            <a:ext cx="2159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800" b="1" noProof="1">
                <a:solidFill>
                  <a:srgbClr val="161E2F"/>
                </a:solidFill>
                <a:latin typeface="Onest"/>
                <a:ea typeface="Onest"/>
              </a:rPr>
              <a:t>23,34 км</a:t>
            </a:r>
            <a:endParaRPr lang="en-US" sz="2800" noProof="1"/>
          </a:p>
        </p:txBody>
      </p:sp>
      <p:sp>
        <p:nvSpPr>
          <p:cNvPr id="10" name="stat-2-cap"/>
          <p:cNvSpPr txBox="1"/>
          <p:nvPr/>
        </p:nvSpPr>
        <p:spPr>
          <a:xfrm>
            <a:off x="3048000" y="5384800"/>
            <a:ext cx="2159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за 4 пробежки</a:t>
            </a:r>
            <a:endParaRPr lang="en-US" sz="1300" noProof="1"/>
          </a:p>
        </p:txBody>
      </p:sp>
      <p:sp>
        <p:nvSpPr>
          <p:cNvPr id="11" name="stat-3-num"/>
          <p:cNvSpPr txBox="1"/>
          <p:nvPr/>
        </p:nvSpPr>
        <p:spPr>
          <a:xfrm>
            <a:off x="5410200" y="4902200"/>
            <a:ext cx="2159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800" b="1" noProof="1">
                <a:solidFill>
                  <a:srgbClr val="161E2F"/>
                </a:solidFill>
                <a:latin typeface="Onest"/>
                <a:ea typeface="Onest"/>
              </a:rPr>
              <a:t>3 место</a:t>
            </a:r>
            <a:endParaRPr lang="en-US" sz="2800" noProof="1"/>
          </a:p>
        </p:txBody>
      </p:sp>
      <p:sp>
        <p:nvSpPr>
          <p:cNvPr id="12" name="stat-3-cap"/>
          <p:cNvSpPr txBox="1"/>
          <p:nvPr/>
        </p:nvSpPr>
        <p:spPr>
          <a:xfrm>
            <a:off x="5410200" y="5384800"/>
            <a:ext cx="2159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в районном рейтинге</a:t>
            </a:r>
            <a:endParaRPr lang="en-US" sz="1300" noProof="1"/>
          </a:p>
        </p:txBody>
      </p:sp>
      <p:sp>
        <p:nvSpPr>
          <p:cNvPr id="13" name="divider-v"/>
          <p:cNvSpPr/>
          <p:nvPr/>
        </p:nvSpPr>
        <p:spPr>
          <a:xfrm>
            <a:off x="7569200" y="3175000"/>
            <a:ext cx="12700" cy="27940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pic>
        <p:nvPicPr>
          <p:cNvPr id="14" name="phone"/>
          <p:cNvPicPr/>
          <p:nvPr/>
        </p:nvPicPr>
        <p:blipFill>
          <a:blip r:embed="rId2"/>
          <a:srcRect t="72" b="72"/>
          <a:stretch>
            <a:fillRect/>
          </a:stretch>
        </p:blipFill>
        <p:spPr>
          <a:xfrm>
            <a:off x="8534400" y="457200"/>
            <a:ext cx="2603500" cy="5626100"/>
          </a:xfrm>
          <a:prstGeom prst="roundRect">
            <a:avLst>
              <a:gd name="adj" fmla="val 9000"/>
            </a:avLst>
          </a:prstGeom>
          <a:ln>
            <a:noFill/>
          </a:ln>
          <a:effectLst>
            <a:outerShdw blurRad="304800" dist="127000" dir="5400000" algn="bl" rotWithShape="0">
              <a:srgbClr val="161E2F">
                <a:alpha val="25098"/>
              </a:srgbClr>
            </a:outerShdw>
          </a:effectLst>
        </p:spPr>
      </p:pic>
      <p:sp>
        <p:nvSpPr>
          <p:cNvPr id="15" name="phone-caption"/>
          <p:cNvSpPr txBox="1"/>
          <p:nvPr/>
        </p:nvSpPr>
        <p:spPr>
          <a:xfrm>
            <a:off x="7924800" y="62484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200" noProof="1">
                <a:solidFill>
                  <a:srgbClr val="55607A"/>
                </a:solidFill>
                <a:latin typeface="Golos Text"/>
                <a:ea typeface="Golos Text"/>
              </a:rPr>
              <a:t>Профиль игрока</a:t>
            </a:r>
            <a:endParaRPr lang="en-US" sz="1200" noProof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РЫНОК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8890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400" b="1" noProof="1">
                <a:solidFill>
                  <a:srgbClr val="161E2F"/>
                </a:solidFill>
                <a:latin typeface="Onest"/>
                <a:ea typeface="Onest"/>
              </a:rPr>
              <a:t>Аудитория есть. Игрока — нет.</a:t>
            </a:r>
            <a:endParaRPr lang="en-US" sz="4400" noProof="1"/>
          </a:p>
        </p:txBody>
      </p:sp>
      <p:sp>
        <p:nvSpPr>
          <p:cNvPr id="4" name="stat-1-num"/>
          <p:cNvSpPr txBox="1"/>
          <p:nvPr/>
        </p:nvSpPr>
        <p:spPr>
          <a:xfrm>
            <a:off x="812800" y="2413000"/>
            <a:ext cx="2413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200" b="1" noProof="1">
                <a:solidFill>
                  <a:srgbClr val="B51A2B"/>
                </a:solidFill>
                <a:latin typeface="Onest"/>
                <a:ea typeface="Onest"/>
              </a:rPr>
              <a:t>20%</a:t>
            </a:r>
            <a:endParaRPr lang="en-US" sz="4200" noProof="1"/>
          </a:p>
        </p:txBody>
      </p:sp>
      <p:sp>
        <p:nvSpPr>
          <p:cNvPr id="5" name="stat-1-cap"/>
          <p:cNvSpPr txBox="1"/>
          <p:nvPr/>
        </p:nvSpPr>
        <p:spPr>
          <a:xfrm>
            <a:off x="812800" y="3276600"/>
            <a:ext cx="2413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россиян бегают 3+ раза в неделю</a:t>
            </a:r>
            <a:endParaRPr lang="en-US" sz="1400" noProof="1"/>
          </a:p>
        </p:txBody>
      </p:sp>
      <p:sp>
        <p:nvSpPr>
          <p:cNvPr id="6" name="div-1"/>
          <p:cNvSpPr/>
          <p:nvPr/>
        </p:nvSpPr>
        <p:spPr>
          <a:xfrm>
            <a:off x="3454400" y="2489200"/>
            <a:ext cx="12700" cy="15240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7" name="stat-2-num"/>
          <p:cNvSpPr txBox="1"/>
          <p:nvPr/>
        </p:nvSpPr>
        <p:spPr>
          <a:xfrm>
            <a:off x="3759200" y="2413000"/>
            <a:ext cx="2413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200" b="1" noProof="1">
                <a:solidFill>
                  <a:srgbClr val="B51A2B"/>
                </a:solidFill>
                <a:latin typeface="Onest"/>
                <a:ea typeface="Onest"/>
              </a:rPr>
              <a:t>54%</a:t>
            </a:r>
            <a:endParaRPr lang="en-US" sz="4200" noProof="1"/>
          </a:p>
        </p:txBody>
      </p:sp>
      <p:sp>
        <p:nvSpPr>
          <p:cNvPr id="8" name="stat-2-cap"/>
          <p:cNvSpPr txBox="1"/>
          <p:nvPr/>
        </p:nvSpPr>
        <p:spPr>
          <a:xfrm>
            <a:off x="3759200" y="3276600"/>
            <a:ext cx="2413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бегают в 18–30 лет — это наше ядро</a:t>
            </a:r>
            <a:endParaRPr lang="en-US" sz="1400" noProof="1"/>
          </a:p>
        </p:txBody>
      </p:sp>
      <p:sp>
        <p:nvSpPr>
          <p:cNvPr id="9" name="div-2"/>
          <p:cNvSpPr/>
          <p:nvPr/>
        </p:nvSpPr>
        <p:spPr>
          <a:xfrm>
            <a:off x="6400800" y="2489200"/>
            <a:ext cx="12700" cy="15240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0" name="stat-3-num"/>
          <p:cNvSpPr txBox="1"/>
          <p:nvPr/>
        </p:nvSpPr>
        <p:spPr>
          <a:xfrm>
            <a:off x="6705600" y="2413000"/>
            <a:ext cx="2413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200" b="1" noProof="1">
                <a:solidFill>
                  <a:srgbClr val="B51A2B"/>
                </a:solidFill>
                <a:latin typeface="Onest"/>
                <a:ea typeface="Onest"/>
              </a:rPr>
              <a:t>7,9 тыс ₽</a:t>
            </a:r>
            <a:endParaRPr lang="en-US" sz="4200" noProof="1"/>
          </a:p>
        </p:txBody>
      </p:sp>
      <p:sp>
        <p:nvSpPr>
          <p:cNvPr id="11" name="stat-3-cap"/>
          <p:cNvSpPr txBox="1"/>
          <p:nvPr/>
        </p:nvSpPr>
        <p:spPr>
          <a:xfrm>
            <a:off x="6705600" y="3276600"/>
            <a:ext cx="2413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тратит бегун за год на хобби</a:t>
            </a:r>
            <a:endParaRPr lang="en-US" sz="1400" noProof="1"/>
          </a:p>
        </p:txBody>
      </p:sp>
      <p:sp>
        <p:nvSpPr>
          <p:cNvPr id="12" name="div-3"/>
          <p:cNvSpPr/>
          <p:nvPr/>
        </p:nvSpPr>
        <p:spPr>
          <a:xfrm>
            <a:off x="9347200" y="2489200"/>
            <a:ext cx="12700" cy="15240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3" name="stat-4-num"/>
          <p:cNvSpPr txBox="1"/>
          <p:nvPr/>
        </p:nvSpPr>
        <p:spPr>
          <a:xfrm>
            <a:off x="9652000" y="2413000"/>
            <a:ext cx="2286000" cy="787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200" b="1" noProof="1">
                <a:solidFill>
                  <a:srgbClr val="B51A2B"/>
                </a:solidFill>
                <a:latin typeface="Onest"/>
                <a:ea typeface="Onest"/>
              </a:rPr>
              <a:t>40 210</a:t>
            </a:r>
            <a:endParaRPr lang="en-US" sz="4200" noProof="1"/>
          </a:p>
        </p:txBody>
      </p:sp>
      <p:sp>
        <p:nvSpPr>
          <p:cNvPr id="14" name="stat-4-cap"/>
          <p:cNvSpPr txBox="1"/>
          <p:nvPr/>
        </p:nvSpPr>
        <p:spPr>
          <a:xfrm>
            <a:off x="9652000" y="3276600"/>
            <a:ext cx="2286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на Московском марафоне 2025</a:t>
            </a:r>
            <a:endParaRPr lang="en-US" sz="1400" noProof="1"/>
          </a:p>
        </p:txBody>
      </p:sp>
      <p:sp>
        <p:nvSpPr>
          <p:cNvPr id="15" name="conclusion-bar"/>
          <p:cNvSpPr/>
          <p:nvPr/>
        </p:nvSpPr>
        <p:spPr>
          <a:xfrm>
            <a:off x="812800" y="4648200"/>
            <a:ext cx="38100" cy="838200"/>
          </a:xfrm>
          <a:prstGeom prst="rect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16" name="conclusion"/>
          <p:cNvSpPr txBox="1"/>
          <p:nvPr/>
        </p:nvSpPr>
        <p:spPr>
          <a:xfrm>
            <a:off x="1117600" y="4648200"/>
            <a:ext cx="10160000" cy="838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40000"/>
              </a:lnSpc>
            </a:pPr>
            <a:r>
              <a:rPr lang="en-US" sz="2000" b="1" noProof="1">
                <a:solidFill>
                  <a:srgbClr val="161E2F"/>
                </a:solidFill>
                <a:latin typeface="Onest"/>
                <a:ea typeface="Onest"/>
              </a:rPr>
              <a:t>Люди, привычка и деньги в беге уже есть. Нет продукта, который превращает пробежку в игру — и при этом работает в России.</a:t>
            </a:r>
            <a:endParaRPr lang="en-US" sz="2000" noProof="1"/>
          </a:p>
        </p:txBody>
      </p:sp>
      <p:sp>
        <p:nvSpPr>
          <p:cNvPr id="17" name="sources"/>
          <p:cNvSpPr txBox="1"/>
          <p:nvPr/>
        </p:nvSpPr>
        <p:spPr>
          <a:xfrm>
            <a:off x="812800" y="5918200"/>
            <a:ext cx="105664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100" noProof="1">
                <a:solidFill>
                  <a:srgbClr val="55607A"/>
                </a:solidFill>
                <a:latin typeface="Golos Text"/>
                <a:ea typeface="Golos Text"/>
              </a:rPr>
              <a:t>Источники: исследование Сбербанка, май 2026 — 37 городов с населением от 500 тыс. · «Ингосстрах» и Финансовый университет при Правительстве РФ · оргкомитет Московского марафона, сентябрь 2025 — крупнейший забег страны.</a:t>
            </a:r>
            <a:endParaRPr lang="en-US" sz="1100" noProof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6604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РЫНОК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965200"/>
            <a:ext cx="10566400" cy="660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000" b="1" noProof="1">
                <a:solidFill>
                  <a:srgbClr val="161E2F"/>
                </a:solidFill>
                <a:latin typeface="Onest"/>
                <a:ea typeface="Onest"/>
              </a:rPr>
              <a:t>Рынок в деньгах: от страны — к району.</a:t>
            </a:r>
            <a:endParaRPr lang="en-US" sz="4000" noProof="1"/>
          </a:p>
        </p:txBody>
      </p:sp>
      <p:sp>
        <p:nvSpPr>
          <p:cNvPr id="4" name="subtitle"/>
          <p:cNvSpPr txBox="1"/>
          <p:nvPr/>
        </p:nvSpPr>
        <p:spPr>
          <a:xfrm>
            <a:off x="812800" y="1701800"/>
            <a:ext cx="105664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ru-RU" sz="1500" noProof="1">
                <a:solidFill>
                  <a:srgbClr val="161E2F"/>
                </a:solidFill>
                <a:latin typeface="Golos Text"/>
                <a:ea typeface="Golos Text"/>
                <a:cs typeface="Golos Text"/>
              </a:rPr>
              <a:t>Платит бренд, а не бегун: спонсорский сезон — зоны на карте, очки, отчёт. </a:t>
            </a:r>
            <a:r>
              <a:rPr lang="ru-RU" sz="1500" b="1" noProof="1">
                <a:solidFill>
                  <a:srgbClr val="161E2F"/>
                </a:solidFill>
                <a:latin typeface="Golos Text"/>
                <a:ea typeface="Golos Text"/>
                <a:cs typeface="Golos Text"/>
              </a:rPr>
              <a:t>Сезон — 350 000 ₽.</a:t>
            </a:r>
          </a:p>
        </p:txBody>
      </p:sp>
      <p:sp>
        <p:nvSpPr>
          <p:cNvPr id="5" name="tam-circle"/>
          <p:cNvSpPr/>
          <p:nvPr/>
        </p:nvSpPr>
        <p:spPr>
          <a:xfrm>
            <a:off x="812800" y="2150000"/>
            <a:ext cx="4150000" cy="4150000"/>
          </a:xfrm>
          <a:prstGeom prst="ellipse">
            <a:avLst/>
          </a:prstGeom>
          <a:solidFill>
            <a:srgbClr val="E4D9C6"/>
          </a:solidFill>
          <a:ln>
            <a:noFill/>
          </a:ln>
        </p:spPr>
      </p:sp>
      <p:sp>
        <p:nvSpPr>
          <p:cNvPr id="6" name="sam-circle"/>
          <p:cNvSpPr/>
          <p:nvPr/>
        </p:nvSpPr>
        <p:spPr>
          <a:xfrm>
            <a:off x="1512800" y="3550000"/>
            <a:ext cx="2750000" cy="2750000"/>
          </a:xfrm>
          <a:prstGeom prst="ellipse">
            <a:avLst/>
          </a:prstGeom>
          <a:solidFill>
            <a:srgbClr val="E8956D"/>
          </a:solidFill>
          <a:ln w="38100">
            <a:solidFill>
              <a:srgbClr val="F7F2E8"/>
            </a:solidFill>
          </a:ln>
        </p:spPr>
      </p:sp>
      <p:sp>
        <p:nvSpPr>
          <p:cNvPr id="7" name="som-circle"/>
          <p:cNvSpPr/>
          <p:nvPr/>
        </p:nvSpPr>
        <p:spPr>
          <a:xfrm>
            <a:off x="2177800" y="4880000"/>
            <a:ext cx="1420000" cy="1420000"/>
          </a:xfrm>
          <a:prstGeom prst="ellipse">
            <a:avLst/>
          </a:prstGeom>
          <a:solidFill>
            <a:srgbClr val="B51A2B"/>
          </a:solidFill>
          <a:ln w="38100">
            <a:solidFill>
              <a:srgbClr val="F7F2E8"/>
            </a:solidFill>
          </a:ln>
        </p:spPr>
      </p:sp>
      <p:sp>
        <p:nvSpPr>
          <p:cNvPr id="8" name="tam-label"/>
          <p:cNvSpPr txBox="1"/>
          <p:nvPr/>
        </p:nvSpPr>
        <p:spPr>
          <a:xfrm>
            <a:off x="2287800" y="2620000"/>
            <a:ext cx="1200000" cy="4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ru-RU" sz="2600" b="1" noProof="1">
                <a:solidFill>
                  <a:srgbClr val="161E2F"/>
                </a:solidFill>
                <a:latin typeface="Onest"/>
                <a:ea typeface="Onest"/>
                <a:cs typeface="Onest"/>
              </a:rPr>
              <a:t>TAM</a:t>
            </a:r>
          </a:p>
        </p:txBody>
      </p:sp>
      <p:cxnSp>
        <p:nvCxnSpPr>
          <p:cNvPr id="9" name="tam-leader"/>
          <p:cNvCxnSpPr/>
          <p:nvPr/>
        </p:nvCxnSpPr>
        <p:spPr>
          <a:xfrm>
            <a:off x="3407800" y="2850000"/>
            <a:ext cx="2462200" cy="0"/>
          </a:xfrm>
          <a:prstGeom prst="line">
            <a:avLst/>
          </a:prstGeom>
          <a:ln w="12700">
            <a:solidFill>
              <a:srgbClr val="55607A"/>
            </a:solidFill>
            <a:prstDash val="dash"/>
            <a:tailEnd type="oval" w="sm" len="sm"/>
          </a:ln>
        </p:spPr>
      </p:cxnSp>
      <p:sp>
        <p:nvSpPr>
          <p:cNvPr id="10" name="sam-label"/>
          <p:cNvSpPr txBox="1"/>
          <p:nvPr/>
        </p:nvSpPr>
        <p:spPr>
          <a:xfrm>
            <a:off x="2287800" y="3985000"/>
            <a:ext cx="1200000" cy="4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ru-RU" sz="2600" b="1" noProof="1">
                <a:solidFill>
                  <a:srgbClr val="FFFFFF"/>
                </a:solidFill>
                <a:latin typeface="Onest"/>
                <a:ea typeface="Onest"/>
                <a:cs typeface="Onest"/>
              </a:rPr>
              <a:t>SAM</a:t>
            </a:r>
          </a:p>
        </p:txBody>
      </p:sp>
      <p:cxnSp>
        <p:nvCxnSpPr>
          <p:cNvPr id="11" name="sam-leader"/>
          <p:cNvCxnSpPr/>
          <p:nvPr/>
        </p:nvCxnSpPr>
        <p:spPr>
          <a:xfrm>
            <a:off x="3407800" y="4215000"/>
            <a:ext cx="2462200" cy="0"/>
          </a:xfrm>
          <a:prstGeom prst="line">
            <a:avLst/>
          </a:prstGeom>
          <a:ln w="12700">
            <a:solidFill>
              <a:srgbClr val="55607A"/>
            </a:solidFill>
            <a:prstDash val="dash"/>
            <a:tailEnd type="oval" w="sm" len="sm"/>
          </a:ln>
        </p:spPr>
      </p:cxnSp>
      <p:sp>
        <p:nvSpPr>
          <p:cNvPr id="12" name="som-label"/>
          <p:cNvSpPr txBox="1"/>
          <p:nvPr/>
        </p:nvSpPr>
        <p:spPr>
          <a:xfrm>
            <a:off x="2287800" y="5360000"/>
            <a:ext cx="1200000" cy="4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ru-RU" sz="2600" b="1" noProof="1">
                <a:solidFill>
                  <a:srgbClr val="FFFFFF"/>
                </a:solidFill>
                <a:latin typeface="Onest"/>
                <a:ea typeface="Onest"/>
                <a:cs typeface="Onest"/>
              </a:rPr>
              <a:t>SOM</a:t>
            </a:r>
          </a:p>
        </p:txBody>
      </p:sp>
      <p:cxnSp>
        <p:nvCxnSpPr>
          <p:cNvPr id="13" name="som-leader"/>
          <p:cNvCxnSpPr/>
          <p:nvPr/>
        </p:nvCxnSpPr>
        <p:spPr>
          <a:xfrm>
            <a:off x="3407800" y="5590000"/>
            <a:ext cx="2462200" cy="0"/>
          </a:xfrm>
          <a:prstGeom prst="line">
            <a:avLst/>
          </a:prstGeom>
          <a:ln w="12700">
            <a:solidFill>
              <a:srgbClr val="55607A"/>
            </a:solidFill>
            <a:prstDash val="dash"/>
            <a:tailEnd type="oval" w="sm" len="sm"/>
          </a:ln>
        </p:spPr>
      </p:cxnSp>
      <p:sp>
        <p:nvSpPr>
          <p:cNvPr id="14" name="tag"/>
          <p:cNvSpPr txBox="1"/>
          <p:nvPr/>
        </p:nvSpPr>
        <p:spPr>
          <a:xfrm>
            <a:off x="6019800" y="2240000"/>
            <a:ext cx="5359400" cy="23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algn="l"/>
            <a:r>
              <a:rPr lang="ru-RU" sz="1200" b="1" spc="200" noProof="1">
                <a:solidFill>
                  <a:srgbClr val="B51A2B"/>
                </a:solidFill>
                <a:latin typeface="Golos Text"/>
                <a:ea typeface="Golos Text"/>
                <a:cs typeface="Golos Text"/>
              </a:rPr>
              <a:t>TAM · РОССИЯ</a:t>
            </a:r>
          </a:p>
        </p:txBody>
      </p:sp>
      <p:sp>
        <p:nvSpPr>
          <p:cNvPr id="15" name="num"/>
          <p:cNvSpPr txBox="1"/>
          <p:nvPr/>
        </p:nvSpPr>
        <p:spPr>
          <a:xfrm>
            <a:off x="6019800" y="2510000"/>
            <a:ext cx="5359400" cy="68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ru-RU" sz="5400" b="1" noProof="1">
                <a:solidFill>
                  <a:srgbClr val="161E2F"/>
                </a:solidFill>
                <a:latin typeface="Onest"/>
                <a:ea typeface="Onest"/>
                <a:cs typeface="Onest"/>
              </a:rPr>
              <a:t>525</a:t>
            </a:r>
            <a:r>
              <a:rPr lang="ru-RU" sz="2400" b="1" noProof="1">
                <a:solidFill>
                  <a:srgbClr val="55607A"/>
                </a:solidFill>
                <a:latin typeface="Onest"/>
                <a:ea typeface="Onest"/>
                <a:cs typeface="Onest"/>
              </a:rPr>
              <a:t> млн ₽/год</a:t>
            </a:r>
          </a:p>
        </p:txBody>
      </p:sp>
      <p:sp>
        <p:nvSpPr>
          <p:cNvPr id="16" name="cap"/>
          <p:cNvSpPr txBox="1"/>
          <p:nvPr/>
        </p:nvSpPr>
        <p:spPr>
          <a:xfrm>
            <a:off x="6019800" y="3210000"/>
            <a:ext cx="5359400" cy="26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algn="l"/>
            <a:r>
              <a:rPr lang="ru-RU" sz="1200" noProof="1">
                <a:solidFill>
                  <a:srgbClr val="55607A"/>
                </a:solidFill>
                <a:latin typeface="Golos Text"/>
                <a:ea typeface="Golos Text"/>
                <a:cs typeface="Golos Text"/>
              </a:rPr>
              <a:t>300 брендов × 5 сезонов × 350 тыс. ₽ · ~8 млн регулярных бегунов</a:t>
            </a:r>
          </a:p>
        </p:txBody>
      </p:sp>
      <p:sp>
        <p:nvSpPr>
          <p:cNvPr id="17" name="tag"/>
          <p:cNvSpPr txBox="1"/>
          <p:nvPr/>
        </p:nvSpPr>
        <p:spPr>
          <a:xfrm>
            <a:off x="6019800" y="3605000"/>
            <a:ext cx="5359400" cy="23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algn="l"/>
            <a:r>
              <a:rPr lang="ru-RU" sz="1200" b="1" spc="200" noProof="1">
                <a:solidFill>
                  <a:srgbClr val="B51A2B"/>
                </a:solidFill>
                <a:latin typeface="Golos Text"/>
                <a:ea typeface="Golos Text"/>
                <a:cs typeface="Golos Text"/>
              </a:rPr>
              <a:t>SAM · МОСКВА</a:t>
            </a:r>
          </a:p>
        </p:txBody>
      </p:sp>
      <p:sp>
        <p:nvSpPr>
          <p:cNvPr id="18" name="num"/>
          <p:cNvSpPr txBox="1"/>
          <p:nvPr/>
        </p:nvSpPr>
        <p:spPr>
          <a:xfrm>
            <a:off x="6019800" y="3875000"/>
            <a:ext cx="5359400" cy="68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ru-RU" sz="5400" b="1" noProof="1">
                <a:solidFill>
                  <a:srgbClr val="161E2F"/>
                </a:solidFill>
                <a:latin typeface="Onest"/>
                <a:ea typeface="Onest"/>
                <a:cs typeface="Onest"/>
              </a:rPr>
              <a:t>70</a:t>
            </a:r>
            <a:r>
              <a:rPr lang="ru-RU" sz="2400" b="1" noProof="1">
                <a:solidFill>
                  <a:srgbClr val="55607A"/>
                </a:solidFill>
                <a:latin typeface="Onest"/>
                <a:ea typeface="Onest"/>
                <a:cs typeface="Onest"/>
              </a:rPr>
              <a:t> млн ₽/год</a:t>
            </a:r>
          </a:p>
        </p:txBody>
      </p:sp>
      <p:sp>
        <p:nvSpPr>
          <p:cNvPr id="19" name="cap"/>
          <p:cNvSpPr txBox="1"/>
          <p:nvPr/>
        </p:nvSpPr>
        <p:spPr>
          <a:xfrm>
            <a:off x="6019800" y="4575000"/>
            <a:ext cx="5359400" cy="26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algn="l"/>
            <a:r>
              <a:rPr lang="ru-RU" sz="1200" noProof="1">
                <a:solidFill>
                  <a:srgbClr val="55607A"/>
                </a:solidFill>
                <a:latin typeface="Golos Text"/>
                <a:ea typeface="Golos Text"/>
                <a:cs typeface="Golos Text"/>
              </a:rPr>
              <a:t>40 брендов × 5 сезонов × 350 тыс. ₽ · ~2 млн бегунов Москвы</a:t>
            </a:r>
          </a:p>
        </p:txBody>
      </p:sp>
      <p:sp>
        <p:nvSpPr>
          <p:cNvPr id="20" name="tag"/>
          <p:cNvSpPr txBox="1"/>
          <p:nvPr/>
        </p:nvSpPr>
        <p:spPr>
          <a:xfrm>
            <a:off x="6019800" y="4980000"/>
            <a:ext cx="5359400" cy="23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algn="l"/>
            <a:r>
              <a:rPr lang="ru-RU" sz="1200" b="1" spc="200" noProof="1">
                <a:solidFill>
                  <a:srgbClr val="B51A2B"/>
                </a:solidFill>
                <a:latin typeface="Golos Text"/>
                <a:ea typeface="Golos Text"/>
                <a:cs typeface="Golos Text"/>
              </a:rPr>
              <a:t>SOM · ПЕРВЫЕ ПОЛТОРА ГОДА</a:t>
            </a:r>
          </a:p>
        </p:txBody>
      </p:sp>
      <p:sp>
        <p:nvSpPr>
          <p:cNvPr id="21" name="num"/>
          <p:cNvSpPr txBox="1"/>
          <p:nvPr/>
        </p:nvSpPr>
        <p:spPr>
          <a:xfrm>
            <a:off x="6019800" y="5250000"/>
            <a:ext cx="5359400" cy="68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ru-RU" sz="5400" b="1" noProof="1">
                <a:solidFill>
                  <a:srgbClr val="B51A2B"/>
                </a:solidFill>
                <a:latin typeface="Onest"/>
                <a:ea typeface="Onest"/>
                <a:cs typeface="Onest"/>
              </a:rPr>
              <a:t>1,5–5</a:t>
            </a:r>
            <a:r>
              <a:rPr lang="ru-RU" sz="2400" b="1" noProof="1">
                <a:solidFill>
                  <a:srgbClr val="55607A"/>
                </a:solidFill>
                <a:latin typeface="Onest"/>
                <a:ea typeface="Onest"/>
                <a:cs typeface="Onest"/>
              </a:rPr>
              <a:t> млн ₽</a:t>
            </a:r>
          </a:p>
        </p:txBody>
      </p:sp>
      <p:sp>
        <p:nvSpPr>
          <p:cNvPr id="22" name="cap"/>
          <p:cNvSpPr txBox="1"/>
          <p:nvPr/>
        </p:nvSpPr>
        <p:spPr>
          <a:xfrm>
            <a:off x="6019800" y="5950000"/>
            <a:ext cx="5359400" cy="26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algn="l"/>
            <a:r>
              <a:rPr lang="ru-RU" sz="1200" noProof="1">
                <a:solidFill>
                  <a:srgbClr val="55607A"/>
                </a:solidFill>
                <a:latin typeface="Golos Text"/>
                <a:ea typeface="Golos Text"/>
                <a:cs typeface="Golos Text"/>
              </a:rPr>
              <a:t>5–10 сезонов × 300–500 тыс. ₽ · старт через беговые клубы</a:t>
            </a:r>
          </a:p>
        </p:txBody>
      </p:sp>
      <p:sp>
        <p:nvSpPr>
          <p:cNvPr id="23" name="footnote"/>
          <p:cNvSpPr txBox="1"/>
          <p:nvPr/>
        </p:nvSpPr>
        <p:spPr>
          <a:xfrm>
            <a:off x="812800" y="6477000"/>
            <a:ext cx="105664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Autofit/>
          </a:bodyPr>
          <a:lstStyle/>
          <a:p>
            <a:pPr algn="l"/>
            <a:r>
              <a:rPr lang="ru-RU" sz="1000" noProof="1">
                <a:solidFill>
                  <a:srgbClr val="55607A"/>
                </a:solidFill>
                <a:latin typeface="Golos Text"/>
                <a:ea typeface="Golos Text"/>
                <a:cs typeface="Golos Text"/>
              </a:rPr>
              <a:t>Бегуны: исследование Сбербанка, май 2026 — 20% жителей 37 городов 500 тыс.+ бегают 3+ раза в неделю. Бренды, сезоны и цена — наши допущения; SOM — целевой сценарий.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КОНКУРЕНТЫ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8890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400" b="1" noProof="1">
                <a:solidFill>
                  <a:srgbClr val="161E2F"/>
                </a:solidFill>
                <a:latin typeface="Onest"/>
                <a:ea typeface="Onest"/>
              </a:rPr>
              <a:t>Между трекером и игрой — пусто.</a:t>
            </a:r>
            <a:endParaRPr lang="en-US" sz="4400" noProof="1"/>
          </a:p>
        </p:txBody>
      </p:sp>
      <p:graphicFrame>
        <p:nvGraphicFramePr>
          <p:cNvPr id="4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978245"/>
              </p:ext>
            </p:extLst>
          </p:nvPr>
        </p:nvGraphicFramePr>
        <p:xfrm>
          <a:off x="812800" y="2133600"/>
          <a:ext cx="10566400" cy="3581398"/>
        </p:xfrm>
        <a:graphic>
          <a:graphicData uri="http://schemas.openxmlformats.org/drawingml/2006/table">
            <a:tbl>
              <a:tblPr/>
              <a:tblGrid>
                <a:gridCol w="38039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0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0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1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7019">
                <a:tc>
                  <a:txBody>
                    <a:bodyPr/>
                    <a:lstStyle/>
                    <a:p>
                      <a:pPr algn="l"/>
                      <a:r>
                        <a:rPr lang="en-US" sz="100" noProof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161E2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0" spc="100" noProof="1">
                          <a:solidFill>
                            <a:srgbClr val="55607A"/>
                          </a:solidFill>
                          <a:latin typeface="Golos Text"/>
                          <a:ea typeface="Golos Text"/>
                        </a:rPr>
                        <a:t>ЗАХВАТ ТЕРРИТОРИИ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161E2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0" spc="100" noProof="1">
                          <a:solidFill>
                            <a:srgbClr val="55607A"/>
                          </a:solidFill>
                          <a:latin typeface="Golos Text"/>
                          <a:ea typeface="Golos Text"/>
                        </a:rPr>
                        <a:t>МАРШРУТ НА СЕГОДНЯ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161E2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0" spc="100" noProof="1">
                          <a:solidFill>
                            <a:srgbClr val="55607A"/>
                          </a:solidFill>
                          <a:latin typeface="Golos Text"/>
                          <a:ea typeface="Golos Text"/>
                        </a:rPr>
                        <a:t>ДОСТУПЕН В РОССИИ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161E2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019">
                <a:tc>
                  <a:txBody>
                    <a:bodyPr/>
                    <a:lstStyle/>
                    <a:p>
                      <a:pPr algn="l"/>
                      <a:r>
                        <a:rPr lang="en-US" sz="1500" b="1" noProof="1">
                          <a:solidFill>
                            <a:srgbClr val="161E2F"/>
                          </a:solidFill>
                          <a:latin typeface="Golos Text"/>
                          <a:ea typeface="Golos Text"/>
                        </a:rPr>
                        <a:t>Strava</a:t>
                      </a:r>
                      <a:r>
                        <a:rPr lang="en-US" sz="1500" noProof="1">
                          <a:solidFill>
                            <a:srgbClr val="161E2F"/>
                          </a:solidFill>
                          <a:latin typeface="Golos Text"/>
                          <a:ea typeface="Golos Text"/>
                        </a:rPr>
                        <a:t> </a:t>
                      </a:r>
                      <a:r>
                        <a:rPr lang="en-US" sz="1300" noProof="1">
                          <a:solidFill>
                            <a:srgbClr val="55607A"/>
                          </a:solidFill>
                          <a:latin typeface="Golos Text"/>
                          <a:ea typeface="Golos Text"/>
                        </a:rPr>
                        <a:t>· главный трекер бегунов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161E2F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FB5AF"/>
                          </a:solidFill>
                          <a:latin typeface="Golos Text"/>
                          <a:ea typeface="Golos Text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161E2F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FB5AF"/>
                          </a:solidFill>
                          <a:latin typeface="Golos Text"/>
                          <a:ea typeface="Golos Text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161E2F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FB5AF"/>
                          </a:solidFill>
                          <a:latin typeface="Golos Text"/>
                          <a:ea typeface="Golos Text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161E2F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019">
                <a:tc>
                  <a:txBody>
                    <a:bodyPr/>
                    <a:lstStyle/>
                    <a:p>
                      <a:pPr algn="l"/>
                      <a:r>
                        <a:rPr lang="en-US" sz="1500" b="1" noProof="1">
                          <a:solidFill>
                            <a:srgbClr val="161E2F"/>
                          </a:solidFill>
                          <a:latin typeface="Golos Text"/>
                          <a:ea typeface="Golos Text"/>
                        </a:rPr>
                        <a:t>Nike Run Club</a:t>
                      </a:r>
                      <a:r>
                        <a:rPr lang="en-US" sz="1500" noProof="1">
                          <a:solidFill>
                            <a:srgbClr val="161E2F"/>
                          </a:solidFill>
                          <a:latin typeface="Golos Text"/>
                          <a:ea typeface="Golos Text"/>
                        </a:rPr>
                        <a:t> </a:t>
                      </a:r>
                      <a:r>
                        <a:rPr lang="en-US" sz="1300" noProof="1">
                          <a:solidFill>
                            <a:srgbClr val="55607A"/>
                          </a:solidFill>
                          <a:latin typeface="Golos Text"/>
                          <a:ea typeface="Golos Text"/>
                        </a:rPr>
                        <a:t>· трекер с планами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FB5AF"/>
                          </a:solidFill>
                          <a:latin typeface="Golos Text"/>
                          <a:ea typeface="Golos Text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FB5AF"/>
                          </a:solidFill>
                          <a:latin typeface="Golos Text"/>
                          <a:ea typeface="Golos Text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FB5AF"/>
                          </a:solidFill>
                          <a:latin typeface="Golos Text"/>
                          <a:ea typeface="Golos Text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019">
                <a:tc>
                  <a:txBody>
                    <a:bodyPr/>
                    <a:lstStyle/>
                    <a:p>
                      <a:pPr algn="l"/>
                      <a:r>
                        <a:rPr lang="en-US" sz="1500" b="1" noProof="1">
                          <a:solidFill>
                            <a:srgbClr val="161E2F"/>
                          </a:solidFill>
                          <a:latin typeface="Golos Text"/>
                          <a:ea typeface="Golos Text"/>
                        </a:rPr>
                        <a:t>Garmin Connect</a:t>
                      </a:r>
                      <a:r>
                        <a:rPr lang="en-US" sz="1500" noProof="1">
                          <a:solidFill>
                            <a:srgbClr val="161E2F"/>
                          </a:solidFill>
                          <a:latin typeface="Golos Text"/>
                          <a:ea typeface="Golos Text"/>
                        </a:rPr>
                        <a:t> </a:t>
                      </a:r>
                      <a:r>
                        <a:rPr lang="en-US" sz="1300" noProof="1">
                          <a:solidFill>
                            <a:srgbClr val="55607A"/>
                          </a:solidFill>
                          <a:latin typeface="Golos Text"/>
                          <a:ea typeface="Golos Text"/>
                        </a:rPr>
                        <a:t>· трекер на часах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FB5AF"/>
                          </a:solidFill>
                          <a:latin typeface="Golos Text"/>
                          <a:ea typeface="Golos Text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FB5AF"/>
                          </a:solidFill>
                          <a:latin typeface="Golos Text"/>
                          <a:ea typeface="Golos Text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FB5AF"/>
                          </a:solidFill>
                          <a:latin typeface="Golos Text"/>
                          <a:ea typeface="Golos Text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019">
                <a:tc>
                  <a:txBody>
                    <a:bodyPr/>
                    <a:lstStyle/>
                    <a:p>
                      <a:pPr algn="l"/>
                      <a:r>
                        <a:rPr lang="en-US" sz="1500" b="1" noProof="1">
                          <a:solidFill>
                            <a:srgbClr val="161E2F"/>
                          </a:solidFill>
                          <a:latin typeface="Golos Text"/>
                          <a:ea typeface="Golos Text"/>
                        </a:rPr>
                        <a:t>INTVL (Австралия)</a:t>
                      </a:r>
                      <a:r>
                        <a:rPr lang="en-US" sz="1500" noProof="1">
                          <a:solidFill>
                            <a:srgbClr val="161E2F"/>
                          </a:solidFill>
                          <a:latin typeface="Golos Text"/>
                          <a:ea typeface="Golos Text"/>
                        </a:rPr>
                        <a:t> </a:t>
                      </a:r>
                      <a:r>
                        <a:rPr lang="en-US" sz="1300" noProof="1">
                          <a:solidFill>
                            <a:srgbClr val="55607A"/>
                          </a:solidFill>
                          <a:latin typeface="Golos Text"/>
                          <a:ea typeface="Golos Text"/>
                        </a:rPr>
                        <a:t>· захват есть, но не в РФ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55607A"/>
                          </a:solidFill>
                          <a:latin typeface="Golos Text"/>
                          <a:ea typeface="Golos Text"/>
                        </a:rPr>
                        <a:t>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51A2B"/>
                          </a:solidFill>
                          <a:latin typeface="Golos Text"/>
                          <a:ea typeface="Golos Text"/>
                        </a:rPr>
                        <a:t>●</a:t>
                      </a:r>
                      <a:endParaRPr lang="en-US" sz="1500" noProof="1">
                        <a:solidFill>
                          <a:srgbClr val="BFB5AF"/>
                        </a:solidFill>
                        <a:latin typeface="Golos Text"/>
                        <a:ea typeface="Golos Tex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FB5AF"/>
                          </a:solidFill>
                          <a:latin typeface="Golos Text"/>
                          <a:ea typeface="Golos Text"/>
                        </a:rPr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303">
                <a:tc>
                  <a:txBody>
                    <a:bodyPr/>
                    <a:lstStyle/>
                    <a:p>
                      <a:pPr algn="l"/>
                      <a:r>
                        <a:rPr lang="en-US" sz="1500" b="1" noProof="1">
                          <a:solidFill>
                            <a:srgbClr val="B51A2B"/>
                          </a:solidFill>
                          <a:latin typeface="Golos Text"/>
                          <a:ea typeface="Golos Text"/>
                        </a:rPr>
                        <a:t>EWE</a:t>
                      </a:r>
                      <a:r>
                        <a:rPr lang="en-US" sz="1500" noProof="1">
                          <a:solidFill>
                            <a:srgbClr val="161E2F"/>
                          </a:solidFill>
                          <a:latin typeface="Golos Text"/>
                          <a:ea typeface="Golos Text"/>
                        </a:rPr>
                        <a:t> </a:t>
                      </a:r>
                      <a:r>
                        <a:rPr lang="en-US" sz="1300" noProof="1">
                          <a:solidFill>
                            <a:srgbClr val="55607A"/>
                          </a:solidFill>
                          <a:latin typeface="Golos Text"/>
                          <a:ea typeface="Golos Text"/>
                        </a:rPr>
                        <a:t>· то, чего нет ни у кого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solidFill>
                      <a:srgbClr val="B51A2B">
                        <a:alpha val="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51A2B"/>
                          </a:solidFill>
                          <a:latin typeface="Golos Text"/>
                          <a:ea typeface="Golos Text"/>
                        </a:rPr>
                        <a:t>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solidFill>
                      <a:srgbClr val="B51A2B">
                        <a:alpha val="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51A2B"/>
                          </a:solidFill>
                          <a:latin typeface="Golos Text"/>
                          <a:ea typeface="Golos Text"/>
                        </a:rPr>
                        <a:t>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solidFill>
                      <a:srgbClr val="B51A2B">
                        <a:alpha val="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1">
                          <a:solidFill>
                            <a:srgbClr val="B51A2B"/>
                          </a:solidFill>
                          <a:latin typeface="Golos Text"/>
                          <a:ea typeface="Golos Text"/>
                        </a:rPr>
                        <a:t>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E0D6C4"/>
                      </a:solidFill>
                    </a:lnT>
                    <a:lnB w="12700">
                      <a:solidFill>
                        <a:srgbClr val="E0D6C4"/>
                      </a:solidFill>
                    </a:lnB>
                    <a:solidFill>
                      <a:srgbClr val="B51A2B">
                        <a:alpha val="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footnote"/>
          <p:cNvSpPr txBox="1"/>
          <p:nvPr/>
        </p:nvSpPr>
        <p:spPr>
          <a:xfrm>
            <a:off x="812800" y="5969000"/>
            <a:ext cx="105664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100" noProof="1">
                <a:solidFill>
                  <a:srgbClr val="55607A"/>
                </a:solidFill>
                <a:latin typeface="Golos Text"/>
                <a:ea typeface="Golos Text"/>
              </a:rPr>
              <a:t>Strava приостановила работу в России в марте 2022: официальной поддержки и оплаты подписки нет. INTVL доказал механику — 2,4 млн игроков в 182 странах, но в Россию не пришёл.</a:t>
            </a:r>
            <a:endParaRPr lang="en-US" sz="1100" noProof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-deco-1"/>
          <p:cNvSpPr/>
          <p:nvPr/>
        </p:nvSpPr>
        <p:spPr>
          <a:xfrm>
            <a:off x="8128000" y="1651000"/>
            <a:ext cx="4191000" cy="41910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noFill/>
          <a:ln w="19050">
            <a:solidFill>
              <a:srgbClr val="B51A2B">
                <a:alpha val="20000"/>
              </a:srgbClr>
            </a:solidFill>
          </a:ln>
        </p:spPr>
      </p:sp>
      <p:sp>
        <p:nvSpPr>
          <p:cNvPr id="3" name="hex-deco-2"/>
          <p:cNvSpPr/>
          <p:nvPr/>
        </p:nvSpPr>
        <p:spPr>
          <a:xfrm>
            <a:off x="10033000" y="762000"/>
            <a:ext cx="1651000" cy="16510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noFill/>
          <a:ln w="19050">
            <a:solidFill>
              <a:srgbClr val="E8956D">
                <a:alpha val="30196"/>
              </a:srgbClr>
            </a:solidFill>
          </a:ln>
        </p:spPr>
      </p:sp>
      <p:sp>
        <p:nvSpPr>
          <p:cNvPr id="4" name="kicker"/>
          <p:cNvSpPr txBox="1"/>
          <p:nvPr/>
        </p:nvSpPr>
        <p:spPr>
          <a:xfrm>
            <a:off x="812800" y="14986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ДЕНЬГИ</a:t>
            </a:r>
            <a:endParaRPr lang="en-US" sz="1200" noProof="1"/>
          </a:p>
        </p:txBody>
      </p:sp>
      <p:sp>
        <p:nvSpPr>
          <p:cNvPr id="5" name="headline"/>
          <p:cNvSpPr txBox="1"/>
          <p:nvPr/>
        </p:nvSpPr>
        <p:spPr>
          <a:xfrm>
            <a:off x="812800" y="1905000"/>
            <a:ext cx="10160000" cy="215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800" b="1" noProof="1">
                <a:solidFill>
                  <a:srgbClr val="161E2F"/>
                </a:solidFill>
                <a:latin typeface="Onest"/>
                <a:ea typeface="Onest"/>
              </a:rPr>
              <a:t>Приложение — бесплатно.</a:t>
            </a:r>
            <a:endParaRPr lang="en-US" sz="4800" noProof="1"/>
          </a:p>
          <a:p>
            <a:pPr algn="l">
              <a:lnSpc>
                <a:spcPct val="125000"/>
              </a:lnSpc>
            </a:pPr>
            <a:r>
              <a:rPr lang="en-US" sz="4800" b="1" noProof="1">
                <a:solidFill>
                  <a:srgbClr val="B51A2B"/>
                </a:solidFill>
                <a:latin typeface="Onest"/>
                <a:ea typeface="Onest"/>
              </a:rPr>
              <a:t>Деньги платят бренды.</a:t>
            </a:r>
            <a:endParaRPr lang="en-US" sz="4800" noProof="1"/>
          </a:p>
        </p:txBody>
      </p:sp>
      <p:sp>
        <p:nvSpPr>
          <p:cNvPr id="6" name="sub"/>
          <p:cNvSpPr txBox="1"/>
          <p:nvPr/>
        </p:nvSpPr>
        <p:spPr>
          <a:xfrm>
            <a:off x="812800" y="4318000"/>
            <a:ext cx="78740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5000"/>
              </a:lnSpc>
            </a:pPr>
            <a:r>
              <a:rPr lang="en-US" sz="1700" noProof="1">
                <a:solidFill>
                  <a:srgbClr val="55607A"/>
                </a:solidFill>
                <a:latin typeface="Golos Text"/>
                <a:ea typeface="Golos Text"/>
              </a:rPr>
              <a:t>Игра за территорию умирает без плотности, а платный вход эту плотность убивает. Поэтому у нас платит не игрок, а тот, кому нужны эти игроки: крупные B2C-бренды.</a:t>
            </a:r>
            <a:endParaRPr lang="en-US" sz="1700" noProof="1"/>
          </a:p>
        </p:txBody>
      </p:sp>
      <p:sp>
        <p:nvSpPr>
          <p:cNvPr id="7" name="footer"/>
          <p:cNvSpPr txBox="1"/>
          <p:nvPr/>
        </p:nvSpPr>
        <p:spPr>
          <a:xfrm>
            <a:off x="812800" y="60960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55607A"/>
                </a:solidFill>
                <a:latin typeface="JetBrains Mono"/>
                <a:ea typeface="JetBrains Mono"/>
              </a:rPr>
              <a:t>EWE · МОДЕЛЬ МОНЕТИЗАЦИИ</a:t>
            </a:r>
            <a:endParaRPr lang="en-US" sz="1100" noProof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БИЗНЕС-МОДЕЛЬ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8890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400" b="1" noProof="1">
                <a:solidFill>
                  <a:srgbClr val="161E2F"/>
                </a:solidFill>
                <a:latin typeface="Onest"/>
                <a:ea typeface="Onest"/>
              </a:rPr>
              <a:t>Город — это медиа.</a:t>
            </a:r>
            <a:endParaRPr lang="en-US" sz="4400" noProof="1"/>
          </a:p>
        </p:txBody>
      </p:sp>
      <p:sp>
        <p:nvSpPr>
          <p:cNvPr id="4" name="card-1"/>
          <p:cNvSpPr/>
          <p:nvPr/>
        </p:nvSpPr>
        <p:spPr>
          <a:xfrm>
            <a:off x="812800" y="2159000"/>
            <a:ext cx="3048000" cy="1397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0D6C4"/>
            </a:solidFill>
          </a:ln>
        </p:spPr>
      </p:sp>
      <p:sp>
        <p:nvSpPr>
          <p:cNvPr id="5" name="card-1-label"/>
          <p:cNvSpPr txBox="1"/>
          <p:nvPr/>
        </p:nvSpPr>
        <p:spPr>
          <a:xfrm>
            <a:off x="1066800" y="23622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000" b="1" noProof="1">
                <a:solidFill>
                  <a:srgbClr val="161E2F"/>
                </a:solidFill>
                <a:latin typeface="Onest"/>
                <a:ea typeface="Onest"/>
              </a:rPr>
              <a:t>Бренд</a:t>
            </a:r>
            <a:endParaRPr lang="en-US" sz="2000" noProof="1"/>
          </a:p>
        </p:txBody>
      </p:sp>
      <p:sp>
        <p:nvSpPr>
          <p:cNvPr id="6" name="card-1-desc"/>
          <p:cNvSpPr txBox="1"/>
          <p:nvPr/>
        </p:nvSpPr>
        <p:spPr>
          <a:xfrm>
            <a:off x="1066800" y="2717800"/>
            <a:ext cx="2540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Платит за сезон и призовой фонд</a:t>
            </a:r>
            <a:endParaRPr lang="en-US" sz="1400" noProof="1"/>
          </a:p>
        </p:txBody>
      </p:sp>
      <p:sp>
        <p:nvSpPr>
          <p:cNvPr id="7" name="arrow-1"/>
          <p:cNvSpPr/>
          <p:nvPr>
            <p:extLst>
              <p:ext uri="{F5677B7D-0D2A-4D9B-9A5C-6D8D7D0E5A5D}">
                <pptd:line xmlns="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encoding="base64url">eyJ2aWV3Qm94IjpbNDAsMThdLCJwb2ludHMiOiIwLDkgNDAsOSJ9</pptd:line>
              </p:ext>
            </p:extLst>
          </p:nvPr>
        </p:nvSpPr>
        <p:spPr>
          <a:xfrm>
            <a:off x="3962400" y="2743200"/>
            <a:ext cx="508000" cy="228600"/>
          </a:xfrm>
          <a:custGeom>
            <a:avLst/>
            <a:gdLst/>
            <a:ahLst/>
            <a:cxnLst/>
            <a:rect l="l" t="t" r="r" b="b"/>
            <a:pathLst>
              <a:path w="40" h="18">
                <a:moveTo>
                  <a:pt x="0" y="9"/>
                </a:moveTo>
                <a:lnTo>
                  <a:pt x="40" y="9"/>
                </a:lnTo>
              </a:path>
            </a:pathLst>
          </a:custGeom>
          <a:noFill/>
          <a:ln w="31750" cap="rnd">
            <a:solidFill>
              <a:srgbClr val="B51A2B"/>
            </a:solidFill>
            <a:round/>
            <a:tailEnd type="stealth"/>
          </a:ln>
        </p:spPr>
      </p:sp>
      <p:sp>
        <p:nvSpPr>
          <p:cNvPr id="8" name="card-2"/>
          <p:cNvSpPr/>
          <p:nvPr/>
        </p:nvSpPr>
        <p:spPr>
          <a:xfrm>
            <a:off x="4572000" y="2159000"/>
            <a:ext cx="3048000" cy="1397000"/>
          </a:xfrm>
          <a:prstGeom prst="roundRect">
            <a:avLst>
              <a:gd name="adj" fmla="val 8000"/>
            </a:avLst>
          </a:prstGeom>
          <a:solidFill>
            <a:srgbClr val="B51A2B"/>
          </a:solidFill>
          <a:ln>
            <a:noFill/>
          </a:ln>
        </p:spPr>
      </p:sp>
      <p:sp>
        <p:nvSpPr>
          <p:cNvPr id="9" name="card-2-label"/>
          <p:cNvSpPr txBox="1"/>
          <p:nvPr/>
        </p:nvSpPr>
        <p:spPr>
          <a:xfrm>
            <a:off x="4826000" y="23622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Onest"/>
                <a:ea typeface="Onest"/>
              </a:rPr>
              <a:t>EWE</a:t>
            </a:r>
            <a:endParaRPr lang="en-US" sz="2000" noProof="1"/>
          </a:p>
        </p:txBody>
      </p:sp>
      <p:sp>
        <p:nvSpPr>
          <p:cNvPr id="10" name="card-2-desc"/>
          <p:cNvSpPr txBox="1"/>
          <p:nvPr/>
        </p:nvSpPr>
        <p:spPr>
          <a:xfrm>
            <a:off x="4826000" y="2717800"/>
            <a:ext cx="2540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F7E8E4"/>
                </a:solidFill>
                <a:latin typeface="Golos Text"/>
                <a:ea typeface="Golos Text"/>
              </a:rPr>
              <a:t>Сезон на карте города: зоны, очки, рейтинг</a:t>
            </a:r>
            <a:endParaRPr lang="en-US" sz="1300" noProof="1"/>
          </a:p>
        </p:txBody>
      </p:sp>
      <p:sp>
        <p:nvSpPr>
          <p:cNvPr id="11" name="arrow-2"/>
          <p:cNvSpPr/>
          <p:nvPr>
            <p:extLst>
              <p:ext uri="{F5677B7D-0D2A-4D9B-9A5C-6D8D7D0E5A5D}">
                <pptd:line xmlns="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encoding="base64url">eyJ2aWV3Qm94IjpbNDAsMThdLCJwb2ludHMiOiIwLDkgNDAsOSJ9</pptd:line>
              </p:ext>
            </p:extLst>
          </p:nvPr>
        </p:nvSpPr>
        <p:spPr>
          <a:xfrm>
            <a:off x="7721600" y="2743200"/>
            <a:ext cx="508000" cy="228600"/>
          </a:xfrm>
          <a:custGeom>
            <a:avLst/>
            <a:gdLst/>
            <a:ahLst/>
            <a:cxnLst/>
            <a:rect l="l" t="t" r="r" b="b"/>
            <a:pathLst>
              <a:path w="40" h="18">
                <a:moveTo>
                  <a:pt x="0" y="9"/>
                </a:moveTo>
                <a:lnTo>
                  <a:pt x="40" y="9"/>
                </a:lnTo>
              </a:path>
            </a:pathLst>
          </a:custGeom>
          <a:noFill/>
          <a:ln w="31750" cap="rnd">
            <a:solidFill>
              <a:srgbClr val="B51A2B"/>
            </a:solidFill>
            <a:round/>
            <a:tailEnd type="stealth"/>
          </a:ln>
        </p:spPr>
      </p:sp>
      <p:sp>
        <p:nvSpPr>
          <p:cNvPr id="12" name="card-3"/>
          <p:cNvSpPr/>
          <p:nvPr/>
        </p:nvSpPr>
        <p:spPr>
          <a:xfrm>
            <a:off x="8331200" y="2159000"/>
            <a:ext cx="3048000" cy="1397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0D6C4"/>
            </a:solidFill>
          </a:ln>
        </p:spPr>
      </p:sp>
      <p:sp>
        <p:nvSpPr>
          <p:cNvPr id="13" name="card-3-label"/>
          <p:cNvSpPr txBox="1"/>
          <p:nvPr/>
        </p:nvSpPr>
        <p:spPr>
          <a:xfrm>
            <a:off x="8585200" y="23622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000" b="1" noProof="1">
                <a:solidFill>
                  <a:srgbClr val="161E2F"/>
                </a:solidFill>
                <a:latin typeface="Onest"/>
                <a:ea typeface="Onest"/>
              </a:rPr>
              <a:t>Бегуны</a:t>
            </a:r>
            <a:endParaRPr lang="en-US" sz="2000" noProof="1"/>
          </a:p>
        </p:txBody>
      </p:sp>
      <p:sp>
        <p:nvSpPr>
          <p:cNvPr id="14" name="card-3-desc"/>
          <p:cNvSpPr txBox="1"/>
          <p:nvPr/>
        </p:nvSpPr>
        <p:spPr>
          <a:xfrm>
            <a:off x="8585200" y="2717800"/>
            <a:ext cx="2540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Играют бесплатно, бегут мимо точек бренда</a:t>
            </a:r>
            <a:endParaRPr lang="en-US" sz="1400" noProof="1"/>
          </a:p>
        </p:txBody>
      </p:sp>
      <p:sp>
        <p:nvSpPr>
          <p:cNvPr id="15" name="feedback-line"/>
          <p:cNvSpPr/>
          <p:nvPr>
            <p:extLst>
              <p:ext uri="{F5677B7D-0D2A-4D9B-9A5C-6D8D7D0E5A5D}">
                <pptd:line xmlns="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encoding="base64url">eyJ2aWV3Qm94IjpbNTkyLDM0XSwicG9pbnRzIjoiNTkyLDAgNTkyLDI2IDAsMjYgMCw2IiwiY3VydmUiOiJzaGFycCJ9</pptd:line>
              </p:ext>
            </p:extLst>
          </p:nvPr>
        </p:nvSpPr>
        <p:spPr>
          <a:xfrm>
            <a:off x="2336800" y="3556000"/>
            <a:ext cx="7518400" cy="431800"/>
          </a:xfrm>
          <a:custGeom>
            <a:avLst/>
            <a:gdLst/>
            <a:ahLst/>
            <a:cxnLst/>
            <a:rect l="l" t="t" r="r" b="b"/>
            <a:pathLst>
              <a:path w="592" h="34">
                <a:moveTo>
                  <a:pt x="592" y="0"/>
                </a:moveTo>
                <a:lnTo>
                  <a:pt x="592" y="26"/>
                </a:lnTo>
                <a:lnTo>
                  <a:pt x="0" y="26"/>
                </a:lnTo>
                <a:lnTo>
                  <a:pt x="0" y="6"/>
                </a:lnTo>
              </a:path>
            </a:pathLst>
          </a:custGeom>
          <a:noFill/>
          <a:ln w="19050">
            <a:solidFill>
              <a:srgbClr val="BFB5AF"/>
            </a:solidFill>
            <a:prstDash val="dash"/>
            <a:tailEnd type="stealth"/>
          </a:ln>
        </p:spPr>
      </p:sp>
      <p:sp>
        <p:nvSpPr>
          <p:cNvPr id="16" name="feedback-bg"/>
          <p:cNvSpPr/>
          <p:nvPr/>
        </p:nvSpPr>
        <p:spPr>
          <a:xfrm>
            <a:off x="3556000" y="3962400"/>
            <a:ext cx="5080000" cy="254000"/>
          </a:xfrm>
          <a:prstGeom prst="rect">
            <a:avLst/>
          </a:prstGeom>
          <a:solidFill>
            <a:srgbClr val="F7F2E8"/>
          </a:solidFill>
          <a:ln>
            <a:noFill/>
          </a:ln>
        </p:spPr>
      </p:sp>
      <p:sp>
        <p:nvSpPr>
          <p:cNvPr id="17" name="feedback-label"/>
          <p:cNvSpPr txBox="1"/>
          <p:nvPr/>
        </p:nvSpPr>
        <p:spPr>
          <a:xfrm>
            <a:off x="3556000" y="39624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бренд получает внимание, офлайн-трафик и отчёт</a:t>
            </a:r>
            <a:endParaRPr lang="en-US" sz="1300" noProof="1"/>
          </a:p>
        </p:txBody>
      </p:sp>
      <p:sp>
        <p:nvSpPr>
          <p:cNvPr id="18" name="divider-h"/>
          <p:cNvSpPr/>
          <p:nvPr/>
        </p:nvSpPr>
        <p:spPr>
          <a:xfrm>
            <a:off x="812800" y="4521200"/>
            <a:ext cx="105664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9" name="proof-title"/>
          <p:cNvSpPr txBox="1"/>
          <p:nvPr/>
        </p:nvSpPr>
        <p:spPr>
          <a:xfrm>
            <a:off x="812800" y="4800600"/>
            <a:ext cx="6350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800" b="1" noProof="1">
                <a:solidFill>
                  <a:srgbClr val="161E2F"/>
                </a:solidFill>
                <a:latin typeface="Onest"/>
                <a:ea typeface="Onest"/>
              </a:rPr>
              <a:t>Почему бренду это нужно</a:t>
            </a:r>
            <a:endParaRPr lang="en-US" sz="1800" noProof="1"/>
          </a:p>
        </p:txBody>
      </p:sp>
      <p:sp>
        <p:nvSpPr>
          <p:cNvPr id="20" name="proof-1-num"/>
          <p:cNvSpPr txBox="1"/>
          <p:nvPr/>
        </p:nvSpPr>
        <p:spPr>
          <a:xfrm>
            <a:off x="812800" y="5257800"/>
            <a:ext cx="2540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600" b="1" noProof="1">
                <a:solidFill>
                  <a:srgbClr val="B51A2B"/>
                </a:solidFill>
                <a:latin typeface="Onest"/>
                <a:ea typeface="Onest"/>
              </a:rPr>
              <a:t>54%</a:t>
            </a:r>
            <a:endParaRPr lang="en-US" sz="2600" noProof="1"/>
          </a:p>
        </p:txBody>
      </p:sp>
      <p:sp>
        <p:nvSpPr>
          <p:cNvPr id="21" name="proof-1-cap"/>
          <p:cNvSpPr txBox="1"/>
          <p:nvPr/>
        </p:nvSpPr>
        <p:spPr>
          <a:xfrm>
            <a:off x="812800" y="5715000"/>
            <a:ext cx="2667000" cy="63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бегунов — 18–30 лет, ядро аудитории</a:t>
            </a:r>
            <a:endParaRPr lang="en-US" sz="1300" noProof="1"/>
          </a:p>
        </p:txBody>
      </p:sp>
      <p:sp>
        <p:nvSpPr>
          <p:cNvPr id="22" name="proof-2-num"/>
          <p:cNvSpPr txBox="1"/>
          <p:nvPr/>
        </p:nvSpPr>
        <p:spPr>
          <a:xfrm>
            <a:off x="4318000" y="5257800"/>
            <a:ext cx="3302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600" b="1" noProof="1">
                <a:solidFill>
                  <a:srgbClr val="B51A2B"/>
                </a:solidFill>
                <a:latin typeface="Onest"/>
                <a:ea typeface="Onest"/>
              </a:rPr>
              <a:t>3+ раза в неделю</a:t>
            </a:r>
            <a:endParaRPr lang="en-US" sz="2600" noProof="1"/>
          </a:p>
        </p:txBody>
      </p:sp>
      <p:sp>
        <p:nvSpPr>
          <p:cNvPr id="23" name="proof-2-cap"/>
          <p:cNvSpPr txBox="1"/>
          <p:nvPr/>
        </p:nvSpPr>
        <p:spPr>
          <a:xfrm>
            <a:off x="4318000" y="5715000"/>
            <a:ext cx="3048000" cy="63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бегает пятая часть россиян — привычка, а не кампания</a:t>
            </a:r>
            <a:endParaRPr lang="en-US" sz="1300" noProof="1"/>
          </a:p>
        </p:txBody>
      </p:sp>
      <p:sp>
        <p:nvSpPr>
          <p:cNvPr id="24" name="proof-3-num"/>
          <p:cNvSpPr txBox="1"/>
          <p:nvPr/>
        </p:nvSpPr>
        <p:spPr>
          <a:xfrm>
            <a:off x="8382000" y="5257800"/>
            <a:ext cx="2794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600" b="1" noProof="1">
                <a:solidFill>
                  <a:srgbClr val="B51A2B"/>
                </a:solidFill>
                <a:latin typeface="Onest"/>
                <a:ea typeface="Onest"/>
              </a:rPr>
              <a:t>30 дней</a:t>
            </a:r>
            <a:endParaRPr lang="en-US" sz="2600" noProof="1"/>
          </a:p>
        </p:txBody>
      </p:sp>
      <p:sp>
        <p:nvSpPr>
          <p:cNvPr id="25" name="proof-3-cap"/>
          <p:cNvSpPr txBox="1"/>
          <p:nvPr/>
        </p:nvSpPr>
        <p:spPr>
          <a:xfrm>
            <a:off x="8382000" y="5715000"/>
            <a:ext cx="2921000" cy="63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непрерывного контакта за один сезон</a:t>
            </a:r>
            <a:endParaRPr lang="en-US" sz="1300" noProof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ФОРМАТ ДЛЯ БРЕНДОВ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105664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000" b="1" noProof="1">
                <a:solidFill>
                  <a:srgbClr val="161E2F"/>
                </a:solidFill>
                <a:latin typeface="Onest"/>
                <a:ea typeface="Onest"/>
              </a:rPr>
              <a:t>Сезон: месяц игры за приз бренда.</a:t>
            </a:r>
            <a:endParaRPr lang="en-US" sz="4000" noProof="1"/>
          </a:p>
        </p:txBody>
      </p:sp>
      <p:sp>
        <p:nvSpPr>
          <p:cNvPr id="4" name="timeline"/>
          <p:cNvSpPr/>
          <p:nvPr>
            <p:extLst>
              <p:ext uri="{F5677B7D-0D2A-4D9B-9A5C-6D8D7D0E5A5D}">
                <pptd:line xmlns="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encoding="base64url">eyJ2aWV3Qm94IjpbNzY4LDJdLCJwb2ludHMiOiIwLDEgNzY4LDEifQ</pptd:line>
              </p:ext>
            </p:extLst>
          </p:nvPr>
        </p:nvSpPr>
        <p:spPr>
          <a:xfrm>
            <a:off x="1219200" y="2692400"/>
            <a:ext cx="9753600" cy="25400"/>
          </a:xfrm>
          <a:custGeom>
            <a:avLst/>
            <a:gdLst/>
            <a:ahLst/>
            <a:cxnLst/>
            <a:rect l="l" t="t" r="r" b="b"/>
            <a:pathLst>
              <a:path w="768" h="2">
                <a:moveTo>
                  <a:pt x="0" y="1"/>
                </a:moveTo>
                <a:lnTo>
                  <a:pt x="768" y="1"/>
                </a:lnTo>
              </a:path>
            </a:pathLst>
          </a:custGeom>
          <a:noFill/>
          <a:ln w="19050" cap="rnd">
            <a:solidFill>
              <a:srgbClr val="E0D6C4"/>
            </a:solidFill>
            <a:round/>
          </a:ln>
        </p:spPr>
      </p:sp>
      <p:sp>
        <p:nvSpPr>
          <p:cNvPr id="5" name="dot-1"/>
          <p:cNvSpPr/>
          <p:nvPr/>
        </p:nvSpPr>
        <p:spPr>
          <a:xfrm>
            <a:off x="1320800" y="2603500"/>
            <a:ext cx="203200" cy="203200"/>
          </a:xfrm>
          <a:prstGeom prst="ellipse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6" name="ms-1-title"/>
          <p:cNvSpPr txBox="1"/>
          <p:nvPr/>
        </p:nvSpPr>
        <p:spPr>
          <a:xfrm>
            <a:off x="812800" y="30480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700" b="1" noProof="1">
                <a:solidFill>
                  <a:srgbClr val="161E2F"/>
                </a:solidFill>
                <a:latin typeface="Onest"/>
                <a:ea typeface="Onest"/>
              </a:rPr>
              <a:t>Неделя 1 · Старт</a:t>
            </a:r>
            <a:endParaRPr lang="en-US" sz="1700" noProof="1"/>
          </a:p>
        </p:txBody>
      </p:sp>
      <p:sp>
        <p:nvSpPr>
          <p:cNvPr id="7" name="ms-1-desc"/>
          <p:cNvSpPr txBox="1"/>
          <p:nvPr/>
        </p:nvSpPr>
        <p:spPr>
          <a:xfrm>
            <a:off x="812800" y="3403600"/>
            <a:ext cx="2540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Брендированные зоны появляются на карте города</a:t>
            </a:r>
            <a:endParaRPr lang="en-US" sz="1300" noProof="1"/>
          </a:p>
        </p:txBody>
      </p:sp>
      <p:sp>
        <p:nvSpPr>
          <p:cNvPr id="8" name="dot-2"/>
          <p:cNvSpPr/>
          <p:nvPr/>
        </p:nvSpPr>
        <p:spPr>
          <a:xfrm>
            <a:off x="3962400" y="2603500"/>
            <a:ext cx="203200" cy="203200"/>
          </a:xfrm>
          <a:prstGeom prst="ellipse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9" name="ms-2-title"/>
          <p:cNvSpPr txBox="1"/>
          <p:nvPr/>
        </p:nvSpPr>
        <p:spPr>
          <a:xfrm>
            <a:off x="3454400" y="30480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700" b="1" noProof="1">
                <a:solidFill>
                  <a:srgbClr val="161E2F"/>
                </a:solidFill>
                <a:latin typeface="Onest"/>
                <a:ea typeface="Onest"/>
              </a:rPr>
              <a:t>Неделя 2 · Гонка</a:t>
            </a:r>
            <a:endParaRPr lang="en-US" sz="1700" noProof="1"/>
          </a:p>
        </p:txBody>
      </p:sp>
      <p:sp>
        <p:nvSpPr>
          <p:cNvPr id="10" name="ms-2-desc"/>
          <p:cNvSpPr txBox="1"/>
          <p:nvPr/>
        </p:nvSpPr>
        <p:spPr>
          <a:xfrm>
            <a:off x="3454400" y="3403600"/>
            <a:ext cx="2540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Игроки набирают очки захватом, промежуточные итоги</a:t>
            </a:r>
            <a:endParaRPr lang="en-US" sz="1300" noProof="1"/>
          </a:p>
        </p:txBody>
      </p:sp>
      <p:sp>
        <p:nvSpPr>
          <p:cNvPr id="11" name="dot-3"/>
          <p:cNvSpPr/>
          <p:nvPr/>
        </p:nvSpPr>
        <p:spPr>
          <a:xfrm>
            <a:off x="6604000" y="2603500"/>
            <a:ext cx="203200" cy="203200"/>
          </a:xfrm>
          <a:prstGeom prst="ellipse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12" name="ms-3-title"/>
          <p:cNvSpPr txBox="1"/>
          <p:nvPr/>
        </p:nvSpPr>
        <p:spPr>
          <a:xfrm>
            <a:off x="6096000" y="3048000"/>
            <a:ext cx="2540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700" b="1" noProof="1">
                <a:solidFill>
                  <a:srgbClr val="161E2F"/>
                </a:solidFill>
                <a:latin typeface="Onest"/>
                <a:ea typeface="Onest"/>
              </a:rPr>
              <a:t>Неделя 4 · Финал</a:t>
            </a:r>
            <a:endParaRPr lang="en-US" sz="1700" noProof="1"/>
          </a:p>
        </p:txBody>
      </p:sp>
      <p:sp>
        <p:nvSpPr>
          <p:cNvPr id="13" name="ms-3-desc"/>
          <p:cNvSpPr txBox="1"/>
          <p:nvPr/>
        </p:nvSpPr>
        <p:spPr>
          <a:xfrm>
            <a:off x="6096000" y="3403600"/>
            <a:ext cx="2540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Рейтинг определяет победителя сезона</a:t>
            </a:r>
            <a:endParaRPr lang="en-US" sz="1300" noProof="1"/>
          </a:p>
        </p:txBody>
      </p:sp>
      <p:sp>
        <p:nvSpPr>
          <p:cNvPr id="14" name="dot-4"/>
          <p:cNvSpPr/>
          <p:nvPr/>
        </p:nvSpPr>
        <p:spPr>
          <a:xfrm>
            <a:off x="9245600" y="25781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solidFill>
            <a:srgbClr val="E8956D"/>
          </a:solidFill>
          <a:ln>
            <a:noFill/>
          </a:ln>
        </p:spPr>
      </p:sp>
      <p:sp>
        <p:nvSpPr>
          <p:cNvPr id="15" name="ms-4-title"/>
          <p:cNvSpPr txBox="1"/>
          <p:nvPr/>
        </p:nvSpPr>
        <p:spPr>
          <a:xfrm>
            <a:off x="8737600" y="3048000"/>
            <a:ext cx="2794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700" b="1" noProof="1">
                <a:solidFill>
                  <a:srgbClr val="161E2F"/>
                </a:solidFill>
                <a:latin typeface="Onest"/>
                <a:ea typeface="Onest"/>
              </a:rPr>
              <a:t>Приз</a:t>
            </a:r>
            <a:endParaRPr lang="en-US" sz="1700" noProof="1"/>
          </a:p>
        </p:txBody>
      </p:sp>
      <p:sp>
        <p:nvSpPr>
          <p:cNvPr id="16" name="ms-4-desc"/>
          <p:cNvSpPr txBox="1"/>
          <p:nvPr/>
        </p:nvSpPr>
        <p:spPr>
          <a:xfrm>
            <a:off x="8737600" y="3403600"/>
            <a:ext cx="2794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Абонемент или продукт от бренда</a:t>
            </a:r>
            <a:endParaRPr lang="en-US" sz="1300" noProof="1"/>
          </a:p>
        </p:txBody>
      </p:sp>
      <p:sp>
        <p:nvSpPr>
          <p:cNvPr id="17" name="example-bar"/>
          <p:cNvSpPr/>
          <p:nvPr/>
        </p:nvSpPr>
        <p:spPr>
          <a:xfrm>
            <a:off x="812800" y="4826000"/>
            <a:ext cx="38100" cy="1219200"/>
          </a:xfrm>
          <a:prstGeom prst="rect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18" name="example"/>
          <p:cNvSpPr txBox="1"/>
          <p:nvPr/>
        </p:nvSpPr>
        <p:spPr>
          <a:xfrm>
            <a:off x="1117600" y="4826000"/>
            <a:ext cx="101600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600" b="1" noProof="1">
                <a:solidFill>
                  <a:srgbClr val="161E2F"/>
                </a:solidFill>
                <a:latin typeface="Golos Text"/>
                <a:ea typeface="Golos Text"/>
              </a:rPr>
              <a:t>Пример — сезон фитнес-сети.</a:t>
            </a:r>
            <a:r>
              <a:rPr lang="en-US" sz="1600" noProof="1">
                <a:solidFill>
                  <a:srgbClr val="161E2F"/>
                </a:solidFill>
                <a:latin typeface="Golos Text"/>
                <a:ea typeface="Golos Text"/>
              </a:rPr>
              <a:t> Четыре недели бегуны района борются за очки: победитель получает абонемент в зал. Зал сети — усиленная зона: захват рядом с ним даёт больше очков, и игроки сами бегут к клубам.</a:t>
            </a:r>
            <a:endParaRPr lang="en-US" sz="1600" noProof="1"/>
          </a:p>
        </p:txBody>
      </p:sp>
      <p:sp>
        <p:nvSpPr>
          <p:cNvPr id="19" name="footnote"/>
          <p:cNvSpPr txBox="1"/>
          <p:nvPr/>
        </p:nvSpPr>
        <p:spPr>
          <a:xfrm>
            <a:off x="812800" y="6248400"/>
            <a:ext cx="105664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5607A"/>
                </a:solidFill>
                <a:latin typeface="Golos Text"/>
                <a:ea typeface="Golos Text"/>
              </a:rPr>
              <a:t>Формат показан на условном примере — так мы будем говорить о нём с первыми партнёрами.</a:t>
            </a:r>
            <a:endParaRPr lang="en-US" sz="1100" noProof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КОМУ ЭТО НУЖНО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105664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000" b="1" noProof="1">
                <a:solidFill>
                  <a:srgbClr val="161E2F"/>
                </a:solidFill>
                <a:latin typeface="Onest"/>
                <a:ea typeface="Onest"/>
              </a:rPr>
              <a:t>Любой B2C-бренд, которому нужен город.</a:t>
            </a:r>
            <a:endParaRPr lang="en-US" sz="4000" noProof="1"/>
          </a:p>
        </p:txBody>
      </p:sp>
      <p:sp>
        <p:nvSpPr>
          <p:cNvPr id="4" name="row-1-name"/>
          <p:cNvSpPr txBox="1"/>
          <p:nvPr/>
        </p:nvSpPr>
        <p:spPr>
          <a:xfrm>
            <a:off x="812800" y="2133600"/>
            <a:ext cx="2794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900" b="1" noProof="1">
                <a:solidFill>
                  <a:srgbClr val="161E2F"/>
                </a:solidFill>
                <a:latin typeface="Onest"/>
                <a:ea typeface="Onest"/>
              </a:rPr>
              <a:t>Фитнес-сети</a:t>
            </a:r>
            <a:endParaRPr lang="en-US" sz="1900" noProof="1"/>
          </a:p>
        </p:txBody>
      </p:sp>
      <p:sp>
        <p:nvSpPr>
          <p:cNvPr id="5" name="row-1-brand"/>
          <p:cNvSpPr txBox="1"/>
          <p:nvPr/>
        </p:nvSpPr>
        <p:spPr>
          <a:xfrm>
            <a:off x="812800" y="24892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b="1" noProof="1">
                <a:solidFill>
                  <a:srgbClr val="B51A2B"/>
                </a:solidFill>
                <a:latin typeface="Golos Text"/>
                <a:ea typeface="Golos Text"/>
              </a:rPr>
              <a:t>например, World Class</a:t>
            </a:r>
            <a:endParaRPr lang="en-US" sz="1300" noProof="1"/>
          </a:p>
        </p:txBody>
      </p:sp>
      <p:sp>
        <p:nvSpPr>
          <p:cNvPr id="6" name="row-1-desc"/>
          <p:cNvSpPr txBox="1"/>
          <p:nvPr/>
        </p:nvSpPr>
        <p:spPr>
          <a:xfrm>
            <a:off x="4064000" y="2159000"/>
            <a:ext cx="7315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Приз — абонемент на год. Зоны вокруг залов приносят больше очков: игра приводит людей прямо к дверям клуба.</a:t>
            </a:r>
            <a:endParaRPr lang="en-US" sz="1400" noProof="1"/>
          </a:p>
        </p:txBody>
      </p:sp>
      <p:sp>
        <p:nvSpPr>
          <p:cNvPr id="7" name="sep-1"/>
          <p:cNvSpPr/>
          <p:nvPr/>
        </p:nvSpPr>
        <p:spPr>
          <a:xfrm>
            <a:off x="812800" y="2997200"/>
            <a:ext cx="105664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8" name="row-2-name"/>
          <p:cNvSpPr txBox="1"/>
          <p:nvPr/>
        </p:nvSpPr>
        <p:spPr>
          <a:xfrm>
            <a:off x="812800" y="3200400"/>
            <a:ext cx="2794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900" b="1" noProof="1">
                <a:solidFill>
                  <a:srgbClr val="161E2F"/>
                </a:solidFill>
                <a:latin typeface="Onest"/>
                <a:ea typeface="Onest"/>
              </a:rPr>
              <a:t>Ритейл и еда</a:t>
            </a:r>
            <a:endParaRPr lang="en-US" sz="1900" noProof="1"/>
          </a:p>
        </p:txBody>
      </p:sp>
      <p:sp>
        <p:nvSpPr>
          <p:cNvPr id="9" name="row-2-brand"/>
          <p:cNvSpPr txBox="1"/>
          <p:nvPr/>
        </p:nvSpPr>
        <p:spPr>
          <a:xfrm>
            <a:off x="812800" y="3556000"/>
            <a:ext cx="2794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b="1" noProof="1">
                <a:solidFill>
                  <a:srgbClr val="B51A2B"/>
                </a:solidFill>
                <a:latin typeface="Golos Text"/>
                <a:ea typeface="Golos Text"/>
              </a:rPr>
              <a:t>например, ВкусВилл</a:t>
            </a:r>
            <a:endParaRPr lang="en-US" sz="1300" noProof="1"/>
          </a:p>
        </p:txBody>
      </p:sp>
      <p:sp>
        <p:nvSpPr>
          <p:cNvPr id="10" name="row-2-desc"/>
          <p:cNvSpPr txBox="1"/>
          <p:nvPr/>
        </p:nvSpPr>
        <p:spPr>
          <a:xfrm>
            <a:off x="4064000" y="3225800"/>
            <a:ext cx="7315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Приз — годовой запас продуктов. Магазины становятся точками на карте: маршрут дня проходит мимо полки.</a:t>
            </a:r>
            <a:endParaRPr lang="en-US" sz="1400" noProof="1"/>
          </a:p>
        </p:txBody>
      </p:sp>
      <p:sp>
        <p:nvSpPr>
          <p:cNvPr id="11" name="sep-2"/>
          <p:cNvSpPr/>
          <p:nvPr/>
        </p:nvSpPr>
        <p:spPr>
          <a:xfrm>
            <a:off x="812800" y="4064000"/>
            <a:ext cx="105664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2" name="row-3-name"/>
          <p:cNvSpPr txBox="1"/>
          <p:nvPr/>
        </p:nvSpPr>
        <p:spPr>
          <a:xfrm>
            <a:off x="812800" y="4267200"/>
            <a:ext cx="2794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900" b="1" noProof="1">
                <a:solidFill>
                  <a:srgbClr val="161E2F"/>
                </a:solidFill>
                <a:latin typeface="Onest"/>
                <a:ea typeface="Onest"/>
              </a:rPr>
              <a:t>Спорттовары</a:t>
            </a:r>
            <a:endParaRPr lang="en-US" sz="1900" noProof="1"/>
          </a:p>
        </p:txBody>
      </p:sp>
      <p:sp>
        <p:nvSpPr>
          <p:cNvPr id="13" name="row-3-brand"/>
          <p:cNvSpPr txBox="1"/>
          <p:nvPr/>
        </p:nvSpPr>
        <p:spPr>
          <a:xfrm>
            <a:off x="812800" y="4622800"/>
            <a:ext cx="3048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b="1" noProof="1">
                <a:solidFill>
                  <a:srgbClr val="B51A2B"/>
                </a:solidFill>
                <a:latin typeface="Golos Text"/>
                <a:ea typeface="Golos Text"/>
              </a:rPr>
              <a:t>экипировка и запуски</a:t>
            </a:r>
            <a:endParaRPr lang="en-US" sz="1300" noProof="1"/>
          </a:p>
        </p:txBody>
      </p:sp>
      <p:sp>
        <p:nvSpPr>
          <p:cNvPr id="14" name="row-3-desc"/>
          <p:cNvSpPr txBox="1"/>
          <p:nvPr/>
        </p:nvSpPr>
        <p:spPr>
          <a:xfrm>
            <a:off x="4064000" y="4292600"/>
            <a:ext cx="7315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Приз — экипировка сезона. Новая коллекция дебютирует прямо на карте, которую видит каждый бегун города.</a:t>
            </a:r>
            <a:endParaRPr lang="en-US" sz="1400" noProof="1"/>
          </a:p>
        </p:txBody>
      </p:sp>
      <p:sp>
        <p:nvSpPr>
          <p:cNvPr id="15" name="sep-3"/>
          <p:cNvSpPr/>
          <p:nvPr/>
        </p:nvSpPr>
        <p:spPr>
          <a:xfrm>
            <a:off x="812800" y="5130800"/>
            <a:ext cx="105664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6" name="row-4-name"/>
          <p:cNvSpPr txBox="1"/>
          <p:nvPr/>
        </p:nvSpPr>
        <p:spPr>
          <a:xfrm>
            <a:off x="812800" y="5334000"/>
            <a:ext cx="3048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900" b="1" noProof="1">
                <a:solidFill>
                  <a:srgbClr val="161E2F"/>
                </a:solidFill>
                <a:latin typeface="Onest"/>
                <a:ea typeface="Onest"/>
              </a:rPr>
              <a:t>Банки и операторы</a:t>
            </a:r>
            <a:endParaRPr lang="en-US" sz="1900" noProof="1"/>
          </a:p>
        </p:txBody>
      </p:sp>
      <p:sp>
        <p:nvSpPr>
          <p:cNvPr id="17" name="row-4-brand"/>
          <p:cNvSpPr txBox="1"/>
          <p:nvPr/>
        </p:nvSpPr>
        <p:spPr>
          <a:xfrm>
            <a:off x="812800" y="5689600"/>
            <a:ext cx="3048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b="1" noProof="1">
                <a:solidFill>
                  <a:srgbClr val="B51A2B"/>
                </a:solidFill>
                <a:latin typeface="Golos Text"/>
                <a:ea typeface="Golos Text"/>
              </a:rPr>
              <a:t>спонсорство сезонов</a:t>
            </a:r>
            <a:endParaRPr lang="en-US" sz="1300" noProof="1"/>
          </a:p>
        </p:txBody>
      </p:sp>
      <p:sp>
        <p:nvSpPr>
          <p:cNvPr id="18" name="row-4-desc"/>
          <p:cNvSpPr txBox="1"/>
          <p:nvPr/>
        </p:nvSpPr>
        <p:spPr>
          <a:xfrm>
            <a:off x="4064000" y="5359400"/>
            <a:ext cx="7315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Молодая аудитория 18–30 и месяц нативного присутствия — то, что не купить баннером.</a:t>
            </a:r>
            <a:endParaRPr lang="en-US" sz="1400" noProof="1"/>
          </a:p>
        </p:txBody>
      </p:sp>
      <p:sp>
        <p:nvSpPr>
          <p:cNvPr id="19" name="footnote"/>
          <p:cNvSpPr txBox="1"/>
          <p:nvPr/>
        </p:nvSpPr>
        <p:spPr>
          <a:xfrm>
            <a:off x="812800" y="6299200"/>
            <a:ext cx="105664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55607A"/>
                </a:solidFill>
                <a:latin typeface="Golos Text"/>
                <a:ea typeface="Golos Text"/>
              </a:rPr>
              <a:t>Названные бренды — примеры целевых партнёров и иллюстрация формата, а не текущие контракты.</a:t>
            </a:r>
            <a:endParaRPr lang="en-US" sz="1100" noProof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ЭКОНОМИКА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105664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3800" b="1" noProof="1">
                <a:solidFill>
                  <a:srgbClr val="161E2F"/>
                </a:solidFill>
                <a:latin typeface="Onest"/>
                <a:ea typeface="Onest"/>
              </a:rPr>
              <a:t>Бренд покупает не баннер, а сезон внимания.</a:t>
            </a:r>
            <a:endParaRPr lang="en-US" sz="3800" noProof="1"/>
          </a:p>
        </p:txBody>
      </p:sp>
      <p:sp>
        <p:nvSpPr>
          <p:cNvPr id="4" name="cmp-head-1"/>
          <p:cNvSpPr txBox="1"/>
          <p:nvPr/>
        </p:nvSpPr>
        <p:spPr>
          <a:xfrm>
            <a:off x="812800" y="2057400"/>
            <a:ext cx="3048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b="1" kern="0" spc="200" noProof="1">
                <a:solidFill>
                  <a:srgbClr val="55607A"/>
                </a:solidFill>
                <a:latin typeface="Golos Text"/>
                <a:ea typeface="Golos Text"/>
              </a:rPr>
              <a:t>БАННЕР</a:t>
            </a:r>
            <a:endParaRPr lang="en-US" sz="1300" noProof="1"/>
          </a:p>
        </p:txBody>
      </p:sp>
      <p:sp>
        <p:nvSpPr>
          <p:cNvPr id="5" name="cmp-head-2"/>
          <p:cNvSpPr txBox="1"/>
          <p:nvPr/>
        </p:nvSpPr>
        <p:spPr>
          <a:xfrm>
            <a:off x="4064000" y="2057400"/>
            <a:ext cx="3048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b="1" kern="0" spc="200" noProof="1">
                <a:solidFill>
                  <a:srgbClr val="B51A2B"/>
                </a:solidFill>
                <a:latin typeface="Golos Text"/>
                <a:ea typeface="Golos Text"/>
              </a:rPr>
              <a:t>СЕЗОН EWE</a:t>
            </a:r>
            <a:endParaRPr lang="en-US" sz="1300" noProof="1"/>
          </a:p>
        </p:txBody>
      </p:sp>
      <p:sp>
        <p:nvSpPr>
          <p:cNvPr id="6" name="cmp-1-a"/>
          <p:cNvSpPr txBox="1"/>
          <p:nvPr/>
        </p:nvSpPr>
        <p:spPr>
          <a:xfrm>
            <a:off x="812800" y="2489200"/>
            <a:ext cx="304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секунды контакта</a:t>
            </a:r>
            <a:endParaRPr lang="en-US" sz="1500" noProof="1"/>
          </a:p>
        </p:txBody>
      </p:sp>
      <p:sp>
        <p:nvSpPr>
          <p:cNvPr id="7" name="cmp-1-b"/>
          <p:cNvSpPr txBox="1"/>
          <p:nvPr/>
        </p:nvSpPr>
        <p:spPr>
          <a:xfrm>
            <a:off x="4064000" y="2489200"/>
            <a:ext cx="3556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b="1" noProof="1">
                <a:solidFill>
                  <a:srgbClr val="161E2F"/>
                </a:solidFill>
                <a:latin typeface="Golos Text"/>
                <a:ea typeface="Golos Text"/>
              </a:rPr>
              <a:t>30 дней ежедневной игры</a:t>
            </a:r>
            <a:endParaRPr lang="en-US" sz="1500" noProof="1"/>
          </a:p>
        </p:txBody>
      </p:sp>
      <p:sp>
        <p:nvSpPr>
          <p:cNvPr id="8" name="cmp-sep-1"/>
          <p:cNvSpPr/>
          <p:nvPr/>
        </p:nvSpPr>
        <p:spPr>
          <a:xfrm>
            <a:off x="812800" y="2946400"/>
            <a:ext cx="68580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9" name="cmp-2-a"/>
          <p:cNvSpPr txBox="1"/>
          <p:nvPr/>
        </p:nvSpPr>
        <p:spPr>
          <a:xfrm>
            <a:off x="812800" y="3098800"/>
            <a:ext cx="304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скролл мимо</a:t>
            </a:r>
            <a:endParaRPr lang="en-US" sz="1500" noProof="1"/>
          </a:p>
        </p:txBody>
      </p:sp>
      <p:sp>
        <p:nvSpPr>
          <p:cNvPr id="10" name="cmp-2-b"/>
          <p:cNvSpPr txBox="1"/>
          <p:nvPr/>
        </p:nvSpPr>
        <p:spPr>
          <a:xfrm>
            <a:off x="4064000" y="3098800"/>
            <a:ext cx="3556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b="1" noProof="1">
                <a:solidFill>
                  <a:srgbClr val="161E2F"/>
                </a:solidFill>
                <a:latin typeface="Golos Text"/>
                <a:ea typeface="Golos Text"/>
              </a:rPr>
              <a:t>цель, ради которой выходят бегать</a:t>
            </a:r>
            <a:endParaRPr lang="en-US" sz="1500" noProof="1"/>
          </a:p>
        </p:txBody>
      </p:sp>
      <p:sp>
        <p:nvSpPr>
          <p:cNvPr id="11" name="cmp-sep-2"/>
          <p:cNvSpPr/>
          <p:nvPr/>
        </p:nvSpPr>
        <p:spPr>
          <a:xfrm>
            <a:off x="812800" y="3556000"/>
            <a:ext cx="68580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2" name="cmp-3-a"/>
          <p:cNvSpPr txBox="1"/>
          <p:nvPr/>
        </p:nvSpPr>
        <p:spPr>
          <a:xfrm>
            <a:off x="812800" y="3708400"/>
            <a:ext cx="304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показы и клики</a:t>
            </a:r>
            <a:endParaRPr lang="en-US" sz="1500" noProof="1"/>
          </a:p>
        </p:txBody>
      </p:sp>
      <p:sp>
        <p:nvSpPr>
          <p:cNvPr id="13" name="cmp-3-b"/>
          <p:cNvSpPr txBox="1"/>
          <p:nvPr/>
        </p:nvSpPr>
        <p:spPr>
          <a:xfrm>
            <a:off x="4064000" y="3708400"/>
            <a:ext cx="3556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b="1" noProof="1">
                <a:solidFill>
                  <a:srgbClr val="161E2F"/>
                </a:solidFill>
                <a:latin typeface="Golos Text"/>
                <a:ea typeface="Golos Text"/>
              </a:rPr>
              <a:t>офлайн-трафик к точкам бренда</a:t>
            </a:r>
            <a:endParaRPr lang="en-US" sz="1500" noProof="1"/>
          </a:p>
        </p:txBody>
      </p:sp>
      <p:sp>
        <p:nvSpPr>
          <p:cNvPr id="14" name="cmp-sep-3"/>
          <p:cNvSpPr/>
          <p:nvPr/>
        </p:nvSpPr>
        <p:spPr>
          <a:xfrm>
            <a:off x="812800" y="4165600"/>
            <a:ext cx="68580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5" name="cmp-4-a"/>
          <p:cNvSpPr txBox="1"/>
          <p:nvPr/>
        </p:nvSpPr>
        <p:spPr>
          <a:xfrm>
            <a:off x="812800" y="4318000"/>
            <a:ext cx="304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отчёт о просмотрах</a:t>
            </a:r>
            <a:endParaRPr lang="en-US" sz="1500" noProof="1"/>
          </a:p>
        </p:txBody>
      </p:sp>
      <p:sp>
        <p:nvSpPr>
          <p:cNvPr id="16" name="cmp-4-b"/>
          <p:cNvSpPr txBox="1"/>
          <p:nvPr/>
        </p:nvSpPr>
        <p:spPr>
          <a:xfrm>
            <a:off x="4064000" y="4318000"/>
            <a:ext cx="3556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b="1" noProof="1">
                <a:solidFill>
                  <a:srgbClr val="161E2F"/>
                </a:solidFill>
                <a:latin typeface="Golos Text"/>
                <a:ea typeface="Golos Text"/>
              </a:rPr>
              <a:t>отчёт о захватах и маршрутах</a:t>
            </a:r>
            <a:endParaRPr lang="en-US" sz="1500" noProof="1"/>
          </a:p>
        </p:txBody>
      </p:sp>
      <p:sp>
        <p:nvSpPr>
          <p:cNvPr id="17" name="divider-v"/>
          <p:cNvSpPr/>
          <p:nvPr/>
        </p:nvSpPr>
        <p:spPr>
          <a:xfrm>
            <a:off x="8077200" y="2057400"/>
            <a:ext cx="12700" cy="29210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8" name="rev-title"/>
          <p:cNvSpPr txBox="1"/>
          <p:nvPr/>
        </p:nvSpPr>
        <p:spPr>
          <a:xfrm>
            <a:off x="8483600" y="2057400"/>
            <a:ext cx="30480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b="1" kern="0" spc="200" noProof="1">
                <a:solidFill>
                  <a:srgbClr val="55607A"/>
                </a:solidFill>
                <a:latin typeface="Golos Text"/>
                <a:ea typeface="Golos Text"/>
              </a:rPr>
              <a:t>ПОТОКИ ВЫРУЧКИ</a:t>
            </a:r>
            <a:endParaRPr lang="en-US" sz="1300" noProof="1"/>
          </a:p>
        </p:txBody>
      </p:sp>
      <p:sp>
        <p:nvSpPr>
          <p:cNvPr id="19" name="rev-1"/>
          <p:cNvSpPr txBox="1"/>
          <p:nvPr/>
        </p:nvSpPr>
        <p:spPr>
          <a:xfrm>
            <a:off x="8483600" y="2489200"/>
            <a:ext cx="3048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b="1" noProof="1">
                <a:solidFill>
                  <a:srgbClr val="161E2F"/>
                </a:solidFill>
                <a:latin typeface="Golos Text"/>
                <a:ea typeface="Golos Text"/>
              </a:rPr>
              <a:t>Спонсорские сезоны</a:t>
            </a:r>
            <a:endParaRPr lang="en-US" sz="1600" noProof="1"/>
          </a:p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основной поток</a:t>
            </a:r>
            <a:endParaRPr lang="en-US" sz="1600" noProof="1"/>
          </a:p>
        </p:txBody>
      </p:sp>
      <p:sp>
        <p:nvSpPr>
          <p:cNvPr id="20" name="rev-2"/>
          <p:cNvSpPr txBox="1"/>
          <p:nvPr/>
        </p:nvSpPr>
        <p:spPr>
          <a:xfrm>
            <a:off x="8483600" y="3251200"/>
            <a:ext cx="3048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b="1" noProof="1">
                <a:solidFill>
                  <a:srgbClr val="161E2F"/>
                </a:solidFill>
                <a:latin typeface="Golos Text"/>
                <a:ea typeface="Golos Text"/>
              </a:rPr>
              <a:t>Брендированные зоны</a:t>
            </a:r>
            <a:endParaRPr lang="en-US" sz="1600" noProof="1"/>
          </a:p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и события на карте</a:t>
            </a:r>
            <a:endParaRPr lang="en-US" sz="1600" noProof="1"/>
          </a:p>
        </p:txBody>
      </p:sp>
      <p:sp>
        <p:nvSpPr>
          <p:cNvPr id="21" name="rev-3"/>
          <p:cNvSpPr txBox="1"/>
          <p:nvPr/>
        </p:nvSpPr>
        <p:spPr>
          <a:xfrm>
            <a:off x="8483600" y="4013200"/>
            <a:ext cx="3048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b="1" noProof="1">
                <a:solidFill>
                  <a:srgbClr val="161E2F"/>
                </a:solidFill>
                <a:latin typeface="Golos Text"/>
                <a:ea typeface="Golos Text"/>
              </a:rPr>
              <a:t>Город и департаменты</a:t>
            </a:r>
            <a:endParaRPr lang="en-US" sz="1600" noProof="1"/>
          </a:p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районные активности</a:t>
            </a:r>
            <a:endParaRPr lang="en-US" sz="1600" noProof="1"/>
          </a:p>
        </p:txBody>
      </p:sp>
      <p:sp>
        <p:nvSpPr>
          <p:cNvPr id="22" name="rev-4"/>
          <p:cNvSpPr txBox="1"/>
          <p:nvPr/>
        </p:nvSpPr>
        <p:spPr>
          <a:xfrm>
            <a:off x="8483600" y="4775200"/>
            <a:ext cx="3048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400" b="1" noProof="1">
                <a:solidFill>
                  <a:srgbClr val="161E2F"/>
                </a:solidFill>
                <a:latin typeface="Golos Text"/>
                <a:ea typeface="Golos Text"/>
              </a:rPr>
              <a:t>Косметика и пропуск</a:t>
            </a:r>
            <a:endParaRPr lang="en-US" sz="1600" noProof="1"/>
          </a:p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позже, никогда не pay-to-win</a:t>
            </a:r>
            <a:endParaRPr lang="en-US" sz="1600" noProof="1"/>
          </a:p>
        </p:txBody>
      </p:sp>
      <p:sp>
        <p:nvSpPr>
          <p:cNvPr id="23" name="footnote"/>
          <p:cNvSpPr txBox="1"/>
          <p:nvPr/>
        </p:nvSpPr>
        <p:spPr>
          <a:xfrm>
            <a:off x="812800" y="6070600"/>
            <a:ext cx="105664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100" noProof="1">
                <a:solidFill>
                  <a:srgbClr val="55607A"/>
                </a:solidFill>
                <a:latin typeface="Golos Text"/>
                <a:ea typeface="Golos Text"/>
              </a:rPr>
              <a:t>Монетизация включается после доказанного удержания: сначала плотность игроков, затем первый платный сезон. Экономику сезона проверяем пилотом.</a:t>
            </a:r>
            <a:endParaRPr lang="en-US" sz="1100" noProof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5842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ПОЧЕМУ ЭТО ТРУДНО ПОВТОРИТЬ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8890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000" b="1" noProof="1">
                <a:solidFill>
                  <a:srgbClr val="161E2F"/>
                </a:solidFill>
                <a:latin typeface="Onest"/>
                <a:ea typeface="Onest"/>
              </a:rPr>
              <a:t>Механику легко скопировать. Честность — нет.</a:t>
            </a:r>
            <a:endParaRPr lang="en-US" sz="4000" noProof="1"/>
          </a:p>
        </p:txBody>
      </p:sp>
      <p:sp>
        <p:nvSpPr>
          <p:cNvPr id="4" name="q-label"/>
          <p:cNvSpPr txBox="1"/>
          <p:nvPr/>
        </p:nvSpPr>
        <p:spPr>
          <a:xfrm>
            <a:off x="812800" y="1930400"/>
            <a:ext cx="5842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55607A"/>
                </a:solidFill>
                <a:latin typeface="Golos Text"/>
                <a:ea typeface="Golos Text"/>
              </a:rPr>
              <a:t>Без чего игра за территорию разваливается</a:t>
            </a:r>
            <a:endParaRPr lang="en-US" sz="1200" noProof="1"/>
          </a:p>
        </p:txBody>
      </p:sp>
      <p:sp>
        <p:nvSpPr>
          <p:cNvPr id="5" name="bar-1-label"/>
          <p:cNvSpPr txBox="1"/>
          <p:nvPr/>
        </p:nvSpPr>
        <p:spPr>
          <a:xfrm>
            <a:off x="812800" y="2362200"/>
            <a:ext cx="6096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161E2F"/>
                </a:solidFill>
                <a:latin typeface="Golos Text"/>
                <a:ea typeface="Golos Text"/>
              </a:rPr>
              <a:t>Честность, нет накрутки</a:t>
            </a:r>
            <a:endParaRPr lang="en-US" sz="1400" noProof="1"/>
          </a:p>
        </p:txBody>
      </p:sp>
      <p:sp>
        <p:nvSpPr>
          <p:cNvPr id="9" name="bar-2-label"/>
          <p:cNvSpPr txBox="1"/>
          <p:nvPr/>
        </p:nvSpPr>
        <p:spPr>
          <a:xfrm>
            <a:off x="812800" y="2870200"/>
            <a:ext cx="6096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161E2F"/>
                </a:solidFill>
                <a:latin typeface="Golos Text"/>
                <a:ea typeface="Golos Text"/>
              </a:rPr>
              <a:t>Точность геопозиции</a:t>
            </a:r>
            <a:endParaRPr lang="en-US" sz="1400" noProof="1"/>
          </a:p>
        </p:txBody>
      </p:sp>
      <p:sp>
        <p:nvSpPr>
          <p:cNvPr id="13" name="bar-3-label"/>
          <p:cNvSpPr txBox="1"/>
          <p:nvPr/>
        </p:nvSpPr>
        <p:spPr>
          <a:xfrm>
            <a:off x="812800" y="3378200"/>
            <a:ext cx="6096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161E2F"/>
                </a:solidFill>
                <a:latin typeface="Golos Text"/>
                <a:ea typeface="Golos Text"/>
              </a:rPr>
              <a:t>Рядом реальные соперники</a:t>
            </a:r>
            <a:endParaRPr lang="en-US" sz="1400" noProof="1"/>
          </a:p>
        </p:txBody>
      </p:sp>
      <p:sp>
        <p:nvSpPr>
          <p:cNvPr id="17" name="bar-4-label"/>
          <p:cNvSpPr txBox="1"/>
          <p:nvPr/>
        </p:nvSpPr>
        <p:spPr>
          <a:xfrm>
            <a:off x="812800" y="3886200"/>
            <a:ext cx="6096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161E2F"/>
                </a:solidFill>
                <a:latin typeface="Golos Text"/>
                <a:ea typeface="Golos Text"/>
              </a:rPr>
              <a:t>Не разряжает телефон</a:t>
            </a:r>
            <a:endParaRPr lang="en-US" sz="1400" noProof="1"/>
          </a:p>
        </p:txBody>
      </p:sp>
      <p:sp>
        <p:nvSpPr>
          <p:cNvPr id="21" name="bar-5-label"/>
          <p:cNvSpPr txBox="1"/>
          <p:nvPr/>
        </p:nvSpPr>
        <p:spPr>
          <a:xfrm>
            <a:off x="812800" y="4394200"/>
            <a:ext cx="6096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161E2F"/>
                </a:solidFill>
                <a:latin typeface="Golos Text"/>
                <a:ea typeface="Golos Text"/>
              </a:rPr>
              <a:t>Не собирает личные данные</a:t>
            </a:r>
            <a:endParaRPr lang="en-US" sz="1400" noProof="1"/>
          </a:p>
        </p:txBody>
      </p:sp>
      <p:sp>
        <p:nvSpPr>
          <p:cNvPr id="25" name="moat-note"/>
          <p:cNvSpPr txBox="1"/>
          <p:nvPr/>
        </p:nvSpPr>
        <p:spPr>
          <a:xfrm>
            <a:off x="812800" y="5029200"/>
            <a:ext cx="6096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55607A"/>
                </a:solidFill>
                <a:latin typeface="Golos Text"/>
                <a:ea typeface="Golos Text"/>
              </a:rPr>
              <a:t>Каждый пункт — месяцы работы, а не фича на спринт.</a:t>
            </a:r>
            <a:endParaRPr lang="en-US" sz="1200" noProof="1"/>
          </a:p>
        </p:txBody>
      </p:sp>
      <p:sp>
        <p:nvSpPr>
          <p:cNvPr id="26" name="divider-v"/>
          <p:cNvSpPr/>
          <p:nvPr/>
        </p:nvSpPr>
        <p:spPr>
          <a:xfrm>
            <a:off x="7366000" y="2032000"/>
            <a:ext cx="12700" cy="35560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27" name="done-title"/>
          <p:cNvSpPr txBox="1"/>
          <p:nvPr/>
        </p:nvSpPr>
        <p:spPr>
          <a:xfrm>
            <a:off x="7772400" y="2032000"/>
            <a:ext cx="3810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800" b="1" noProof="1">
                <a:solidFill>
                  <a:srgbClr val="161E2F"/>
                </a:solidFill>
                <a:latin typeface="Onest"/>
                <a:ea typeface="Onest"/>
              </a:rPr>
              <a:t>Что уже сделано</a:t>
            </a:r>
            <a:endParaRPr lang="en-US" sz="1800" noProof="1"/>
          </a:p>
        </p:txBody>
      </p:sp>
      <p:sp>
        <p:nvSpPr>
          <p:cNvPr id="28" name="done-list"/>
          <p:cNvSpPr txBox="1"/>
          <p:nvPr/>
        </p:nvSpPr>
        <p:spPr>
          <a:xfrm>
            <a:off x="7772400" y="2489200"/>
            <a:ext cx="3810000" cy="317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5000"/>
              </a:lnSpc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— Серверная валидация трека: фильтр скорости, точности, дубликатов</a:t>
            </a:r>
            <a:endParaRPr lang="en-US" sz="1400" noProof="1"/>
          </a:p>
          <a:p>
            <a:pPr algn="l">
              <a:lnSpc>
                <a:spcPct val="145000"/>
              </a:lnSpc>
              <a:spcBef>
                <a:spcPts val="1000"/>
              </a:spcBef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— Ячейка 50 м вместо 132 м: граница идёт по кварталу</a:t>
            </a:r>
            <a:endParaRPr lang="en-US" sz="1400" noProof="1"/>
          </a:p>
          <a:p>
            <a:pPr algn="l">
              <a:lnSpc>
                <a:spcPct val="145000"/>
              </a:lnSpc>
              <a:spcBef>
                <a:spcPts val="1000"/>
              </a:spcBef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— Гиперлокальный запуск: сначала один клуб, чтобы соперники были рядом</a:t>
            </a:r>
            <a:endParaRPr lang="en-US" sz="1400" noProof="1"/>
          </a:p>
          <a:p>
            <a:pPr algn="l">
              <a:lnSpc>
                <a:spcPct val="145000"/>
              </a:lnSpc>
              <a:spcBef>
                <a:spcPts val="1000"/>
              </a:spcBef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— Privacy-зоны вокруг дома</a:t>
            </a:r>
            <a:endParaRPr lang="en-US" sz="1400" noProof="1"/>
          </a:p>
          <a:p>
            <a:pPr algn="l">
              <a:lnSpc>
                <a:spcPct val="145000"/>
              </a:lnSpc>
              <a:spcBef>
                <a:spcPts val="1000"/>
              </a:spcBef>
            </a:pPr>
            <a:r>
              <a:rPr lang="en-US" sz="1400" noProof="1">
                <a:solidFill>
                  <a:srgbClr val="55607A"/>
                </a:solidFill>
                <a:latin typeface="Golos Text"/>
                <a:ea typeface="Golos Text"/>
              </a:rPr>
              <a:t>— Без VPN</a:t>
            </a:r>
            <a:endParaRPr lang="en-US" sz="1400" noProof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ГДЕ МЫ СЕЙЧАС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8890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400" b="1" noProof="1">
                <a:solidFill>
                  <a:srgbClr val="161E2F"/>
                </a:solidFill>
                <a:latin typeface="Onest"/>
                <a:ea typeface="Onest"/>
              </a:rPr>
              <a:t>Продукт уже работает.</a:t>
            </a:r>
            <a:endParaRPr lang="en-US" sz="4400" noProof="1"/>
          </a:p>
        </p:txBody>
      </p:sp>
      <p:sp>
        <p:nvSpPr>
          <p:cNvPr id="4" name="body"/>
          <p:cNvSpPr txBox="1"/>
          <p:nvPr/>
        </p:nvSpPr>
        <p:spPr>
          <a:xfrm>
            <a:off x="812800" y="1930400"/>
            <a:ext cx="5969000" cy="812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За три месяца без финансирования собран и выкачен рабочий продукт. Он открыт по ссылке — не макет и не видео.</a:t>
            </a:r>
            <a:endParaRPr lang="en-US" sz="1500" noProof="1"/>
          </a:p>
        </p:txBody>
      </p:sp>
      <p:sp>
        <p:nvSpPr>
          <p:cNvPr id="5" name="checklist"/>
          <p:cNvSpPr txBox="1"/>
          <p:nvPr/>
        </p:nvSpPr>
        <p:spPr>
          <a:xfrm>
            <a:off x="812800" y="2844800"/>
            <a:ext cx="5969000" cy="241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500" noProof="1">
                <a:solidFill>
                  <a:srgbClr val="B51A2B"/>
                </a:solidFill>
                <a:latin typeface="Golos Text"/>
                <a:ea typeface="Golos Text"/>
              </a:rPr>
              <a:t>●</a:t>
            </a:r>
            <a:r>
              <a:rPr lang="en-US" sz="1500" noProof="1">
                <a:solidFill>
                  <a:srgbClr val="161E2F"/>
                </a:solidFill>
                <a:latin typeface="Golos Text"/>
                <a:ea typeface="Golos Text"/>
              </a:rPr>
              <a:t>  Приложение в проде: HTTPS, PWA</a:t>
            </a:r>
            <a:endParaRPr lang="en-US" sz="15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500" noProof="1">
                <a:solidFill>
                  <a:srgbClr val="B51A2B"/>
                </a:solidFill>
                <a:latin typeface="Golos Text"/>
                <a:ea typeface="Golos Text"/>
              </a:rPr>
              <a:t>●</a:t>
            </a:r>
            <a:r>
              <a:rPr lang="en-US" sz="1500" noProof="1">
                <a:solidFill>
                  <a:srgbClr val="161E2F"/>
                </a:solidFill>
                <a:latin typeface="Golos Text"/>
                <a:ea typeface="Golos Text"/>
              </a:rPr>
              <a:t>  Захват территории на сетке H3</a:t>
            </a:r>
            <a:endParaRPr lang="en-US" sz="15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500" noProof="1">
                <a:solidFill>
                  <a:srgbClr val="B51A2B"/>
                </a:solidFill>
                <a:latin typeface="Golos Text"/>
                <a:ea typeface="Golos Text"/>
              </a:rPr>
              <a:t>●</a:t>
            </a:r>
            <a:r>
              <a:rPr lang="en-US" sz="1500" noProof="1">
                <a:solidFill>
                  <a:srgbClr val="161E2F"/>
                </a:solidFill>
                <a:latin typeface="Golos Text"/>
                <a:ea typeface="Golos Text"/>
              </a:rPr>
              <a:t>  Подбор маршрутов с объяснением оценки</a:t>
            </a:r>
            <a:endParaRPr lang="en-US" sz="15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500" noProof="1">
                <a:solidFill>
                  <a:srgbClr val="B51A2B"/>
                </a:solidFill>
                <a:latin typeface="Golos Text"/>
                <a:ea typeface="Golos Text"/>
              </a:rPr>
              <a:t>●</a:t>
            </a:r>
            <a:r>
              <a:rPr lang="en-US" sz="1500" noProof="1">
                <a:solidFill>
                  <a:srgbClr val="161E2F"/>
                </a:solidFill>
                <a:latin typeface="Golos Text"/>
                <a:ea typeface="Golos Text"/>
              </a:rPr>
              <a:t>  Рейтинг, профиль, сохранённые маршруты</a:t>
            </a:r>
            <a:endParaRPr lang="en-US" sz="1500" noProof="1"/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lang="en-US" sz="1500" noProof="1">
                <a:solidFill>
                  <a:srgbClr val="B51A2B"/>
                </a:solidFill>
                <a:latin typeface="Golos Text"/>
                <a:ea typeface="Golos Text"/>
              </a:rPr>
              <a:t>●</a:t>
            </a:r>
            <a:r>
              <a:rPr lang="en-US" sz="1500" noProof="1">
                <a:solidFill>
                  <a:srgbClr val="161E2F"/>
                </a:solidFill>
                <a:latin typeface="Golos Text"/>
                <a:ea typeface="Golos Text"/>
              </a:rPr>
              <a:t>  Свой бэкенд и база на сервере</a:t>
            </a:r>
            <a:endParaRPr lang="en-US" sz="1500" noProof="1"/>
          </a:p>
        </p:txBody>
      </p:sp>
      <p:sp>
        <p:nvSpPr>
          <p:cNvPr id="6" name="links"/>
          <p:cNvSpPr txBox="1"/>
          <p:nvPr/>
        </p:nvSpPr>
        <p:spPr>
          <a:xfrm>
            <a:off x="812800" y="5461000"/>
            <a:ext cx="5969000" cy="63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200" kern="0" spc="200" noProof="1">
                <a:solidFill>
                  <a:srgbClr val="55607A"/>
                </a:solidFill>
                <a:latin typeface="JetBrains Mono"/>
                <a:ea typeface="JetBrains Mono"/>
              </a:rPr>
              <a:t>ewe-running.ru</a:t>
            </a:r>
            <a:endParaRPr lang="en-US" sz="1200" noProof="1"/>
          </a:p>
        </p:txBody>
      </p:sp>
      <p:sp>
        <p:nvSpPr>
          <p:cNvPr id="7" name="divider-v"/>
          <p:cNvSpPr/>
          <p:nvPr/>
        </p:nvSpPr>
        <p:spPr>
          <a:xfrm>
            <a:off x="7315200" y="2032000"/>
            <a:ext cx="12700" cy="40640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8" name="beach-title"/>
          <p:cNvSpPr txBox="1"/>
          <p:nvPr/>
        </p:nvSpPr>
        <p:spPr>
          <a:xfrm>
            <a:off x="7772400" y="2032000"/>
            <a:ext cx="3810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800" b="1" noProof="1">
                <a:solidFill>
                  <a:srgbClr val="161E2F"/>
                </a:solidFill>
                <a:latin typeface="Onest"/>
                <a:ea typeface="Onest"/>
              </a:rPr>
              <a:t>Не весь мир. Один район.</a:t>
            </a:r>
            <a:endParaRPr lang="en-US" sz="1800" noProof="1"/>
          </a:p>
        </p:txBody>
      </p:sp>
      <p:sp>
        <p:nvSpPr>
          <p:cNvPr id="9" name="beach-sub"/>
          <p:cNvSpPr txBox="1"/>
          <p:nvPr/>
        </p:nvSpPr>
        <p:spPr>
          <a:xfrm>
            <a:off x="7772400" y="2387600"/>
            <a:ext cx="3810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55607A"/>
                </a:solidFill>
                <a:latin typeface="Golos Text"/>
                <a:ea typeface="Golos Text"/>
              </a:rPr>
              <a:t>Игре нужна плотность, а не охват — поэтому идём от одного клуба.</a:t>
            </a:r>
            <a:endParaRPr lang="en-US" sz="1200" noProof="1"/>
          </a:p>
        </p:txBody>
      </p:sp>
      <p:sp>
        <p:nvSpPr>
          <p:cNvPr id="10" name="step-1-hex"/>
          <p:cNvSpPr/>
          <p:nvPr/>
        </p:nvSpPr>
        <p:spPr>
          <a:xfrm>
            <a:off x="7772400" y="31242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solidFill>
            <a:srgbClr val="B51A2B"/>
          </a:solidFill>
          <a:ln>
            <a:noFill/>
          </a:ln>
        </p:spPr>
      </p:sp>
      <p:sp>
        <p:nvSpPr>
          <p:cNvPr id="11" name="step-1"/>
          <p:cNvSpPr txBox="1"/>
          <p:nvPr/>
        </p:nvSpPr>
        <p:spPr>
          <a:xfrm>
            <a:off x="8178800" y="3048000"/>
            <a:ext cx="33020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400" b="1" noProof="1">
                <a:solidFill>
                  <a:srgbClr val="161E2F"/>
                </a:solidFill>
                <a:latin typeface="Golos Text"/>
                <a:ea typeface="Golos Text"/>
              </a:rPr>
              <a:t>Клуб</a:t>
            </a:r>
            <a:r>
              <a:rPr lang="en-US" sz="1400" noProof="1">
                <a:solidFill>
                  <a:srgbClr val="161E2F"/>
                </a:solidFill>
                <a:latin typeface="Golos Text"/>
                <a:ea typeface="Golos Text"/>
              </a:rPr>
              <a:t> · 30–50 бегунов</a:t>
            </a:r>
            <a:endParaRPr lang="en-US" sz="1600" noProof="1"/>
          </a:p>
          <a:p>
            <a:pPr algn="l">
              <a:lnSpc>
                <a:spcPct val="135000"/>
              </a:lnSpc>
            </a:pPr>
            <a:r>
              <a:rPr lang="en-US" sz="1200" noProof="1">
                <a:solidFill>
                  <a:srgbClr val="B51A2B"/>
                </a:solidFill>
                <a:latin typeface="Golos Text"/>
                <a:ea typeface="Golos Text"/>
              </a:rPr>
              <a:t>Сейчас здесь — карта оживает сразу</a:t>
            </a:r>
            <a:endParaRPr lang="en-US" sz="1600" noProof="1"/>
          </a:p>
        </p:txBody>
      </p:sp>
      <p:sp>
        <p:nvSpPr>
          <p:cNvPr id="12" name="step-2-hex"/>
          <p:cNvSpPr/>
          <p:nvPr/>
        </p:nvSpPr>
        <p:spPr>
          <a:xfrm>
            <a:off x="7772400" y="4089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noFill/>
          <a:ln w="25400">
            <a:solidFill>
              <a:srgbClr val="B51A2B"/>
            </a:solidFill>
          </a:ln>
        </p:spPr>
      </p:sp>
      <p:sp>
        <p:nvSpPr>
          <p:cNvPr id="13" name="step-2"/>
          <p:cNvSpPr txBox="1"/>
          <p:nvPr/>
        </p:nvSpPr>
        <p:spPr>
          <a:xfrm>
            <a:off x="8178800" y="4013200"/>
            <a:ext cx="33020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400" b="1" noProof="1">
                <a:solidFill>
                  <a:srgbClr val="161E2F"/>
                </a:solidFill>
                <a:latin typeface="Golos Text"/>
                <a:ea typeface="Golos Text"/>
              </a:rPr>
              <a:t>Район</a:t>
            </a:r>
            <a:r>
              <a:rPr lang="en-US" sz="1400" noProof="1">
                <a:solidFill>
                  <a:srgbClr val="161E2F"/>
                </a:solidFill>
                <a:latin typeface="Golos Text"/>
                <a:ea typeface="Golos Text"/>
              </a:rPr>
              <a:t> · 5–10 клубов, 500 игроков</a:t>
            </a:r>
            <a:endParaRPr lang="en-US" sz="1600" noProof="1"/>
          </a:p>
          <a:p>
            <a:pPr algn="l">
              <a:lnSpc>
                <a:spcPct val="135000"/>
              </a:lnSpc>
            </a:pPr>
            <a:r>
              <a:rPr lang="en-US" sz="1200" noProof="1">
                <a:solidFill>
                  <a:srgbClr val="55607A"/>
                </a:solidFill>
                <a:latin typeface="Golos Text"/>
                <a:ea typeface="Golos Text"/>
              </a:rPr>
              <a:t>Появляются соперники</a:t>
            </a:r>
            <a:endParaRPr lang="en-US" sz="1600" noProof="1"/>
          </a:p>
        </p:txBody>
      </p:sp>
      <p:sp>
        <p:nvSpPr>
          <p:cNvPr id="14" name="step-3-hex"/>
          <p:cNvSpPr/>
          <p:nvPr/>
        </p:nvSpPr>
        <p:spPr>
          <a:xfrm>
            <a:off x="7772400" y="5054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noFill/>
          <a:ln w="25400">
            <a:solidFill>
              <a:srgbClr val="B51A2B"/>
            </a:solidFill>
          </a:ln>
        </p:spPr>
      </p:sp>
      <p:sp>
        <p:nvSpPr>
          <p:cNvPr id="15" name="step-3"/>
          <p:cNvSpPr txBox="1"/>
          <p:nvPr/>
        </p:nvSpPr>
        <p:spPr>
          <a:xfrm>
            <a:off x="8178800" y="4978400"/>
            <a:ext cx="33020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400" b="1" noProof="1">
                <a:solidFill>
                  <a:srgbClr val="161E2F"/>
                </a:solidFill>
                <a:latin typeface="Golos Text"/>
                <a:ea typeface="Golos Text"/>
              </a:rPr>
              <a:t>Город</a:t>
            </a:r>
            <a:r>
              <a:rPr lang="en-US" sz="1400" noProof="1">
                <a:solidFill>
                  <a:srgbClr val="161E2F"/>
                </a:solidFill>
                <a:latin typeface="Golos Text"/>
                <a:ea typeface="Golos Text"/>
              </a:rPr>
              <a:t> · Москва, 10 000 игроков</a:t>
            </a:r>
            <a:endParaRPr lang="en-US" sz="1600" noProof="1"/>
          </a:p>
          <a:p>
            <a:pPr algn="l">
              <a:lnSpc>
                <a:spcPct val="135000"/>
              </a:lnSpc>
            </a:pPr>
            <a:r>
              <a:rPr lang="en-US" sz="1200" noProof="1">
                <a:solidFill>
                  <a:srgbClr val="55607A"/>
                </a:solidFill>
                <a:latin typeface="Golos Text"/>
                <a:ea typeface="Golos Text"/>
              </a:rPr>
              <a:t>Кланы, сезоны, бренды</a:t>
            </a:r>
            <a:endParaRPr lang="en-US" sz="1600" noProof="1"/>
          </a:p>
        </p:txBody>
      </p:sp>
      <p:sp>
        <p:nvSpPr>
          <p:cNvPr id="16" name="beach-line"/>
          <p:cNvSpPr/>
          <p:nvPr>
            <p:extLst>
              <p:ext uri="{F5677B7D-0D2A-4D9B-9A5C-6D8D7D0E5A5D}">
                <pptd:line xmlns="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encoding="base64url">eyJ2aWV3Qm94IjpbMiwxMjhdLCJwb2ludHMiOiIxLDAgMSwxMjgifQ</pptd:line>
              </p:ext>
            </p:extLst>
          </p:nvPr>
        </p:nvSpPr>
        <p:spPr>
          <a:xfrm>
            <a:off x="7874000" y="3403600"/>
            <a:ext cx="25400" cy="1625600"/>
          </a:xfrm>
          <a:custGeom>
            <a:avLst/>
            <a:gdLst/>
            <a:ahLst/>
            <a:cxnLst/>
            <a:rect l="l" t="t" r="r" b="b"/>
            <a:pathLst>
              <a:path w="2" h="128">
                <a:moveTo>
                  <a:pt x="1" y="0"/>
                </a:moveTo>
                <a:lnTo>
                  <a:pt x="1" y="128"/>
                </a:lnTo>
              </a:path>
            </a:pathLst>
          </a:custGeom>
          <a:noFill/>
          <a:ln w="12700" cap="rnd">
            <a:solidFill>
              <a:srgbClr val="BFB5AF"/>
            </a:solidFill>
            <a:prstDash val="dash"/>
            <a:round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ПЛАН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105664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000" b="1" noProof="1">
                <a:solidFill>
                  <a:srgbClr val="161E2F"/>
                </a:solidFill>
                <a:latin typeface="Onest"/>
                <a:ea typeface="Onest"/>
              </a:rPr>
              <a:t>От клуба — к первому сезону с брендом.</a:t>
            </a:r>
            <a:endParaRPr lang="en-US" sz="4000" noProof="1"/>
          </a:p>
        </p:txBody>
      </p:sp>
      <p:sp>
        <p:nvSpPr>
          <p:cNvPr id="4" name="row-0-tag"/>
          <p:cNvSpPr txBox="1"/>
          <p:nvPr/>
        </p:nvSpPr>
        <p:spPr>
          <a:xfrm>
            <a:off x="812800" y="2159000"/>
            <a:ext cx="1778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b="1" noProof="1">
                <a:solidFill>
                  <a:srgbClr val="B51A2B"/>
                </a:solidFill>
                <a:latin typeface="Onest"/>
                <a:ea typeface="Onest"/>
              </a:rPr>
              <a:t>Сделано</a:t>
            </a:r>
            <a:endParaRPr lang="en-US" sz="1600" noProof="1"/>
          </a:p>
        </p:txBody>
      </p:sp>
      <p:sp>
        <p:nvSpPr>
          <p:cNvPr id="5" name="row-0-text"/>
          <p:cNvSpPr txBox="1"/>
          <p:nvPr/>
        </p:nvSpPr>
        <p:spPr>
          <a:xfrm>
            <a:off x="2794000" y="2159000"/>
            <a:ext cx="85852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Прототип, захват территории, подбор маршрутов, выкат в прод</a:t>
            </a:r>
            <a:endParaRPr lang="en-US" sz="1500" noProof="1"/>
          </a:p>
        </p:txBody>
      </p:sp>
      <p:sp>
        <p:nvSpPr>
          <p:cNvPr id="6" name="sep-0"/>
          <p:cNvSpPr/>
          <p:nvPr/>
        </p:nvSpPr>
        <p:spPr>
          <a:xfrm>
            <a:off x="812800" y="2768600"/>
            <a:ext cx="105664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7" name="row-1-tag"/>
          <p:cNvSpPr txBox="1"/>
          <p:nvPr/>
        </p:nvSpPr>
        <p:spPr>
          <a:xfrm>
            <a:off x="812800" y="2971800"/>
            <a:ext cx="1778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b="1" noProof="1">
                <a:solidFill>
                  <a:srgbClr val="161E2F"/>
                </a:solidFill>
                <a:latin typeface="Onest"/>
                <a:ea typeface="Onest"/>
              </a:rPr>
              <a:t>Сейчас</a:t>
            </a:r>
            <a:endParaRPr lang="en-US" sz="1600" noProof="1"/>
          </a:p>
        </p:txBody>
      </p:sp>
      <p:sp>
        <p:nvSpPr>
          <p:cNvPr id="8" name="row-1-text"/>
          <p:cNvSpPr txBox="1"/>
          <p:nvPr/>
        </p:nvSpPr>
        <p:spPr>
          <a:xfrm>
            <a:off x="2794000" y="2971800"/>
            <a:ext cx="85852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Выход в RuStore и пилот с беговым клубом</a:t>
            </a:r>
            <a:endParaRPr lang="en-US" sz="1500" noProof="1"/>
          </a:p>
        </p:txBody>
      </p:sp>
      <p:sp>
        <p:nvSpPr>
          <p:cNvPr id="9" name="sep-1"/>
          <p:cNvSpPr/>
          <p:nvPr/>
        </p:nvSpPr>
        <p:spPr>
          <a:xfrm>
            <a:off x="812800" y="3581400"/>
            <a:ext cx="105664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0" name="row-2-tag"/>
          <p:cNvSpPr txBox="1"/>
          <p:nvPr/>
        </p:nvSpPr>
        <p:spPr>
          <a:xfrm>
            <a:off x="812800" y="3784600"/>
            <a:ext cx="1778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b="1" noProof="1">
                <a:solidFill>
                  <a:srgbClr val="161E2F"/>
                </a:solidFill>
                <a:latin typeface="Onest"/>
                <a:ea typeface="Onest"/>
              </a:rPr>
              <a:t>3 мес</a:t>
            </a:r>
            <a:endParaRPr lang="en-US" sz="1600" noProof="1"/>
          </a:p>
        </p:txBody>
      </p:sp>
      <p:sp>
        <p:nvSpPr>
          <p:cNvPr id="11" name="row-2-text"/>
          <p:cNvSpPr txBox="1"/>
          <p:nvPr/>
        </p:nvSpPr>
        <p:spPr>
          <a:xfrm>
            <a:off x="2794000" y="3708400"/>
            <a:ext cx="8585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Закрытая бета в одном районе · </a:t>
            </a:r>
            <a:r>
              <a:rPr lang="en-US" sz="1500" b="1" noProof="1">
                <a:solidFill>
                  <a:srgbClr val="55607A"/>
                </a:solidFill>
                <a:latin typeface="Golos Text"/>
                <a:ea typeface="Golos Text"/>
              </a:rPr>
              <a:t>первый спонсорский сезон с брендом</a:t>
            </a:r>
            <a:endParaRPr lang="en-US" sz="1500" noProof="1"/>
          </a:p>
        </p:txBody>
      </p:sp>
      <p:sp>
        <p:nvSpPr>
          <p:cNvPr id="12" name="sep-2"/>
          <p:cNvSpPr/>
          <p:nvPr/>
        </p:nvSpPr>
        <p:spPr>
          <a:xfrm>
            <a:off x="812800" y="4445000"/>
            <a:ext cx="105664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3" name="row-3-tag"/>
          <p:cNvSpPr txBox="1"/>
          <p:nvPr/>
        </p:nvSpPr>
        <p:spPr>
          <a:xfrm>
            <a:off x="812800" y="4648200"/>
            <a:ext cx="1778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b="1" noProof="1">
                <a:solidFill>
                  <a:srgbClr val="161E2F"/>
                </a:solidFill>
                <a:latin typeface="Onest"/>
                <a:ea typeface="Onest"/>
              </a:rPr>
              <a:t>6 мес</a:t>
            </a:r>
            <a:endParaRPr lang="en-US" sz="1600" noProof="1"/>
          </a:p>
        </p:txBody>
      </p:sp>
      <p:sp>
        <p:nvSpPr>
          <p:cNvPr id="14" name="row-3-text"/>
          <p:cNvSpPr txBox="1"/>
          <p:nvPr/>
        </p:nvSpPr>
        <p:spPr>
          <a:xfrm>
            <a:off x="2794000" y="4572000"/>
            <a:ext cx="85852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sz="1500" noProof="1">
                <a:solidFill>
                  <a:srgbClr val="55607A"/>
                </a:solidFill>
                <a:latin typeface="Golos Text"/>
                <a:ea typeface="Golos Text"/>
              </a:rPr>
              <a:t>Кланы, сезоны, вторая площадка · 2–3 бренда в сезонном формате</a:t>
            </a:r>
            <a:endParaRPr lang="en-US" sz="1500" noProof="1"/>
          </a:p>
        </p:txBody>
      </p:sp>
      <p:sp>
        <p:nvSpPr>
          <p:cNvPr id="15" name="conclusion-bar"/>
          <p:cNvSpPr/>
          <p:nvPr/>
        </p:nvSpPr>
        <p:spPr>
          <a:xfrm>
            <a:off x="812800" y="5588000"/>
            <a:ext cx="38100" cy="609600"/>
          </a:xfrm>
          <a:prstGeom prst="rect">
            <a:avLst/>
          </a:prstGeom>
          <a:solidFill>
            <a:srgbClr val="B51A2B"/>
          </a:solidFill>
          <a:ln>
            <a:noFill/>
          </a:ln>
        </p:spPr>
      </p:sp>
      <p:sp>
        <p:nvSpPr>
          <p:cNvPr id="16" name="conclusion"/>
          <p:cNvSpPr txBox="1"/>
          <p:nvPr/>
        </p:nvSpPr>
        <p:spPr>
          <a:xfrm>
            <a:off x="1117600" y="5588000"/>
            <a:ext cx="101600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40000"/>
              </a:lnSpc>
            </a:pPr>
            <a:r>
              <a:rPr lang="en-US" sz="1600" noProof="1">
                <a:solidFill>
                  <a:srgbClr val="161E2F"/>
                </a:solidFill>
                <a:latin typeface="Golos Text"/>
                <a:ea typeface="Golos Text"/>
              </a:rPr>
              <a:t>Пилот с клубом превращает работающий продукт в доказанный спрос — а первый сезон с брендом доказывает модель денег.</a:t>
            </a:r>
            <a:endParaRPr lang="en-US" sz="1600" noProof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7112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B51A2B"/>
                </a:solidFill>
                <a:latin typeface="Golos Text"/>
                <a:ea typeface="Golos Text"/>
              </a:rPr>
              <a:t>КОМАНДА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1066800"/>
            <a:ext cx="105664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4000" b="1" noProof="1">
                <a:solidFill>
                  <a:srgbClr val="161E2F"/>
                </a:solidFill>
                <a:latin typeface="Onest"/>
                <a:ea typeface="Onest"/>
              </a:rPr>
              <a:t>Двое студентов, довели до прода.</a:t>
            </a:r>
            <a:endParaRPr lang="en-US" sz="4000" noProof="1"/>
          </a:p>
        </p:txBody>
      </p:sp>
      <p:sp>
        <p:nvSpPr>
          <p:cNvPr id="4" name="hex-1"/>
          <p:cNvSpPr/>
          <p:nvPr/>
        </p:nvSpPr>
        <p:spPr>
          <a:xfrm>
            <a:off x="812800" y="22860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noFill/>
          <a:ln w="25400">
            <a:solidFill>
              <a:srgbClr val="B51A2B"/>
            </a:solidFill>
          </a:ln>
        </p:spPr>
      </p:sp>
      <p:sp>
        <p:nvSpPr>
          <p:cNvPr id="5" name="hex-1-letter"/>
          <p:cNvSpPr txBox="1"/>
          <p:nvPr/>
        </p:nvSpPr>
        <p:spPr>
          <a:xfrm>
            <a:off x="812800" y="22860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800" b="1" noProof="1">
                <a:solidFill>
                  <a:srgbClr val="B51A2B"/>
                </a:solidFill>
                <a:latin typeface="Onest"/>
                <a:ea typeface="Onest"/>
              </a:rPr>
              <a:t>Е</a:t>
            </a:r>
            <a:endParaRPr lang="en-US" sz="2800" noProof="1"/>
          </a:p>
        </p:txBody>
      </p:sp>
      <p:sp>
        <p:nvSpPr>
          <p:cNvPr id="6" name="person-1-name"/>
          <p:cNvSpPr txBox="1"/>
          <p:nvPr/>
        </p:nvSpPr>
        <p:spPr>
          <a:xfrm>
            <a:off x="2032000" y="2336800"/>
            <a:ext cx="40640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000" b="1" noProof="1">
                <a:solidFill>
                  <a:srgbClr val="161E2F"/>
                </a:solidFill>
                <a:latin typeface="Onest"/>
                <a:ea typeface="Onest"/>
              </a:rPr>
              <a:t>Евтушенко Елисей Андреевич</a:t>
            </a:r>
            <a:endParaRPr lang="en-US" sz="2000" noProof="1"/>
          </a:p>
        </p:txBody>
      </p:sp>
      <p:sp>
        <p:nvSpPr>
          <p:cNvPr id="7" name="person-1-role"/>
          <p:cNvSpPr txBox="1"/>
          <p:nvPr/>
        </p:nvSpPr>
        <p:spPr>
          <a:xfrm>
            <a:off x="2032000" y="2717800"/>
            <a:ext cx="4064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B51A2B"/>
                </a:solidFill>
                <a:latin typeface="Golos Text"/>
                <a:ea typeface="Golos Text"/>
              </a:rPr>
              <a:t>CEO</a:t>
            </a:r>
            <a:endParaRPr lang="en-US" sz="1400" noProof="1"/>
          </a:p>
        </p:txBody>
      </p:sp>
      <p:sp>
        <p:nvSpPr>
          <p:cNvPr id="8" name="person-1-desc"/>
          <p:cNvSpPr txBox="1"/>
          <p:nvPr/>
        </p:nvSpPr>
        <p:spPr>
          <a:xfrm>
            <a:off x="2032000" y="3022600"/>
            <a:ext cx="419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РЭУ им. Плеханова, 3 курс · ивент-менеджер с 2-летним опытом</a:t>
            </a:r>
            <a:endParaRPr lang="en-US" sz="1300" noProof="1"/>
          </a:p>
        </p:txBody>
      </p:sp>
      <p:sp>
        <p:nvSpPr>
          <p:cNvPr id="9" name="hex-2"/>
          <p:cNvSpPr/>
          <p:nvPr/>
        </p:nvSpPr>
        <p:spPr>
          <a:xfrm>
            <a:off x="6604000" y="22860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noFill/>
          <a:ln w="25400">
            <a:solidFill>
              <a:srgbClr val="B51A2B"/>
            </a:solidFill>
          </a:ln>
        </p:spPr>
      </p:sp>
      <p:sp>
        <p:nvSpPr>
          <p:cNvPr id="10" name="hex-2-letter"/>
          <p:cNvSpPr txBox="1"/>
          <p:nvPr/>
        </p:nvSpPr>
        <p:spPr>
          <a:xfrm>
            <a:off x="6604000" y="22860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800" b="1" noProof="1">
                <a:solidFill>
                  <a:srgbClr val="B51A2B"/>
                </a:solidFill>
                <a:latin typeface="Onest"/>
                <a:ea typeface="Onest"/>
              </a:rPr>
              <a:t>Е</a:t>
            </a:r>
            <a:endParaRPr lang="en-US" sz="2800" noProof="1"/>
          </a:p>
        </p:txBody>
      </p:sp>
      <p:sp>
        <p:nvSpPr>
          <p:cNvPr id="11" name="person-2-name"/>
          <p:cNvSpPr txBox="1"/>
          <p:nvPr/>
        </p:nvSpPr>
        <p:spPr>
          <a:xfrm>
            <a:off x="7823200" y="2336800"/>
            <a:ext cx="40640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000" b="1" noProof="1">
                <a:solidFill>
                  <a:srgbClr val="161E2F"/>
                </a:solidFill>
                <a:latin typeface="Onest"/>
                <a:ea typeface="Onest"/>
              </a:rPr>
              <a:t>Щукин Егор Владиславович</a:t>
            </a:r>
            <a:endParaRPr lang="en-US" sz="2000" noProof="1"/>
          </a:p>
        </p:txBody>
      </p:sp>
      <p:sp>
        <p:nvSpPr>
          <p:cNvPr id="12" name="person-2-role"/>
          <p:cNvSpPr txBox="1"/>
          <p:nvPr/>
        </p:nvSpPr>
        <p:spPr>
          <a:xfrm>
            <a:off x="7823200" y="2717800"/>
            <a:ext cx="4064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b="1" noProof="1">
                <a:solidFill>
                  <a:srgbClr val="B51A2B"/>
                </a:solidFill>
                <a:latin typeface="Golos Text"/>
                <a:ea typeface="Golos Text"/>
              </a:rPr>
              <a:t>CTO</a:t>
            </a:r>
            <a:endParaRPr lang="en-US" sz="1400" noProof="1"/>
          </a:p>
        </p:txBody>
      </p:sp>
      <p:sp>
        <p:nvSpPr>
          <p:cNvPr id="13" name="person-2-desc"/>
          <p:cNvSpPr txBox="1"/>
          <p:nvPr/>
        </p:nvSpPr>
        <p:spPr>
          <a:xfrm>
            <a:off x="7823200" y="3022600"/>
            <a:ext cx="41910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НИТУ МИСиС, 3 курс · финалист «Студенческого стартапа», разработчик и аналитик</a:t>
            </a:r>
            <a:endParaRPr lang="en-US" sz="1300" noProof="1"/>
          </a:p>
        </p:txBody>
      </p:sp>
      <p:sp>
        <p:nvSpPr>
          <p:cNvPr id="14" name="divider-h"/>
          <p:cNvSpPr/>
          <p:nvPr/>
        </p:nvSpPr>
        <p:spPr>
          <a:xfrm>
            <a:off x="812800" y="4191000"/>
            <a:ext cx="10566400" cy="12700"/>
          </a:xfrm>
          <a:prstGeom prst="rect">
            <a:avLst/>
          </a:prstGeom>
          <a:solidFill>
            <a:srgbClr val="E0D6C4"/>
          </a:solidFill>
          <a:ln>
            <a:noFill/>
          </a:ln>
        </p:spPr>
      </p:sp>
      <p:sp>
        <p:nvSpPr>
          <p:cNvPr id="15" name="fact-1-num"/>
          <p:cNvSpPr txBox="1"/>
          <p:nvPr/>
        </p:nvSpPr>
        <p:spPr>
          <a:xfrm>
            <a:off x="812800" y="4521200"/>
            <a:ext cx="2540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600" b="1" noProof="1">
                <a:solidFill>
                  <a:srgbClr val="B51A2B"/>
                </a:solidFill>
                <a:latin typeface="Onest"/>
                <a:ea typeface="Onest"/>
              </a:rPr>
              <a:t>3 месяца</a:t>
            </a:r>
            <a:endParaRPr lang="en-US" sz="2600" noProof="1"/>
          </a:p>
        </p:txBody>
      </p:sp>
      <p:sp>
        <p:nvSpPr>
          <p:cNvPr id="16" name="fact-1-cap"/>
          <p:cNvSpPr txBox="1"/>
          <p:nvPr/>
        </p:nvSpPr>
        <p:spPr>
          <a:xfrm>
            <a:off x="812800" y="4978400"/>
            <a:ext cx="2794000" cy="63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от идеи до рабочего продукта в проде — без финансирования</a:t>
            </a:r>
            <a:endParaRPr lang="en-US" sz="1300" noProof="1"/>
          </a:p>
        </p:txBody>
      </p:sp>
      <p:sp>
        <p:nvSpPr>
          <p:cNvPr id="17" name="fact-2-num"/>
          <p:cNvSpPr txBox="1"/>
          <p:nvPr/>
        </p:nvSpPr>
        <p:spPr>
          <a:xfrm>
            <a:off x="4318000" y="4521200"/>
            <a:ext cx="304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600" b="1" noProof="1">
                <a:solidFill>
                  <a:srgbClr val="B51A2B"/>
                </a:solidFill>
                <a:latin typeface="Onest"/>
                <a:ea typeface="Onest"/>
              </a:rPr>
              <a:t>Гранты</a:t>
            </a:r>
            <a:endParaRPr lang="en-US" sz="2600" noProof="1"/>
          </a:p>
        </p:txBody>
      </p:sp>
      <p:sp>
        <p:nvSpPr>
          <p:cNvPr id="18" name="fact-2-cap"/>
          <p:cNvSpPr txBox="1"/>
          <p:nvPr/>
        </p:nvSpPr>
        <p:spPr>
          <a:xfrm>
            <a:off x="4318000" y="4978400"/>
            <a:ext cx="3048000" cy="63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есть опыт грантовых проектов, юрлицо оформим под первый контракт</a:t>
            </a:r>
            <a:endParaRPr lang="en-US" sz="1300" noProof="1"/>
          </a:p>
        </p:txBody>
      </p:sp>
      <p:sp>
        <p:nvSpPr>
          <p:cNvPr id="19" name="fact-3-num"/>
          <p:cNvSpPr txBox="1"/>
          <p:nvPr/>
        </p:nvSpPr>
        <p:spPr>
          <a:xfrm>
            <a:off x="8382000" y="4521200"/>
            <a:ext cx="3048000" cy="431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600" b="1" noProof="1">
                <a:solidFill>
                  <a:srgbClr val="B51A2B"/>
                </a:solidFill>
                <a:latin typeface="Onest"/>
                <a:ea typeface="Onest"/>
              </a:rPr>
              <a:t>Акселераторы</a:t>
            </a:r>
            <a:endParaRPr lang="en-US" sz="2600" noProof="1"/>
          </a:p>
        </p:txBody>
      </p:sp>
      <p:sp>
        <p:nvSpPr>
          <p:cNvPr id="20" name="fact-3-cap"/>
          <p:cNvSpPr txBox="1"/>
          <p:nvPr/>
        </p:nvSpPr>
        <p:spPr>
          <a:xfrm>
            <a:off x="8382000" y="4978400"/>
            <a:ext cx="3048000" cy="63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55607A"/>
                </a:solidFill>
                <a:latin typeface="Golos Text"/>
                <a:ea typeface="Golos Text"/>
              </a:rPr>
              <a:t>HIVE РЭУ сейчас, дальше — Студстартап</a:t>
            </a:r>
            <a:endParaRPr lang="en-US" sz="1300" noProof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-deco-1"/>
          <p:cNvSpPr/>
          <p:nvPr/>
        </p:nvSpPr>
        <p:spPr>
          <a:xfrm>
            <a:off x="9652000" y="4318000"/>
            <a:ext cx="2794000" cy="2794000"/>
          </a:xfrm>
          <a:custGeom>
            <a:avLst/>
            <a:gdLst/>
            <a:ahLst/>
            <a:cxnLst/>
            <a:rect l="l" t="t" r="r" b="b"/>
            <a:pathLst>
              <a:path w="100" h="100">
                <a:moveTo>
                  <a:pt x="100" y="50"/>
                </a:moveTo>
                <a:lnTo>
                  <a:pt x="75" y="93"/>
                </a:lnTo>
                <a:lnTo>
                  <a:pt x="25" y="93"/>
                </a:lnTo>
                <a:lnTo>
                  <a:pt x="0" y="50"/>
                </a:lnTo>
                <a:lnTo>
                  <a:pt x="25" y="7"/>
                </a:lnTo>
                <a:lnTo>
                  <a:pt x="75" y="7"/>
                </a:lnTo>
                <a:close/>
              </a:path>
            </a:pathLst>
          </a:custGeom>
          <a:noFill/>
          <a:ln w="19050">
            <a:solidFill>
              <a:srgbClr val="B51A2B">
                <a:alpha val="34902"/>
              </a:srgbClr>
            </a:solidFill>
          </a:ln>
        </p:spPr>
      </p:sp>
      <p:sp>
        <p:nvSpPr>
          <p:cNvPr id="3" name="kicker"/>
          <p:cNvSpPr txBox="1"/>
          <p:nvPr/>
        </p:nvSpPr>
        <p:spPr>
          <a:xfrm>
            <a:off x="812800" y="7112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b="1" kern="0" spc="300" noProof="1">
                <a:solidFill>
                  <a:srgbClr val="E8956D"/>
                </a:solidFill>
                <a:latin typeface="Golos Text"/>
                <a:ea typeface="Golos Text"/>
              </a:rPr>
              <a:t>ЧТО НАМ НУЖНО ОТ HIVE</a:t>
            </a:r>
            <a:endParaRPr lang="en-US" sz="1200" noProof="1"/>
          </a:p>
        </p:txBody>
      </p:sp>
      <p:sp>
        <p:nvSpPr>
          <p:cNvPr id="4" name="title"/>
          <p:cNvSpPr txBox="1"/>
          <p:nvPr/>
        </p:nvSpPr>
        <p:spPr>
          <a:xfrm>
            <a:off x="812800" y="1092200"/>
            <a:ext cx="105664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25000"/>
              </a:lnSpc>
            </a:pPr>
            <a:r>
              <a:rPr lang="en-US" sz="4000" b="1" noProof="1">
                <a:solidFill>
                  <a:srgbClr val="FFFFFF"/>
                </a:solidFill>
                <a:latin typeface="Onest"/>
                <a:ea typeface="Onest"/>
              </a:rPr>
              <a:t>Нам нужны люди на карте и первый бренд.</a:t>
            </a:r>
            <a:endParaRPr lang="en-US" sz="4000" noProof="1"/>
          </a:p>
        </p:txBody>
      </p:sp>
      <p:sp>
        <p:nvSpPr>
          <p:cNvPr id="5" name="sub"/>
          <p:cNvSpPr txBox="1"/>
          <p:nvPr/>
        </p:nvSpPr>
        <p:spPr>
          <a:xfrm>
            <a:off x="812800" y="2362200"/>
            <a:ext cx="8890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1600" noProof="1">
                <a:solidFill>
                  <a:srgbClr val="B9C0D4"/>
                </a:solidFill>
                <a:latin typeface="Golos Text"/>
                <a:ea typeface="Golos Text"/>
              </a:rPr>
              <a:t>Продукт работает. Дальше всё упирается в плотность игроков и первый спонсорский сезон, который докажет модель.</a:t>
            </a:r>
            <a:endParaRPr lang="en-US" sz="1600" noProof="1"/>
          </a:p>
        </p:txBody>
      </p:sp>
      <p:sp>
        <p:nvSpPr>
          <p:cNvPr id="6" name="ask-1-num"/>
          <p:cNvSpPr txBox="1"/>
          <p:nvPr/>
        </p:nvSpPr>
        <p:spPr>
          <a:xfrm>
            <a:off x="812800" y="33274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E8956D"/>
                </a:solidFill>
                <a:latin typeface="Onest"/>
                <a:ea typeface="Onest"/>
              </a:rPr>
              <a:t>01</a:t>
            </a:r>
            <a:endParaRPr lang="en-US" sz="2200" noProof="1"/>
          </a:p>
        </p:txBody>
      </p:sp>
      <p:sp>
        <p:nvSpPr>
          <p:cNvPr id="7" name="ask-1"/>
          <p:cNvSpPr txBox="1"/>
          <p:nvPr/>
        </p:nvSpPr>
        <p:spPr>
          <a:xfrm>
            <a:off x="1524000" y="3302000"/>
            <a:ext cx="96520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500" b="1" noProof="1">
                <a:solidFill>
                  <a:srgbClr val="FFFFFF"/>
                </a:solidFill>
                <a:latin typeface="Golos Text"/>
                <a:ea typeface="Golos Text"/>
              </a:rPr>
              <a:t>Первый район — Плехановка</a:t>
            </a:r>
            <a:endParaRPr lang="en-US" sz="1600" noProof="1"/>
          </a:p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B9C0D4"/>
                </a:solidFill>
                <a:latin typeface="Golos Text"/>
                <a:ea typeface="Golos Text"/>
              </a:rPr>
              <a:t>Студенты и беговой клуб РЭУ как первая плотная аудитория, медиа университета</a:t>
            </a:r>
            <a:endParaRPr lang="en-US" sz="1600" noProof="1"/>
          </a:p>
        </p:txBody>
      </p:sp>
      <p:sp>
        <p:nvSpPr>
          <p:cNvPr id="8" name="ask-2-num"/>
          <p:cNvSpPr txBox="1"/>
          <p:nvPr/>
        </p:nvSpPr>
        <p:spPr>
          <a:xfrm>
            <a:off x="812800" y="41910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E8956D"/>
                </a:solidFill>
                <a:latin typeface="Onest"/>
                <a:ea typeface="Onest"/>
              </a:rPr>
              <a:t>02</a:t>
            </a:r>
            <a:endParaRPr lang="en-US" sz="2200" noProof="1"/>
          </a:p>
        </p:txBody>
      </p:sp>
      <p:sp>
        <p:nvSpPr>
          <p:cNvPr id="9" name="ask-2"/>
          <p:cNvSpPr txBox="1"/>
          <p:nvPr/>
        </p:nvSpPr>
        <p:spPr>
          <a:xfrm>
            <a:off x="1524000" y="4165600"/>
            <a:ext cx="96520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500" b="1" noProof="1">
                <a:solidFill>
                  <a:srgbClr val="FFFFFF"/>
                </a:solidFill>
                <a:latin typeface="Golos Text"/>
                <a:ea typeface="Golos Text"/>
              </a:rPr>
              <a:t>Выход на бренды и экспертов</a:t>
            </a:r>
            <a:endParaRPr lang="en-US" sz="1600" noProof="1"/>
          </a:p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B9C0D4"/>
                </a:solidFill>
                <a:latin typeface="Golos Text"/>
                <a:ea typeface="Golos Text"/>
              </a:rPr>
              <a:t>Партнёры РЭУ из ритейла, фитнеса и спорттоваров, экспертиза по монетизации</a:t>
            </a:r>
            <a:endParaRPr lang="en-US" sz="1600" noProof="1"/>
          </a:p>
        </p:txBody>
      </p:sp>
      <p:sp>
        <p:nvSpPr>
          <p:cNvPr id="10" name="ask-3-num"/>
          <p:cNvSpPr txBox="1"/>
          <p:nvPr/>
        </p:nvSpPr>
        <p:spPr>
          <a:xfrm>
            <a:off x="812800" y="50546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200" b="1" noProof="1">
                <a:solidFill>
                  <a:srgbClr val="E8956D"/>
                </a:solidFill>
                <a:latin typeface="Onest"/>
                <a:ea typeface="Onest"/>
              </a:rPr>
              <a:t>03</a:t>
            </a:r>
            <a:endParaRPr lang="en-US" sz="2200" noProof="1"/>
          </a:p>
        </p:txBody>
      </p:sp>
      <p:sp>
        <p:nvSpPr>
          <p:cNvPr id="11" name="ask-3"/>
          <p:cNvSpPr txBox="1"/>
          <p:nvPr/>
        </p:nvSpPr>
        <p:spPr>
          <a:xfrm>
            <a:off x="1524000" y="5029200"/>
            <a:ext cx="9652000" cy="660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r>
              <a:rPr lang="en-US" sz="1500" b="1" noProof="1">
                <a:solidFill>
                  <a:srgbClr val="FFFFFF"/>
                </a:solidFill>
                <a:latin typeface="Golos Text"/>
                <a:ea typeface="Golos Text"/>
              </a:rPr>
              <a:t>Трекинг к Студстартапу</a:t>
            </a:r>
            <a:endParaRPr lang="en-US" sz="1600" noProof="1"/>
          </a:p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B9C0D4"/>
                </a:solidFill>
                <a:latin typeface="Golos Text"/>
                <a:ea typeface="Golos Text"/>
              </a:rPr>
              <a:t>Упаковка заявки, метрики пилота и подготовка к грантам ФСИ</a:t>
            </a:r>
            <a:endParaRPr lang="en-US" sz="1600" noProof="1"/>
          </a:p>
        </p:txBody>
      </p:sp>
      <p:sp>
        <p:nvSpPr>
          <p:cNvPr id="12" name="footer-link"/>
          <p:cNvSpPr txBox="1"/>
          <p:nvPr/>
        </p:nvSpPr>
        <p:spPr>
          <a:xfrm>
            <a:off x="812800" y="60706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" kern="0" spc="200" noProof="1">
                <a:solidFill>
                  <a:srgbClr val="E8956D"/>
                </a:solidFill>
                <a:latin typeface="JetBrains Mono"/>
                <a:ea typeface="JetBrains Mono"/>
              </a:rPr>
              <a:t>ewe-running.ru</a:t>
            </a:r>
            <a:endParaRPr lang="en-US" sz="1100" noProof="1"/>
          </a:p>
        </p:txBody>
      </p:sp>
      <p:sp>
        <p:nvSpPr>
          <p:cNvPr id="13" name="footer-note"/>
          <p:cNvSpPr txBox="1"/>
          <p:nvPr/>
        </p:nvSpPr>
        <p:spPr>
          <a:xfrm>
            <a:off x="6096000" y="6070600"/>
            <a:ext cx="52832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noProof="1">
                <a:solidFill>
                  <a:srgbClr val="6B748C"/>
                </a:solidFill>
                <a:latin typeface="Golos Text"/>
                <a:ea typeface="Golos Text"/>
              </a:rPr>
              <a:t>Откройте на телефоне — приложение живое.</a:t>
            </a:r>
            <a:endParaRPr lang="en-US" sz="1200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1657</Words>
  <Application>Microsoft Office PowerPoint</Application>
  <PresentationFormat>Широкоэкранный</PresentationFormat>
  <Paragraphs>267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Golos Text</vt:lpstr>
      <vt:lpstr>JetBrains Mono</vt:lpstr>
      <vt:lpstr>Onest</vt:lpstr>
      <vt:lpstr>Times New Roman</vt:lpstr>
      <vt:lpstr>PPTD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EWE-pitch-2026</dc:title>
  <cp:lastModifiedBy>Елисей Евтушенко</cp:lastModifiedBy>
  <cp:revision>2</cp:revision>
  <dcterms:modified xsi:type="dcterms:W3CDTF">2026-09-28T08:37:51Z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/>
  </property>
</Properties>
</file>