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6"/>
  </p:notesMasterIdLst>
  <p:handoutMasterIdLst>
    <p:handoutMasterId r:id="rId17"/>
  </p:handoutMasterIdLst>
  <p:sldIdLst>
    <p:sldId id="260" r:id="rId6"/>
    <p:sldId id="295" r:id="rId7"/>
    <p:sldId id="304" r:id="rId8"/>
    <p:sldId id="297" r:id="rId9"/>
    <p:sldId id="298" r:id="rId10"/>
    <p:sldId id="299" r:id="rId11"/>
    <p:sldId id="300" r:id="rId12"/>
    <p:sldId id="301" r:id="rId13"/>
    <p:sldId id="302" r:id="rId14"/>
    <p:sldId id="303" r:id="rId15"/>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A7"/>
    <a:srgbClr val="20D7C0"/>
    <a:srgbClr val="FF8200"/>
    <a:srgbClr val="0640BC"/>
    <a:srgbClr val="F1FBFF"/>
    <a:srgbClr val="086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0" autoAdjust="0"/>
    <p:restoredTop sz="95604" autoAdjust="0"/>
  </p:normalViewPr>
  <p:slideViewPr>
    <p:cSldViewPr snapToGrid="0">
      <p:cViewPr>
        <p:scale>
          <a:sx n="75" d="100"/>
          <a:sy n="75" d="100"/>
        </p:scale>
        <p:origin x="-474" y="-72"/>
      </p:cViewPr>
      <p:guideLst>
        <p:guide orient="horz" pos="3564"/>
        <p:guide pos="6332"/>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20.10.2023</a:t>
            </a:fld>
            <a:endParaRPr lang="ru-RU"/>
          </a:p>
        </p:txBody>
      </p:sp>
      <p:sp>
        <p:nvSpPr>
          <p:cNvPr id="4" name="Нижний колонтитул 3">
            <a:extLst>
              <a:ext uri="{FF2B5EF4-FFF2-40B4-BE49-F238E27FC236}">
                <a16:creationId xmlns=""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98939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4.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9.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9.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9.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9.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 xmlns:a16="http://schemas.microsoft.com/office/drawing/2014/main" id="{45B1F976-7723-DE44-8A75-BD8CE829A48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 xmlns:a16="http://schemas.microsoft.com/office/drawing/2014/main" id="{E938B5B4-D636-894E-A4BC-34D240BA9D6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 xmlns:p15="http://schemas.microsoft.com/office/powerpoint/2012/main">
        <p15:guide id="1" pos="5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 xmlns:a16="http://schemas.microsoft.com/office/drawing/2014/main" id="{BE9342B2-9B05-4142-AF50-13B59E7D4387}"/>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 xmlns:p15="http://schemas.microsoft.com/office/powerpoint/2012/main">
        <p15:guide id="1" pos="5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 xmlns:a16="http://schemas.microsoft.com/office/drawing/2014/main" id="{5DED0A0F-6A06-D645-BB7B-B3C096E8F31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 xmlns:a16="http://schemas.microsoft.com/office/drawing/2014/main" id="{CA253B6D-528B-4C4E-BB42-F73F086058A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 xmlns:a16="http://schemas.microsoft.com/office/drawing/2014/main" id="{E7927BA8-6461-3E44-879B-33796ACFDC9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99689338-717F-E34D-AF5C-7B3C597236A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 xmlns:a16="http://schemas.microsoft.com/office/drawing/2014/main" id="{CAAFB9D2-E37D-5C45-938E-F6E2AF1FAAE8}"/>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9ABAF0E-B356-8A4A-BFDC-8AEA703BC85B}"/>
              </a:ext>
            </a:extLst>
          </p:cNvPr>
          <p:cNvSpPr>
            <a:spLocks noGrp="1"/>
          </p:cNvSpPr>
          <p:nvPr>
            <p:ph type="ctrTitle"/>
          </p:nvPr>
        </p:nvSpPr>
        <p:spPr>
          <a:xfrm>
            <a:off x="799212" y="4603172"/>
            <a:ext cx="7400004" cy="3171782"/>
          </a:xfrm>
        </p:spPr>
        <p:txBody>
          <a:bodyPr>
            <a:normAutofit fontScale="90000"/>
          </a:bodyPr>
          <a:lstStyle/>
          <a:p>
            <a:r>
              <a:rPr lang="ru-RU" dirty="0" smtClean="0"/>
              <a:t/>
            </a:r>
            <a:br>
              <a:rPr lang="ru-RU" dirty="0" smtClean="0"/>
            </a:br>
            <a:r>
              <a:rPr lang="en-US" dirty="0" err="1" smtClean="0"/>
              <a:t>VRDriveTech</a:t>
            </a:r>
            <a:r>
              <a:rPr lang="en-US" dirty="0" smtClean="0"/>
              <a:t>-</a:t>
            </a:r>
            <a:r>
              <a:rPr lang="ru-RU" dirty="0" smtClean="0"/>
              <a:t>Симулятор вождения для частных и государственных автошкол. </a:t>
            </a:r>
            <a:endParaRPr lang="ru-RU" dirty="0"/>
          </a:p>
        </p:txBody>
      </p:sp>
      <p:sp>
        <p:nvSpPr>
          <p:cNvPr id="3" name="Подзаголовок 2">
            <a:extLst>
              <a:ext uri="{FF2B5EF4-FFF2-40B4-BE49-F238E27FC236}">
                <a16:creationId xmlns="" xmlns:a16="http://schemas.microsoft.com/office/drawing/2014/main" id="{44AF7252-0A3C-7145-83C5-764AA3E129DF}"/>
              </a:ext>
            </a:extLst>
          </p:cNvPr>
          <p:cNvSpPr>
            <a:spLocks noGrp="1"/>
          </p:cNvSpPr>
          <p:nvPr>
            <p:ph type="subTitle" idx="1"/>
          </p:nvPr>
        </p:nvSpPr>
        <p:spPr/>
        <p:txBody>
          <a:bodyPr/>
          <a:lstStyle/>
          <a:p>
            <a:r>
              <a:rPr lang="ru-RU" dirty="0" smtClean="0"/>
              <a:t> </a:t>
            </a:r>
            <a:endParaRPr lang="ru-RU" dirty="0"/>
          </a:p>
        </p:txBody>
      </p:sp>
      <p:sp>
        <p:nvSpPr>
          <p:cNvPr id="4" name="Текст 3">
            <a:extLst>
              <a:ext uri="{FF2B5EF4-FFF2-40B4-BE49-F238E27FC236}">
                <a16:creationId xmlns="" xmlns:a16="http://schemas.microsoft.com/office/drawing/2014/main" id="{B5352A1D-B41E-1342-9F17-0F2653F526AE}"/>
              </a:ext>
            </a:extLst>
          </p:cNvPr>
          <p:cNvSpPr>
            <a:spLocks noGrp="1"/>
          </p:cNvSpPr>
          <p:nvPr>
            <p:ph type="body" sz="quarter" idx="10"/>
          </p:nvPr>
        </p:nvSpPr>
        <p:spPr/>
        <p:txBody>
          <a:bodyPr/>
          <a:lstStyle/>
          <a:p>
            <a:r>
              <a:rPr lang="ru-RU" dirty="0" smtClean="0"/>
              <a:t> </a:t>
            </a:r>
            <a:endParaRPr lang="ru-RU" dirty="0"/>
          </a:p>
        </p:txBody>
      </p:sp>
    </p:spTree>
    <p:extLst>
      <p:ext uri="{BB962C8B-B14F-4D97-AF65-F5344CB8AC3E}">
        <p14:creationId xmlns:p14="http://schemas.microsoft.com/office/powerpoint/2010/main" val="220680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r>
              <a:rPr lang="ru-RU" sz="1800" dirty="0"/>
              <a:t>Сайт </a:t>
            </a:r>
          </a:p>
          <a:p>
            <a:pPr>
              <a:lnSpc>
                <a:spcPts val="4360"/>
              </a:lnSpc>
              <a:buNone/>
            </a:pPr>
            <a:r>
              <a:rPr lang="ru-RU" sz="1800" dirty="0"/>
              <a:t>Телефон</a:t>
            </a:r>
          </a:p>
          <a:p>
            <a:pPr>
              <a:lnSpc>
                <a:spcPts val="4360"/>
              </a:lnSpc>
              <a:buNone/>
            </a:pPr>
            <a:r>
              <a:rPr lang="en-US" sz="1800" dirty="0"/>
              <a:t>email</a:t>
            </a:r>
            <a:endParaRPr lang="ru-RU" sz="1800" dirty="0"/>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t>Контакты</a:t>
            </a:r>
            <a:endParaRPr lang="ru-RU" dirty="0"/>
          </a:p>
        </p:txBody>
      </p:sp>
      <p:sp>
        <p:nvSpPr>
          <p:cNvPr id="4" name="Текст 2">
            <a:extLst>
              <a:ext uri="{FF2B5EF4-FFF2-40B4-BE49-F238E27FC236}">
                <a16:creationId xmlns=""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en-US" sz="2800" dirty="0" smtClean="0"/>
              <a:t>-</a:t>
            </a:r>
          </a:p>
          <a:p>
            <a:pPr>
              <a:lnSpc>
                <a:spcPts val="4360"/>
              </a:lnSpc>
              <a:buClrTx/>
            </a:pPr>
            <a:r>
              <a:rPr lang="en-US" sz="2800" dirty="0" smtClean="0"/>
              <a:t>+</a:t>
            </a:r>
            <a:r>
              <a:rPr lang="en-US" sz="2800" dirty="0"/>
              <a:t>7 </a:t>
            </a:r>
            <a:r>
              <a:rPr lang="en-US" sz="2800" dirty="0" smtClean="0"/>
              <a:t>(</a:t>
            </a:r>
            <a:r>
              <a:rPr lang="ru-RU" sz="2800" dirty="0" smtClean="0"/>
              <a:t>918) 388 - 98 – 93</a:t>
            </a:r>
          </a:p>
          <a:p>
            <a:pPr>
              <a:lnSpc>
                <a:spcPts val="4360"/>
              </a:lnSpc>
              <a:buClrTx/>
            </a:pPr>
            <a:r>
              <a:rPr lang="en-US" sz="2800" dirty="0" smtClean="0"/>
              <a:t>ApillyShow@gmail.com</a:t>
            </a:r>
            <a:endParaRPr lang="ru-RU" sz="2800" dirty="0" smtClean="0"/>
          </a:p>
        </p:txBody>
      </p:sp>
    </p:spTree>
    <p:extLst>
      <p:ext uri="{BB962C8B-B14F-4D97-AF65-F5344CB8AC3E}">
        <p14:creationId xmlns:p14="http://schemas.microsoft.com/office/powerpoint/2010/main" val="293090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18">
            <a:extLst>
              <a:ext uri="{FF2B5EF4-FFF2-40B4-BE49-F238E27FC236}">
                <a16:creationId xmlns="" xmlns:a16="http://schemas.microsoft.com/office/drawing/2014/main" id="{860BAB42-92E5-6D4C-988B-4C5779B99DDE}"/>
              </a:ext>
            </a:extLst>
          </p:cNvPr>
          <p:cNvSpPr>
            <a:spLocks noGrp="1"/>
          </p:cNvSpPr>
          <p:nvPr>
            <p:ph type="body" sz="quarter" idx="12"/>
          </p:nvPr>
        </p:nvSpPr>
        <p:spPr/>
        <p:txBody>
          <a:bodyPr/>
          <a:lstStyle/>
          <a:p>
            <a:r>
              <a:rPr lang="en-US" dirty="0" smtClean="0"/>
              <a:t> </a:t>
            </a:r>
            <a:endParaRPr lang="ru-RU" dirty="0"/>
          </a:p>
        </p:txBody>
      </p:sp>
      <p:sp>
        <p:nvSpPr>
          <p:cNvPr id="15" name="Заголовок 14">
            <a:extLst>
              <a:ext uri="{FF2B5EF4-FFF2-40B4-BE49-F238E27FC236}">
                <a16:creationId xmlns=""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sp>
        <p:nvSpPr>
          <p:cNvPr id="20" name="Текст 19">
            <a:extLst>
              <a:ext uri="{FF2B5EF4-FFF2-40B4-BE49-F238E27FC236}">
                <a16:creationId xmlns="" xmlns:a16="http://schemas.microsoft.com/office/drawing/2014/main" id="{283F6D99-FE8F-3447-990D-DE77451547E1}"/>
              </a:ext>
            </a:extLst>
          </p:cNvPr>
          <p:cNvSpPr>
            <a:spLocks noGrp="1"/>
          </p:cNvSpPr>
          <p:nvPr>
            <p:ph type="body" sz="quarter" idx="13"/>
          </p:nvPr>
        </p:nvSpPr>
        <p:spPr/>
        <p:txBody>
          <a:bodyPr/>
          <a:lstStyle/>
          <a:p>
            <a:r>
              <a:rPr lang="ru-RU" sz="2400" dirty="0"/>
              <a:t>Виртуальная реальность (VR) стала ключевым нововведением, занимающим все большее место в различных отраслях. Она позволяет создавать уникальные симуляторы, которые дарят пользователям возможность погрузиться в несравненную виртуальную реальность, ощутить реалистичность и полностью погрузиться в выбранную ситуацию. Особенно актуальным стало применение VR в сфере обучения, и в частности, в автошколах.</a:t>
            </a:r>
          </a:p>
        </p:txBody>
      </p:sp>
      <p:sp>
        <p:nvSpPr>
          <p:cNvPr id="21" name="Текст 20">
            <a:extLst>
              <a:ext uri="{FF2B5EF4-FFF2-40B4-BE49-F238E27FC236}">
                <a16:creationId xmlns="" xmlns:a16="http://schemas.microsoft.com/office/drawing/2014/main" id="{7EAC65FC-622C-F345-B63F-43F6DE7BD512}"/>
              </a:ext>
            </a:extLst>
          </p:cNvPr>
          <p:cNvSpPr>
            <a:spLocks noGrp="1"/>
          </p:cNvSpPr>
          <p:nvPr>
            <p:ph type="body" sz="quarter" idx="16"/>
          </p:nvPr>
        </p:nvSpPr>
        <p:spPr/>
        <p:txBody>
          <a:bodyPr/>
          <a:lstStyle/>
          <a:p>
            <a:r>
              <a:rPr lang="ru-RU" dirty="0" smtClean="0"/>
              <a:t> </a:t>
            </a:r>
            <a:endParaRPr lang="en-US" dirty="0" smtClean="0"/>
          </a:p>
        </p:txBody>
      </p:sp>
      <p:pic>
        <p:nvPicPr>
          <p:cNvPr id="1026" name="Picture 2" descr="C:\Users\Arsen\Desktop\Новая папка (2)\Sb1c41a2e34084d559b0e7a03ef94c418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0" y="2387600"/>
            <a:ext cx="10283608" cy="721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a:extLst>
              <a:ext uri="{FF2B5EF4-FFF2-40B4-BE49-F238E27FC236}">
                <a16:creationId xmlns="" xmlns:a16="http://schemas.microsoft.com/office/drawing/2014/main" id="{C72ED528-466D-BB48-85E5-2A2D73A027E8}"/>
              </a:ext>
            </a:extLst>
          </p:cNvPr>
          <p:cNvSpPr>
            <a:spLocks noGrp="1"/>
          </p:cNvSpPr>
          <p:nvPr>
            <p:ph type="body" sz="quarter" idx="12"/>
          </p:nvPr>
        </p:nvSpPr>
        <p:spPr/>
        <p:txBody>
          <a:bodyPr/>
          <a:lstStyle/>
          <a:p>
            <a:r>
              <a:rPr lang="ru-RU" dirty="0"/>
              <a:t>Проблема клиента, которую вы решаете.</a:t>
            </a:r>
          </a:p>
          <a:p>
            <a:endParaRPr lang="ru-RU" dirty="0"/>
          </a:p>
        </p:txBody>
      </p:sp>
      <p:sp>
        <p:nvSpPr>
          <p:cNvPr id="10" name="Заголовок 9">
            <a:extLst>
              <a:ext uri="{FF2B5EF4-FFF2-40B4-BE49-F238E27FC236}">
                <a16:creationId xmlns=""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 xmlns:a16="http://schemas.microsoft.com/office/drawing/2014/main" id="{BFFD4462-BD95-854B-8FD9-709FEADBF547}"/>
              </a:ext>
            </a:extLst>
          </p:cNvPr>
          <p:cNvSpPr>
            <a:spLocks noGrp="1"/>
          </p:cNvSpPr>
          <p:nvPr>
            <p:ph type="body" sz="quarter" idx="13"/>
          </p:nvPr>
        </p:nvSpPr>
        <p:spPr/>
        <p:txBody>
          <a:bodyPr/>
          <a:lstStyle/>
          <a:p>
            <a:r>
              <a:rPr lang="ru-RU" dirty="0"/>
              <a:t>Новый водитель сможет понять основные правила дорожного движения и научиться обращаться с автомобилем до того, как сесть за реальный руль. VR симулятор вождения позволяет имитировать различные ситуации на дороге, создавая опасности, такие как дорожные аварии, плохая погода и другие факторы. Это позволяет новичкам осознать и на практике протестировать свое поведение в критических ситуациях и принять правильные решения. Студенты могут использовать симуляторы вождения каждый день, при необходимости повторить сложные упражнения или изучить новые аспекты вождения.</a:t>
            </a:r>
            <a:endParaRPr lang="ru-RU" dirty="0"/>
          </a:p>
        </p:txBody>
      </p:sp>
      <p:sp>
        <p:nvSpPr>
          <p:cNvPr id="15" name="Текст 14">
            <a:extLst>
              <a:ext uri="{FF2B5EF4-FFF2-40B4-BE49-F238E27FC236}">
                <a16:creationId xmlns="" xmlns:a16="http://schemas.microsoft.com/office/drawing/2014/main" id="{2152D6DA-EBB8-DF4B-A09D-F2FF5954B998}"/>
              </a:ext>
            </a:extLst>
          </p:cNvPr>
          <p:cNvSpPr>
            <a:spLocks noGrp="1"/>
          </p:cNvSpPr>
          <p:nvPr>
            <p:ph type="body" sz="quarter" idx="16"/>
          </p:nvPr>
        </p:nvSpPr>
        <p:spPr/>
        <p:txBody>
          <a:bodyPr/>
          <a:lstStyle/>
          <a:p>
            <a:r>
              <a:rPr lang="ru-RU" dirty="0" smtClean="0"/>
              <a:t>В </a:t>
            </a:r>
            <a:r>
              <a:rPr lang="en-US" dirty="0" smtClean="0"/>
              <a:t>VR </a:t>
            </a:r>
            <a:r>
              <a:rPr lang="ru-RU" dirty="0" smtClean="0"/>
              <a:t>Симуляторе не может в полной мере заменить само вождение на дорогах, т.к. ощущения будут отличаться от изначальных впечатлений и обстановки. Многие будут себя чувствовать неуверенно из-за необычных обстоятельств. Также оборудование может включать в себе дороговизну для клиентов.</a:t>
            </a:r>
            <a:endParaRPr lang="ru-RU" dirty="0" smtClean="0"/>
          </a:p>
        </p:txBody>
      </p:sp>
      <p:sp>
        <p:nvSpPr>
          <p:cNvPr id="16" name="Текст 15">
            <a:extLst>
              <a:ext uri="{FF2B5EF4-FFF2-40B4-BE49-F238E27FC236}">
                <a16:creationId xmlns="" xmlns:a16="http://schemas.microsoft.com/office/drawing/2014/main" id="{E8E038BC-E53B-614C-A9F9-2C3CA505EC53}"/>
              </a:ext>
            </a:extLst>
          </p:cNvPr>
          <p:cNvSpPr>
            <a:spLocks noGrp="1"/>
          </p:cNvSpPr>
          <p:nvPr>
            <p:ph type="body" sz="quarter" idx="17"/>
          </p:nvPr>
        </p:nvSpPr>
        <p:spPr/>
        <p:txBody>
          <a:bodyPr/>
          <a:lstStyle/>
          <a:p>
            <a:r>
              <a:rPr lang="ru-RU" dirty="0"/>
              <a:t>Почему существующих вариантов решения </a:t>
            </a:r>
            <a:br>
              <a:rPr lang="ru-RU" dirty="0"/>
            </a:br>
            <a:r>
              <a:rPr lang="ru-RU" dirty="0"/>
              <a:t>не достаточно?</a:t>
            </a:r>
          </a:p>
        </p:txBody>
      </p:sp>
      <p:pic>
        <p:nvPicPr>
          <p:cNvPr id="2050" name="Picture 2" descr="C:\Users\Arsen\Desktop\Новая папка (2)\avtosimulyator-3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5403" y="5864842"/>
            <a:ext cx="4836495" cy="48364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rsen\Desktop\Новая папка (2)\13c6a9e692b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5864842"/>
            <a:ext cx="3625850" cy="483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28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sen\Desktop\Новая папка (2)\4122ee4eabd2489e6e0c3cb92a0509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9799" y="3086100"/>
            <a:ext cx="6587067" cy="4940300"/>
          </a:xfrm>
          <a:prstGeom prst="rect">
            <a:avLst/>
          </a:prstGeom>
          <a:noFill/>
          <a:extLst>
            <a:ext uri="{909E8E84-426E-40DD-AFC4-6F175D3DCCD1}">
              <a14:hiddenFill xmlns:a14="http://schemas.microsoft.com/office/drawing/2010/main">
                <a:solidFill>
                  <a:srgbClr val="FFFFFF"/>
                </a:solidFill>
              </a14:hiddenFill>
            </a:ext>
          </a:extLst>
        </p:spPr>
      </p:pic>
      <p:sp>
        <p:nvSpPr>
          <p:cNvPr id="3" name="Текст 2">
            <a:extLst>
              <a:ext uri="{FF2B5EF4-FFF2-40B4-BE49-F238E27FC236}">
                <a16:creationId xmlns=""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Что вы предлагаете, уникальные преимущества и выгоды для клиента.</a:t>
            </a:r>
          </a:p>
          <a:p>
            <a:endParaRPr lang="ru-RU" sz="2800" dirty="0"/>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sp>
        <p:nvSpPr>
          <p:cNvPr id="9" name="Текст 8">
            <a:extLst>
              <a:ext uri="{FF2B5EF4-FFF2-40B4-BE49-F238E27FC236}">
                <a16:creationId xmlns="" xmlns:a16="http://schemas.microsoft.com/office/drawing/2014/main" id="{D114D169-39CA-9F4E-8E20-E19DCB371C29}"/>
              </a:ext>
            </a:extLst>
          </p:cNvPr>
          <p:cNvSpPr>
            <a:spLocks noGrp="1"/>
          </p:cNvSpPr>
          <p:nvPr>
            <p:ph type="body" sz="quarter" idx="13"/>
          </p:nvPr>
        </p:nvSpPr>
        <p:spPr>
          <a:xfrm>
            <a:off x="894588" y="2942400"/>
            <a:ext cx="9697212" cy="7554912"/>
          </a:xfrm>
        </p:spPr>
        <p:txBody>
          <a:bodyPr/>
          <a:lstStyle/>
          <a:p>
            <a:r>
              <a:rPr lang="ru-RU" sz="2400" dirty="0"/>
              <a:t>Одним из главных преимуществ VR Симулятора вождения является его мотивирующая сила. Водители, практикующиеся в симуляторе, получают полное восприятие происходящего и настоящую адреналиновую подготовку, которую испытывает водитель в реальной ситуации на дороге. Это позволяет им повысить свои навыки и самоуверенность, что в свою очередь улучшает безопасность дорожного движения и снижает количество аварий</a:t>
            </a:r>
            <a:r>
              <a:rPr lang="ru-RU" sz="2400" dirty="0" smtClean="0"/>
              <a:t>..</a:t>
            </a:r>
            <a:endParaRPr lang="ru-RU" sz="2400" dirty="0" smtClean="0"/>
          </a:p>
          <a:p>
            <a:r>
              <a:rPr lang="ru-RU" sz="2400" dirty="0" smtClean="0"/>
              <a:t>VR </a:t>
            </a:r>
            <a:r>
              <a:rPr lang="ru-RU" sz="2400" dirty="0" smtClean="0"/>
              <a:t>симулятор позволяет </a:t>
            </a:r>
            <a:r>
              <a:rPr lang="ru-RU" sz="2400" dirty="0"/>
              <a:t>экономить время и ресурсы автошколы, так как студенты могут практиковаться в удобное для них время, без необходимости заказывать инструктора или арендовать автомобиль</a:t>
            </a:r>
            <a:r>
              <a:rPr lang="ru-RU" sz="2400" dirty="0" smtClean="0"/>
              <a:t>.</a:t>
            </a:r>
            <a:r>
              <a:rPr lang="ru-RU" sz="2400" dirty="0"/>
              <a:t> </a:t>
            </a:r>
            <a:r>
              <a:rPr lang="ru-RU" sz="2400" dirty="0" smtClean="0"/>
              <a:t>Также, VR </a:t>
            </a:r>
            <a:r>
              <a:rPr lang="ru-RU" sz="2400" dirty="0"/>
              <a:t>симулятора позволяет создавать адаптивные и гибкие обучающие программы, которые могут быть настроены под потребности каждого студента. Кроме того, такой симулятор позволяет снизить риск аварий и </a:t>
            </a:r>
            <a:r>
              <a:rPr lang="ru-RU" sz="2400" dirty="0" err="1"/>
              <a:t>травмирования</a:t>
            </a:r>
            <a:r>
              <a:rPr lang="ru-RU" sz="2400" dirty="0"/>
              <a:t> студентов, так как все упражнения проводятся в безопасной виртуальной </a:t>
            </a:r>
            <a:r>
              <a:rPr lang="ru-RU" sz="2400" dirty="0" smtClean="0"/>
              <a:t>среде</a:t>
            </a:r>
            <a:endParaRPr lang="ru-RU" sz="2400" dirty="0" smtClean="0"/>
          </a:p>
        </p:txBody>
      </p:sp>
    </p:spTree>
    <p:extLst>
      <p:ext uri="{BB962C8B-B14F-4D97-AF65-F5344CB8AC3E}">
        <p14:creationId xmlns:p14="http://schemas.microsoft.com/office/powerpoint/2010/main" val="112951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 xmlns:a16="http://schemas.microsoft.com/office/drawing/2014/main" id="{C9A7D140-5157-2549-A86E-D36B30EF2926}"/>
              </a:ext>
            </a:extLst>
          </p:cNvPr>
          <p:cNvSpPr>
            <a:spLocks noGrp="1"/>
          </p:cNvSpPr>
          <p:nvPr>
            <p:ph type="body" sz="quarter" idx="12"/>
          </p:nvPr>
        </p:nvSpPr>
        <p:spPr/>
        <p:txBody>
          <a:bodyPr/>
          <a:lstStyle/>
          <a:p>
            <a:pPr>
              <a:buNone/>
            </a:pPr>
            <a:r>
              <a:rPr lang="ru-RU" sz="2800" dirty="0"/>
              <a:t>Рынок, на котором вы работаете, его объем, рост и уровень конкуренции.</a:t>
            </a:r>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p:txBody>
          <a:bodyPr/>
          <a:lstStyle/>
          <a:p>
            <a:r>
              <a:rPr lang="ru-RU" b="1" dirty="0"/>
              <a:t>Рынок</a:t>
            </a:r>
          </a:p>
        </p:txBody>
      </p:sp>
      <p:sp>
        <p:nvSpPr>
          <p:cNvPr id="6" name="Текст 5">
            <a:extLst>
              <a:ext uri="{FF2B5EF4-FFF2-40B4-BE49-F238E27FC236}">
                <a16:creationId xmlns="" xmlns:a16="http://schemas.microsoft.com/office/drawing/2014/main" id="{C4896C73-F32D-8247-AB33-4BFBCE9D9537}"/>
              </a:ext>
            </a:extLst>
          </p:cNvPr>
          <p:cNvSpPr>
            <a:spLocks noGrp="1"/>
          </p:cNvSpPr>
          <p:nvPr>
            <p:ph type="body" sz="quarter" idx="13"/>
          </p:nvPr>
        </p:nvSpPr>
        <p:spPr/>
        <p:txBody>
          <a:bodyPr/>
          <a:lstStyle/>
          <a:p>
            <a:r>
              <a:rPr lang="ru-RU" dirty="0"/>
              <a:t>Автомобильная индустрия является одной из наиболее важных отраслей экономики во многих странах, что создает большой спрос на квалифицированных водителей. Проведенные исследования показывают, что многие люди испытывают страх или недостаток опыта при обучении вождению на реальных дорогах. VR Симуляторы вождения могут быть эффективным инструментом для обучения водителей, позволяя им получить опыт вождения в реалистичной среде без риска аварий. </a:t>
            </a:r>
          </a:p>
          <a:p>
            <a:r>
              <a:rPr lang="ru-RU" dirty="0"/>
              <a:t>Рентабельность бизнеса VR Симулятора вождения может быть значительной, особенно если учитывать растущий спрос на обучение вождению и повышение безопасности на дорогах. При правильном маркетинге и рекламе, VR Симулятор вождения может привлечь большую аудиторию, включая как начинающих водителей, так и людей, желающих улучшить свои навыки вождения.</a:t>
            </a:r>
            <a:endParaRPr lang="ru-RU" dirty="0"/>
          </a:p>
        </p:txBody>
      </p:sp>
      <p:pic>
        <p:nvPicPr>
          <p:cNvPr id="6146" name="Picture 2" descr="C:\Users\Arsen\Desktop\Новая папка (2)\1-the-simulator-car-marcon-simpl-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564" y="5511800"/>
            <a:ext cx="6456856" cy="516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38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Бизнес-модель – как вы зарабатываете или планируете.</a:t>
            </a:r>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Бизнес-модель</a:t>
            </a:r>
            <a:endParaRPr lang="ru-RU" dirty="0"/>
          </a:p>
        </p:txBody>
      </p:sp>
      <p:sp>
        <p:nvSpPr>
          <p:cNvPr id="6" name="Текст 5">
            <a:extLst>
              <a:ext uri="{FF2B5EF4-FFF2-40B4-BE49-F238E27FC236}">
                <a16:creationId xmlns="" xmlns:a16="http://schemas.microsoft.com/office/drawing/2014/main" id="{5F7AD820-9E6E-A040-BEDF-7E0541D8255F}"/>
              </a:ext>
            </a:extLst>
          </p:cNvPr>
          <p:cNvSpPr>
            <a:spLocks noGrp="1"/>
          </p:cNvSpPr>
          <p:nvPr>
            <p:ph type="body" sz="quarter" idx="13"/>
          </p:nvPr>
        </p:nvSpPr>
        <p:spPr/>
        <p:txBody>
          <a:bodyPr/>
          <a:lstStyle/>
          <a:p>
            <a:r>
              <a:rPr lang="ru-RU" dirty="0"/>
              <a:t>Бизнес-модель VR Симулятора вождения состоит из нескольких ключевых элементов. Во-первых, необходимо разработать специализированное программное обеспечение, которое будет имитировать реальные условия вождения.</a:t>
            </a:r>
          </a:p>
          <a:p>
            <a:r>
              <a:rPr lang="ru-RU" dirty="0"/>
              <a:t>Вторым важным элементом бизнес-модели является оборудование. Это специальные гарнитуры виртуальной реальности, которые погружают учеников в виртуальную среду, а также реалистичные рули, педали и сиденья, чтобы ученики могли полностью ощутить себя за рулем автомобиля.</a:t>
            </a:r>
          </a:p>
          <a:p>
            <a:r>
              <a:rPr lang="ru-RU" dirty="0"/>
              <a:t>Третий элемент бизнес-модели - сотрудничество с частными и государственными автошколами. VR Симулятор вождения может стать отличным дополнением к традиционным урокам вождения, позволяя ученикам получить опыт и практику. Он может быть интегрирован в обучающие программы автошкол, а также использоваться для проведения экзаменов и тестов. Сотрудничество с автошколами позволит получить постоянный поток клиентов и улучшить репутацию компании.</a:t>
            </a:r>
          </a:p>
          <a:p>
            <a:r>
              <a:rPr lang="ru-RU" dirty="0"/>
              <a:t>Четвертым элементом бизнес-модели является маркетинг и продвижение. Важно создать осведомленность о такой инновационной технологии в сфере обучения вождению и продемонстрировать ее преимущества. Организация мероприятий и демонстраций для автошкол и потенциальных клиентов помогут привлечь внимание к продукту и убедиться в его эффективности и безопасности.</a:t>
            </a:r>
            <a:endParaRPr lang="ru-RU" dirty="0"/>
          </a:p>
        </p:txBody>
      </p:sp>
      <p:pic>
        <p:nvPicPr>
          <p:cNvPr id="4098" name="Picture 2" descr="C:\Users\Arsen\Desktop\Новая папка (2)\b2deccd05ab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650" y="6663531"/>
            <a:ext cx="5581650" cy="418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27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 xmlns:a16="http://schemas.microsoft.com/office/drawing/2014/main" id="{C9A7D140-5157-2549-A86E-D36B30EF2926}"/>
              </a:ext>
            </a:extLst>
          </p:cNvPr>
          <p:cNvSpPr>
            <a:spLocks noGrp="1"/>
          </p:cNvSpPr>
          <p:nvPr>
            <p:ph type="body" sz="quarter" idx="12"/>
          </p:nvPr>
        </p:nvSpPr>
        <p:spPr>
          <a:xfrm>
            <a:off x="894588" y="1589088"/>
            <a:ext cx="11358372" cy="1135824"/>
          </a:xfrm>
        </p:spPr>
        <p:txBody>
          <a:bodyPr/>
          <a:lstStyle/>
          <a:p>
            <a:pPr>
              <a:buNone/>
            </a:pPr>
            <a:r>
              <a:rPr lang="ru-RU" sz="2800" dirty="0"/>
              <a:t>Текущие результаты: успешные кейсы, клиенты или предварительные договоренности, привлеченные инвестиции и др.</a:t>
            </a:r>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p:txBody>
          <a:bodyPr/>
          <a:lstStyle/>
          <a:p>
            <a:r>
              <a:rPr lang="ru-RU" b="1" dirty="0"/>
              <a:t>Текущие результаты</a:t>
            </a:r>
            <a:endParaRPr lang="ru-RU" dirty="0"/>
          </a:p>
        </p:txBody>
      </p:sp>
      <p:sp>
        <p:nvSpPr>
          <p:cNvPr id="12" name="Текст 11">
            <a:extLst>
              <a:ext uri="{FF2B5EF4-FFF2-40B4-BE49-F238E27FC236}">
                <a16:creationId xmlns="" xmlns:a16="http://schemas.microsoft.com/office/drawing/2014/main" id="{977D909F-9EDA-3741-9984-4E6538C4E5CA}"/>
              </a:ext>
            </a:extLst>
          </p:cNvPr>
          <p:cNvSpPr>
            <a:spLocks noGrp="1"/>
          </p:cNvSpPr>
          <p:nvPr>
            <p:ph type="body" sz="quarter" idx="13"/>
          </p:nvPr>
        </p:nvSpPr>
        <p:spPr/>
        <p:txBody>
          <a:bodyPr/>
          <a:lstStyle/>
          <a:p>
            <a:r>
              <a:rPr lang="ru-RU" dirty="0"/>
              <a:t>Уровень проработанности данного проекта выше среднего: четко сформулированы основные требования и видение конечного программного продукта, определены основные организационные решения и основное оборудование и ресурсы, которые будут использоваться при разработке, осуществляется поддержка со стороны научных руководителей образовательной организации, проект детально проработан в ключевых аспектах. Иными словами, благодаря вышесказанному начать реализацию проекта можно в максимально короткие сроки.</a:t>
            </a:r>
            <a:endParaRPr lang="ru-RU" dirty="0"/>
          </a:p>
        </p:txBody>
      </p:sp>
      <p:pic>
        <p:nvPicPr>
          <p:cNvPr id="5122" name="Picture 2" descr="C:\Users\Arsen\Desktop\Новая папка (2)\forv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300" y="4848225"/>
            <a:ext cx="70866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 xmlns:a16="http://schemas.microsoft.com/office/drawing/2014/main" id="{18C40FDE-9047-A040-B3DB-E11C251FC53A}"/>
              </a:ext>
            </a:extLst>
          </p:cNvPr>
          <p:cNvPicPr>
            <a:picLocks noChangeAspect="1"/>
          </p:cNvPicPr>
          <p:nvPr/>
        </p:nvPicPr>
        <p:blipFill rotWithShape="1">
          <a:blip r:embed="rId2">
            <a:alphaModFix amt="48000"/>
          </a:blip>
          <a:srcRect l="12508" t="15043" r="19245" b="34928"/>
          <a:stretch/>
        </p:blipFill>
        <p:spPr>
          <a:xfrm>
            <a:off x="7370064" y="1096849"/>
            <a:ext cx="13331952" cy="10218851"/>
          </a:xfrm>
          <a:prstGeom prst="rect">
            <a:avLst/>
          </a:prstGeom>
        </p:spPr>
      </p:pic>
      <p:sp>
        <p:nvSpPr>
          <p:cNvPr id="3" name="Текст 2">
            <a:extLst>
              <a:ext uri="{FF2B5EF4-FFF2-40B4-BE49-F238E27FC236}">
                <a16:creationId xmlns=""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Ключевые члены ваше команды (</a:t>
            </a:r>
            <a:r>
              <a:rPr lang="en" sz="2800" dirty="0"/>
              <a:t>CEO, CTO </a:t>
            </a:r>
            <a:r>
              <a:rPr lang="ru-RU" sz="2800" dirty="0"/>
              <a:t>и С</a:t>
            </a:r>
            <a:r>
              <a:rPr lang="en" sz="2800" dirty="0"/>
              <a:t>MO), </a:t>
            </a:r>
            <a:r>
              <a:rPr lang="ru-RU" sz="2800" dirty="0"/>
              <a:t>опыт и компетенции;</a:t>
            </a:r>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2" name="Текст 21">
            <a:extLst>
              <a:ext uri="{FF2B5EF4-FFF2-40B4-BE49-F238E27FC236}">
                <a16:creationId xmlns="" xmlns:a16="http://schemas.microsoft.com/office/drawing/2014/main" id="{7FDD3F57-7643-9446-901D-8FBE090AE245}"/>
              </a:ext>
            </a:extLst>
          </p:cNvPr>
          <p:cNvSpPr>
            <a:spLocks noGrp="1"/>
          </p:cNvSpPr>
          <p:nvPr>
            <p:ph type="body" sz="quarter" idx="13"/>
          </p:nvPr>
        </p:nvSpPr>
        <p:spPr/>
        <p:txBody>
          <a:bodyPr/>
          <a:lstStyle/>
          <a:p>
            <a:endParaRPr lang="ru-RU" dirty="0"/>
          </a:p>
        </p:txBody>
      </p:sp>
      <p:sp>
        <p:nvSpPr>
          <p:cNvPr id="24" name="Текст 23">
            <a:extLst>
              <a:ext uri="{FF2B5EF4-FFF2-40B4-BE49-F238E27FC236}">
                <a16:creationId xmlns="" xmlns:a16="http://schemas.microsoft.com/office/drawing/2014/main" id="{3A491EAE-61CE-9549-AB51-FD2BFFBEC8D3}"/>
              </a:ext>
            </a:extLst>
          </p:cNvPr>
          <p:cNvSpPr>
            <a:spLocks noGrp="1"/>
          </p:cNvSpPr>
          <p:nvPr>
            <p:ph type="body" sz="quarter" idx="18"/>
          </p:nvPr>
        </p:nvSpPr>
        <p:spPr/>
        <p:txBody>
          <a:bodyPr/>
          <a:lstStyle/>
          <a:p>
            <a:endParaRPr lang="ru-RU" dirty="0"/>
          </a:p>
        </p:txBody>
      </p:sp>
      <p:sp>
        <p:nvSpPr>
          <p:cNvPr id="25" name="Текст 24">
            <a:extLst>
              <a:ext uri="{FF2B5EF4-FFF2-40B4-BE49-F238E27FC236}">
                <a16:creationId xmlns="" xmlns:a16="http://schemas.microsoft.com/office/drawing/2014/main" id="{90DF322C-267D-5D46-B58E-CB1ED9E48F7A}"/>
              </a:ext>
            </a:extLst>
          </p:cNvPr>
          <p:cNvSpPr>
            <a:spLocks noGrp="1"/>
          </p:cNvSpPr>
          <p:nvPr>
            <p:ph type="body" sz="quarter" idx="19"/>
          </p:nvPr>
        </p:nvSpPr>
        <p:spPr/>
        <p:txBody>
          <a:bodyPr/>
          <a:lstStyle/>
          <a:p>
            <a:endParaRPr lang="ru-RU"/>
          </a:p>
        </p:txBody>
      </p:sp>
      <p:sp>
        <p:nvSpPr>
          <p:cNvPr id="27" name="Текст 26">
            <a:extLst>
              <a:ext uri="{FF2B5EF4-FFF2-40B4-BE49-F238E27FC236}">
                <a16:creationId xmlns="" xmlns:a16="http://schemas.microsoft.com/office/drawing/2014/main" id="{8662CAD4-AE6A-E14B-A88F-B1C3D23B2437}"/>
              </a:ext>
            </a:extLst>
          </p:cNvPr>
          <p:cNvSpPr>
            <a:spLocks noGrp="1"/>
          </p:cNvSpPr>
          <p:nvPr>
            <p:ph type="body" sz="quarter" idx="21"/>
          </p:nvPr>
        </p:nvSpPr>
        <p:spPr/>
        <p:txBody>
          <a:bodyPr/>
          <a:lstStyle/>
          <a:p>
            <a:endParaRPr lang="ru-RU" dirty="0"/>
          </a:p>
        </p:txBody>
      </p:sp>
      <p:sp>
        <p:nvSpPr>
          <p:cNvPr id="28" name="Текст 27">
            <a:extLst>
              <a:ext uri="{FF2B5EF4-FFF2-40B4-BE49-F238E27FC236}">
                <a16:creationId xmlns="" xmlns:a16="http://schemas.microsoft.com/office/drawing/2014/main" id="{0CD018E0-22F1-7E4F-89FF-1DB07D3FE8E8}"/>
              </a:ext>
            </a:extLst>
          </p:cNvPr>
          <p:cNvSpPr>
            <a:spLocks noGrp="1"/>
          </p:cNvSpPr>
          <p:nvPr>
            <p:ph type="body" sz="quarter" idx="22"/>
          </p:nvPr>
        </p:nvSpPr>
        <p:spPr/>
        <p:txBody>
          <a:bodyPr/>
          <a:lstStyle/>
          <a:p>
            <a:endParaRPr lang="ru-RU"/>
          </a:p>
        </p:txBody>
      </p:sp>
      <p:sp>
        <p:nvSpPr>
          <p:cNvPr id="29" name="Рисунок 28">
            <a:extLst>
              <a:ext uri="{FF2B5EF4-FFF2-40B4-BE49-F238E27FC236}">
                <a16:creationId xmlns="" xmlns:a16="http://schemas.microsoft.com/office/drawing/2014/main" id="{65FC860D-8854-7D4C-8363-B21E496916BF}"/>
              </a:ext>
            </a:extLst>
          </p:cNvPr>
          <p:cNvSpPr>
            <a:spLocks noGrp="1"/>
          </p:cNvSpPr>
          <p:nvPr>
            <p:ph type="pic" sz="quarter" idx="23"/>
          </p:nvPr>
        </p:nvSpPr>
        <p:spPr/>
      </p:sp>
      <p:sp>
        <p:nvSpPr>
          <p:cNvPr id="30" name="Текст 29">
            <a:extLst>
              <a:ext uri="{FF2B5EF4-FFF2-40B4-BE49-F238E27FC236}">
                <a16:creationId xmlns="" xmlns:a16="http://schemas.microsoft.com/office/drawing/2014/main" id="{9F12BE12-15DF-9542-A4B6-BC4836F7D6DE}"/>
              </a:ext>
            </a:extLst>
          </p:cNvPr>
          <p:cNvSpPr>
            <a:spLocks noGrp="1"/>
          </p:cNvSpPr>
          <p:nvPr>
            <p:ph type="body" sz="quarter" idx="24"/>
          </p:nvPr>
        </p:nvSpPr>
        <p:spPr/>
        <p:txBody>
          <a:bodyPr/>
          <a:lstStyle/>
          <a:p>
            <a:endParaRPr lang="ru-RU"/>
          </a:p>
        </p:txBody>
      </p:sp>
      <p:sp>
        <p:nvSpPr>
          <p:cNvPr id="31" name="Текст 30">
            <a:extLst>
              <a:ext uri="{FF2B5EF4-FFF2-40B4-BE49-F238E27FC236}">
                <a16:creationId xmlns="" xmlns:a16="http://schemas.microsoft.com/office/drawing/2014/main" id="{90746CCE-2CB5-D44E-8D10-AC38E1E43348}"/>
              </a:ext>
            </a:extLst>
          </p:cNvPr>
          <p:cNvSpPr>
            <a:spLocks noGrp="1"/>
          </p:cNvSpPr>
          <p:nvPr>
            <p:ph type="body" sz="quarter" idx="25"/>
          </p:nvPr>
        </p:nvSpPr>
        <p:spPr/>
        <p:txBody>
          <a:bodyPr/>
          <a:lstStyle/>
          <a:p>
            <a:endParaRPr lang="ru-RU"/>
          </a:p>
        </p:txBody>
      </p:sp>
      <p:sp>
        <p:nvSpPr>
          <p:cNvPr id="32" name="Рисунок 31">
            <a:extLst>
              <a:ext uri="{FF2B5EF4-FFF2-40B4-BE49-F238E27FC236}">
                <a16:creationId xmlns="" xmlns:a16="http://schemas.microsoft.com/office/drawing/2014/main" id="{AA8CE929-09A1-8C47-BCE3-E20F6EE433FE}"/>
              </a:ext>
            </a:extLst>
          </p:cNvPr>
          <p:cNvSpPr>
            <a:spLocks noGrp="1"/>
          </p:cNvSpPr>
          <p:nvPr>
            <p:ph type="pic" sz="quarter" idx="26"/>
          </p:nvPr>
        </p:nvSpPr>
        <p:spPr/>
      </p:sp>
      <p:sp>
        <p:nvSpPr>
          <p:cNvPr id="33" name="Текст 32">
            <a:extLst>
              <a:ext uri="{FF2B5EF4-FFF2-40B4-BE49-F238E27FC236}">
                <a16:creationId xmlns="" xmlns:a16="http://schemas.microsoft.com/office/drawing/2014/main" id="{6533EAD2-9970-9245-A57A-DA4ED67C34A4}"/>
              </a:ext>
            </a:extLst>
          </p:cNvPr>
          <p:cNvSpPr>
            <a:spLocks noGrp="1"/>
          </p:cNvSpPr>
          <p:nvPr>
            <p:ph type="body" sz="quarter" idx="27"/>
          </p:nvPr>
        </p:nvSpPr>
        <p:spPr/>
        <p:txBody>
          <a:bodyPr/>
          <a:lstStyle/>
          <a:p>
            <a:endParaRPr lang="ru-RU"/>
          </a:p>
        </p:txBody>
      </p:sp>
      <p:sp>
        <p:nvSpPr>
          <p:cNvPr id="5" name="Рисунок 4"/>
          <p:cNvSpPr>
            <a:spLocks noGrp="1"/>
          </p:cNvSpPr>
          <p:nvPr>
            <p:ph type="pic" sz="quarter" idx="20"/>
          </p:nvPr>
        </p:nvSpPr>
        <p:spPr/>
      </p:sp>
      <p:sp>
        <p:nvSpPr>
          <p:cNvPr id="6" name="Рисунок 5"/>
          <p:cNvSpPr>
            <a:spLocks noGrp="1"/>
          </p:cNvSpPr>
          <p:nvPr>
            <p:ph type="pic" sz="quarter" idx="17"/>
          </p:nvPr>
        </p:nvSpPr>
        <p:spPr/>
      </p:sp>
    </p:spTree>
    <p:extLst>
      <p:ext uri="{BB962C8B-B14F-4D97-AF65-F5344CB8AC3E}">
        <p14:creationId xmlns:p14="http://schemas.microsoft.com/office/powerpoint/2010/main" val="227936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Планы развития, потребности и предложение для того, кому вы адресуете презентацию.</a:t>
            </a:r>
          </a:p>
        </p:txBody>
      </p:sp>
      <p:sp>
        <p:nvSpPr>
          <p:cNvPr id="2" name="Заголовок 1">
            <a:extLst>
              <a:ext uri="{FF2B5EF4-FFF2-40B4-BE49-F238E27FC236}">
                <a16:creationId xmlns=""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sp>
        <p:nvSpPr>
          <p:cNvPr id="8" name="Текст 7">
            <a:extLst>
              <a:ext uri="{FF2B5EF4-FFF2-40B4-BE49-F238E27FC236}">
                <a16:creationId xmlns="" xmlns:a16="http://schemas.microsoft.com/office/drawing/2014/main" id="{C1D705DB-48BD-5A41-8B3E-9DE81E2C9277}"/>
              </a:ext>
            </a:extLst>
          </p:cNvPr>
          <p:cNvSpPr>
            <a:spLocks noGrp="1"/>
          </p:cNvSpPr>
          <p:nvPr>
            <p:ph type="body" sz="quarter" idx="13"/>
          </p:nvPr>
        </p:nvSpPr>
        <p:spPr/>
        <p:txBody>
          <a:bodyPr/>
          <a:lstStyle/>
          <a:p>
            <a:endParaRPr lang="ru-RU" dirty="0"/>
          </a:p>
        </p:txBody>
      </p:sp>
      <p:sp>
        <p:nvSpPr>
          <p:cNvPr id="9" name="Текст 8">
            <a:extLst>
              <a:ext uri="{FF2B5EF4-FFF2-40B4-BE49-F238E27FC236}">
                <a16:creationId xmlns="" xmlns:a16="http://schemas.microsoft.com/office/drawing/2014/main" id="{2422DFB3-C58B-9F4C-9DF7-32CFEC4A11A6}"/>
              </a:ext>
            </a:extLst>
          </p:cNvPr>
          <p:cNvSpPr>
            <a:spLocks noGrp="1"/>
          </p:cNvSpPr>
          <p:nvPr>
            <p:ph type="body" sz="quarter" idx="16"/>
          </p:nvPr>
        </p:nvSpPr>
        <p:spPr/>
        <p:txBody>
          <a:bodyPr/>
          <a:lstStyle/>
          <a:p>
            <a:endParaRPr lang="ru-RU" dirty="0"/>
          </a:p>
        </p:txBody>
      </p:sp>
    </p:spTree>
    <p:extLst>
      <p:ext uri="{BB962C8B-B14F-4D97-AF65-F5344CB8AC3E}">
        <p14:creationId xmlns:p14="http://schemas.microsoft.com/office/powerpoint/2010/main" val="3453340339"/>
      </p:ext>
    </p:extLst>
  </p:cSld>
  <p:clrMapOvr>
    <a:masterClrMapping/>
  </p:clrMapOvr>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F6784E-6852-4EC6-93B9-B2F40371A23B}">
  <ds:schemaRefs>
    <ds:schemaRef ds:uri="dae585fd-f7dc-4d5a-b1b8-e5742ef77c8f"/>
    <ds:schemaRef ds:uri="http://purl.org/dc/elements/1.1/"/>
    <ds:schemaRef ds:uri="http://schemas.microsoft.com/office/2006/metadata/properties"/>
    <ds:schemaRef ds:uri="f3f21cfc-4d3e-42b1-8a95-d7209818f9d6"/>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9FF58AEB-2291-40AF-B249-515FE11CFB6E}">
  <ds:schemaRefs>
    <ds:schemaRef ds:uri="http://schemas.microsoft.com/sharepoint/v3/contenttype/forms"/>
  </ds:schemaRefs>
</ds:datastoreItem>
</file>

<file path=customXml/itemProps3.xml><?xml version="1.0" encoding="utf-8"?>
<ds:datastoreItem xmlns:ds="http://schemas.openxmlformats.org/officeDocument/2006/customXml" ds:itemID="{13A4F37C-2065-498A-9F8A-F1C3212BD4FE}">
  <ds:schemaRefs>
    <ds:schemaRef ds:uri="http://schemas.microsoft.com/office/2006/metadata/contentType"/>
    <ds:schemaRef ds:uri="http://schemas.microsoft.com/office/2006/metadata/properties/metaAttributes"/>
    <ds:schemaRef ds:uri="http://www.w3.org/2000/xmlns/"/>
    <ds:schemaRef ds:uri="http://www.w3.org/2001/XMLSchema"/>
    <ds:schemaRef ds:uri="dae585fd-f7dc-4d5a-b1b8-e5742ef77c8f"/>
    <ds:schemaRef ds:uri="f3f21cfc-4d3e-42b1-8a95-d7209818f9d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3793</TotalTime>
  <Words>785</Words>
  <Application>Microsoft Office PowerPoint</Application>
  <PresentationFormat>Произвольный</PresentationFormat>
  <Paragraphs>40</Paragraphs>
  <Slides>10</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10</vt:i4>
      </vt:variant>
    </vt:vector>
  </HeadingPairs>
  <TitlesOfParts>
    <vt:vector size="12" baseType="lpstr">
      <vt:lpstr>ОБЛОЖКИ</vt:lpstr>
      <vt:lpstr>РАЗДЕЛИТЕЛИ</vt:lpstr>
      <vt:lpstr> VRDriveTech-Симулятор вождения для частных и государственных автошкол. </vt:lpstr>
      <vt:lpstr>Актуальность проекта</vt:lpstr>
      <vt:lpstr>Проблема</vt:lpstr>
      <vt:lpstr>Решение</vt:lpstr>
      <vt:lpstr>Рынок</vt:lpstr>
      <vt:lpstr>Бизнес-модель</vt:lpstr>
      <vt:lpstr>Текущие результаты</vt:lpstr>
      <vt:lpstr>Команда</vt:lpstr>
      <vt:lpstr>Планы развития</vt:lpstr>
      <vt:lpstr>Контакты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Arsen</cp:lastModifiedBy>
  <cp:revision>226</cp:revision>
  <dcterms:created xsi:type="dcterms:W3CDTF">2021-03-01T12:07:13Z</dcterms:created>
  <dcterms:modified xsi:type="dcterms:W3CDTF">2023-10-20T13:08:17Z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