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73" r:id="rId5"/>
    <p:sldId id="274" r:id="rId6"/>
    <p:sldId id="260" r:id="rId7"/>
    <p:sldId id="261" r:id="rId8"/>
    <p:sldId id="263" r:id="rId9"/>
    <p:sldId id="264" r:id="rId10"/>
    <p:sldId id="265" r:id="rId11"/>
    <p:sldId id="277" r:id="rId1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00"/>
    <a:srgbClr val="FFFF00"/>
    <a:srgbClr val="8ED973"/>
    <a:srgbClr val="E4DD00"/>
    <a:srgbClr val="3B3126"/>
    <a:srgbClr val="24B81A"/>
    <a:srgbClr val="FFFFFF"/>
    <a:srgbClr val="00B81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959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496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microsoft.com/office/2016/11/relationships/changesInfo" Target="changesInfos/changesInfo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Владислав Вергунов" userId="e0c47c71dfa7393e" providerId="LiveId" clId="{48E4C04A-56B0-6847-8DBE-605687504C1D}"/>
    <pc:docChg chg="undo custSel modSld">
      <pc:chgData name="Владислав Вергунов" userId="e0c47c71dfa7393e" providerId="LiveId" clId="{48E4C04A-56B0-6847-8DBE-605687504C1D}" dt="2024-09-27T06:26:43.721" v="86" actId="1076"/>
      <pc:docMkLst>
        <pc:docMk/>
      </pc:docMkLst>
      <pc:sldChg chg="modSp mod">
        <pc:chgData name="Владислав Вергунов" userId="e0c47c71dfa7393e" providerId="LiveId" clId="{48E4C04A-56B0-6847-8DBE-605687504C1D}" dt="2024-09-27T06:01:25.877" v="6" actId="14100"/>
        <pc:sldMkLst>
          <pc:docMk/>
          <pc:sldMk cId="1351651579" sldId="256"/>
        </pc:sldMkLst>
        <pc:spChg chg="mod">
          <ac:chgData name="Владислав Вергунов" userId="e0c47c71dfa7393e" providerId="LiveId" clId="{48E4C04A-56B0-6847-8DBE-605687504C1D}" dt="2024-09-27T06:01:25.877" v="6" actId="14100"/>
          <ac:spMkLst>
            <pc:docMk/>
            <pc:sldMk cId="1351651579" sldId="256"/>
            <ac:spMk id="3" creationId="{00000000-0000-0000-0000-000000000000}"/>
          </ac:spMkLst>
        </pc:spChg>
      </pc:sldChg>
      <pc:sldChg chg="modSp mod">
        <pc:chgData name="Владислав Вергунов" userId="e0c47c71dfa7393e" providerId="LiveId" clId="{48E4C04A-56B0-6847-8DBE-605687504C1D}" dt="2024-09-27T06:04:00.094" v="42" actId="20577"/>
        <pc:sldMkLst>
          <pc:docMk/>
          <pc:sldMk cId="480988885" sldId="257"/>
        </pc:sldMkLst>
        <pc:spChg chg="mod">
          <ac:chgData name="Владислав Вергунов" userId="e0c47c71dfa7393e" providerId="LiveId" clId="{48E4C04A-56B0-6847-8DBE-605687504C1D}" dt="2024-09-27T06:04:00.094" v="42" actId="20577"/>
          <ac:spMkLst>
            <pc:docMk/>
            <pc:sldMk cId="480988885" sldId="257"/>
            <ac:spMk id="3" creationId="{5AA27CD8-1DC7-07A3-33D5-766B9C7EB88B}"/>
          </ac:spMkLst>
        </pc:spChg>
      </pc:sldChg>
      <pc:sldChg chg="modSp mod">
        <pc:chgData name="Владислав Вергунов" userId="e0c47c71dfa7393e" providerId="LiveId" clId="{48E4C04A-56B0-6847-8DBE-605687504C1D}" dt="2024-09-27T06:26:17.444" v="76" actId="20577"/>
        <pc:sldMkLst>
          <pc:docMk/>
          <pc:sldMk cId="2617611963" sldId="258"/>
        </pc:sldMkLst>
        <pc:spChg chg="mod">
          <ac:chgData name="Владислав Вергунов" userId="e0c47c71dfa7393e" providerId="LiveId" clId="{48E4C04A-56B0-6847-8DBE-605687504C1D}" dt="2024-09-27T06:26:17.444" v="76" actId="20577"/>
          <ac:spMkLst>
            <pc:docMk/>
            <pc:sldMk cId="2617611963" sldId="258"/>
            <ac:spMk id="3" creationId="{54D2721D-5D3A-6E24-ADAE-BA0994A768E3}"/>
          </ac:spMkLst>
        </pc:spChg>
      </pc:sldChg>
      <pc:sldChg chg="addSp delSp modSp mod">
        <pc:chgData name="Владислав Вергунов" userId="e0c47c71dfa7393e" providerId="LiveId" clId="{48E4C04A-56B0-6847-8DBE-605687504C1D}" dt="2024-09-27T06:26:43.721" v="86" actId="1076"/>
        <pc:sldMkLst>
          <pc:docMk/>
          <pc:sldMk cId="2662363890" sldId="260"/>
        </pc:sldMkLst>
        <pc:spChg chg="del mod">
          <ac:chgData name="Владислав Вергунов" userId="e0c47c71dfa7393e" providerId="LiveId" clId="{48E4C04A-56B0-6847-8DBE-605687504C1D}" dt="2024-09-27T06:26:33.890" v="82" actId="21"/>
          <ac:spMkLst>
            <pc:docMk/>
            <pc:sldMk cId="2662363890" sldId="260"/>
            <ac:spMk id="2" creationId="{B65C3C58-8444-9BE1-DBF0-655A2B9E785F}"/>
          </ac:spMkLst>
        </pc:spChg>
        <pc:spChg chg="add del mod">
          <ac:chgData name="Владислав Вергунов" userId="e0c47c71dfa7393e" providerId="LiveId" clId="{48E4C04A-56B0-6847-8DBE-605687504C1D}" dt="2024-09-27T06:01:09.544" v="3" actId="11529"/>
          <ac:spMkLst>
            <pc:docMk/>
            <pc:sldMk cId="2662363890" sldId="260"/>
            <ac:spMk id="5" creationId="{A82C7A6B-128B-61DE-8F7C-6DA6450D869A}"/>
          </ac:spMkLst>
        </pc:spChg>
        <pc:picChg chg="mod">
          <ac:chgData name="Владислав Вергунов" userId="e0c47c71dfa7393e" providerId="LiveId" clId="{48E4C04A-56B0-6847-8DBE-605687504C1D}" dt="2024-09-27T06:26:43.721" v="86" actId="1076"/>
          <ac:picMkLst>
            <pc:docMk/>
            <pc:sldMk cId="2662363890" sldId="260"/>
            <ac:picMk id="1028" creationId="{00000000-0000-0000-0000-000000000000}"/>
          </ac:picMkLst>
        </pc:picChg>
      </pc:sldChg>
    </pc:docChg>
  </pc:docChgLst>
  <pc:docChgLst>
    <pc:chgData name="Владислав Вергунов" userId="e0c47c71dfa7393e" providerId="Windows Live" clId="Web-{7AC2D334-725A-D255-D8EF-CA5313E40E69}"/>
    <pc:docChg chg="addSld modSld">
      <pc:chgData name="Владислав Вергунов" userId="e0c47c71dfa7393e" providerId="Windows Live" clId="Web-{7AC2D334-725A-D255-D8EF-CA5313E40E69}" dt="2024-09-23T18:59:08.463" v="539" actId="20577"/>
      <pc:docMkLst>
        <pc:docMk/>
      </pc:docMkLst>
      <pc:sldChg chg="modSp mod setBg">
        <pc:chgData name="Владислав Вергунов" userId="e0c47c71dfa7393e" providerId="Windows Live" clId="Web-{7AC2D334-725A-D255-D8EF-CA5313E40E69}" dt="2024-09-23T18:46:20.465" v="62"/>
        <pc:sldMkLst>
          <pc:docMk/>
          <pc:sldMk cId="1351651579" sldId="256"/>
        </pc:sldMkLst>
        <pc:spChg chg="mod">
          <ac:chgData name="Владислав Вергунов" userId="e0c47c71dfa7393e" providerId="Windows Live" clId="Web-{7AC2D334-725A-D255-D8EF-CA5313E40E69}" dt="2024-09-23T18:33:34.232" v="14" actId="20577"/>
          <ac:spMkLst>
            <pc:docMk/>
            <pc:sldMk cId="1351651579" sldId="256"/>
            <ac:spMk id="2" creationId="{00000000-0000-0000-0000-000000000000}"/>
          </ac:spMkLst>
        </pc:spChg>
        <pc:spChg chg="mod">
          <ac:chgData name="Владислав Вергунов" userId="e0c47c71dfa7393e" providerId="Windows Live" clId="Web-{7AC2D334-725A-D255-D8EF-CA5313E40E69}" dt="2024-09-23T18:46:09.683" v="61" actId="20577"/>
          <ac:spMkLst>
            <pc:docMk/>
            <pc:sldMk cId="1351651579" sldId="256"/>
            <ac:spMk id="3" creationId="{00000000-0000-0000-0000-000000000000}"/>
          </ac:spMkLst>
        </pc:spChg>
      </pc:sldChg>
      <pc:sldChg chg="modSp new">
        <pc:chgData name="Владислав Вергунов" userId="e0c47c71dfa7393e" providerId="Windows Live" clId="Web-{7AC2D334-725A-D255-D8EF-CA5313E40E69}" dt="2024-09-23T18:54:15.593" v="256" actId="20577"/>
        <pc:sldMkLst>
          <pc:docMk/>
          <pc:sldMk cId="480988885" sldId="257"/>
        </pc:sldMkLst>
        <pc:spChg chg="mod">
          <ac:chgData name="Владислав Вергунов" userId="e0c47c71dfa7393e" providerId="Windows Live" clId="Web-{7AC2D334-725A-D255-D8EF-CA5313E40E69}" dt="2024-09-23T18:49:20.409" v="69" actId="20577"/>
          <ac:spMkLst>
            <pc:docMk/>
            <pc:sldMk cId="480988885" sldId="257"/>
            <ac:spMk id="2" creationId="{F261C9A7-7794-14EA-4AAA-D86FF72BD5EC}"/>
          </ac:spMkLst>
        </pc:spChg>
        <pc:spChg chg="mod">
          <ac:chgData name="Владислав Вергунов" userId="e0c47c71dfa7393e" providerId="Windows Live" clId="Web-{7AC2D334-725A-D255-D8EF-CA5313E40E69}" dt="2024-09-23T18:54:15.593" v="256" actId="20577"/>
          <ac:spMkLst>
            <pc:docMk/>
            <pc:sldMk cId="480988885" sldId="257"/>
            <ac:spMk id="3" creationId="{5AA27CD8-1DC7-07A3-33D5-766B9C7EB88B}"/>
          </ac:spMkLst>
        </pc:spChg>
      </pc:sldChg>
      <pc:sldChg chg="modSp new">
        <pc:chgData name="Владислав Вергунов" userId="e0c47c71dfa7393e" providerId="Windows Live" clId="Web-{7AC2D334-725A-D255-D8EF-CA5313E40E69}" dt="2024-09-23T18:54:41.812" v="271" actId="20577"/>
        <pc:sldMkLst>
          <pc:docMk/>
          <pc:sldMk cId="2617611963" sldId="258"/>
        </pc:sldMkLst>
        <pc:spChg chg="mod">
          <ac:chgData name="Владислав Вергунов" userId="e0c47c71dfa7393e" providerId="Windows Live" clId="Web-{7AC2D334-725A-D255-D8EF-CA5313E40E69}" dt="2024-09-23T18:49:23.409" v="74" actId="20577"/>
          <ac:spMkLst>
            <pc:docMk/>
            <pc:sldMk cId="2617611963" sldId="258"/>
            <ac:spMk id="2" creationId="{48511122-05B5-FD27-9262-1652C5323A47}"/>
          </ac:spMkLst>
        </pc:spChg>
        <pc:spChg chg="mod">
          <ac:chgData name="Владислав Вергунов" userId="e0c47c71dfa7393e" providerId="Windows Live" clId="Web-{7AC2D334-725A-D255-D8EF-CA5313E40E69}" dt="2024-09-23T18:54:41.812" v="271" actId="20577"/>
          <ac:spMkLst>
            <pc:docMk/>
            <pc:sldMk cId="2617611963" sldId="258"/>
            <ac:spMk id="3" creationId="{54D2721D-5D3A-6E24-ADAE-BA0994A768E3}"/>
          </ac:spMkLst>
        </pc:spChg>
      </pc:sldChg>
      <pc:sldChg chg="modSp new">
        <pc:chgData name="Владислав Вергунов" userId="e0c47c71dfa7393e" providerId="Windows Live" clId="Web-{7AC2D334-725A-D255-D8EF-CA5313E40E69}" dt="2024-09-23T18:54:51.500" v="275" actId="20577"/>
        <pc:sldMkLst>
          <pc:docMk/>
          <pc:sldMk cId="2912325245" sldId="259"/>
        </pc:sldMkLst>
        <pc:spChg chg="mod">
          <ac:chgData name="Владислав Вергунов" userId="e0c47c71dfa7393e" providerId="Windows Live" clId="Web-{7AC2D334-725A-D255-D8EF-CA5313E40E69}" dt="2024-09-23T18:49:55.067" v="90" actId="20577"/>
          <ac:spMkLst>
            <pc:docMk/>
            <pc:sldMk cId="2912325245" sldId="259"/>
            <ac:spMk id="2" creationId="{57543909-C890-7ABD-E1D0-4774FA5051EB}"/>
          </ac:spMkLst>
        </pc:spChg>
        <pc:spChg chg="mod">
          <ac:chgData name="Владислав Вергунов" userId="e0c47c71dfa7393e" providerId="Windows Live" clId="Web-{7AC2D334-725A-D255-D8EF-CA5313E40E69}" dt="2024-09-23T18:54:51.500" v="275" actId="20577"/>
          <ac:spMkLst>
            <pc:docMk/>
            <pc:sldMk cId="2912325245" sldId="259"/>
            <ac:spMk id="3" creationId="{F3772F6C-9B0E-BE5F-6A82-3CD56D7BF52E}"/>
          </ac:spMkLst>
        </pc:spChg>
      </pc:sldChg>
      <pc:sldChg chg="modSp new">
        <pc:chgData name="Владислав Вергунов" userId="e0c47c71dfa7393e" providerId="Windows Live" clId="Web-{7AC2D334-725A-D255-D8EF-CA5313E40E69}" dt="2024-09-23T18:55:16.782" v="299" actId="20577"/>
        <pc:sldMkLst>
          <pc:docMk/>
          <pc:sldMk cId="2662363890" sldId="260"/>
        </pc:sldMkLst>
        <pc:spChg chg="mod">
          <ac:chgData name="Владислав Вергунов" userId="e0c47c71dfa7393e" providerId="Windows Live" clId="Web-{7AC2D334-725A-D255-D8EF-CA5313E40E69}" dt="2024-09-23T18:50:01.630" v="92" actId="20577"/>
          <ac:spMkLst>
            <pc:docMk/>
            <pc:sldMk cId="2662363890" sldId="260"/>
            <ac:spMk id="2" creationId="{B65C3C58-8444-9BE1-DBF0-655A2B9E785F}"/>
          </ac:spMkLst>
        </pc:spChg>
        <pc:spChg chg="mod">
          <ac:chgData name="Владислав Вергунов" userId="e0c47c71dfa7393e" providerId="Windows Live" clId="Web-{7AC2D334-725A-D255-D8EF-CA5313E40E69}" dt="2024-09-23T18:55:16.782" v="299" actId="20577"/>
          <ac:spMkLst>
            <pc:docMk/>
            <pc:sldMk cId="2662363890" sldId="260"/>
            <ac:spMk id="3" creationId="{D29CEC40-D558-A496-30BD-F237D0E5B528}"/>
          </ac:spMkLst>
        </pc:spChg>
      </pc:sldChg>
      <pc:sldChg chg="modSp new">
        <pc:chgData name="Владислав Вергунов" userId="e0c47c71dfa7393e" providerId="Windows Live" clId="Web-{7AC2D334-725A-D255-D8EF-CA5313E40E69}" dt="2024-09-23T18:56:05.425" v="346" actId="20577"/>
        <pc:sldMkLst>
          <pc:docMk/>
          <pc:sldMk cId="2960927865" sldId="261"/>
        </pc:sldMkLst>
        <pc:spChg chg="mod">
          <ac:chgData name="Владислав Вергунов" userId="e0c47c71dfa7393e" providerId="Windows Live" clId="Web-{7AC2D334-725A-D255-D8EF-CA5313E40E69}" dt="2024-09-23T18:50:08.161" v="103" actId="20577"/>
          <ac:spMkLst>
            <pc:docMk/>
            <pc:sldMk cId="2960927865" sldId="261"/>
            <ac:spMk id="2" creationId="{52F4A984-4381-DB62-A10A-8D8FFE2CF406}"/>
          </ac:spMkLst>
        </pc:spChg>
        <pc:spChg chg="mod">
          <ac:chgData name="Владислав Вергунов" userId="e0c47c71dfa7393e" providerId="Windows Live" clId="Web-{7AC2D334-725A-D255-D8EF-CA5313E40E69}" dt="2024-09-23T18:56:05.425" v="346" actId="20577"/>
          <ac:spMkLst>
            <pc:docMk/>
            <pc:sldMk cId="2960927865" sldId="261"/>
            <ac:spMk id="3" creationId="{E5EA6B70-522C-1EAE-AD4F-9EB7D728006F}"/>
          </ac:spMkLst>
        </pc:spChg>
      </pc:sldChg>
      <pc:sldChg chg="modSp new">
        <pc:chgData name="Владислав Вергунов" userId="e0c47c71dfa7393e" providerId="Windows Live" clId="Web-{7AC2D334-725A-D255-D8EF-CA5313E40E69}" dt="2024-09-23T18:56:42.833" v="384" actId="20577"/>
        <pc:sldMkLst>
          <pc:docMk/>
          <pc:sldMk cId="1529363176" sldId="262"/>
        </pc:sldMkLst>
        <pc:spChg chg="mod">
          <ac:chgData name="Владислав Вергунов" userId="e0c47c71dfa7393e" providerId="Windows Live" clId="Web-{7AC2D334-725A-D255-D8EF-CA5313E40E69}" dt="2024-09-23T18:50:23.255" v="114" actId="20577"/>
          <ac:spMkLst>
            <pc:docMk/>
            <pc:sldMk cId="1529363176" sldId="262"/>
            <ac:spMk id="2" creationId="{C3367E07-A848-80A3-8C5F-3B5FA9CEDD52}"/>
          </ac:spMkLst>
        </pc:spChg>
        <pc:spChg chg="mod">
          <ac:chgData name="Владислав Вергунов" userId="e0c47c71dfa7393e" providerId="Windows Live" clId="Web-{7AC2D334-725A-D255-D8EF-CA5313E40E69}" dt="2024-09-23T18:56:42.833" v="384" actId="20577"/>
          <ac:spMkLst>
            <pc:docMk/>
            <pc:sldMk cId="1529363176" sldId="262"/>
            <ac:spMk id="3" creationId="{3180B641-106B-BBB4-A071-8EEEC4BCCE11}"/>
          </ac:spMkLst>
        </pc:spChg>
      </pc:sldChg>
      <pc:sldChg chg="modSp new">
        <pc:chgData name="Владислав Вергунов" userId="e0c47c71dfa7393e" providerId="Windows Live" clId="Web-{7AC2D334-725A-D255-D8EF-CA5313E40E69}" dt="2024-09-23T18:57:17.490" v="436" actId="20577"/>
        <pc:sldMkLst>
          <pc:docMk/>
          <pc:sldMk cId="4197786759" sldId="263"/>
        </pc:sldMkLst>
        <pc:spChg chg="mod">
          <ac:chgData name="Владислав Вергунов" userId="e0c47c71dfa7393e" providerId="Windows Live" clId="Web-{7AC2D334-725A-D255-D8EF-CA5313E40E69}" dt="2024-09-23T18:50:33.818" v="125" actId="20577"/>
          <ac:spMkLst>
            <pc:docMk/>
            <pc:sldMk cId="4197786759" sldId="263"/>
            <ac:spMk id="2" creationId="{8F13AA11-AECC-CF7E-C7BA-E07565953301}"/>
          </ac:spMkLst>
        </pc:spChg>
        <pc:spChg chg="mod">
          <ac:chgData name="Владислав Вергунов" userId="e0c47c71dfa7393e" providerId="Windows Live" clId="Web-{7AC2D334-725A-D255-D8EF-CA5313E40E69}" dt="2024-09-23T18:57:17.490" v="436" actId="20577"/>
          <ac:spMkLst>
            <pc:docMk/>
            <pc:sldMk cId="4197786759" sldId="263"/>
            <ac:spMk id="3" creationId="{C6580AE6-D6BB-D117-2FA5-63AB4F817C6A}"/>
          </ac:spMkLst>
        </pc:spChg>
      </pc:sldChg>
      <pc:sldChg chg="modSp new">
        <pc:chgData name="Владислав Вергунов" userId="e0c47c71dfa7393e" providerId="Windows Live" clId="Web-{7AC2D334-725A-D255-D8EF-CA5313E40E69}" dt="2024-09-23T18:57:37.632" v="452" actId="20577"/>
        <pc:sldMkLst>
          <pc:docMk/>
          <pc:sldMk cId="565675137" sldId="264"/>
        </pc:sldMkLst>
        <pc:spChg chg="mod">
          <ac:chgData name="Владислав Вергунов" userId="e0c47c71dfa7393e" providerId="Windows Live" clId="Web-{7AC2D334-725A-D255-D8EF-CA5313E40E69}" dt="2024-09-23T18:50:44.553" v="139" actId="20577"/>
          <ac:spMkLst>
            <pc:docMk/>
            <pc:sldMk cId="565675137" sldId="264"/>
            <ac:spMk id="2" creationId="{993B8F26-8672-AC48-F609-1EBB6E54274E}"/>
          </ac:spMkLst>
        </pc:spChg>
        <pc:spChg chg="mod">
          <ac:chgData name="Владислав Вергунов" userId="e0c47c71dfa7393e" providerId="Windows Live" clId="Web-{7AC2D334-725A-D255-D8EF-CA5313E40E69}" dt="2024-09-23T18:57:37.632" v="452" actId="20577"/>
          <ac:spMkLst>
            <pc:docMk/>
            <pc:sldMk cId="565675137" sldId="264"/>
            <ac:spMk id="3" creationId="{1DB269E1-4E8D-D215-3277-C70C57148BDF}"/>
          </ac:spMkLst>
        </pc:spChg>
      </pc:sldChg>
      <pc:sldChg chg="modSp new">
        <pc:chgData name="Владислав Вергунов" userId="e0c47c71dfa7393e" providerId="Windows Live" clId="Web-{7AC2D334-725A-D255-D8EF-CA5313E40E69}" dt="2024-09-23T18:58:33.556" v="509" actId="20577"/>
        <pc:sldMkLst>
          <pc:docMk/>
          <pc:sldMk cId="2866400020" sldId="265"/>
        </pc:sldMkLst>
        <pc:spChg chg="mod">
          <ac:chgData name="Владислав Вергунов" userId="e0c47c71dfa7393e" providerId="Windows Live" clId="Web-{7AC2D334-725A-D255-D8EF-CA5313E40E69}" dt="2024-09-23T18:50:52.085" v="151" actId="20577"/>
          <ac:spMkLst>
            <pc:docMk/>
            <pc:sldMk cId="2866400020" sldId="265"/>
            <ac:spMk id="2" creationId="{99E1BD8A-DAD1-BF52-7E76-170516546ACB}"/>
          </ac:spMkLst>
        </pc:spChg>
        <pc:spChg chg="mod">
          <ac:chgData name="Владислав Вергунов" userId="e0c47c71dfa7393e" providerId="Windows Live" clId="Web-{7AC2D334-725A-D255-D8EF-CA5313E40E69}" dt="2024-09-23T18:58:33.556" v="509" actId="20577"/>
          <ac:spMkLst>
            <pc:docMk/>
            <pc:sldMk cId="2866400020" sldId="265"/>
            <ac:spMk id="3" creationId="{02566639-8CAD-F6BA-247D-27E2A489EF0B}"/>
          </ac:spMkLst>
        </pc:spChg>
      </pc:sldChg>
      <pc:sldChg chg="modSp new">
        <pc:chgData name="Владислав Вергунов" userId="e0c47c71dfa7393e" providerId="Windows Live" clId="Web-{7AC2D334-725A-D255-D8EF-CA5313E40E69}" dt="2024-09-23T18:58:47.415" v="515" actId="20577"/>
        <pc:sldMkLst>
          <pc:docMk/>
          <pc:sldMk cId="3644825230" sldId="266"/>
        </pc:sldMkLst>
        <pc:spChg chg="mod">
          <ac:chgData name="Владислав Вергунов" userId="e0c47c71dfa7393e" providerId="Windows Live" clId="Web-{7AC2D334-725A-D255-D8EF-CA5313E40E69}" dt="2024-09-23T18:50:59.257" v="156" actId="20577"/>
          <ac:spMkLst>
            <pc:docMk/>
            <pc:sldMk cId="3644825230" sldId="266"/>
            <ac:spMk id="2" creationId="{191C8021-89BA-97E0-4D70-7E4334D30483}"/>
          </ac:spMkLst>
        </pc:spChg>
        <pc:spChg chg="mod">
          <ac:chgData name="Владислав Вергунов" userId="e0c47c71dfa7393e" providerId="Windows Live" clId="Web-{7AC2D334-725A-D255-D8EF-CA5313E40E69}" dt="2024-09-23T18:58:47.415" v="515" actId="20577"/>
          <ac:spMkLst>
            <pc:docMk/>
            <pc:sldMk cId="3644825230" sldId="266"/>
            <ac:spMk id="3" creationId="{8CD6FDC3-1061-44D8-8A86-6CBBE61FC73F}"/>
          </ac:spMkLst>
        </pc:spChg>
      </pc:sldChg>
      <pc:sldChg chg="modSp new">
        <pc:chgData name="Владислав Вергунов" userId="e0c47c71dfa7393e" providerId="Windows Live" clId="Web-{7AC2D334-725A-D255-D8EF-CA5313E40E69}" dt="2024-09-23T18:59:00.150" v="526" actId="20577"/>
        <pc:sldMkLst>
          <pc:docMk/>
          <pc:sldMk cId="3870876759" sldId="267"/>
        </pc:sldMkLst>
        <pc:spChg chg="mod">
          <ac:chgData name="Владислав Вергунов" userId="e0c47c71dfa7393e" providerId="Windows Live" clId="Web-{7AC2D334-725A-D255-D8EF-CA5313E40E69}" dt="2024-09-23T18:51:08.992" v="161" actId="20577"/>
          <ac:spMkLst>
            <pc:docMk/>
            <pc:sldMk cId="3870876759" sldId="267"/>
            <ac:spMk id="2" creationId="{94CC184A-9C4B-87F4-FEFB-6E798520FF82}"/>
          </ac:spMkLst>
        </pc:spChg>
        <pc:spChg chg="mod">
          <ac:chgData name="Владислав Вергунов" userId="e0c47c71dfa7393e" providerId="Windows Live" clId="Web-{7AC2D334-725A-D255-D8EF-CA5313E40E69}" dt="2024-09-23T18:59:00.150" v="526" actId="20577"/>
          <ac:spMkLst>
            <pc:docMk/>
            <pc:sldMk cId="3870876759" sldId="267"/>
            <ac:spMk id="3" creationId="{1A231C16-DC8C-6BCC-A79C-17483C549349}"/>
          </ac:spMkLst>
        </pc:spChg>
      </pc:sldChg>
      <pc:sldChg chg="modSp new">
        <pc:chgData name="Владислав Вергунов" userId="e0c47c71dfa7393e" providerId="Windows Live" clId="Web-{7AC2D334-725A-D255-D8EF-CA5313E40E69}" dt="2024-09-23T18:59:08.463" v="539" actId="20577"/>
        <pc:sldMkLst>
          <pc:docMk/>
          <pc:sldMk cId="3144734084" sldId="268"/>
        </pc:sldMkLst>
        <pc:spChg chg="mod">
          <ac:chgData name="Владислав Вергунов" userId="e0c47c71dfa7393e" providerId="Windows Live" clId="Web-{7AC2D334-725A-D255-D8EF-CA5313E40E69}" dt="2024-09-23T18:51:24.148" v="171" actId="20577"/>
          <ac:spMkLst>
            <pc:docMk/>
            <pc:sldMk cId="3144734084" sldId="268"/>
            <ac:spMk id="2" creationId="{38B20345-0192-2094-8954-6DF5080E85B3}"/>
          </ac:spMkLst>
        </pc:spChg>
        <pc:spChg chg="mod">
          <ac:chgData name="Владислав Вергунов" userId="e0c47c71dfa7393e" providerId="Windows Live" clId="Web-{7AC2D334-725A-D255-D8EF-CA5313E40E69}" dt="2024-09-23T18:59:08.463" v="539" actId="20577"/>
          <ac:spMkLst>
            <pc:docMk/>
            <pc:sldMk cId="3144734084" sldId="268"/>
            <ac:spMk id="3" creationId="{D94B0B7D-0A30-EA87-E710-0B2F8B94EB1A}"/>
          </ac:spMkLst>
        </pc:spChg>
      </pc:sldChg>
    </pc:docChg>
  </pc:docChgLst>
</pc:chgInfo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200" b="1" i="0" u="none" strike="noStrike" kern="1200" cap="all" spc="5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ru-RU" sz="2000" dirty="0">
                <a:solidFill>
                  <a:schemeClr val="bg1"/>
                </a:solidFill>
              </a:rPr>
              <a:t>Как россияне изучают         иностранные языки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200" b="1" i="0" u="none" strike="noStrike" kern="1200" cap="all" spc="5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RU"/>
        </a:p>
      </c:txPr>
    </c:title>
    <c:autoTitleDeleted val="0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Столбец2</c:v>
                </c:pt>
              </c:strCache>
            </c:strRef>
          </c:tx>
          <c:spPr>
            <a:gradFill flip="none" rotWithShape="1">
              <a:gsLst>
                <a:gs pos="0">
                  <a:schemeClr val="accent1"/>
                </a:gs>
                <a:gs pos="75000">
                  <a:schemeClr val="accent1">
                    <a:lumMod val="60000"/>
                    <a:lumOff val="40000"/>
                  </a:schemeClr>
                </a:gs>
                <a:gs pos="51000">
                  <a:schemeClr val="accent1">
                    <a:alpha val="75000"/>
                  </a:schemeClr>
                </a:gs>
                <a:gs pos="100000">
                  <a:schemeClr val="accent1">
                    <a:lumMod val="20000"/>
                    <a:lumOff val="80000"/>
                    <a:alpha val="15000"/>
                  </a:schemeClr>
                </a:gs>
              </a:gsLst>
              <a:lin ang="10800000" scaled="1"/>
              <a:tileRect/>
            </a:gra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Лист1!$A$2:$A$6</c:f>
              <c:strCache>
                <c:ptCount val="5"/>
                <c:pt idx="0">
                  <c:v>другое</c:v>
                </c:pt>
                <c:pt idx="1">
                  <c:v>во время работы</c:v>
                </c:pt>
                <c:pt idx="2">
                  <c:v>общаясь с носителем</c:v>
                </c:pt>
                <c:pt idx="3">
                  <c:v>в языковых школах</c:v>
                </c:pt>
                <c:pt idx="4">
                  <c:v>Самостоятельно</c:v>
                </c:pt>
              </c:strCache>
            </c:strRef>
          </c:cat>
          <c:val>
            <c:numRef>
              <c:f>Лист1!$B$2:$B$6</c:f>
              <c:numCache>
                <c:formatCode>General</c:formatCode>
                <c:ptCount val="5"/>
              </c:numCache>
            </c:numRef>
          </c:val>
          <c:extLst>
            <c:ext xmlns:c16="http://schemas.microsoft.com/office/drawing/2014/chart" uri="{C3380CC4-5D6E-409C-BE32-E72D297353CC}">
              <c16:uniqueId val="{00000000-A979-AE4E-B0C5-FF7BB773BB20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Столбец1</c:v>
                </c:pt>
              </c:strCache>
            </c:strRef>
          </c:tx>
          <c:spPr>
            <a:gradFill flip="none" rotWithShape="1">
              <a:gsLst>
                <a:gs pos="0">
                  <a:schemeClr val="accent2"/>
                </a:gs>
                <a:gs pos="75000">
                  <a:schemeClr val="accent2">
                    <a:lumMod val="60000"/>
                    <a:lumOff val="40000"/>
                  </a:schemeClr>
                </a:gs>
                <a:gs pos="51000">
                  <a:schemeClr val="accent2">
                    <a:alpha val="75000"/>
                  </a:schemeClr>
                </a:gs>
                <a:gs pos="100000">
                  <a:schemeClr val="accent2">
                    <a:lumMod val="20000"/>
                    <a:lumOff val="80000"/>
                    <a:alpha val="15000"/>
                  </a:schemeClr>
                </a:gs>
              </a:gsLst>
              <a:lin ang="10800000" scaled="1"/>
              <a:tileRect/>
            </a:gra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Лист1!$A$2:$A$6</c:f>
              <c:strCache>
                <c:ptCount val="5"/>
                <c:pt idx="0">
                  <c:v>другое</c:v>
                </c:pt>
                <c:pt idx="1">
                  <c:v>во время работы</c:v>
                </c:pt>
                <c:pt idx="2">
                  <c:v>общаясь с носителем</c:v>
                </c:pt>
                <c:pt idx="3">
                  <c:v>в языковых школах</c:v>
                </c:pt>
                <c:pt idx="4">
                  <c:v>Самостоятельно</c:v>
                </c:pt>
              </c:strCache>
            </c:strRef>
          </c:cat>
          <c:val>
            <c:numRef>
              <c:f>Лист1!$C$2:$C$6</c:f>
              <c:numCache>
                <c:formatCode>General</c:formatCode>
                <c:ptCount val="5"/>
              </c:numCache>
            </c:numRef>
          </c:val>
          <c:extLst>
            <c:ext xmlns:c16="http://schemas.microsoft.com/office/drawing/2014/chart" uri="{C3380CC4-5D6E-409C-BE32-E72D297353CC}">
              <c16:uniqueId val="{00000001-A979-AE4E-B0C5-FF7BB773BB20}"/>
            </c:ext>
          </c:extLst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Ряд 3</c:v>
                </c:pt>
              </c:strCache>
            </c:strRef>
          </c:tx>
          <c:spPr>
            <a:gradFill flip="none" rotWithShape="1">
              <a:gsLst>
                <a:gs pos="0">
                  <a:schemeClr val="accent3"/>
                </a:gs>
                <a:gs pos="75000">
                  <a:schemeClr val="accent3">
                    <a:lumMod val="60000"/>
                    <a:lumOff val="40000"/>
                  </a:schemeClr>
                </a:gs>
                <a:gs pos="51000">
                  <a:schemeClr val="accent3">
                    <a:alpha val="75000"/>
                  </a:schemeClr>
                </a:gs>
                <a:gs pos="100000">
                  <a:schemeClr val="accent3">
                    <a:lumMod val="20000"/>
                    <a:lumOff val="80000"/>
                    <a:alpha val="15000"/>
                  </a:schemeClr>
                </a:gs>
              </a:gsLst>
              <a:lin ang="10800000" scaled="1"/>
              <a:tileRect/>
            </a:gra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Лист1!$A$2:$A$6</c:f>
              <c:strCache>
                <c:ptCount val="5"/>
                <c:pt idx="0">
                  <c:v>другое</c:v>
                </c:pt>
                <c:pt idx="1">
                  <c:v>во время работы</c:v>
                </c:pt>
                <c:pt idx="2">
                  <c:v>общаясь с носителем</c:v>
                </c:pt>
                <c:pt idx="3">
                  <c:v>в языковых школах</c:v>
                </c:pt>
                <c:pt idx="4">
                  <c:v>Самостоятельно</c:v>
                </c:pt>
              </c:strCache>
            </c:strRef>
          </c:cat>
          <c:val>
            <c:numRef>
              <c:f>Лист1!$D$2:$D$6</c:f>
              <c:numCache>
                <c:formatCode>0%</c:formatCode>
                <c:ptCount val="5"/>
                <c:pt idx="0">
                  <c:v>0.02</c:v>
                </c:pt>
                <c:pt idx="1">
                  <c:v>0.1</c:v>
                </c:pt>
                <c:pt idx="2">
                  <c:v>0.18</c:v>
                </c:pt>
                <c:pt idx="3">
                  <c:v>0.19</c:v>
                </c:pt>
                <c:pt idx="4">
                  <c:v>0.45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A979-AE4E-B0C5-FF7BB773BB20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326"/>
        <c:overlap val="-58"/>
        <c:axId val="-55741216"/>
        <c:axId val="-55742304"/>
      </c:barChart>
      <c:catAx>
        <c:axId val="-55741216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tx1">
                <a:lumMod val="15000"/>
                <a:lumOff val="85000"/>
              </a:schemeClr>
            </a:solidFill>
            <a:round/>
            <a:headEnd type="none" w="sm" len="sm"/>
            <a:tailEnd type="none" w="sm" len="sm"/>
          </a:ln>
          <a:effectLst/>
        </c:spPr>
        <c:txPr>
          <a:bodyPr rot="0" spcFirstLastPara="1" vertOverflow="ellipsis" wrap="square" anchor="t" anchorCtr="0"/>
          <a:lstStyle/>
          <a:p>
            <a:pPr>
              <a:defRPr sz="1197" b="0" i="0" u="none" strike="noStrike" kern="120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pPr>
            <a:endParaRPr lang="en-RU"/>
          </a:p>
        </c:txPr>
        <c:crossAx val="-55742304"/>
        <c:crosses val="autoZero"/>
        <c:auto val="1"/>
        <c:lblAlgn val="ctr"/>
        <c:lblOffset val="100"/>
        <c:noMultiLvlLbl val="0"/>
      </c:catAx>
      <c:valAx>
        <c:axId val="-55742304"/>
        <c:scaling>
          <c:orientation val="minMax"/>
        </c:scaling>
        <c:delete val="0"/>
        <c:axPos val="b"/>
        <c:majorGridlines>
          <c:spPr>
            <a:ln w="9525" cap="flat" cmpd="sng" algn="ctr">
              <a:gradFill>
                <a:gsLst>
                  <a:gs pos="99000">
                    <a:schemeClr val="tx1">
                      <a:lumMod val="25000"/>
                      <a:lumOff val="75000"/>
                    </a:schemeClr>
                  </a:gs>
                  <a:gs pos="0">
                    <a:schemeClr val="tx1">
                      <a:lumMod val="15000"/>
                      <a:lumOff val="85000"/>
                    </a:schemeClr>
                  </a:gs>
                </a:gsLst>
                <a:lin ang="5400000" scaled="0"/>
              </a:gra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RU"/>
          </a:p>
        </c:txPr>
        <c:crossAx val="-55741216"/>
        <c:crosses val="autoZero"/>
        <c:crossBetween val="between"/>
      </c:valAx>
      <c:spPr>
        <a:noFill/>
        <a:ln>
          <a:noFill/>
        </a:ln>
        <a:effectLst>
          <a:softEdge rad="1270000"/>
        </a:effectLst>
      </c:spPr>
    </c:plotArea>
    <c:plotVisOnly val="1"/>
    <c:dispBlanksAs val="gap"/>
    <c:showDLblsOverMax val="0"/>
  </c:chart>
  <c:spPr>
    <a:solidFill>
      <a:srgbClr val="000000">
        <a:alpha val="69020"/>
      </a:srgbClr>
    </a:solidFill>
    <a:ln>
      <a:noFill/>
    </a:ln>
    <a:effectLst/>
  </c:spPr>
  <c:txPr>
    <a:bodyPr/>
    <a:lstStyle/>
    <a:p>
      <a:pPr>
        <a:defRPr/>
      </a:pPr>
      <a:endParaRPr lang="en-RU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pPr>
            <a:r>
              <a:rPr lang="ru-RU" dirty="0">
                <a:solidFill>
                  <a:schemeClr val="bg1"/>
                </a:solidFill>
              </a:rPr>
              <a:t>Играете ли вы в видеоигры? </a:t>
            </a:r>
          </a:p>
          <a:p>
            <a:pPr>
              <a:defRPr>
                <a:solidFill>
                  <a:schemeClr val="bg1"/>
                </a:solidFill>
              </a:defRPr>
            </a:pPr>
            <a:r>
              <a:rPr lang="ru-RU" dirty="0">
                <a:solidFill>
                  <a:schemeClr val="bg1"/>
                </a:solidFill>
              </a:rPr>
              <a:t>Как часто?</a:t>
            </a:r>
          </a:p>
        </c:rich>
      </c:tx>
      <c:layout>
        <c:manualLayout>
          <c:xMode val="edge"/>
          <c:yMode val="edge"/>
          <c:x val="0.1699255572596827"/>
          <c:y val="1.1128244615690445E-2"/>
        </c:manualLayout>
      </c:layout>
      <c:overlay val="0"/>
      <c:spPr>
        <a:solidFill>
          <a:srgbClr val="000000">
            <a:alpha val="69804"/>
          </a:srgb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bg1"/>
              </a:solidFill>
              <a:latin typeface="+mn-lt"/>
              <a:ea typeface="+mn-ea"/>
              <a:cs typeface="+mn-cs"/>
            </a:defRPr>
          </a:pPr>
          <a:endParaRPr lang="en-RU"/>
        </a:p>
      </c:txPr>
    </c:title>
    <c:autoTitleDeleted val="0"/>
    <c:plotArea>
      <c:layout/>
      <c:doughnut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Играете ли вы в видеоигры? Как часто?</c:v>
                </c:pt>
              </c:strCache>
            </c:strRef>
          </c:tx>
          <c:dPt>
            <c:idx val="0"/>
            <c:bubble3D val="0"/>
            <c:spPr>
              <a:solidFill>
                <a:schemeClr val="accent4">
                  <a:lumMod val="40000"/>
                  <a:lumOff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13BF-6242-843D-25E19BE91C29}"/>
              </c:ext>
            </c:extLst>
          </c:dPt>
          <c:dPt>
            <c:idx val="1"/>
            <c:bubble3D val="0"/>
            <c:spPr>
              <a:solidFill>
                <a:schemeClr val="accent4">
                  <a:lumMod val="60000"/>
                  <a:lumOff val="4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2-13BF-6242-843D-25E19BE91C29}"/>
              </c:ext>
            </c:extLst>
          </c:dPt>
          <c:dPt>
            <c:idx val="2"/>
            <c:bubble3D val="0"/>
            <c:spPr>
              <a:solidFill>
                <a:schemeClr val="accent4">
                  <a:lumMod val="75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13BF-6242-843D-25E19BE91C29}"/>
              </c:ext>
            </c:extLst>
          </c:dPt>
          <c:dPt>
            <c:idx val="3"/>
            <c:bubble3D val="0"/>
            <c:spPr>
              <a:pattFill prst="dkDnDiag">
                <a:fgClr>
                  <a:schemeClr val="bg1">
                    <a:lumMod val="50000"/>
                  </a:schemeClr>
                </a:fgClr>
                <a:bgClr>
                  <a:schemeClr val="bg1"/>
                </a:bgClr>
              </a:patt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6-13BF-6242-843D-25E19BE91C29}"/>
              </c:ext>
            </c:extLst>
          </c:dPt>
          <c:dPt>
            <c:idx val="4"/>
            <c:bubble3D val="0"/>
            <c:spPr>
              <a:solidFill>
                <a:schemeClr val="bg1">
                  <a:lumMod val="5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4-13BF-6242-843D-25E19BE91C29}"/>
              </c:ext>
            </c:extLst>
          </c:dPt>
          <c:dLbls>
            <c:dLbl>
              <c:idx val="0"/>
              <c:tx>
                <c:rich>
                  <a:bodyPr/>
                  <a:lstStyle/>
                  <a:p>
                    <a:fld id="{76AC368B-2BA9-9F43-BF03-D141A75715A0}" type="VALUE">
                      <a:rPr lang="en-US" smtClean="0"/>
                      <a:pPr/>
                      <a:t>[VALUE]</a:t>
                    </a:fld>
                    <a:r>
                      <a:rPr lang="en-US" dirty="0"/>
                      <a:t>%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1-13BF-6242-843D-25E19BE91C29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fld id="{3EDE8B2D-9B6C-B443-9028-E3A41B18C70D}" type="VALUE">
                      <a:rPr lang="en-US" smtClean="0"/>
                      <a:pPr/>
                      <a:t>[VALUE]</a:t>
                    </a:fld>
                    <a:r>
                      <a:rPr lang="en-US" dirty="0"/>
                      <a:t>%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2-13BF-6242-843D-25E19BE91C29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fld id="{470FC2DA-5438-7E43-A08E-CAAACE3DBF76}" type="VALUE">
                      <a:rPr lang="en-US" smtClean="0"/>
                      <a:pPr/>
                      <a:t>[VALUE]</a:t>
                    </a:fld>
                    <a:r>
                      <a:rPr lang="en-US" dirty="0"/>
                      <a:t>%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3-13BF-6242-843D-25E19BE91C29}"/>
                </c:ext>
              </c:extLst>
            </c:dLbl>
            <c:dLbl>
              <c:idx val="3"/>
              <c:tx>
                <c:rich>
                  <a:bodyPr/>
                  <a:lstStyle/>
                  <a:p>
                    <a:fld id="{070DB061-4E66-D24B-9540-C2F1BB3A70B3}" type="VALUE">
                      <a:rPr lang="en-US" smtClean="0"/>
                      <a:pPr/>
                      <a:t>[VALUE]</a:t>
                    </a:fld>
                    <a:r>
                      <a:rPr lang="en-US" dirty="0"/>
                      <a:t>%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6-13BF-6242-843D-25E19BE91C29}"/>
                </c:ext>
              </c:extLst>
            </c:dLbl>
            <c:dLbl>
              <c:idx val="4"/>
              <c:tx>
                <c:rich>
                  <a:bodyPr/>
                  <a:lstStyle/>
                  <a:p>
                    <a:fld id="{9BAE77BE-6BDF-B146-884C-70A43D14DC90}" type="VALUE">
                      <a:rPr lang="en-US" smtClean="0"/>
                      <a:pPr/>
                      <a:t>[VALUE]</a:t>
                    </a:fld>
                    <a:r>
                      <a:rPr lang="en-US" dirty="0"/>
                      <a:t>%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4-13BF-6242-843D-25E19BE91C29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RU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/>
            </c:extLst>
          </c:dLbls>
          <c:cat>
            <c:strRef>
              <c:f>Лист1!$A$2:$A$6</c:f>
              <c:strCache>
                <c:ptCount val="5"/>
                <c:pt idx="0">
                  <c:v>каждый день</c:v>
                </c:pt>
                <c:pt idx="1">
                  <c:v>неколько раз в неделю</c:v>
                </c:pt>
                <c:pt idx="2">
                  <c:v>раз в неделю</c:v>
                </c:pt>
                <c:pt idx="3">
                  <c:v>реже, почти не играют</c:v>
                </c:pt>
                <c:pt idx="4">
                  <c:v>не играют</c:v>
                </c:pt>
              </c:strCache>
            </c:strRef>
          </c:cat>
          <c:val>
            <c:numRef>
              <c:f>Лист1!$B$2:$B$6</c:f>
              <c:numCache>
                <c:formatCode>General</c:formatCode>
                <c:ptCount val="5"/>
                <c:pt idx="0">
                  <c:v>23</c:v>
                </c:pt>
                <c:pt idx="1">
                  <c:v>16</c:v>
                </c:pt>
                <c:pt idx="2">
                  <c:v>22</c:v>
                </c:pt>
                <c:pt idx="3">
                  <c:v>21</c:v>
                </c:pt>
                <c:pt idx="4">
                  <c:v>18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3BF-6242-843D-25E19BE91C2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67"/>
      </c:doughnutChart>
      <c:spPr>
        <a:noFill/>
        <a:ln>
          <a:noFill/>
        </a:ln>
        <a:effectLst/>
      </c:spPr>
    </c:plotArea>
    <c:legend>
      <c:legendPos val="b"/>
      <c:overlay val="0"/>
      <c:spPr>
        <a:solidFill>
          <a:srgbClr val="000000">
            <a:alpha val="69804"/>
          </a:srgb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bg1"/>
              </a:solidFill>
              <a:latin typeface="+mn-lt"/>
              <a:ea typeface="+mn-ea"/>
              <a:cs typeface="+mn-cs"/>
            </a:defRPr>
          </a:pPr>
          <a:endParaRPr lang="en-RU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RU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128" b="1" i="0" u="none" strike="noStrike" kern="1200" spc="100" baseline="0">
                <a:solidFill>
                  <a:schemeClr val="lt1">
                    <a:lumMod val="95000"/>
                  </a:schemeClr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pPr>
            <a:r>
              <a:rPr lang="ru-RU" dirty="0"/>
              <a:t>Ожидаемы</a:t>
            </a:r>
            <a:r>
              <a:rPr lang="ru-RU" baseline="0" dirty="0"/>
              <a:t> показатели доходов</a:t>
            </a:r>
            <a:endParaRPr lang="ru-RU" dirty="0"/>
          </a:p>
        </c:rich>
      </c:tx>
      <c:layout>
        <c:manualLayout>
          <c:xMode val="edge"/>
          <c:yMode val="edge"/>
          <c:x val="0.31426041666666665"/>
          <c:y val="0.11296296296296296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128" b="1" i="0" u="none" strike="noStrike" kern="1200" spc="100" baseline="0">
              <a:solidFill>
                <a:schemeClr val="lt1">
                  <a:lumMod val="95000"/>
                </a:schemeClr>
              </a:solidFill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latin typeface="+mn-lt"/>
              <a:ea typeface="+mn-ea"/>
              <a:cs typeface="+mn-cs"/>
            </a:defRPr>
          </a:pPr>
          <a:endParaRPr lang="en-RU"/>
        </a:p>
      </c:txPr>
    </c:title>
    <c:autoTitleDeleted val="0"/>
    <c:plotArea>
      <c:layout>
        <c:manualLayout>
          <c:layoutTarget val="inner"/>
          <c:xMode val="edge"/>
          <c:yMode val="edge"/>
          <c:x val="4.2845554461942249E-2"/>
          <c:y val="9.366345873432487E-2"/>
          <c:w val="0.94361277887139106"/>
          <c:h val="0.81046835812190143"/>
        </c:manualLayout>
      </c:layout>
      <c:barChart>
        <c:barDir val="col"/>
        <c:grouping val="stacked"/>
        <c:varyColors val="0"/>
        <c:ser>
          <c:idx val="1"/>
          <c:order val="1"/>
          <c:tx>
            <c:strRef>
              <c:f>Лист1!$C$1</c:f>
              <c:strCache>
                <c:ptCount val="1"/>
                <c:pt idx="0">
                  <c:v>удачный</c:v>
                </c:pt>
              </c:strCache>
            </c:strRef>
          </c:tx>
          <c:spPr>
            <a:solidFill>
              <a:srgbClr val="24B81A"/>
            </a:soli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</c:spPr>
          <c:invertIfNegative val="0"/>
          <c:cat>
            <c:strRef>
              <c:f>Лист1!$A$2:$A$5</c:f>
              <c:strCache>
                <c:ptCount val="4"/>
                <c:pt idx="0">
                  <c:v>Запуск</c:v>
                </c:pt>
                <c:pt idx="1">
                  <c:v>1 год</c:v>
                </c:pt>
                <c:pt idx="2">
                  <c:v>2 год</c:v>
                </c:pt>
                <c:pt idx="3">
                  <c:v>3 год</c:v>
                </c:pt>
              </c:strCache>
            </c:strRef>
          </c:cat>
          <c:val>
            <c:numRef>
              <c:f>Лист1!$C$2:$C$5</c:f>
              <c:numCache>
                <c:formatCode>General</c:formatCode>
                <c:ptCount val="4"/>
                <c:pt idx="0">
                  <c:v>200</c:v>
                </c:pt>
                <c:pt idx="1">
                  <c:v>500</c:v>
                </c:pt>
                <c:pt idx="2">
                  <c:v>1000</c:v>
                </c:pt>
                <c:pt idx="3">
                  <c:v>3000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40C-C747-A53E-C68409D5F57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69"/>
        <c:overlap val="100"/>
        <c:axId val="-55753184"/>
        <c:axId val="-55749376"/>
      </c:barChart>
      <c:barChart>
        <c:barDir val="col"/>
        <c:grouping val="stack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неудачный</c:v>
                </c:pt>
              </c:strCache>
            </c:strRef>
          </c:tx>
          <c:spPr>
            <a:solidFill>
              <a:srgbClr val="FFFF00"/>
            </a:soli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</c:spPr>
          <c:invertIfNegative val="0"/>
          <c:cat>
            <c:strRef>
              <c:f>Лист1!$A$2:$A$5</c:f>
              <c:strCache>
                <c:ptCount val="4"/>
                <c:pt idx="0">
                  <c:v>Запуск</c:v>
                </c:pt>
                <c:pt idx="1">
                  <c:v>1 год</c:v>
                </c:pt>
                <c:pt idx="2">
                  <c:v>2 год</c:v>
                </c:pt>
                <c:pt idx="3">
                  <c:v>3 год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90</c:v>
                </c:pt>
                <c:pt idx="1">
                  <c:v>150</c:v>
                </c:pt>
                <c:pt idx="2">
                  <c:v>420</c:v>
                </c:pt>
                <c:pt idx="3">
                  <c:v>600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140C-C747-A53E-C68409D5F57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69"/>
        <c:overlap val="100"/>
        <c:axId val="-55737952"/>
        <c:axId val="-55738496"/>
      </c:barChart>
      <c:lineChart>
        <c:grouping val="standard"/>
        <c:varyColors val="0"/>
        <c:ser>
          <c:idx val="2"/>
          <c:order val="2"/>
          <c:tx>
            <c:strRef>
              <c:f>Лист1!$D$1</c:f>
              <c:strCache>
                <c:ptCount val="1"/>
                <c:pt idx="0">
                  <c:v>ожидание</c:v>
                </c:pt>
              </c:strCache>
            </c:strRef>
          </c:tx>
          <c:spPr>
            <a:ln w="34925" cap="rnd">
              <a:solidFill>
                <a:schemeClr val="accent3"/>
              </a:solidFill>
              <a:round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</c:spPr>
          <c:marker>
            <c:symbol val="none"/>
          </c:marker>
          <c:cat>
            <c:strRef>
              <c:f>Лист1!$A$2:$A$5</c:f>
              <c:strCache>
                <c:ptCount val="4"/>
                <c:pt idx="0">
                  <c:v>Запуск</c:v>
                </c:pt>
                <c:pt idx="1">
                  <c:v>1 год</c:v>
                </c:pt>
                <c:pt idx="2">
                  <c:v>2 год</c:v>
                </c:pt>
                <c:pt idx="3">
                  <c:v>3 год</c:v>
                </c:pt>
              </c:strCache>
            </c:strRef>
          </c:cat>
          <c:val>
            <c:numRef>
              <c:f>Лист1!$D$2:$D$5</c:f>
              <c:numCache>
                <c:formatCode>General</c:formatCode>
                <c:ptCount val="4"/>
                <c:pt idx="0">
                  <c:v>150</c:v>
                </c:pt>
                <c:pt idx="1">
                  <c:v>450</c:v>
                </c:pt>
                <c:pt idx="2">
                  <c:v>1000</c:v>
                </c:pt>
                <c:pt idx="3">
                  <c:v>2500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140C-C747-A53E-C68409D5F57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-55753184"/>
        <c:axId val="-55749376"/>
      </c:lineChart>
      <c:valAx>
        <c:axId val="-55749376"/>
        <c:scaling>
          <c:orientation val="minMax"/>
        </c:scaling>
        <c:delete val="1"/>
        <c:axPos val="r"/>
        <c:majorGridlines>
          <c:spPr>
            <a:ln w="9525" cap="flat" cmpd="sng" algn="ctr">
              <a:solidFill>
                <a:schemeClr val="lt1">
                  <a:lumMod val="95000"/>
                  <a:alpha val="10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crossAx val="-55753184"/>
        <c:crosses val="max"/>
        <c:crossBetween val="between"/>
      </c:valAx>
      <c:catAx>
        <c:axId val="-55753184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-55749376"/>
        <c:crosses val="autoZero"/>
        <c:auto val="1"/>
        <c:lblAlgn val="ctr"/>
        <c:lblOffset val="100"/>
        <c:noMultiLvlLbl val="0"/>
      </c:catAx>
      <c:valAx>
        <c:axId val="-55738496"/>
        <c:scaling>
          <c:orientation val="minMax"/>
          <c:min val="0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lt1">
                    <a:lumMod val="8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RU"/>
          </a:p>
        </c:txPr>
        <c:crossAx val="-55737952"/>
        <c:crosses val="autoZero"/>
        <c:crossBetween val="between"/>
      </c:valAx>
      <c:catAx>
        <c:axId val="-55737952"/>
        <c:scaling>
          <c:orientation val="minMax"/>
        </c:scaling>
        <c:delete val="0"/>
        <c:axPos val="t"/>
        <c:numFmt formatCode="General" sourceLinked="1"/>
        <c:majorTickMark val="out"/>
        <c:minorTickMark val="none"/>
        <c:tickLblPos val="nextTo"/>
        <c:spPr>
          <a:noFill/>
          <a:ln w="12700" cap="flat" cmpd="sng" algn="ctr">
            <a:solidFill>
              <a:schemeClr val="lt1">
                <a:lumMod val="95000"/>
                <a:alpha val="54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1" i="0" u="none" strike="noStrike" kern="1200" baseline="0">
                <a:solidFill>
                  <a:schemeClr val="lt1">
                    <a:lumMod val="8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RU"/>
          </a:p>
        </c:txPr>
        <c:crossAx val="-55738496"/>
        <c:crosses val="max"/>
        <c:auto val="1"/>
        <c:lblAlgn val="ctr"/>
        <c:lblOffset val="100"/>
        <c:noMultiLvlLbl val="0"/>
      </c:cat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lt1">
                  <a:lumMod val="85000"/>
                </a:schemeClr>
              </a:solidFill>
              <a:latin typeface="+mn-lt"/>
              <a:ea typeface="+mn-ea"/>
              <a:cs typeface="+mn-cs"/>
            </a:defRPr>
          </a:pPr>
          <a:endParaRPr lang="en-RU"/>
        </a:p>
      </c:txPr>
    </c:legend>
    <c:plotVisOnly val="1"/>
    <c:dispBlanksAs val="gap"/>
    <c:showDLblsOverMax val="0"/>
  </c:chart>
  <c:spPr>
    <a:solidFill>
      <a:srgbClr val="000000">
        <a:alpha val="43922"/>
      </a:srgbClr>
    </a:solidFill>
    <a:ln>
      <a:noFill/>
    </a:ln>
    <a:effectLst/>
  </c:spPr>
  <c:txPr>
    <a:bodyPr/>
    <a:lstStyle/>
    <a:p>
      <a:pPr>
        <a:defRPr/>
      </a:pPr>
      <a:endParaRPr lang="en-RU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23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9050" cap="flat" cmpd="sng" algn="ctr">
        <a:solidFill>
          <a:schemeClr val="tx1">
            <a:lumMod val="15000"/>
            <a:lumOff val="85000"/>
          </a:schemeClr>
        </a:solidFill>
        <a:round/>
        <a:headEnd type="none" w="sm" len="sm"/>
        <a:tailEnd type="none" w="sm" len="sm"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bg1"/>
    </cs:fontRef>
    <cs:spPr>
      <a:solidFill>
        <a:schemeClr val="tx1">
          <a:lumMod val="50000"/>
          <a:lumOff val="50000"/>
        </a:schemeClr>
      </a:solidFill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gradFill flip="none" rotWithShape="1">
        <a:gsLst>
          <a:gs pos="0">
            <a:schemeClr val="phClr"/>
          </a:gs>
          <a:gs pos="75000">
            <a:schemeClr val="phClr">
              <a:lumMod val="60000"/>
              <a:lumOff val="40000"/>
            </a:schemeClr>
          </a:gs>
          <a:gs pos="51000">
            <a:schemeClr val="phClr">
              <a:alpha val="75000"/>
            </a:schemeClr>
          </a:gs>
          <a:gs pos="100000">
            <a:schemeClr val="phClr">
              <a:lumMod val="20000"/>
              <a:lumOff val="80000"/>
              <a:alpha val="15000"/>
            </a:schemeClr>
          </a:gs>
        </a:gsLst>
        <a:lin ang="10800000" scaled="1"/>
        <a:tileRect/>
      </a:grad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gradFill flip="none" rotWithShape="1">
        <a:gsLst>
          <a:gs pos="0">
            <a:schemeClr val="phClr"/>
          </a:gs>
          <a:gs pos="75000">
            <a:schemeClr val="phClr">
              <a:lumMod val="60000"/>
              <a:lumOff val="40000"/>
            </a:schemeClr>
          </a:gs>
          <a:gs pos="51000">
            <a:schemeClr val="phClr">
              <a:alpha val="75000"/>
            </a:schemeClr>
          </a:gs>
          <a:gs pos="100000">
            <a:schemeClr val="phClr">
              <a:lumMod val="20000"/>
              <a:lumOff val="80000"/>
              <a:alpha val="15000"/>
            </a:schemeClr>
          </a:gs>
        </a:gsLst>
        <a:lin ang="10800000" scaled="1"/>
        <a:tileRect/>
      </a:gra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gradFill>
        <a:gsLst>
          <a:gs pos="0">
            <a:schemeClr val="phClr"/>
          </a:gs>
          <a:gs pos="46000">
            <a:schemeClr val="phClr"/>
          </a:gs>
          <a:gs pos="100000">
            <a:schemeClr val="phClr">
              <a:lumMod val="20000"/>
              <a:lumOff val="80000"/>
              <a:alpha val="0"/>
            </a:schemeClr>
          </a:gs>
        </a:gsLst>
        <a:path path="circle">
          <a:fillToRect l="50000" t="-80000" r="50000" b="180000"/>
        </a:path>
      </a:gradFill>
      <a:ln w="9525" cap="flat" cmpd="sng" algn="ctr">
        <a:solidFill>
          <a:schemeClr val="phClr">
            <a:shade val="95000"/>
          </a:schemeClr>
        </a:solidFill>
        <a:round/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dropLine>
  <cs:errorBa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99000">
              <a:schemeClr val="tx1">
                <a:lumMod val="25000"/>
                <a:lumOff val="75000"/>
              </a:schemeClr>
            </a:gs>
            <a:gs pos="0">
              <a:schemeClr val="tx1">
                <a:lumMod val="15000"/>
                <a:lumOff val="85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tx1">
                <a:lumMod val="15000"/>
                <a:lumOff val="85000"/>
              </a:schemeClr>
            </a:gs>
            <a:gs pos="0">
              <a:schemeClr val="tx1">
                <a:lumMod val="5000"/>
                <a:lumOff val="95000"/>
              </a:schemeClr>
            </a:gs>
          </a:gsLst>
          <a:lin ang="5400000" scaled="0"/>
        </a:gra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  <a:headEnd type="none" w="sm" len="sm"/>
        <a:tailEnd type="none" w="sm" len="sm"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200" b="1" kern="1200" cap="all" spc="5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328">
  <cs:axisTitle>
    <cs:lnRef idx="0"/>
    <cs:fillRef idx="0"/>
    <cs:effectRef idx="0"/>
    <cs:fontRef idx="minor">
      <a:schemeClr val="lt1">
        <a:lumMod val="85000"/>
      </a:schemeClr>
    </cs:fontRef>
    <cs:defRPr sz="1197" b="1" kern="1200" cap="all"/>
  </cs:axisTitle>
  <cs:categoryAxis>
    <cs:lnRef idx="0"/>
    <cs:fillRef idx="0"/>
    <cs:effectRef idx="0"/>
    <cs:fontRef idx="minor">
      <a:schemeClr val="lt1">
        <a:lumMod val="85000"/>
      </a:schemeClr>
    </cs:fontRef>
    <cs:spPr>
      <a:ln w="12700" cap="flat" cmpd="sng" algn="ctr">
        <a:solidFill>
          <a:schemeClr val="lt1">
            <a:lumMod val="95000"/>
            <a:alpha val="54000"/>
          </a:schemeClr>
        </a:solidFill>
        <a:round/>
      </a:ln>
    </cs:spPr>
    <cs:defRPr sz="1197" kern="120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dk1">
              <a:lumMod val="65000"/>
              <a:lumOff val="35000"/>
            </a:schemeClr>
          </a:gs>
          <a:gs pos="100000">
            <a:schemeClr val="dk1">
              <a:lumMod val="85000"/>
              <a:lumOff val="15000"/>
            </a:schemeClr>
          </a:gs>
        </a:gsLst>
        <a:path path="circle">
          <a:fillToRect l="50000" t="50000" r="50000" b="50000"/>
        </a:path>
        <a:tileRect/>
      </a:gradFill>
    </cs:spPr>
    <cs:defRPr sz="1330" kern="1200"/>
  </cs:chartArea>
  <cs:dataLabel>
    <cs:lnRef idx="0"/>
    <cs:fillRef idx="0"/>
    <cs:effectRef idx="0"/>
    <cs:fontRef idx="minor">
      <a:schemeClr val="lt1">
        <a:lumMod val="8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tx1"/>
    </cs:fontRef>
  </cs:dataPoint>
  <cs:dataPoint3D>
    <cs:lnRef idx="0"/>
    <cs:fillRef idx="3">
      <cs:styleClr val="auto"/>
    </cs:fillRef>
    <cs:effectRef idx="3"/>
    <cs:fontRef idx="minor">
      <a:schemeClr val="tx1"/>
    </cs:fontRef>
  </cs:dataPoint3D>
  <cs:dataPointLine>
    <cs:lnRef idx="0">
      <cs:styleClr val="auto"/>
    </cs:lnRef>
    <cs:fillRef idx="3"/>
    <cs:effectRef idx="3"/>
    <cs:fontRef idx="minor">
      <a:schemeClr val="tx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tx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lt1">
        <a:lumMod val="85000"/>
      </a:schemeClr>
    </cs:fontRef>
    <cs:spPr>
      <a:ln w="9525">
        <a:solidFill>
          <a:schemeClr val="lt1">
            <a:lumMod val="95000"/>
            <a:alpha val="54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gradFill>
        <a:gsLst>
          <a:gs pos="100000">
            <a:schemeClr val="dk1">
              <a:lumMod val="95000"/>
              <a:lumOff val="5000"/>
            </a:schemeClr>
          </a:gs>
          <a:gs pos="0">
            <a:schemeClr val="dk1">
              <a:lumMod val="75000"/>
              <a:lumOff val="25000"/>
            </a:schemeClr>
          </a:gs>
        </a:gsLst>
        <a:path path="circle">
          <a:fillToRect l="50000" t="50000" r="50000" b="50000"/>
        </a:path>
      </a:gradFill>
      <a:ln w="9525">
        <a:solidFill>
          <a:schemeClr val="dk1">
            <a:lumMod val="75000"/>
            <a:lumOff val="2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lt1"/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lt1">
            <a:lumMod val="9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lt1">
            <a:lumMod val="95000"/>
            <a:alpha val="10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>
        <a:solidFill>
          <a:schemeClr val="lt1">
            <a:lumMod val="95000"/>
            <a:alpha val="5000"/>
          </a:schemeClr>
        </a:solidFill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lt1"/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>
        <a:solidFill>
          <a:schemeClr val="lt1">
            <a:lumMod val="95000"/>
            <a:alpha val="54000"/>
          </a:schemeClr>
        </a:solidFill>
      </a:ln>
    </cs:spPr>
  </cs:leaderLine>
  <cs:legend>
    <cs:lnRef idx="0"/>
    <cs:fillRef idx="0"/>
    <cs:effectRef idx="0"/>
    <cs:fontRef idx="minor">
      <a:schemeClr val="lt1">
        <a:lumMod val="85000"/>
      </a:schemeClr>
    </cs:fontRef>
    <cs:defRPr sz="1197" kern="1200"/>
  </cs:legend>
  <cs:plotArea>
    <cs:lnRef idx="0"/>
    <cs:fillRef idx="0"/>
    <cs:effectRef idx="0"/>
    <cs:fontRef idx="minor">
      <a:schemeClr val="tx1"/>
    </cs:fontRef>
  </cs:plotArea>
  <cs:plotArea3D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lt1">
        <a:lumMod val="85000"/>
      </a:schemeClr>
    </cs:fontRef>
    <cs:spPr>
      <a:ln w="12700" cap="flat" cmpd="sng" algn="ctr">
        <a:solidFill>
          <a:schemeClr val="lt1">
            <a:lumMod val="95000"/>
            <a:alpha val="54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lt1"/>
    </cs:fontRef>
    <cs:spPr>
      <a:ln w="9525" cap="flat" cmpd="sng" algn="ctr">
        <a:solidFill>
          <a:schemeClr val="lt1">
            <a:lumMod val="95000"/>
            <a:alpha val="54000"/>
          </a:schemeClr>
        </a:solidFill>
        <a:round/>
      </a:ln>
    </cs:spPr>
  </cs:seriesLine>
  <cs:title>
    <cs:lnRef idx="0"/>
    <cs:fillRef idx="0"/>
    <cs:effectRef idx="0"/>
    <cs:fontRef idx="minor">
      <a:schemeClr val="lt1">
        <a:lumMod val="95000"/>
      </a:schemeClr>
    </cs:fontRef>
    <cs:defRPr sz="2128" b="1" kern="1200" spc="100" baseline="0">
      <a:effectLst>
        <a:outerShdw blurRad="50800" dist="38100" dir="5400000" algn="t" rotWithShape="0">
          <a:prstClr val="black">
            <a:alpha val="40000"/>
          </a:prstClr>
        </a:outerShdw>
      </a:effectLst>
    </cs:defRPr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lt1">
        <a:lumMod val="8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gradFill>
        <a:gsLst>
          <a:gs pos="100000">
            <a:schemeClr val="lt1">
              <a:lumMod val="85000"/>
            </a:schemeClr>
          </a:gs>
          <a:gs pos="0">
            <a:schemeClr val="lt1"/>
          </a:gs>
        </a:gsLst>
        <a:path path="circle">
          <a:fillToRect l="50000" t="50000" r="50000" b="50000"/>
        </a:path>
      </a:gradFill>
      <a:ln w="9525" cap="flat" cmpd="sng" algn="ctr">
        <a:solidFill>
          <a:schemeClr val="lt1"/>
        </a:solidFill>
        <a:round/>
      </a:ln>
    </cs:spPr>
  </cs:upBar>
  <cs:valueAxis>
    <cs:lnRef idx="0"/>
    <cs:fillRef idx="0"/>
    <cs:effectRef idx="0"/>
    <cs:fontRef idx="minor">
      <a:schemeClr val="lt1">
        <a:lumMod val="85000"/>
      </a:schemeClr>
    </cs:fontRef>
    <cs:defRPr sz="1197" kern="1200"/>
  </cs:valueAxis>
  <cs:wall>
    <cs:lnRef idx="0"/>
    <cs:fillRef idx="0"/>
    <cs:effectRef idx="0"/>
    <cs:fontRef idx="minor">
      <a:schemeClr val="tx1"/>
    </cs:fontRef>
  </cs:wall>
</cs:chartStyl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FFB779-270B-4192-84BA-A697F48306DC}" type="datetimeFigureOut">
              <a:rPr lang="ru-RU" smtClean="0"/>
              <a:t>26.05.2026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5DC19C-03DA-4066-9FF7-D0BF1BC6D6F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10799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FFB779-270B-4192-84BA-A697F48306DC}" type="datetimeFigureOut">
              <a:rPr lang="ru-RU" smtClean="0"/>
              <a:t>26.05.2026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5DC19C-03DA-4066-9FF7-D0BF1BC6D6F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657274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FFB779-270B-4192-84BA-A697F48306DC}" type="datetimeFigureOut">
              <a:rPr lang="ru-RU" smtClean="0"/>
              <a:t>26.05.2026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5DC19C-03DA-4066-9FF7-D0BF1BC6D6F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122617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FFB779-270B-4192-84BA-A697F48306DC}" type="datetimeFigureOut">
              <a:rPr lang="ru-RU" smtClean="0"/>
              <a:t>26.05.2026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5DC19C-03DA-4066-9FF7-D0BF1BC6D6F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037117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FFB779-270B-4192-84BA-A697F48306DC}" type="datetimeFigureOut">
              <a:rPr lang="ru-RU" smtClean="0"/>
              <a:t>26.05.2026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5DC19C-03DA-4066-9FF7-D0BF1BC6D6F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763698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FFB779-270B-4192-84BA-A697F48306DC}" type="datetimeFigureOut">
              <a:rPr lang="ru-RU" smtClean="0"/>
              <a:t>26.05.2026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5DC19C-03DA-4066-9FF7-D0BF1BC6D6F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257622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FFB779-270B-4192-84BA-A697F48306DC}" type="datetimeFigureOut">
              <a:rPr lang="ru-RU" smtClean="0"/>
              <a:t>26.05.2026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5DC19C-03DA-4066-9FF7-D0BF1BC6D6F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80027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FFB779-270B-4192-84BA-A697F48306DC}" type="datetimeFigureOut">
              <a:rPr lang="ru-RU" smtClean="0"/>
              <a:t>26.05.2026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5DC19C-03DA-4066-9FF7-D0BF1BC6D6F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953355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FFB779-270B-4192-84BA-A697F48306DC}" type="datetimeFigureOut">
              <a:rPr lang="ru-RU" smtClean="0"/>
              <a:t>26.05.2026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5DC19C-03DA-4066-9FF7-D0BF1BC6D6F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887541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FFB779-270B-4192-84BA-A697F48306DC}" type="datetimeFigureOut">
              <a:rPr lang="ru-RU" smtClean="0"/>
              <a:t>26.05.2026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5DC19C-03DA-4066-9FF7-D0BF1BC6D6F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656952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FFB779-270B-4192-84BA-A697F48306DC}" type="datetimeFigureOut">
              <a:rPr lang="ru-RU" smtClean="0"/>
              <a:t>26.05.2026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5DC19C-03DA-4066-9FF7-D0BF1BC6D6F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341692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2FFB779-270B-4192-84BA-A697F48306DC}" type="datetimeFigureOut">
              <a:rPr lang="ru-RU" smtClean="0"/>
              <a:t>26.05.2026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85DC19C-03DA-4066-9FF7-D0BF1BC6D6F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549794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5C85A7B8-7C30-DF60-6EC0-E1D0F17399F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0" y="0"/>
            <a:ext cx="4066572" cy="6934200"/>
          </a:xfrm>
          <a:prstGeom prst="rect">
            <a:avLst/>
          </a:prstGeom>
          <a:solidFill>
            <a:schemeClr val="tx1">
              <a:alpha val="6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TextBox 6"/>
          <p:cNvSpPr txBox="1"/>
          <p:nvPr/>
        </p:nvSpPr>
        <p:spPr>
          <a:xfrm>
            <a:off x="535425" y="879280"/>
            <a:ext cx="353114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dirty="0">
                <a:solidFill>
                  <a:schemeClr val="bg1"/>
                </a:solidFill>
              </a:rPr>
              <a:t>Иностран.</a:t>
            </a:r>
            <a:r>
              <a:rPr lang="en-US" sz="4000" dirty="0">
                <a:solidFill>
                  <a:schemeClr val="bg1"/>
                </a:solidFill>
              </a:rPr>
              <a:t>AI</a:t>
            </a:r>
            <a:endParaRPr lang="ru-RU" sz="4000" dirty="0">
              <a:solidFill>
                <a:schemeClr val="bg1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35425" y="1804726"/>
            <a:ext cx="2995721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>
                <a:solidFill>
                  <a:schemeClr val="bg1"/>
                </a:solidFill>
              </a:rPr>
              <a:t>инновационная система для изучения иностранных языков с помощью игр.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721980" y="6380919"/>
            <a:ext cx="141211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by verguno</a:t>
            </a:r>
            <a:endParaRPr lang="ru-RU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5165157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7D4EC4F5-7043-0D67-3D6C-2D3492A1493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cxnSp>
        <p:nvCxnSpPr>
          <p:cNvPr id="28" name="Прямая соединительная линия 27"/>
          <p:cNvCxnSpPr/>
          <p:nvPr/>
        </p:nvCxnSpPr>
        <p:spPr>
          <a:xfrm>
            <a:off x="8413237" y="1750601"/>
            <a:ext cx="34970" cy="3774677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единительная линия 25"/>
          <p:cNvCxnSpPr/>
          <p:nvPr/>
        </p:nvCxnSpPr>
        <p:spPr>
          <a:xfrm>
            <a:off x="6397416" y="1750599"/>
            <a:ext cx="34970" cy="3774677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единительная линия 21"/>
          <p:cNvCxnSpPr/>
          <p:nvPr/>
        </p:nvCxnSpPr>
        <p:spPr>
          <a:xfrm>
            <a:off x="2360288" y="1818151"/>
            <a:ext cx="34970" cy="3774677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9E1BD8A-DAD1-BF52-7E76-170516546A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>
                <a:solidFill>
                  <a:schemeClr val="bg1"/>
                </a:solidFill>
              </a:rPr>
              <a:t>Roadmap </a:t>
            </a:r>
            <a:r>
              <a:rPr lang="ru-RU" dirty="0">
                <a:solidFill>
                  <a:schemeClr val="bg1"/>
                </a:solidFill>
              </a:rPr>
              <a:t>развития</a:t>
            </a:r>
          </a:p>
        </p:txBody>
      </p:sp>
      <p:sp>
        <p:nvSpPr>
          <p:cNvPr id="7" name="Овал 6"/>
          <p:cNvSpPr/>
          <p:nvPr/>
        </p:nvSpPr>
        <p:spPr>
          <a:xfrm>
            <a:off x="140821" y="2704793"/>
            <a:ext cx="1412113" cy="1412113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err="1">
                <a:solidFill>
                  <a:schemeClr val="tx1"/>
                </a:solidFill>
              </a:rPr>
              <a:t>Разра-ботка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8" name="Овал 7"/>
          <p:cNvSpPr/>
          <p:nvPr/>
        </p:nvSpPr>
        <p:spPr>
          <a:xfrm>
            <a:off x="1799893" y="2312335"/>
            <a:ext cx="1412113" cy="1412113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tx1"/>
                </a:solidFill>
              </a:rPr>
              <a:t>1-ые запуски</a:t>
            </a:r>
          </a:p>
        </p:txBody>
      </p:sp>
      <p:sp>
        <p:nvSpPr>
          <p:cNvPr id="9" name="Овал 8"/>
          <p:cNvSpPr/>
          <p:nvPr/>
        </p:nvSpPr>
        <p:spPr>
          <a:xfrm>
            <a:off x="2880512" y="3637250"/>
            <a:ext cx="1412113" cy="1412113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err="1">
                <a:solidFill>
                  <a:schemeClr val="tx1"/>
                </a:solidFill>
              </a:rPr>
              <a:t>инди</a:t>
            </a:r>
            <a:r>
              <a:rPr lang="ru-RU" dirty="0">
                <a:solidFill>
                  <a:schemeClr val="tx1"/>
                </a:solidFill>
              </a:rPr>
              <a:t>-игры</a:t>
            </a:r>
          </a:p>
        </p:txBody>
      </p:sp>
      <p:sp>
        <p:nvSpPr>
          <p:cNvPr id="10" name="Овал 9"/>
          <p:cNvSpPr/>
          <p:nvPr/>
        </p:nvSpPr>
        <p:spPr>
          <a:xfrm>
            <a:off x="4543655" y="2935022"/>
            <a:ext cx="1412113" cy="1412113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Game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en-US" dirty="0">
                <a:solidFill>
                  <a:schemeClr val="tx1"/>
                </a:solidFill>
              </a:rPr>
              <a:t>Dev</a:t>
            </a:r>
          </a:p>
          <a:p>
            <a:pPr algn="ctr"/>
            <a:r>
              <a:rPr lang="ru-RU" dirty="0">
                <a:solidFill>
                  <a:schemeClr val="tx1"/>
                </a:solidFill>
              </a:rPr>
              <a:t>РФ</a:t>
            </a:r>
          </a:p>
        </p:txBody>
      </p:sp>
      <p:sp>
        <p:nvSpPr>
          <p:cNvPr id="11" name="Овал 10"/>
          <p:cNvSpPr/>
          <p:nvPr/>
        </p:nvSpPr>
        <p:spPr>
          <a:xfrm>
            <a:off x="7047232" y="3723850"/>
            <a:ext cx="1412113" cy="1412113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err="1">
                <a:solidFill>
                  <a:schemeClr val="tx1"/>
                </a:solidFill>
              </a:rPr>
              <a:t>Созда-ние</a:t>
            </a:r>
            <a:r>
              <a:rPr lang="ru-RU" dirty="0">
                <a:solidFill>
                  <a:schemeClr val="tx1"/>
                </a:solidFill>
              </a:rPr>
              <a:t> новых систем</a:t>
            </a:r>
          </a:p>
        </p:txBody>
      </p:sp>
      <p:sp>
        <p:nvSpPr>
          <p:cNvPr id="12" name="Овал 11"/>
          <p:cNvSpPr/>
          <p:nvPr/>
        </p:nvSpPr>
        <p:spPr>
          <a:xfrm>
            <a:off x="6206798" y="2225137"/>
            <a:ext cx="1412113" cy="1412113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chemeClr val="tx1"/>
                </a:solidFill>
              </a:rPr>
              <a:t>Game Dev </a:t>
            </a:r>
            <a:r>
              <a:rPr lang="ru-RU">
                <a:solidFill>
                  <a:schemeClr val="tx1"/>
                </a:solidFill>
              </a:rPr>
              <a:t>мир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3" name="Овал 12"/>
          <p:cNvSpPr/>
          <p:nvPr/>
        </p:nvSpPr>
        <p:spPr>
          <a:xfrm>
            <a:off x="7869941" y="1363289"/>
            <a:ext cx="1572929" cy="1572929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>
                <a:solidFill>
                  <a:schemeClr val="tx1"/>
                </a:solidFill>
              </a:rPr>
              <a:t>Лучшие издатели</a:t>
            </a:r>
          </a:p>
        </p:txBody>
      </p:sp>
      <p:sp>
        <p:nvSpPr>
          <p:cNvPr id="14" name="Овал 13"/>
          <p:cNvSpPr/>
          <p:nvPr/>
        </p:nvSpPr>
        <p:spPr>
          <a:xfrm>
            <a:off x="9620091" y="2704792"/>
            <a:ext cx="1412113" cy="1412113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err="1">
                <a:solidFill>
                  <a:schemeClr val="tx1"/>
                </a:solidFill>
              </a:rPr>
              <a:t>Разви-тие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5" name="Скругленный прямоугольник 14"/>
          <p:cNvSpPr/>
          <p:nvPr/>
        </p:nvSpPr>
        <p:spPr>
          <a:xfrm rot="16200000">
            <a:off x="10122670" y="3075577"/>
            <a:ext cx="3440323" cy="670546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tx1"/>
                </a:solidFill>
              </a:rPr>
              <a:t>будущее</a:t>
            </a:r>
          </a:p>
        </p:txBody>
      </p:sp>
      <p:sp>
        <p:nvSpPr>
          <p:cNvPr id="16" name="Объект 2">
            <a:extLst>
              <a:ext uri="{FF2B5EF4-FFF2-40B4-BE49-F238E27FC236}">
                <a16:creationId xmlns:a16="http://schemas.microsoft.com/office/drawing/2014/main" id="{F3772F6C-9B0E-BE5F-6A82-3CD56D7BF52E}"/>
              </a:ext>
            </a:extLst>
          </p:cNvPr>
          <p:cNvSpPr txBox="1">
            <a:spLocks/>
          </p:cNvSpPr>
          <p:nvPr/>
        </p:nvSpPr>
        <p:spPr>
          <a:xfrm>
            <a:off x="2336014" y="5924791"/>
            <a:ext cx="7519972" cy="648729"/>
          </a:xfrm>
          <a:prstGeom prst="roundRect">
            <a:avLst/>
          </a:prstGeom>
          <a:solidFill>
            <a:srgbClr val="000000">
              <a:alpha val="67059"/>
            </a:srgbClr>
          </a:solidFill>
          <a:ln>
            <a:noFill/>
          </a:ln>
        </p:spPr>
        <p:txBody>
          <a:bodyPr vert="horz" lIns="91440" tIns="45720" rIns="91440" bIns="45720" rtlCol="0" anchor="t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ru-RU" sz="1800" dirty="0">
                <a:solidFill>
                  <a:schemeClr val="bg1"/>
                </a:solidFill>
              </a:rPr>
              <a:t>На протяжении всего времени мы будем проводить опросы, анализировать и улучшать систему.</a:t>
            </a:r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2336014" y="1668205"/>
            <a:ext cx="4770842" cy="465486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tx1"/>
                </a:solidFill>
              </a:rPr>
              <a:t>Привлечение инвестиций</a:t>
            </a:r>
          </a:p>
        </p:txBody>
      </p:sp>
      <p:sp>
        <p:nvSpPr>
          <p:cNvPr id="18" name="Скругленный прямоугольник 17"/>
          <p:cNvSpPr/>
          <p:nvPr/>
        </p:nvSpPr>
        <p:spPr>
          <a:xfrm>
            <a:off x="140821" y="5199713"/>
            <a:ext cx="4151804" cy="465486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tx1"/>
                </a:solidFill>
              </a:rPr>
              <a:t>1 год</a:t>
            </a:r>
          </a:p>
        </p:txBody>
      </p:sp>
      <p:sp>
        <p:nvSpPr>
          <p:cNvPr id="19" name="Скругленный прямоугольник 18"/>
          <p:cNvSpPr/>
          <p:nvPr/>
        </p:nvSpPr>
        <p:spPr>
          <a:xfrm>
            <a:off x="4292625" y="5197199"/>
            <a:ext cx="4151804" cy="465486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tx1"/>
                </a:solidFill>
              </a:rPr>
              <a:t>2 год</a:t>
            </a:r>
          </a:p>
        </p:txBody>
      </p:sp>
      <p:sp>
        <p:nvSpPr>
          <p:cNvPr id="20" name="Скругленный прямоугольник 19"/>
          <p:cNvSpPr/>
          <p:nvPr/>
        </p:nvSpPr>
        <p:spPr>
          <a:xfrm>
            <a:off x="8444429" y="5199713"/>
            <a:ext cx="4151804" cy="465486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tx1"/>
                </a:solidFill>
              </a:rPr>
              <a:t>3 год</a:t>
            </a:r>
          </a:p>
        </p:txBody>
      </p:sp>
      <p:sp>
        <p:nvSpPr>
          <p:cNvPr id="23" name="TextBox 22"/>
          <p:cNvSpPr txBox="1"/>
          <p:nvPr/>
        </p:nvSpPr>
        <p:spPr>
          <a:xfrm rot="16200000">
            <a:off x="1482046" y="4291406"/>
            <a:ext cx="149781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>
                <a:solidFill>
                  <a:schemeClr val="bg1"/>
                </a:solidFill>
              </a:rPr>
              <a:t>6 месяцев</a:t>
            </a:r>
          </a:p>
        </p:txBody>
      </p:sp>
      <p:cxnSp>
        <p:nvCxnSpPr>
          <p:cNvPr id="24" name="Прямая соединительная линия 23"/>
          <p:cNvCxnSpPr/>
          <p:nvPr/>
        </p:nvCxnSpPr>
        <p:spPr>
          <a:xfrm>
            <a:off x="4270640" y="1737372"/>
            <a:ext cx="34970" cy="3774677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5" name="TextBox 24"/>
          <p:cNvSpPr txBox="1"/>
          <p:nvPr/>
        </p:nvSpPr>
        <p:spPr>
          <a:xfrm rot="16200000">
            <a:off x="3371944" y="2231929"/>
            <a:ext cx="149781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>
                <a:solidFill>
                  <a:schemeClr val="bg1"/>
                </a:solidFill>
              </a:rPr>
              <a:t>12 месяцев</a:t>
            </a:r>
          </a:p>
        </p:txBody>
      </p:sp>
      <p:sp>
        <p:nvSpPr>
          <p:cNvPr id="27" name="TextBox 26"/>
          <p:cNvSpPr txBox="1"/>
          <p:nvPr/>
        </p:nvSpPr>
        <p:spPr>
          <a:xfrm rot="16200000">
            <a:off x="5523125" y="4304047"/>
            <a:ext cx="149781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>
                <a:solidFill>
                  <a:schemeClr val="bg1"/>
                </a:solidFill>
              </a:rPr>
              <a:t>18 месяцев</a:t>
            </a:r>
          </a:p>
        </p:txBody>
      </p:sp>
      <p:sp>
        <p:nvSpPr>
          <p:cNvPr id="29" name="TextBox 28"/>
          <p:cNvSpPr txBox="1"/>
          <p:nvPr/>
        </p:nvSpPr>
        <p:spPr>
          <a:xfrm rot="16200000">
            <a:off x="7789085" y="3296156"/>
            <a:ext cx="99926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dirty="0">
                <a:solidFill>
                  <a:schemeClr val="bg1"/>
                </a:solidFill>
              </a:rPr>
              <a:t>24 месяца</a:t>
            </a:r>
          </a:p>
        </p:txBody>
      </p:sp>
      <p:sp>
        <p:nvSpPr>
          <p:cNvPr id="30" name="Прямоугольник 29">
            <a:extLst>
              <a:ext uri="{FF2B5EF4-FFF2-40B4-BE49-F238E27FC236}">
                <a16:creationId xmlns:a16="http://schemas.microsoft.com/office/drawing/2014/main" id="{3428038B-36B0-249D-47A1-FDD0737325DD}"/>
              </a:ext>
            </a:extLst>
          </p:cNvPr>
          <p:cNvSpPr/>
          <p:nvPr/>
        </p:nvSpPr>
        <p:spPr>
          <a:xfrm>
            <a:off x="0" y="0"/>
            <a:ext cx="12192000" cy="507411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ysClr val="windowText" lastClr="000000"/>
              </a:solidFill>
            </a:endParaRPr>
          </a:p>
        </p:txBody>
      </p:sp>
      <p:sp>
        <p:nvSpPr>
          <p:cNvPr id="31" name="Скругленный прямоугольник 30">
            <a:extLst>
              <a:ext uri="{FF2B5EF4-FFF2-40B4-BE49-F238E27FC236}">
                <a16:creationId xmlns:a16="http://schemas.microsoft.com/office/drawing/2014/main" id="{8C2C92FD-7E0F-8A1B-5C76-310A85ABDD54}"/>
              </a:ext>
            </a:extLst>
          </p:cNvPr>
          <p:cNvSpPr/>
          <p:nvPr/>
        </p:nvSpPr>
        <p:spPr>
          <a:xfrm>
            <a:off x="8515431" y="86480"/>
            <a:ext cx="1800000" cy="322729"/>
          </a:xfrm>
          <a:prstGeom prst="roundRect">
            <a:avLst/>
          </a:prstGeom>
          <a:solidFill>
            <a:schemeClr val="tx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dirty="0"/>
              <a:t>roadmap</a:t>
            </a:r>
            <a:endParaRPr lang="ru-RU" sz="1100" dirty="0"/>
          </a:p>
        </p:txBody>
      </p:sp>
      <p:sp>
        <p:nvSpPr>
          <p:cNvPr id="32" name="Скругленный прямоугольник 31">
            <a:extLst>
              <a:ext uri="{FF2B5EF4-FFF2-40B4-BE49-F238E27FC236}">
                <a16:creationId xmlns:a16="http://schemas.microsoft.com/office/drawing/2014/main" id="{DD0B8C5F-9A0F-5CE3-CB9D-8D358ABAD5FE}"/>
              </a:ext>
            </a:extLst>
          </p:cNvPr>
          <p:cNvSpPr/>
          <p:nvPr/>
        </p:nvSpPr>
        <p:spPr>
          <a:xfrm>
            <a:off x="277701" y="81666"/>
            <a:ext cx="1490830" cy="322729"/>
          </a:xfrm>
          <a:prstGeom prst="round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100" dirty="0"/>
              <a:t>Проблема</a:t>
            </a:r>
          </a:p>
        </p:txBody>
      </p:sp>
      <p:sp>
        <p:nvSpPr>
          <p:cNvPr id="33" name="Скругленный прямоугольник 32">
            <a:extLst>
              <a:ext uri="{FF2B5EF4-FFF2-40B4-BE49-F238E27FC236}">
                <a16:creationId xmlns:a16="http://schemas.microsoft.com/office/drawing/2014/main" id="{695DAD55-EBE4-654D-607A-32DAE7BE33CF}"/>
              </a:ext>
            </a:extLst>
          </p:cNvPr>
          <p:cNvSpPr/>
          <p:nvPr/>
        </p:nvSpPr>
        <p:spPr>
          <a:xfrm>
            <a:off x="1863413" y="83432"/>
            <a:ext cx="1490830" cy="322729"/>
          </a:xfrm>
          <a:prstGeom prst="round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100" dirty="0"/>
              <a:t>решение</a:t>
            </a:r>
            <a:endParaRPr lang="ru-RU" dirty="0"/>
          </a:p>
        </p:txBody>
      </p:sp>
      <p:sp>
        <p:nvSpPr>
          <p:cNvPr id="34" name="Скругленный прямоугольник 33">
            <a:extLst>
              <a:ext uri="{FF2B5EF4-FFF2-40B4-BE49-F238E27FC236}">
                <a16:creationId xmlns:a16="http://schemas.microsoft.com/office/drawing/2014/main" id="{6591EAAB-0B39-B1B4-E18D-37437361F922}"/>
              </a:ext>
            </a:extLst>
          </p:cNvPr>
          <p:cNvSpPr/>
          <p:nvPr/>
        </p:nvSpPr>
        <p:spPr>
          <a:xfrm>
            <a:off x="5034837" y="81667"/>
            <a:ext cx="1490830" cy="322729"/>
          </a:xfrm>
          <a:prstGeom prst="round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100" dirty="0"/>
              <a:t>конкуренция</a:t>
            </a:r>
          </a:p>
        </p:txBody>
      </p:sp>
      <p:sp>
        <p:nvSpPr>
          <p:cNvPr id="35" name="Скругленный прямоугольник 34">
            <a:extLst>
              <a:ext uri="{FF2B5EF4-FFF2-40B4-BE49-F238E27FC236}">
                <a16:creationId xmlns:a16="http://schemas.microsoft.com/office/drawing/2014/main" id="{83D6E801-97BE-3B91-72B4-07FA16350D21}"/>
              </a:ext>
            </a:extLst>
          </p:cNvPr>
          <p:cNvSpPr/>
          <p:nvPr/>
        </p:nvSpPr>
        <p:spPr>
          <a:xfrm>
            <a:off x="6620549" y="81666"/>
            <a:ext cx="1800000" cy="322729"/>
          </a:xfrm>
          <a:prstGeom prst="round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100" dirty="0"/>
              <a:t>Бизнес модель</a:t>
            </a:r>
          </a:p>
        </p:txBody>
      </p:sp>
      <p:sp>
        <p:nvSpPr>
          <p:cNvPr id="36" name="Скругленный прямоугольник 35">
            <a:extLst>
              <a:ext uri="{FF2B5EF4-FFF2-40B4-BE49-F238E27FC236}">
                <a16:creationId xmlns:a16="http://schemas.microsoft.com/office/drawing/2014/main" id="{91B53CAA-1EED-6554-F1C7-DC4E7353F4A8}"/>
              </a:ext>
            </a:extLst>
          </p:cNvPr>
          <p:cNvSpPr/>
          <p:nvPr/>
        </p:nvSpPr>
        <p:spPr>
          <a:xfrm>
            <a:off x="3449125" y="81668"/>
            <a:ext cx="1490830" cy="322729"/>
          </a:xfrm>
          <a:prstGeom prst="round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100" dirty="0"/>
              <a:t>Рынок</a:t>
            </a:r>
            <a:r>
              <a:rPr lang="en-US" sz="1100" dirty="0"/>
              <a:t>&amp;</a:t>
            </a:r>
            <a:r>
              <a:rPr lang="ru-RU" sz="1100" dirty="0" err="1"/>
              <a:t>ца</a:t>
            </a:r>
            <a:endParaRPr lang="ru-RU" sz="1100" dirty="0"/>
          </a:p>
        </p:txBody>
      </p:sp>
      <p:sp>
        <p:nvSpPr>
          <p:cNvPr id="37" name="Скругленный прямоугольник 36">
            <a:extLst>
              <a:ext uri="{FF2B5EF4-FFF2-40B4-BE49-F238E27FC236}">
                <a16:creationId xmlns:a16="http://schemas.microsoft.com/office/drawing/2014/main" id="{91B53CAA-1EED-6554-F1C7-DC4E7353F4A8}"/>
              </a:ext>
            </a:extLst>
          </p:cNvPr>
          <p:cNvSpPr/>
          <p:nvPr/>
        </p:nvSpPr>
        <p:spPr>
          <a:xfrm>
            <a:off x="10410313" y="81882"/>
            <a:ext cx="1490830" cy="322729"/>
          </a:xfrm>
          <a:prstGeom prst="round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100" dirty="0"/>
              <a:t>команда</a:t>
            </a:r>
          </a:p>
        </p:txBody>
      </p:sp>
    </p:spTree>
    <p:extLst>
      <p:ext uri="{BB962C8B-B14F-4D97-AF65-F5344CB8AC3E}">
        <p14:creationId xmlns:p14="http://schemas.microsoft.com/office/powerpoint/2010/main" val="286640002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Download &quot;Spider Man (Ps4)&quot; wallpapers for mobile phone, free &quot;Spider Man  (Ps4)&quot; HD pictures">
            <a:extLst>
              <a:ext uri="{FF2B5EF4-FFF2-40B4-BE49-F238E27FC236}">
                <a16:creationId xmlns:a16="http://schemas.microsoft.com/office/drawing/2014/main" id="{D166B0A2-F18A-C0A6-5C45-66F768C0CBE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Скругленный прямоугольник 4">
            <a:extLst>
              <a:ext uri="{FF2B5EF4-FFF2-40B4-BE49-F238E27FC236}">
                <a16:creationId xmlns:a16="http://schemas.microsoft.com/office/drawing/2014/main" id="{86F19BEA-5DE9-6D0B-0F36-88B391785419}"/>
              </a:ext>
            </a:extLst>
          </p:cNvPr>
          <p:cNvSpPr/>
          <p:nvPr/>
        </p:nvSpPr>
        <p:spPr>
          <a:xfrm>
            <a:off x="8361046" y="110695"/>
            <a:ext cx="3830954" cy="7837180"/>
          </a:xfrm>
          <a:prstGeom prst="roundRect">
            <a:avLst/>
          </a:prstGeom>
          <a:solidFill>
            <a:srgbClr val="000000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/>
              <a:t>Контакты</a:t>
            </a:r>
            <a:endParaRPr lang="en-US" sz="3200" dirty="0"/>
          </a:p>
          <a:p>
            <a:r>
              <a:rPr lang="en-US" dirty="0" err="1"/>
              <a:t>В</a:t>
            </a:r>
            <a:r>
              <a:rPr lang="ru-RU" dirty="0" err="1"/>
              <a:t>ергунов</a:t>
            </a:r>
            <a:r>
              <a:rPr lang="ru-RU" dirty="0"/>
              <a:t> Владислав Игоревич</a:t>
            </a:r>
          </a:p>
          <a:p>
            <a:r>
              <a:rPr lang="ru-RU" dirty="0"/>
              <a:t>(менеджер</a:t>
            </a:r>
            <a:r>
              <a:rPr lang="en-US" dirty="0"/>
              <a:t> </a:t>
            </a:r>
            <a:r>
              <a:rPr lang="ru-RU" dirty="0"/>
              <a:t>проекта)</a:t>
            </a:r>
          </a:p>
          <a:p>
            <a:endParaRPr lang="en-US" sz="3200" dirty="0"/>
          </a:p>
          <a:p>
            <a:r>
              <a:rPr lang="ru-RU" sz="2400" dirty="0" err="1"/>
              <a:t>t</a:t>
            </a:r>
            <a:r>
              <a:rPr lang="en-US" sz="2400" dirty="0"/>
              <a:t>g:</a:t>
            </a:r>
          </a:p>
          <a:p>
            <a:pPr algn="ctr"/>
            <a:endParaRPr lang="en-US" sz="3200" dirty="0"/>
          </a:p>
          <a:p>
            <a:pPr algn="ctr"/>
            <a:endParaRPr lang="en-US" sz="3200" dirty="0"/>
          </a:p>
          <a:p>
            <a:pPr algn="ctr"/>
            <a:endParaRPr lang="en-US" sz="3200" dirty="0"/>
          </a:p>
          <a:p>
            <a:pPr algn="ctr"/>
            <a:endParaRPr lang="en-US" sz="3200" dirty="0"/>
          </a:p>
          <a:p>
            <a:pPr algn="ctr"/>
            <a:endParaRPr lang="en-US" sz="3200" dirty="0"/>
          </a:p>
          <a:p>
            <a:pPr algn="ctr"/>
            <a:endParaRPr lang="en-US" sz="3200" dirty="0"/>
          </a:p>
          <a:p>
            <a:r>
              <a:rPr lang="ru-RU" sz="2000" dirty="0"/>
              <a:t>Почта:</a:t>
            </a:r>
          </a:p>
          <a:p>
            <a:pPr algn="ctr"/>
            <a:r>
              <a:rPr lang="ru-RU" sz="2000" dirty="0"/>
              <a:t> </a:t>
            </a:r>
            <a:r>
              <a:rPr lang="ru-RU" sz="2000" dirty="0" err="1"/>
              <a:t>v</a:t>
            </a:r>
            <a:r>
              <a:rPr lang="en-US" sz="2000" dirty="0" err="1"/>
              <a:t>v.vlad</a:t>
            </a:r>
            <a:r>
              <a:rPr lang="ru-RU" sz="2000" dirty="0"/>
              <a:t>1@</a:t>
            </a:r>
            <a:r>
              <a:rPr lang="en-US" sz="2000" dirty="0" err="1"/>
              <a:t>mail.ru</a:t>
            </a:r>
            <a:endParaRPr lang="en-US" sz="3200" dirty="0"/>
          </a:p>
          <a:p>
            <a:pPr algn="ctr"/>
            <a:endParaRPr lang="ru-RU" sz="3200" dirty="0"/>
          </a:p>
          <a:p>
            <a:pPr algn="ctr"/>
            <a:endParaRPr lang="ru-RU" dirty="0"/>
          </a:p>
          <a:p>
            <a:pPr algn="ctr"/>
            <a:endParaRPr lang="ru-RU" dirty="0"/>
          </a:p>
        </p:txBody>
      </p:sp>
      <p:pic>
        <p:nvPicPr>
          <p:cNvPr id="11" name="Объект 10">
            <a:extLst>
              <a:ext uri="{FF2B5EF4-FFF2-40B4-BE49-F238E27FC236}">
                <a16:creationId xmlns:a16="http://schemas.microsoft.com/office/drawing/2014/main" id="{7BCBC01C-AC54-056B-15F2-EC32A2E1B4D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841" t="34697" r="18996" b="31664"/>
          <a:stretch>
            <a:fillRect/>
          </a:stretch>
        </p:blipFill>
        <p:spPr>
          <a:xfrm>
            <a:off x="9104948" y="2288245"/>
            <a:ext cx="2343150" cy="2788920"/>
          </a:xfrm>
          <a:custGeom>
            <a:avLst/>
            <a:gdLst>
              <a:gd name="connsiteX0" fmla="*/ 390533 w 2343150"/>
              <a:gd name="connsiteY0" fmla="*/ 0 h 2788920"/>
              <a:gd name="connsiteX1" fmla="*/ 1952617 w 2343150"/>
              <a:gd name="connsiteY1" fmla="*/ 0 h 2788920"/>
              <a:gd name="connsiteX2" fmla="*/ 2343150 w 2343150"/>
              <a:gd name="connsiteY2" fmla="*/ 390533 h 2788920"/>
              <a:gd name="connsiteX3" fmla="*/ 2343150 w 2343150"/>
              <a:gd name="connsiteY3" fmla="*/ 2398387 h 2788920"/>
              <a:gd name="connsiteX4" fmla="*/ 1952617 w 2343150"/>
              <a:gd name="connsiteY4" fmla="*/ 2788920 h 2788920"/>
              <a:gd name="connsiteX5" fmla="*/ 390533 w 2343150"/>
              <a:gd name="connsiteY5" fmla="*/ 2788920 h 2788920"/>
              <a:gd name="connsiteX6" fmla="*/ 0 w 2343150"/>
              <a:gd name="connsiteY6" fmla="*/ 2398387 h 2788920"/>
              <a:gd name="connsiteX7" fmla="*/ 0 w 2343150"/>
              <a:gd name="connsiteY7" fmla="*/ 390533 h 2788920"/>
              <a:gd name="connsiteX8" fmla="*/ 390533 w 2343150"/>
              <a:gd name="connsiteY8" fmla="*/ 0 h 27889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343150" h="2788920">
                <a:moveTo>
                  <a:pt x="390533" y="0"/>
                </a:moveTo>
                <a:lnTo>
                  <a:pt x="1952617" y="0"/>
                </a:lnTo>
                <a:cubicBezTo>
                  <a:pt x="2168302" y="0"/>
                  <a:pt x="2343150" y="174848"/>
                  <a:pt x="2343150" y="390533"/>
                </a:cubicBezTo>
                <a:lnTo>
                  <a:pt x="2343150" y="2398387"/>
                </a:lnTo>
                <a:cubicBezTo>
                  <a:pt x="2343150" y="2614072"/>
                  <a:pt x="2168302" y="2788920"/>
                  <a:pt x="1952617" y="2788920"/>
                </a:cubicBezTo>
                <a:lnTo>
                  <a:pt x="390533" y="2788920"/>
                </a:lnTo>
                <a:cubicBezTo>
                  <a:pt x="174848" y="2788920"/>
                  <a:pt x="0" y="2614072"/>
                  <a:pt x="0" y="2398387"/>
                </a:cubicBezTo>
                <a:lnTo>
                  <a:pt x="0" y="390533"/>
                </a:lnTo>
                <a:cubicBezTo>
                  <a:pt x="0" y="174848"/>
                  <a:pt x="174848" y="0"/>
                  <a:pt x="390533" y="0"/>
                </a:cubicBezTo>
                <a:close/>
              </a:path>
            </a:pathLst>
          </a:custGeom>
        </p:spPr>
      </p:pic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8D363198-CDA3-A470-32BE-D8AD86E2D944}"/>
              </a:ext>
            </a:extLst>
          </p:cNvPr>
          <p:cNvSpPr/>
          <p:nvPr/>
        </p:nvSpPr>
        <p:spPr>
          <a:xfrm>
            <a:off x="0" y="0"/>
            <a:ext cx="12192000" cy="507411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ysClr val="windowText" lastClr="000000"/>
              </a:solidFill>
            </a:endParaRPr>
          </a:p>
        </p:txBody>
      </p:sp>
      <p:sp>
        <p:nvSpPr>
          <p:cNvPr id="15" name="Скругленный прямоугольник 14">
            <a:extLst>
              <a:ext uri="{FF2B5EF4-FFF2-40B4-BE49-F238E27FC236}">
                <a16:creationId xmlns:a16="http://schemas.microsoft.com/office/drawing/2014/main" id="{95890105-7219-8C80-D836-BD8B4783E4CE}"/>
              </a:ext>
            </a:extLst>
          </p:cNvPr>
          <p:cNvSpPr/>
          <p:nvPr/>
        </p:nvSpPr>
        <p:spPr>
          <a:xfrm>
            <a:off x="8515431" y="86480"/>
            <a:ext cx="1800000" cy="322729"/>
          </a:xfrm>
          <a:prstGeom prst="round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dirty="0"/>
              <a:t>roadmap</a:t>
            </a:r>
            <a:endParaRPr lang="ru-RU" sz="1100" dirty="0"/>
          </a:p>
        </p:txBody>
      </p:sp>
      <p:sp>
        <p:nvSpPr>
          <p:cNvPr id="16" name="Скругленный прямоугольник 15">
            <a:extLst>
              <a:ext uri="{FF2B5EF4-FFF2-40B4-BE49-F238E27FC236}">
                <a16:creationId xmlns:a16="http://schemas.microsoft.com/office/drawing/2014/main" id="{B70B11A1-A711-03BA-78FE-F0E1BF34AD3C}"/>
              </a:ext>
            </a:extLst>
          </p:cNvPr>
          <p:cNvSpPr/>
          <p:nvPr/>
        </p:nvSpPr>
        <p:spPr>
          <a:xfrm>
            <a:off x="277701" y="81666"/>
            <a:ext cx="1490830" cy="322729"/>
          </a:xfrm>
          <a:prstGeom prst="round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100" dirty="0"/>
              <a:t>Проблема</a:t>
            </a:r>
          </a:p>
        </p:txBody>
      </p:sp>
      <p:sp>
        <p:nvSpPr>
          <p:cNvPr id="17" name="Скругленный прямоугольник 16">
            <a:extLst>
              <a:ext uri="{FF2B5EF4-FFF2-40B4-BE49-F238E27FC236}">
                <a16:creationId xmlns:a16="http://schemas.microsoft.com/office/drawing/2014/main" id="{AD979035-B9FE-3D14-DA7C-433B202DD74E}"/>
              </a:ext>
            </a:extLst>
          </p:cNvPr>
          <p:cNvSpPr/>
          <p:nvPr/>
        </p:nvSpPr>
        <p:spPr>
          <a:xfrm>
            <a:off x="1863413" y="83432"/>
            <a:ext cx="1490830" cy="322729"/>
          </a:xfrm>
          <a:prstGeom prst="round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100" dirty="0"/>
              <a:t>решение</a:t>
            </a:r>
            <a:endParaRPr lang="ru-RU" dirty="0"/>
          </a:p>
        </p:txBody>
      </p:sp>
      <p:sp>
        <p:nvSpPr>
          <p:cNvPr id="18" name="Скругленный прямоугольник 17">
            <a:extLst>
              <a:ext uri="{FF2B5EF4-FFF2-40B4-BE49-F238E27FC236}">
                <a16:creationId xmlns:a16="http://schemas.microsoft.com/office/drawing/2014/main" id="{58DE90F0-43DD-C8B1-9D99-52D027E6712D}"/>
              </a:ext>
            </a:extLst>
          </p:cNvPr>
          <p:cNvSpPr/>
          <p:nvPr/>
        </p:nvSpPr>
        <p:spPr>
          <a:xfrm>
            <a:off x="5034837" y="81667"/>
            <a:ext cx="1490830" cy="322729"/>
          </a:xfrm>
          <a:prstGeom prst="round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100" dirty="0"/>
              <a:t>конкуренция</a:t>
            </a:r>
          </a:p>
        </p:txBody>
      </p:sp>
      <p:sp>
        <p:nvSpPr>
          <p:cNvPr id="19" name="Скругленный прямоугольник 18">
            <a:extLst>
              <a:ext uri="{FF2B5EF4-FFF2-40B4-BE49-F238E27FC236}">
                <a16:creationId xmlns:a16="http://schemas.microsoft.com/office/drawing/2014/main" id="{A3F1E245-CA1F-E526-53A3-A9DD9B2070FA}"/>
              </a:ext>
            </a:extLst>
          </p:cNvPr>
          <p:cNvSpPr/>
          <p:nvPr/>
        </p:nvSpPr>
        <p:spPr>
          <a:xfrm>
            <a:off x="6620549" y="81666"/>
            <a:ext cx="1800000" cy="322729"/>
          </a:xfrm>
          <a:prstGeom prst="round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100" dirty="0"/>
              <a:t>Бизнес модель</a:t>
            </a:r>
          </a:p>
        </p:txBody>
      </p:sp>
      <p:sp>
        <p:nvSpPr>
          <p:cNvPr id="20" name="Скругленный прямоугольник 19">
            <a:extLst>
              <a:ext uri="{FF2B5EF4-FFF2-40B4-BE49-F238E27FC236}">
                <a16:creationId xmlns:a16="http://schemas.microsoft.com/office/drawing/2014/main" id="{F93170B6-CC04-4366-B889-3F22CAF204CA}"/>
              </a:ext>
            </a:extLst>
          </p:cNvPr>
          <p:cNvSpPr/>
          <p:nvPr/>
        </p:nvSpPr>
        <p:spPr>
          <a:xfrm>
            <a:off x="3449125" y="81668"/>
            <a:ext cx="1490830" cy="322729"/>
          </a:xfrm>
          <a:prstGeom prst="round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100" dirty="0"/>
              <a:t>Рынок</a:t>
            </a:r>
            <a:r>
              <a:rPr lang="en-US" sz="1100" dirty="0"/>
              <a:t>&amp;</a:t>
            </a:r>
            <a:r>
              <a:rPr lang="ru-RU" sz="1100" dirty="0" err="1"/>
              <a:t>ца</a:t>
            </a:r>
            <a:endParaRPr lang="ru-RU" sz="1100" dirty="0"/>
          </a:p>
        </p:txBody>
      </p:sp>
      <p:sp>
        <p:nvSpPr>
          <p:cNvPr id="21" name="Скругленный прямоугольник 20">
            <a:extLst>
              <a:ext uri="{FF2B5EF4-FFF2-40B4-BE49-F238E27FC236}">
                <a16:creationId xmlns:a16="http://schemas.microsoft.com/office/drawing/2014/main" id="{C2CAAED4-09DC-DC5E-1778-CBF0A4BB2D16}"/>
              </a:ext>
            </a:extLst>
          </p:cNvPr>
          <p:cNvSpPr/>
          <p:nvPr/>
        </p:nvSpPr>
        <p:spPr>
          <a:xfrm>
            <a:off x="10410313" y="81882"/>
            <a:ext cx="1490830" cy="322729"/>
          </a:xfrm>
          <a:prstGeom prst="roundRect">
            <a:avLst/>
          </a:prstGeom>
          <a:solidFill>
            <a:schemeClr val="tx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100" dirty="0"/>
              <a:t>команда</a:t>
            </a:r>
          </a:p>
        </p:txBody>
      </p:sp>
    </p:spTree>
    <p:extLst>
      <p:ext uri="{BB962C8B-B14F-4D97-AF65-F5344CB8AC3E}">
        <p14:creationId xmlns:p14="http://schemas.microsoft.com/office/powerpoint/2010/main" val="395793022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C1EBE55D-1402-286C-C563-E3FA5411E2F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99982"/>
            <a:ext cx="12192000" cy="6858000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261C9A7-7794-14EA-4AAA-D86FF72BD5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64370" y="344315"/>
            <a:ext cx="6127630" cy="1325563"/>
          </a:xfrm>
        </p:spPr>
        <p:txBody>
          <a:bodyPr/>
          <a:lstStyle/>
          <a:p>
            <a:pPr algn="ctr"/>
            <a:r>
              <a:rPr lang="ru-RU" dirty="0">
                <a:solidFill>
                  <a:schemeClr val="bg1"/>
                </a:solidFill>
              </a:rPr>
              <a:t>Учиться или играть?</a:t>
            </a:r>
          </a:p>
        </p:txBody>
      </p:sp>
      <p:sp>
        <p:nvSpPr>
          <p:cNvPr id="4" name="Скругленный прямоугольник 3">
            <a:extLst>
              <a:ext uri="{FF2B5EF4-FFF2-40B4-BE49-F238E27FC236}">
                <a16:creationId xmlns:a16="http://schemas.microsoft.com/office/drawing/2014/main" id="{0BBC05ED-8DBC-2740-4B59-ABAA0FCA1C04}"/>
              </a:ext>
            </a:extLst>
          </p:cNvPr>
          <p:cNvSpPr/>
          <p:nvPr/>
        </p:nvSpPr>
        <p:spPr>
          <a:xfrm>
            <a:off x="8225529" y="2733157"/>
            <a:ext cx="3837434" cy="2398392"/>
          </a:xfrm>
          <a:prstGeom prst="roundRect">
            <a:avLst/>
          </a:prstGeom>
          <a:solidFill>
            <a:srgbClr val="000000">
              <a:alpha val="65098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В условиях динамически меняющегося и ускоряющегося развития общества, люди сталкиваются с выбором</a:t>
            </a:r>
            <a:r>
              <a:rPr lang="en-US" dirty="0"/>
              <a:t>: </a:t>
            </a:r>
            <a:r>
              <a:rPr lang="ru-RU" b="1" dirty="0">
                <a:solidFill>
                  <a:schemeClr val="accent1">
                    <a:lumMod val="40000"/>
                    <a:lumOff val="60000"/>
                  </a:schemeClr>
                </a:solidFill>
              </a:rPr>
              <a:t>образование или развлечения?</a:t>
            </a:r>
            <a:r>
              <a:rPr lang="ru-RU" dirty="0"/>
              <a:t>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854B36B-989B-F648-3C00-D266097F62C4}"/>
              </a:ext>
            </a:extLst>
          </p:cNvPr>
          <p:cNvSpPr txBox="1"/>
          <p:nvPr/>
        </p:nvSpPr>
        <p:spPr>
          <a:xfrm>
            <a:off x="6064370" y="1324665"/>
            <a:ext cx="5998593" cy="1328023"/>
          </a:xfrm>
          <a:prstGeom prst="roundRect">
            <a:avLst/>
          </a:prstGeom>
          <a:solidFill>
            <a:srgbClr val="000000">
              <a:alpha val="65098"/>
            </a:srgbClr>
          </a:solidFill>
        </p:spPr>
        <p:txBody>
          <a:bodyPr wrap="square">
            <a:spAutoFit/>
          </a:bodyPr>
          <a:lstStyle/>
          <a:p>
            <a:pPr algn="ctr"/>
            <a:r>
              <a:rPr lang="ru-RU" b="0" i="0" u="none" strike="noStrike" dirty="0">
                <a:solidFill>
                  <a:schemeClr val="bg1"/>
                </a:solidFill>
                <a:effectLst/>
              </a:rPr>
              <a:t>Данные опросов </a:t>
            </a:r>
            <a:r>
              <a:rPr lang="en" b="0" i="0" u="none" strike="noStrike" dirty="0">
                <a:solidFill>
                  <a:schemeClr val="bg1"/>
                </a:solidFill>
                <a:effectLst/>
              </a:rPr>
              <a:t>Gallup </a:t>
            </a:r>
            <a:r>
              <a:rPr lang="ru-RU" b="0" i="0" u="none" strike="noStrike" dirty="0">
                <a:solidFill>
                  <a:schemeClr val="bg1"/>
                </a:solidFill>
                <a:effectLst/>
              </a:rPr>
              <a:t>по США показывают, что в 2018 году </a:t>
            </a:r>
            <a:r>
              <a:rPr lang="ru-RU" b="1" i="0" u="none" strike="noStrike" dirty="0">
                <a:solidFill>
                  <a:schemeClr val="accent4">
                    <a:lumMod val="40000"/>
                    <a:lumOff val="60000"/>
                  </a:schemeClr>
                </a:solidFill>
                <a:effectLst/>
              </a:rPr>
              <a:t>8</a:t>
            </a:r>
            <a:r>
              <a:rPr lang="ru-RU" b="1" i="0" u="none" strike="noStrike" dirty="0">
                <a:solidFill>
                  <a:schemeClr val="accent1">
                    <a:lumMod val="40000"/>
                    <a:lumOff val="60000"/>
                  </a:schemeClr>
                </a:solidFill>
                <a:effectLst/>
              </a:rPr>
              <a:t>0%</a:t>
            </a:r>
            <a:r>
              <a:rPr lang="ru-RU" b="0" i="0" u="none" strike="noStrike" dirty="0">
                <a:solidFill>
                  <a:schemeClr val="bg1"/>
                </a:solidFill>
                <a:effectLst/>
              </a:rPr>
              <a:t> работающих американцев сообщили, что им </a:t>
            </a:r>
            <a:r>
              <a:rPr lang="ru-RU" b="0" i="0" u="none" strike="noStrike" dirty="0">
                <a:solidFill>
                  <a:schemeClr val="accent1">
                    <a:lumMod val="40000"/>
                    <a:lumOff val="60000"/>
                  </a:schemeClr>
                </a:solidFill>
                <a:effectLst/>
              </a:rPr>
              <a:t>«</a:t>
            </a:r>
            <a:r>
              <a:rPr lang="ru-RU" b="1" i="0" u="none" strike="noStrike" dirty="0">
                <a:solidFill>
                  <a:schemeClr val="accent1">
                    <a:lumMod val="40000"/>
                    <a:lumOff val="60000"/>
                  </a:schemeClr>
                </a:solidFill>
                <a:effectLst/>
              </a:rPr>
              <a:t>постоянно не хватает времени»</a:t>
            </a:r>
            <a:r>
              <a:rPr lang="ru-RU" b="1" i="0" u="none" strike="noStrike" dirty="0">
                <a:solidFill>
                  <a:schemeClr val="bg1"/>
                </a:solidFill>
                <a:effectLst/>
              </a:rPr>
              <a:t>.</a:t>
            </a:r>
            <a:r>
              <a:rPr lang="ru-RU" b="0" i="0" u="none" strike="noStrike" dirty="0">
                <a:solidFill>
                  <a:schemeClr val="bg1"/>
                </a:solidFill>
                <a:effectLst/>
              </a:rPr>
              <a:t>  </a:t>
            </a:r>
            <a:endParaRPr lang="ru-RU" dirty="0">
              <a:solidFill>
                <a:schemeClr val="bg1"/>
              </a:solidFill>
            </a:endParaRPr>
          </a:p>
          <a:p>
            <a:pPr algn="ctr"/>
            <a:r>
              <a:rPr lang="ru-RU" b="0" i="0" u="none" strike="noStrike" dirty="0">
                <a:solidFill>
                  <a:schemeClr val="bg1"/>
                </a:solidFill>
                <a:effectLst/>
              </a:rPr>
              <a:t>Эту тенденцию выявляют повсюду.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21" name="Прямоугольник 20">
            <a:extLst>
              <a:ext uri="{FF2B5EF4-FFF2-40B4-BE49-F238E27FC236}">
                <a16:creationId xmlns:a16="http://schemas.microsoft.com/office/drawing/2014/main" id="{3428038B-36B0-249D-47A1-FDD0737325DD}"/>
              </a:ext>
            </a:extLst>
          </p:cNvPr>
          <p:cNvSpPr/>
          <p:nvPr/>
        </p:nvSpPr>
        <p:spPr>
          <a:xfrm>
            <a:off x="0" y="0"/>
            <a:ext cx="12192000" cy="507411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ysClr val="windowText" lastClr="000000"/>
              </a:solidFill>
            </a:endParaRPr>
          </a:p>
        </p:txBody>
      </p:sp>
      <p:sp>
        <p:nvSpPr>
          <p:cNvPr id="22" name="Скругленный прямоугольник 21">
            <a:extLst>
              <a:ext uri="{FF2B5EF4-FFF2-40B4-BE49-F238E27FC236}">
                <a16:creationId xmlns:a16="http://schemas.microsoft.com/office/drawing/2014/main" id="{8C2C92FD-7E0F-8A1B-5C76-310A85ABDD54}"/>
              </a:ext>
            </a:extLst>
          </p:cNvPr>
          <p:cNvSpPr/>
          <p:nvPr/>
        </p:nvSpPr>
        <p:spPr>
          <a:xfrm>
            <a:off x="8515431" y="86480"/>
            <a:ext cx="1800000" cy="322729"/>
          </a:xfrm>
          <a:prstGeom prst="round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dirty="0"/>
              <a:t>roadmap</a:t>
            </a:r>
            <a:endParaRPr lang="ru-RU" sz="1100" dirty="0"/>
          </a:p>
        </p:txBody>
      </p:sp>
      <p:sp>
        <p:nvSpPr>
          <p:cNvPr id="23" name="Скругленный прямоугольник 22">
            <a:extLst>
              <a:ext uri="{FF2B5EF4-FFF2-40B4-BE49-F238E27FC236}">
                <a16:creationId xmlns:a16="http://schemas.microsoft.com/office/drawing/2014/main" id="{DD0B8C5F-9A0F-5CE3-CB9D-8D358ABAD5FE}"/>
              </a:ext>
            </a:extLst>
          </p:cNvPr>
          <p:cNvSpPr/>
          <p:nvPr/>
        </p:nvSpPr>
        <p:spPr>
          <a:xfrm>
            <a:off x="277701" y="81666"/>
            <a:ext cx="1490830" cy="322729"/>
          </a:xfrm>
          <a:prstGeom prst="roundRect">
            <a:avLst/>
          </a:prstGeom>
          <a:solidFill>
            <a:schemeClr val="tx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100" dirty="0"/>
              <a:t>Проблема</a:t>
            </a:r>
            <a:endParaRPr lang="ru-RU" dirty="0"/>
          </a:p>
        </p:txBody>
      </p:sp>
      <p:sp>
        <p:nvSpPr>
          <p:cNvPr id="24" name="Скругленный прямоугольник 23">
            <a:extLst>
              <a:ext uri="{FF2B5EF4-FFF2-40B4-BE49-F238E27FC236}">
                <a16:creationId xmlns:a16="http://schemas.microsoft.com/office/drawing/2014/main" id="{695DAD55-EBE4-654D-607A-32DAE7BE33CF}"/>
              </a:ext>
            </a:extLst>
          </p:cNvPr>
          <p:cNvSpPr/>
          <p:nvPr/>
        </p:nvSpPr>
        <p:spPr>
          <a:xfrm>
            <a:off x="1863413" y="83432"/>
            <a:ext cx="1490830" cy="322729"/>
          </a:xfrm>
          <a:prstGeom prst="round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100" dirty="0"/>
              <a:t>решение</a:t>
            </a:r>
            <a:endParaRPr lang="ru-RU" dirty="0"/>
          </a:p>
        </p:txBody>
      </p:sp>
      <p:sp>
        <p:nvSpPr>
          <p:cNvPr id="25" name="Скругленный прямоугольник 24">
            <a:extLst>
              <a:ext uri="{FF2B5EF4-FFF2-40B4-BE49-F238E27FC236}">
                <a16:creationId xmlns:a16="http://schemas.microsoft.com/office/drawing/2014/main" id="{6591EAAB-0B39-B1B4-E18D-37437361F922}"/>
              </a:ext>
            </a:extLst>
          </p:cNvPr>
          <p:cNvSpPr/>
          <p:nvPr/>
        </p:nvSpPr>
        <p:spPr>
          <a:xfrm>
            <a:off x="5034837" y="81667"/>
            <a:ext cx="1490830" cy="322729"/>
          </a:xfrm>
          <a:prstGeom prst="round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100" dirty="0"/>
              <a:t>конкуренция</a:t>
            </a:r>
          </a:p>
        </p:txBody>
      </p:sp>
      <p:sp>
        <p:nvSpPr>
          <p:cNvPr id="26" name="Скругленный прямоугольник 25">
            <a:extLst>
              <a:ext uri="{FF2B5EF4-FFF2-40B4-BE49-F238E27FC236}">
                <a16:creationId xmlns:a16="http://schemas.microsoft.com/office/drawing/2014/main" id="{83D6E801-97BE-3B91-72B4-07FA16350D21}"/>
              </a:ext>
            </a:extLst>
          </p:cNvPr>
          <p:cNvSpPr/>
          <p:nvPr/>
        </p:nvSpPr>
        <p:spPr>
          <a:xfrm>
            <a:off x="6620549" y="81666"/>
            <a:ext cx="1800000" cy="322729"/>
          </a:xfrm>
          <a:prstGeom prst="round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100" dirty="0"/>
              <a:t>Бизнес модель</a:t>
            </a:r>
          </a:p>
        </p:txBody>
      </p:sp>
      <p:sp>
        <p:nvSpPr>
          <p:cNvPr id="27" name="Скругленный прямоугольник 26">
            <a:extLst>
              <a:ext uri="{FF2B5EF4-FFF2-40B4-BE49-F238E27FC236}">
                <a16:creationId xmlns:a16="http://schemas.microsoft.com/office/drawing/2014/main" id="{91B53CAA-1EED-6554-F1C7-DC4E7353F4A8}"/>
              </a:ext>
            </a:extLst>
          </p:cNvPr>
          <p:cNvSpPr/>
          <p:nvPr/>
        </p:nvSpPr>
        <p:spPr>
          <a:xfrm>
            <a:off x="3449125" y="81668"/>
            <a:ext cx="1490830" cy="322729"/>
          </a:xfrm>
          <a:prstGeom prst="round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100" dirty="0"/>
              <a:t>Рынок</a:t>
            </a:r>
            <a:r>
              <a:rPr lang="en-US" sz="1100" dirty="0"/>
              <a:t>&amp;</a:t>
            </a:r>
            <a:r>
              <a:rPr lang="ru-RU" sz="1100" dirty="0" err="1"/>
              <a:t>ца</a:t>
            </a:r>
            <a:endParaRPr lang="ru-RU" sz="1100" dirty="0"/>
          </a:p>
        </p:txBody>
      </p:sp>
      <p:sp>
        <p:nvSpPr>
          <p:cNvPr id="28" name="Скругленный прямоугольник 27">
            <a:extLst>
              <a:ext uri="{FF2B5EF4-FFF2-40B4-BE49-F238E27FC236}">
                <a16:creationId xmlns:a16="http://schemas.microsoft.com/office/drawing/2014/main" id="{91B53CAA-1EED-6554-F1C7-DC4E7353F4A8}"/>
              </a:ext>
            </a:extLst>
          </p:cNvPr>
          <p:cNvSpPr/>
          <p:nvPr/>
        </p:nvSpPr>
        <p:spPr>
          <a:xfrm>
            <a:off x="10410313" y="81882"/>
            <a:ext cx="1490830" cy="322729"/>
          </a:xfrm>
          <a:prstGeom prst="round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100" dirty="0"/>
              <a:t>команда</a:t>
            </a:r>
          </a:p>
        </p:txBody>
      </p:sp>
      <p:sp>
        <p:nvSpPr>
          <p:cNvPr id="29" name="Скругленный прямоугольник 28">
            <a:extLst>
              <a:ext uri="{FF2B5EF4-FFF2-40B4-BE49-F238E27FC236}">
                <a16:creationId xmlns:a16="http://schemas.microsoft.com/office/drawing/2014/main" id="{A689E2C0-CB4E-F62F-9A3E-7B6FEB49531A}"/>
              </a:ext>
            </a:extLst>
          </p:cNvPr>
          <p:cNvSpPr/>
          <p:nvPr/>
        </p:nvSpPr>
        <p:spPr>
          <a:xfrm>
            <a:off x="3966472" y="2726066"/>
            <a:ext cx="4163486" cy="2398392"/>
          </a:xfrm>
          <a:prstGeom prst="roundRect">
            <a:avLst/>
          </a:prstGeom>
          <a:solidFill>
            <a:srgbClr val="000000">
              <a:alpha val="65098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accent1">
                    <a:lumMod val="40000"/>
                    <a:lumOff val="60000"/>
                  </a:schemeClr>
                </a:solidFill>
              </a:rPr>
              <a:t>1,5 часа на жизнь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/>
              <a:t>8 часов сна</a:t>
            </a: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/>
              <a:t>работа с 9 до 6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/>
              <a:t>Дорога до работы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/>
              <a:t>Уход за собой и гигиена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/>
              <a:t>Питание</a:t>
            </a:r>
          </a:p>
          <a:p>
            <a:pPr algn="ctr"/>
            <a:r>
              <a:rPr lang="ru-RU" dirty="0"/>
              <a:t>- только часть ежедневной рутины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8098888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8D7DE65C-0BD2-DBB0-8547-1D8576F1183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Объект 2">
            <a:extLst>
              <a:ext uri="{FF2B5EF4-FFF2-40B4-BE49-F238E27FC236}">
                <a16:creationId xmlns:a16="http://schemas.microsoft.com/office/drawing/2014/main" id="{54D2721D-5D3A-6E24-ADAE-BA0994A768E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77701" y="1303469"/>
            <a:ext cx="3841750" cy="2612207"/>
          </a:xfrm>
          <a:prstGeom prst="roundRect">
            <a:avLst/>
          </a:prstGeom>
          <a:solidFill>
            <a:srgbClr val="000000">
              <a:alpha val="61176"/>
            </a:srgbClr>
          </a:solidFill>
          <a:ln>
            <a:noFill/>
          </a:ln>
        </p:spPr>
        <p:txBody>
          <a:bodyPr vert="horz" lIns="91440" tIns="45720" rIns="91440" bIns="45720" rtlCol="0" anchor="t">
            <a:noAutofit/>
          </a:bodyPr>
          <a:lstStyle/>
          <a:p>
            <a:pPr marL="0" indent="0" algn="ctr">
              <a:buNone/>
            </a:pPr>
            <a:r>
              <a:rPr lang="ru-RU" sz="1800" dirty="0">
                <a:solidFill>
                  <a:schemeClr val="bg1"/>
                </a:solidFill>
              </a:rPr>
              <a:t>Наша цель не заставить человека следить за текстом и постоянно открывать перевод неизвестных слов, а позволить ему расслабиться и просто </a:t>
            </a:r>
            <a:r>
              <a:rPr lang="ru-RU" sz="1800" b="1" dirty="0">
                <a:solidFill>
                  <a:schemeClr val="accent1">
                    <a:lumMod val="40000"/>
                    <a:lumOff val="60000"/>
                  </a:schemeClr>
                </a:solidFill>
              </a:rPr>
              <a:t>получать удовольствие</a:t>
            </a:r>
            <a:r>
              <a:rPr lang="ru-RU" sz="1800" dirty="0">
                <a:solidFill>
                  <a:schemeClr val="bg1"/>
                </a:solidFill>
              </a:rPr>
              <a:t>, именно в это время он будет </a:t>
            </a:r>
            <a:r>
              <a:rPr lang="ru-RU" sz="1800" b="1" dirty="0">
                <a:solidFill>
                  <a:schemeClr val="accent1">
                    <a:lumMod val="40000"/>
                    <a:lumOff val="60000"/>
                  </a:schemeClr>
                </a:solidFill>
              </a:rPr>
              <a:t>обучаться</a:t>
            </a:r>
            <a:r>
              <a:rPr lang="ru-RU" sz="1800" dirty="0">
                <a:solidFill>
                  <a:schemeClr val="bg1"/>
                </a:solidFill>
              </a:rPr>
              <a:t> наиболее продуктивно.</a:t>
            </a: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3428038B-36B0-249D-47A1-FDD0737325DD}"/>
              </a:ext>
            </a:extLst>
          </p:cNvPr>
          <p:cNvSpPr/>
          <p:nvPr/>
        </p:nvSpPr>
        <p:spPr>
          <a:xfrm>
            <a:off x="0" y="0"/>
            <a:ext cx="12192000" cy="507411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ysClr val="windowText" lastClr="000000"/>
              </a:solidFill>
            </a:endParaRPr>
          </a:p>
        </p:txBody>
      </p:sp>
      <p:sp>
        <p:nvSpPr>
          <p:cNvPr id="9" name="Скругленный прямоугольник 8">
            <a:extLst>
              <a:ext uri="{FF2B5EF4-FFF2-40B4-BE49-F238E27FC236}">
                <a16:creationId xmlns:a16="http://schemas.microsoft.com/office/drawing/2014/main" id="{8C2C92FD-7E0F-8A1B-5C76-310A85ABDD54}"/>
              </a:ext>
            </a:extLst>
          </p:cNvPr>
          <p:cNvSpPr/>
          <p:nvPr/>
        </p:nvSpPr>
        <p:spPr>
          <a:xfrm>
            <a:off x="8515431" y="86480"/>
            <a:ext cx="1800000" cy="322729"/>
          </a:xfrm>
          <a:prstGeom prst="round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dirty="0"/>
              <a:t>roadmap</a:t>
            </a:r>
            <a:endParaRPr lang="ru-RU" sz="1100" dirty="0"/>
          </a:p>
        </p:txBody>
      </p:sp>
      <p:sp>
        <p:nvSpPr>
          <p:cNvPr id="10" name="Скругленный прямоугольник 9">
            <a:extLst>
              <a:ext uri="{FF2B5EF4-FFF2-40B4-BE49-F238E27FC236}">
                <a16:creationId xmlns:a16="http://schemas.microsoft.com/office/drawing/2014/main" id="{DD0B8C5F-9A0F-5CE3-CB9D-8D358ABAD5FE}"/>
              </a:ext>
            </a:extLst>
          </p:cNvPr>
          <p:cNvSpPr/>
          <p:nvPr/>
        </p:nvSpPr>
        <p:spPr>
          <a:xfrm>
            <a:off x="277701" y="81666"/>
            <a:ext cx="1490830" cy="322729"/>
          </a:xfrm>
          <a:prstGeom prst="round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100" dirty="0"/>
              <a:t>Проблема</a:t>
            </a:r>
            <a:endParaRPr lang="ru-RU" dirty="0"/>
          </a:p>
        </p:txBody>
      </p:sp>
      <p:sp>
        <p:nvSpPr>
          <p:cNvPr id="11" name="Скругленный прямоугольник 10">
            <a:extLst>
              <a:ext uri="{FF2B5EF4-FFF2-40B4-BE49-F238E27FC236}">
                <a16:creationId xmlns:a16="http://schemas.microsoft.com/office/drawing/2014/main" id="{695DAD55-EBE4-654D-607A-32DAE7BE33CF}"/>
              </a:ext>
            </a:extLst>
          </p:cNvPr>
          <p:cNvSpPr/>
          <p:nvPr/>
        </p:nvSpPr>
        <p:spPr>
          <a:xfrm>
            <a:off x="1863413" y="83432"/>
            <a:ext cx="1490830" cy="322729"/>
          </a:xfrm>
          <a:prstGeom prst="roundRect">
            <a:avLst/>
          </a:prstGeom>
          <a:solidFill>
            <a:schemeClr val="tx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100" dirty="0"/>
              <a:t>решение</a:t>
            </a:r>
            <a:endParaRPr lang="ru-RU" dirty="0"/>
          </a:p>
        </p:txBody>
      </p:sp>
      <p:sp>
        <p:nvSpPr>
          <p:cNvPr id="12" name="Скругленный прямоугольник 11">
            <a:extLst>
              <a:ext uri="{FF2B5EF4-FFF2-40B4-BE49-F238E27FC236}">
                <a16:creationId xmlns:a16="http://schemas.microsoft.com/office/drawing/2014/main" id="{6591EAAB-0B39-B1B4-E18D-37437361F922}"/>
              </a:ext>
            </a:extLst>
          </p:cNvPr>
          <p:cNvSpPr/>
          <p:nvPr/>
        </p:nvSpPr>
        <p:spPr>
          <a:xfrm>
            <a:off x="5034837" y="81667"/>
            <a:ext cx="1490830" cy="322729"/>
          </a:xfrm>
          <a:prstGeom prst="round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100" dirty="0"/>
              <a:t>конкуренция</a:t>
            </a:r>
          </a:p>
        </p:txBody>
      </p:sp>
      <p:sp>
        <p:nvSpPr>
          <p:cNvPr id="13" name="Скругленный прямоугольник 12">
            <a:extLst>
              <a:ext uri="{FF2B5EF4-FFF2-40B4-BE49-F238E27FC236}">
                <a16:creationId xmlns:a16="http://schemas.microsoft.com/office/drawing/2014/main" id="{83D6E801-97BE-3B91-72B4-07FA16350D21}"/>
              </a:ext>
            </a:extLst>
          </p:cNvPr>
          <p:cNvSpPr/>
          <p:nvPr/>
        </p:nvSpPr>
        <p:spPr>
          <a:xfrm>
            <a:off x="6620549" y="81666"/>
            <a:ext cx="1800000" cy="322729"/>
          </a:xfrm>
          <a:prstGeom prst="round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100" dirty="0"/>
              <a:t>Бизнес модель</a:t>
            </a:r>
          </a:p>
        </p:txBody>
      </p:sp>
      <p:sp>
        <p:nvSpPr>
          <p:cNvPr id="14" name="Скругленный прямоугольник 13">
            <a:extLst>
              <a:ext uri="{FF2B5EF4-FFF2-40B4-BE49-F238E27FC236}">
                <a16:creationId xmlns:a16="http://schemas.microsoft.com/office/drawing/2014/main" id="{91B53CAA-1EED-6554-F1C7-DC4E7353F4A8}"/>
              </a:ext>
            </a:extLst>
          </p:cNvPr>
          <p:cNvSpPr/>
          <p:nvPr/>
        </p:nvSpPr>
        <p:spPr>
          <a:xfrm>
            <a:off x="3449125" y="81668"/>
            <a:ext cx="1490830" cy="322729"/>
          </a:xfrm>
          <a:prstGeom prst="round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100" dirty="0"/>
              <a:t>Рынок</a:t>
            </a:r>
            <a:r>
              <a:rPr lang="en-US" sz="1100" dirty="0"/>
              <a:t>&amp;</a:t>
            </a:r>
            <a:r>
              <a:rPr lang="ru-RU" sz="1100" dirty="0" err="1"/>
              <a:t>ца</a:t>
            </a:r>
            <a:endParaRPr lang="ru-RU" sz="1100" dirty="0"/>
          </a:p>
        </p:txBody>
      </p:sp>
      <p:sp>
        <p:nvSpPr>
          <p:cNvPr id="15" name="Скругленный прямоугольник 14">
            <a:extLst>
              <a:ext uri="{FF2B5EF4-FFF2-40B4-BE49-F238E27FC236}">
                <a16:creationId xmlns:a16="http://schemas.microsoft.com/office/drawing/2014/main" id="{91B53CAA-1EED-6554-F1C7-DC4E7353F4A8}"/>
              </a:ext>
            </a:extLst>
          </p:cNvPr>
          <p:cNvSpPr/>
          <p:nvPr/>
        </p:nvSpPr>
        <p:spPr>
          <a:xfrm>
            <a:off x="10410313" y="81882"/>
            <a:ext cx="1490830" cy="322729"/>
          </a:xfrm>
          <a:prstGeom prst="round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100" dirty="0"/>
              <a:t>команда</a:t>
            </a:r>
          </a:p>
        </p:txBody>
      </p:sp>
      <p:sp>
        <p:nvSpPr>
          <p:cNvPr id="16" name="Заголовок 1">
            <a:extLst>
              <a:ext uri="{FF2B5EF4-FFF2-40B4-BE49-F238E27FC236}">
                <a16:creationId xmlns:a16="http://schemas.microsoft.com/office/drawing/2014/main" id="{DE8EC0F1-9AA0-AAE1-093E-02F3E1A16A40}"/>
              </a:ext>
            </a:extLst>
          </p:cNvPr>
          <p:cNvSpPr txBox="1">
            <a:spLocks/>
          </p:cNvSpPr>
          <p:nvPr/>
        </p:nvSpPr>
        <p:spPr>
          <a:xfrm>
            <a:off x="7574507" y="363667"/>
            <a:ext cx="4449852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dirty="0">
                <a:solidFill>
                  <a:schemeClr val="bg1"/>
                </a:solidFill>
              </a:rPr>
              <a:t>Зачем выбирать</a:t>
            </a:r>
          </a:p>
        </p:txBody>
      </p:sp>
      <p:sp>
        <p:nvSpPr>
          <p:cNvPr id="17" name="Объект 2">
            <a:extLst>
              <a:ext uri="{FF2B5EF4-FFF2-40B4-BE49-F238E27FC236}">
                <a16:creationId xmlns:a16="http://schemas.microsoft.com/office/drawing/2014/main" id="{54D2721D-5D3A-6E24-ADAE-BA0994A768E3}"/>
              </a:ext>
            </a:extLst>
          </p:cNvPr>
          <p:cNvSpPr txBox="1">
            <a:spLocks/>
          </p:cNvSpPr>
          <p:nvPr/>
        </p:nvSpPr>
        <p:spPr>
          <a:xfrm>
            <a:off x="7574507" y="1303469"/>
            <a:ext cx="4449852" cy="1087043"/>
          </a:xfrm>
          <a:prstGeom prst="roundRect">
            <a:avLst/>
          </a:prstGeom>
          <a:solidFill>
            <a:srgbClr val="000000">
              <a:alpha val="61176"/>
            </a:srgbClr>
          </a:solidFill>
          <a:ln>
            <a:noFill/>
          </a:ln>
        </p:spPr>
        <p:txBody>
          <a:bodyPr vert="horz" lIns="91440" tIns="45720" rIns="91440" bIns="45720" rtlCol="0" anchor="t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endParaRPr lang="ru-RU" sz="1800" dirty="0">
              <a:solidFill>
                <a:schemeClr val="bg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710171" y="1371429"/>
            <a:ext cx="4190972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b="1" dirty="0">
                <a:solidFill>
                  <a:schemeClr val="accent1">
                    <a:lumMod val="40000"/>
                    <a:lumOff val="60000"/>
                  </a:schemeClr>
                </a:solidFill>
              </a:rPr>
              <a:t>Экономит время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b="1" dirty="0">
                <a:solidFill>
                  <a:schemeClr val="accent1">
                    <a:lumMod val="40000"/>
                    <a:lumOff val="60000"/>
                  </a:schemeClr>
                </a:solidFill>
              </a:rPr>
              <a:t>Не принуждает к выбору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b="1" dirty="0">
                <a:solidFill>
                  <a:schemeClr val="accent1">
                    <a:lumMod val="40000"/>
                    <a:lumOff val="60000"/>
                  </a:schemeClr>
                </a:solidFill>
              </a:rPr>
              <a:t>Совмещает приятное с полезным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endParaRPr lang="ru-RU" dirty="0">
              <a:solidFill>
                <a:schemeClr val="bg1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endParaRPr lang="ru-RU" dirty="0">
              <a:solidFill>
                <a:schemeClr val="bg1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18" name="Объект 2">
            <a:extLst>
              <a:ext uri="{FF2B5EF4-FFF2-40B4-BE49-F238E27FC236}">
                <a16:creationId xmlns:a16="http://schemas.microsoft.com/office/drawing/2014/main" id="{54D2721D-5D3A-6E24-ADAE-BA0994A768E3}"/>
              </a:ext>
            </a:extLst>
          </p:cNvPr>
          <p:cNvSpPr txBox="1">
            <a:spLocks/>
          </p:cNvSpPr>
          <p:nvPr/>
        </p:nvSpPr>
        <p:spPr>
          <a:xfrm>
            <a:off x="277701" y="3989773"/>
            <a:ext cx="3841750" cy="1867563"/>
          </a:xfrm>
          <a:prstGeom prst="roundRect">
            <a:avLst/>
          </a:prstGeom>
          <a:solidFill>
            <a:srgbClr val="000000">
              <a:alpha val="61176"/>
            </a:srgbClr>
          </a:solidFill>
          <a:ln>
            <a:noFill/>
          </a:ln>
        </p:spPr>
        <p:txBody>
          <a:bodyPr vert="horz" lIns="91440" tIns="45720" rIns="91440" bIns="45720" rtlCol="0" anchor="t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ru-RU" sz="1800" dirty="0">
                <a:solidFill>
                  <a:schemeClr val="bg1"/>
                </a:solidFill>
              </a:rPr>
              <a:t>Умные субтитры, с автоматически созданным переводом слов и фраз, оптимизированные и улучшенные специально для игр.</a:t>
            </a:r>
          </a:p>
        </p:txBody>
      </p:sp>
      <p:sp>
        <p:nvSpPr>
          <p:cNvPr id="2" name="Объект 2">
            <a:extLst>
              <a:ext uri="{FF2B5EF4-FFF2-40B4-BE49-F238E27FC236}">
                <a16:creationId xmlns:a16="http://schemas.microsoft.com/office/drawing/2014/main" id="{6CBF98DC-F09F-4369-0132-AB5F7E6F801F}"/>
              </a:ext>
            </a:extLst>
          </p:cNvPr>
          <p:cNvSpPr txBox="1">
            <a:spLocks/>
          </p:cNvSpPr>
          <p:nvPr/>
        </p:nvSpPr>
        <p:spPr>
          <a:xfrm>
            <a:off x="1023116" y="5931433"/>
            <a:ext cx="10205720" cy="428941"/>
          </a:xfrm>
          <a:prstGeom prst="roundRect">
            <a:avLst/>
          </a:prstGeom>
          <a:solidFill>
            <a:srgbClr val="000000">
              <a:alpha val="65098"/>
            </a:srgbClr>
          </a:solidFill>
          <a:ln>
            <a:noFill/>
          </a:ln>
        </p:spPr>
        <p:txBody>
          <a:bodyPr vert="horz" lIns="91440" tIns="45720" rIns="91440" bIns="45720" rtlCol="0" anchor="t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ru-RU" sz="1800" dirty="0">
                <a:solidFill>
                  <a:schemeClr val="bg1"/>
                </a:solidFill>
              </a:rPr>
              <a:t>Для тех, кому не хватает времени на изучение иностранного языка.</a:t>
            </a:r>
            <a:endParaRPr lang="ru-RU" dirty="0">
              <a:solidFill>
                <a:schemeClr val="bg1"/>
              </a:solidFill>
            </a:endParaRPr>
          </a:p>
          <a:p>
            <a:endParaRPr lang="ru-RU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1761196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AD47D07B-89AC-44D6-B055-629793632CD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202160" cy="6863715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0" y="4470400"/>
            <a:ext cx="12192000" cy="2387599"/>
          </a:xfrm>
          <a:prstGeom prst="rect">
            <a:avLst/>
          </a:prstGeom>
          <a:solidFill>
            <a:srgbClr val="000000">
              <a:alpha val="7882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0" y="0"/>
            <a:ext cx="12192000" cy="1825625"/>
          </a:xfrm>
          <a:prstGeom prst="rect">
            <a:avLst/>
          </a:prstGeom>
          <a:solidFill>
            <a:srgbClr val="000000">
              <a:alpha val="7882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22" name="Прямая соединительная линия 21"/>
          <p:cNvCxnSpPr/>
          <p:nvPr/>
        </p:nvCxnSpPr>
        <p:spPr>
          <a:xfrm>
            <a:off x="1833880" y="3565317"/>
            <a:ext cx="8564880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Объект 2">
            <a:extLst>
              <a:ext uri="{FF2B5EF4-FFF2-40B4-BE49-F238E27FC236}">
                <a16:creationId xmlns:a16="http://schemas.microsoft.com/office/drawing/2014/main" id="{F3772F6C-9B0E-BE5F-6A82-3CD56D7BF52E}"/>
              </a:ext>
            </a:extLst>
          </p:cNvPr>
          <p:cNvSpPr txBox="1">
            <a:spLocks/>
          </p:cNvSpPr>
          <p:nvPr/>
        </p:nvSpPr>
        <p:spPr>
          <a:xfrm>
            <a:off x="2682240" y="4064000"/>
            <a:ext cx="6858000" cy="406400"/>
          </a:xfrm>
          <a:prstGeom prst="roundRect">
            <a:avLst/>
          </a:prstGeom>
          <a:solidFill>
            <a:schemeClr val="bg1">
              <a:alpha val="67059"/>
            </a:schemeClr>
          </a:solidFill>
          <a:ln>
            <a:noFill/>
          </a:ln>
        </p:spPr>
        <p:txBody>
          <a:bodyPr vert="horz" lIns="91440" tIns="45720" rIns="91440" bIns="45720" rtlCol="0" anchor="t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ru-RU" sz="1800" dirty="0"/>
              <a:t>Место для умных субтитров</a:t>
            </a:r>
          </a:p>
        </p:txBody>
      </p:sp>
      <p:sp>
        <p:nvSpPr>
          <p:cNvPr id="5" name="Умножение 4"/>
          <p:cNvSpPr/>
          <p:nvPr/>
        </p:nvSpPr>
        <p:spPr>
          <a:xfrm>
            <a:off x="5847080" y="3308963"/>
            <a:ext cx="497840" cy="512708"/>
          </a:xfrm>
          <a:prstGeom prst="mathMultiply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FF0000"/>
              </a:solidFill>
            </a:endParaRPr>
          </a:p>
        </p:txBody>
      </p:sp>
      <p:cxnSp>
        <p:nvCxnSpPr>
          <p:cNvPr id="10" name="Прямая со стрелкой 9"/>
          <p:cNvCxnSpPr>
            <a:endCxn id="5" idx="0"/>
          </p:cNvCxnSpPr>
          <p:nvPr/>
        </p:nvCxnSpPr>
        <p:spPr>
          <a:xfrm>
            <a:off x="5019040" y="3169920"/>
            <a:ext cx="947609" cy="262183"/>
          </a:xfrm>
          <a:prstGeom prst="straightConnector1">
            <a:avLst/>
          </a:prstGeom>
          <a:ln>
            <a:solidFill>
              <a:schemeClr val="bg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3138265" y="2711817"/>
            <a:ext cx="20116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>
                <a:solidFill>
                  <a:schemeClr val="bg1"/>
                </a:solidFill>
              </a:rPr>
              <a:t>Центральная точка внимания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10160" y="1825625"/>
            <a:ext cx="1813560" cy="2644776"/>
          </a:xfrm>
          <a:prstGeom prst="rect">
            <a:avLst/>
          </a:prstGeom>
          <a:solidFill>
            <a:srgbClr val="000000">
              <a:alpha val="7882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10398760" y="1825625"/>
            <a:ext cx="1803400" cy="2644775"/>
          </a:xfrm>
          <a:prstGeom prst="rect">
            <a:avLst/>
          </a:prstGeom>
          <a:solidFill>
            <a:srgbClr val="000000">
              <a:alpha val="7882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TextBox 16"/>
          <p:cNvSpPr txBox="1"/>
          <p:nvPr/>
        </p:nvSpPr>
        <p:spPr>
          <a:xfrm>
            <a:off x="1786985" y="1436057"/>
            <a:ext cx="33629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solidFill>
                  <a:schemeClr val="bg1"/>
                </a:solidFill>
              </a:rPr>
              <a:t>Главная зрительская область </a:t>
            </a:r>
          </a:p>
        </p:txBody>
      </p:sp>
      <p:sp>
        <p:nvSpPr>
          <p:cNvPr id="16" name="Прямоугольник 15"/>
          <p:cNvSpPr/>
          <p:nvPr/>
        </p:nvSpPr>
        <p:spPr>
          <a:xfrm>
            <a:off x="1833880" y="1825625"/>
            <a:ext cx="8564880" cy="2644775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95FCE470-D0D8-8081-BF35-1CDE41015807}"/>
              </a:ext>
            </a:extLst>
          </p:cNvPr>
          <p:cNvSpPr txBox="1"/>
          <p:nvPr/>
        </p:nvSpPr>
        <p:spPr>
          <a:xfrm>
            <a:off x="8515432" y="1825624"/>
            <a:ext cx="19179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>
                <a:solidFill>
                  <a:schemeClr val="bg1"/>
                </a:solidFill>
              </a:rPr>
              <a:t>74% внимания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DC5CEAD5-0C4D-2987-00A4-0E32E1464E3C}"/>
              </a:ext>
            </a:extLst>
          </p:cNvPr>
          <p:cNvSpPr txBox="1"/>
          <p:nvPr/>
        </p:nvSpPr>
        <p:spPr>
          <a:xfrm>
            <a:off x="8515431" y="3547398"/>
            <a:ext cx="191829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>
                <a:solidFill>
                  <a:schemeClr val="bg1"/>
                </a:solidFill>
              </a:rPr>
              <a:t>13% внимания</a:t>
            </a:r>
          </a:p>
        </p:txBody>
      </p:sp>
      <p:sp>
        <p:nvSpPr>
          <p:cNvPr id="29" name="Объект 2">
            <a:extLst>
              <a:ext uri="{FF2B5EF4-FFF2-40B4-BE49-F238E27FC236}">
                <a16:creationId xmlns:a16="http://schemas.microsoft.com/office/drawing/2014/main" id="{D07AB780-3684-4BC2-3FEF-ED9A10D90E88}"/>
              </a:ext>
            </a:extLst>
          </p:cNvPr>
          <p:cNvSpPr txBox="1">
            <a:spLocks/>
          </p:cNvSpPr>
          <p:nvPr/>
        </p:nvSpPr>
        <p:spPr>
          <a:xfrm>
            <a:off x="2336014" y="721292"/>
            <a:ext cx="7519972" cy="395127"/>
          </a:xfrm>
          <a:prstGeom prst="roundRect">
            <a:avLst/>
          </a:prstGeom>
          <a:solidFill>
            <a:srgbClr val="000000">
              <a:alpha val="67059"/>
            </a:srgbClr>
          </a:solidFill>
          <a:ln>
            <a:solidFill>
              <a:schemeClr val="bg1"/>
            </a:solidFill>
          </a:ln>
        </p:spPr>
        <p:txBody>
          <a:bodyPr vert="horz" lIns="91440" tIns="45720" rIns="91440" bIns="45720" rtlCol="0" anchor="t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ru-RU" sz="1800" dirty="0">
                <a:solidFill>
                  <a:schemeClr val="bg1"/>
                </a:solidFill>
              </a:rPr>
              <a:t>Мы применяем хорошо известную технологию, как никогда прежде.</a:t>
            </a:r>
          </a:p>
        </p:txBody>
      </p:sp>
      <p:sp>
        <p:nvSpPr>
          <p:cNvPr id="30" name="Прямоугольник 29">
            <a:extLst>
              <a:ext uri="{FF2B5EF4-FFF2-40B4-BE49-F238E27FC236}">
                <a16:creationId xmlns:a16="http://schemas.microsoft.com/office/drawing/2014/main" id="{3428038B-36B0-249D-47A1-FDD0737325DD}"/>
              </a:ext>
            </a:extLst>
          </p:cNvPr>
          <p:cNvSpPr/>
          <p:nvPr/>
        </p:nvSpPr>
        <p:spPr>
          <a:xfrm>
            <a:off x="0" y="0"/>
            <a:ext cx="12192000" cy="507411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ysClr val="windowText" lastClr="000000"/>
              </a:solidFill>
            </a:endParaRPr>
          </a:p>
        </p:txBody>
      </p:sp>
      <p:sp>
        <p:nvSpPr>
          <p:cNvPr id="31" name="Скругленный прямоугольник 30">
            <a:extLst>
              <a:ext uri="{FF2B5EF4-FFF2-40B4-BE49-F238E27FC236}">
                <a16:creationId xmlns:a16="http://schemas.microsoft.com/office/drawing/2014/main" id="{8C2C92FD-7E0F-8A1B-5C76-310A85ABDD54}"/>
              </a:ext>
            </a:extLst>
          </p:cNvPr>
          <p:cNvSpPr/>
          <p:nvPr/>
        </p:nvSpPr>
        <p:spPr>
          <a:xfrm>
            <a:off x="8515431" y="86480"/>
            <a:ext cx="1800000" cy="322729"/>
          </a:xfrm>
          <a:prstGeom prst="round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dirty="0"/>
              <a:t>roadmap</a:t>
            </a:r>
            <a:endParaRPr lang="ru-RU" sz="1100" dirty="0"/>
          </a:p>
        </p:txBody>
      </p:sp>
      <p:sp>
        <p:nvSpPr>
          <p:cNvPr id="32" name="Скругленный прямоугольник 31">
            <a:extLst>
              <a:ext uri="{FF2B5EF4-FFF2-40B4-BE49-F238E27FC236}">
                <a16:creationId xmlns:a16="http://schemas.microsoft.com/office/drawing/2014/main" id="{DD0B8C5F-9A0F-5CE3-CB9D-8D358ABAD5FE}"/>
              </a:ext>
            </a:extLst>
          </p:cNvPr>
          <p:cNvSpPr/>
          <p:nvPr/>
        </p:nvSpPr>
        <p:spPr>
          <a:xfrm>
            <a:off x="277701" y="81666"/>
            <a:ext cx="1490830" cy="322729"/>
          </a:xfrm>
          <a:prstGeom prst="round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100" dirty="0"/>
              <a:t>Проблема</a:t>
            </a:r>
            <a:endParaRPr lang="ru-RU" dirty="0"/>
          </a:p>
        </p:txBody>
      </p:sp>
      <p:sp>
        <p:nvSpPr>
          <p:cNvPr id="33" name="Скругленный прямоугольник 32">
            <a:extLst>
              <a:ext uri="{FF2B5EF4-FFF2-40B4-BE49-F238E27FC236}">
                <a16:creationId xmlns:a16="http://schemas.microsoft.com/office/drawing/2014/main" id="{695DAD55-EBE4-654D-607A-32DAE7BE33CF}"/>
              </a:ext>
            </a:extLst>
          </p:cNvPr>
          <p:cNvSpPr/>
          <p:nvPr/>
        </p:nvSpPr>
        <p:spPr>
          <a:xfrm>
            <a:off x="1863413" y="83432"/>
            <a:ext cx="1490830" cy="322729"/>
          </a:xfrm>
          <a:prstGeom prst="roundRect">
            <a:avLst/>
          </a:prstGeom>
          <a:solidFill>
            <a:schemeClr val="tx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100" dirty="0"/>
              <a:t>решение</a:t>
            </a:r>
            <a:endParaRPr lang="ru-RU" dirty="0"/>
          </a:p>
        </p:txBody>
      </p:sp>
      <p:sp>
        <p:nvSpPr>
          <p:cNvPr id="34" name="Скругленный прямоугольник 33">
            <a:extLst>
              <a:ext uri="{FF2B5EF4-FFF2-40B4-BE49-F238E27FC236}">
                <a16:creationId xmlns:a16="http://schemas.microsoft.com/office/drawing/2014/main" id="{6591EAAB-0B39-B1B4-E18D-37437361F922}"/>
              </a:ext>
            </a:extLst>
          </p:cNvPr>
          <p:cNvSpPr/>
          <p:nvPr/>
        </p:nvSpPr>
        <p:spPr>
          <a:xfrm>
            <a:off x="5034837" y="81667"/>
            <a:ext cx="1490830" cy="322729"/>
          </a:xfrm>
          <a:prstGeom prst="round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100" dirty="0"/>
              <a:t>конкуренция</a:t>
            </a:r>
          </a:p>
        </p:txBody>
      </p:sp>
      <p:sp>
        <p:nvSpPr>
          <p:cNvPr id="35" name="Скругленный прямоугольник 34">
            <a:extLst>
              <a:ext uri="{FF2B5EF4-FFF2-40B4-BE49-F238E27FC236}">
                <a16:creationId xmlns:a16="http://schemas.microsoft.com/office/drawing/2014/main" id="{83D6E801-97BE-3B91-72B4-07FA16350D21}"/>
              </a:ext>
            </a:extLst>
          </p:cNvPr>
          <p:cNvSpPr/>
          <p:nvPr/>
        </p:nvSpPr>
        <p:spPr>
          <a:xfrm>
            <a:off x="6620549" y="81666"/>
            <a:ext cx="1800000" cy="322729"/>
          </a:xfrm>
          <a:prstGeom prst="round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100" dirty="0"/>
              <a:t>Бизнес модель</a:t>
            </a:r>
          </a:p>
        </p:txBody>
      </p:sp>
      <p:sp>
        <p:nvSpPr>
          <p:cNvPr id="36" name="Скругленный прямоугольник 35">
            <a:extLst>
              <a:ext uri="{FF2B5EF4-FFF2-40B4-BE49-F238E27FC236}">
                <a16:creationId xmlns:a16="http://schemas.microsoft.com/office/drawing/2014/main" id="{91B53CAA-1EED-6554-F1C7-DC4E7353F4A8}"/>
              </a:ext>
            </a:extLst>
          </p:cNvPr>
          <p:cNvSpPr/>
          <p:nvPr/>
        </p:nvSpPr>
        <p:spPr>
          <a:xfrm>
            <a:off x="3449125" y="81668"/>
            <a:ext cx="1490830" cy="322729"/>
          </a:xfrm>
          <a:prstGeom prst="round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100" dirty="0"/>
              <a:t>Рынок</a:t>
            </a:r>
            <a:r>
              <a:rPr lang="en-US" sz="1100" dirty="0"/>
              <a:t>&amp;</a:t>
            </a:r>
            <a:r>
              <a:rPr lang="ru-RU" sz="1100" dirty="0" err="1"/>
              <a:t>ца</a:t>
            </a:r>
            <a:endParaRPr lang="ru-RU" sz="1100" dirty="0"/>
          </a:p>
        </p:txBody>
      </p:sp>
      <p:sp>
        <p:nvSpPr>
          <p:cNvPr id="37" name="Скругленный прямоугольник 36">
            <a:extLst>
              <a:ext uri="{FF2B5EF4-FFF2-40B4-BE49-F238E27FC236}">
                <a16:creationId xmlns:a16="http://schemas.microsoft.com/office/drawing/2014/main" id="{91B53CAA-1EED-6554-F1C7-DC4E7353F4A8}"/>
              </a:ext>
            </a:extLst>
          </p:cNvPr>
          <p:cNvSpPr/>
          <p:nvPr/>
        </p:nvSpPr>
        <p:spPr>
          <a:xfrm>
            <a:off x="10410313" y="81882"/>
            <a:ext cx="1490830" cy="322729"/>
          </a:xfrm>
          <a:prstGeom prst="round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100" dirty="0"/>
              <a:t>команда</a:t>
            </a:r>
          </a:p>
        </p:txBody>
      </p:sp>
      <p:sp>
        <p:nvSpPr>
          <p:cNvPr id="38" name="Заголовок 1">
            <a:extLst>
              <a:ext uri="{FF2B5EF4-FFF2-40B4-BE49-F238E27FC236}">
                <a16:creationId xmlns:a16="http://schemas.microsoft.com/office/drawing/2014/main" id="{48511122-05B5-FD27-9262-1652C5323A47}"/>
              </a:ext>
            </a:extLst>
          </p:cNvPr>
          <p:cNvSpPr txBox="1">
            <a:spLocks/>
          </p:cNvSpPr>
          <p:nvPr/>
        </p:nvSpPr>
        <p:spPr>
          <a:xfrm>
            <a:off x="10160" y="223881"/>
            <a:ext cx="1218184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dirty="0">
                <a:solidFill>
                  <a:schemeClr val="bg1"/>
                </a:solidFill>
              </a:rPr>
              <a:t>Решение</a:t>
            </a:r>
          </a:p>
        </p:txBody>
      </p:sp>
      <p:sp>
        <p:nvSpPr>
          <p:cNvPr id="39" name="Скругленный прямоугольник 38"/>
          <p:cNvSpPr/>
          <p:nvPr/>
        </p:nvSpPr>
        <p:spPr>
          <a:xfrm>
            <a:off x="539343" y="4812964"/>
            <a:ext cx="11143794" cy="1436237"/>
          </a:xfrm>
          <a:prstGeom prst="round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accent1">
                    <a:lumMod val="40000"/>
                    <a:lumOff val="60000"/>
                  </a:schemeClr>
                </a:solidFill>
              </a:rPr>
              <a:t>Умные субтитры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ru-RU" dirty="0"/>
              <a:t>Субтитры на изучаемом языке с функцией отображения сложных слов на родном языке.</a:t>
            </a:r>
          </a:p>
          <a:p>
            <a:pPr algn="ctr"/>
            <a:r>
              <a:rPr lang="ru-RU" b="1" dirty="0">
                <a:solidFill>
                  <a:schemeClr val="accent1">
                    <a:lumMod val="40000"/>
                    <a:lumOff val="60000"/>
                  </a:schemeClr>
                </a:solidFill>
              </a:rPr>
              <a:t>Библиотека повторений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ru-RU" dirty="0"/>
              <a:t>Слова и фразы автоматически сохраняются в библиотеке пользователя.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ru-RU" dirty="0"/>
              <a:t>Включает в себя интерактивные упражнения(тесты, карточки) для эффективного повторения.</a:t>
            </a:r>
          </a:p>
        </p:txBody>
      </p:sp>
    </p:spTree>
    <p:extLst>
      <p:ext uri="{BB962C8B-B14F-4D97-AF65-F5344CB8AC3E}">
        <p14:creationId xmlns:p14="http://schemas.microsoft.com/office/powerpoint/2010/main" val="148455072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Download A Fantasy Scene With A Waterfall And A Waterfall Wallpaper |  Wallpapers.com">
            <a:extLst>
              <a:ext uri="{FF2B5EF4-FFF2-40B4-BE49-F238E27FC236}">
                <a16:creationId xmlns:a16="http://schemas.microsoft.com/office/drawing/2014/main" id="{24EEEE1B-A676-120F-9E8B-D50010379E6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91E319F-1889-356B-646F-C4FFB34812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5509" y="593001"/>
            <a:ext cx="2320068" cy="645659"/>
          </a:xfrm>
          <a:prstGeom prst="roundRect">
            <a:avLst/>
          </a:prstGeom>
          <a:solidFill>
            <a:srgbClr val="000000">
              <a:alpha val="69804"/>
            </a:srgbClr>
          </a:solidFill>
        </p:spPr>
        <p:txBody>
          <a:bodyPr>
            <a:normAutofit fontScale="90000"/>
          </a:bodyPr>
          <a:lstStyle/>
          <a:p>
            <a:pPr algn="ctr"/>
            <a:r>
              <a:rPr lang="ru-RU" dirty="0">
                <a:solidFill>
                  <a:schemeClr val="bg1"/>
                </a:solidFill>
              </a:rPr>
              <a:t>Рынок</a:t>
            </a: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3428038B-36B0-249D-47A1-FDD0737325DD}"/>
              </a:ext>
            </a:extLst>
          </p:cNvPr>
          <p:cNvSpPr/>
          <p:nvPr/>
        </p:nvSpPr>
        <p:spPr>
          <a:xfrm>
            <a:off x="0" y="0"/>
            <a:ext cx="12192000" cy="507411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ysClr val="windowText" lastClr="000000"/>
              </a:solidFill>
            </a:endParaRPr>
          </a:p>
        </p:txBody>
      </p:sp>
      <p:sp>
        <p:nvSpPr>
          <p:cNvPr id="5" name="Скругленный прямоугольник 4">
            <a:extLst>
              <a:ext uri="{FF2B5EF4-FFF2-40B4-BE49-F238E27FC236}">
                <a16:creationId xmlns:a16="http://schemas.microsoft.com/office/drawing/2014/main" id="{8C2C92FD-7E0F-8A1B-5C76-310A85ABDD54}"/>
              </a:ext>
            </a:extLst>
          </p:cNvPr>
          <p:cNvSpPr/>
          <p:nvPr/>
        </p:nvSpPr>
        <p:spPr>
          <a:xfrm>
            <a:off x="8515431" y="86480"/>
            <a:ext cx="1800000" cy="322729"/>
          </a:xfrm>
          <a:prstGeom prst="round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dirty="0"/>
              <a:t>roadmap</a:t>
            </a:r>
            <a:endParaRPr lang="ru-RU" sz="1100" dirty="0"/>
          </a:p>
        </p:txBody>
      </p:sp>
      <p:sp>
        <p:nvSpPr>
          <p:cNvPr id="6" name="Скругленный прямоугольник 5">
            <a:extLst>
              <a:ext uri="{FF2B5EF4-FFF2-40B4-BE49-F238E27FC236}">
                <a16:creationId xmlns:a16="http://schemas.microsoft.com/office/drawing/2014/main" id="{DD0B8C5F-9A0F-5CE3-CB9D-8D358ABAD5FE}"/>
              </a:ext>
            </a:extLst>
          </p:cNvPr>
          <p:cNvSpPr/>
          <p:nvPr/>
        </p:nvSpPr>
        <p:spPr>
          <a:xfrm>
            <a:off x="277701" y="81666"/>
            <a:ext cx="1490830" cy="322729"/>
          </a:xfrm>
          <a:prstGeom prst="round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100" dirty="0"/>
              <a:t>Проблема</a:t>
            </a:r>
            <a:endParaRPr lang="ru-RU" dirty="0"/>
          </a:p>
        </p:txBody>
      </p:sp>
      <p:sp>
        <p:nvSpPr>
          <p:cNvPr id="7" name="Скругленный прямоугольник 6">
            <a:extLst>
              <a:ext uri="{FF2B5EF4-FFF2-40B4-BE49-F238E27FC236}">
                <a16:creationId xmlns:a16="http://schemas.microsoft.com/office/drawing/2014/main" id="{695DAD55-EBE4-654D-607A-32DAE7BE33CF}"/>
              </a:ext>
            </a:extLst>
          </p:cNvPr>
          <p:cNvSpPr/>
          <p:nvPr/>
        </p:nvSpPr>
        <p:spPr>
          <a:xfrm>
            <a:off x="1863413" y="83432"/>
            <a:ext cx="1490830" cy="322729"/>
          </a:xfrm>
          <a:prstGeom prst="round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100" dirty="0"/>
              <a:t>решение</a:t>
            </a:r>
            <a:endParaRPr lang="ru-RU" dirty="0"/>
          </a:p>
        </p:txBody>
      </p:sp>
      <p:sp>
        <p:nvSpPr>
          <p:cNvPr id="8" name="Скругленный прямоугольник 7">
            <a:extLst>
              <a:ext uri="{FF2B5EF4-FFF2-40B4-BE49-F238E27FC236}">
                <a16:creationId xmlns:a16="http://schemas.microsoft.com/office/drawing/2014/main" id="{6591EAAB-0B39-B1B4-E18D-37437361F922}"/>
              </a:ext>
            </a:extLst>
          </p:cNvPr>
          <p:cNvSpPr/>
          <p:nvPr/>
        </p:nvSpPr>
        <p:spPr>
          <a:xfrm>
            <a:off x="5034837" y="81667"/>
            <a:ext cx="1490830" cy="322729"/>
          </a:xfrm>
          <a:prstGeom prst="round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100" dirty="0"/>
              <a:t>конкуренция</a:t>
            </a:r>
          </a:p>
        </p:txBody>
      </p:sp>
      <p:sp>
        <p:nvSpPr>
          <p:cNvPr id="9" name="Скругленный прямоугольник 8">
            <a:extLst>
              <a:ext uri="{FF2B5EF4-FFF2-40B4-BE49-F238E27FC236}">
                <a16:creationId xmlns:a16="http://schemas.microsoft.com/office/drawing/2014/main" id="{83D6E801-97BE-3B91-72B4-07FA16350D21}"/>
              </a:ext>
            </a:extLst>
          </p:cNvPr>
          <p:cNvSpPr/>
          <p:nvPr/>
        </p:nvSpPr>
        <p:spPr>
          <a:xfrm>
            <a:off x="6620549" y="81666"/>
            <a:ext cx="1800000" cy="322729"/>
          </a:xfrm>
          <a:prstGeom prst="round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100" dirty="0"/>
              <a:t>Бизнес модель</a:t>
            </a:r>
          </a:p>
        </p:txBody>
      </p:sp>
      <p:sp>
        <p:nvSpPr>
          <p:cNvPr id="10" name="Скругленный прямоугольник 9">
            <a:extLst>
              <a:ext uri="{FF2B5EF4-FFF2-40B4-BE49-F238E27FC236}">
                <a16:creationId xmlns:a16="http://schemas.microsoft.com/office/drawing/2014/main" id="{91B53CAA-1EED-6554-F1C7-DC4E7353F4A8}"/>
              </a:ext>
            </a:extLst>
          </p:cNvPr>
          <p:cNvSpPr/>
          <p:nvPr/>
        </p:nvSpPr>
        <p:spPr>
          <a:xfrm>
            <a:off x="3449125" y="81668"/>
            <a:ext cx="1490830" cy="322729"/>
          </a:xfrm>
          <a:prstGeom prst="roundRect">
            <a:avLst/>
          </a:prstGeom>
          <a:solidFill>
            <a:schemeClr val="tx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100" dirty="0"/>
              <a:t>Рынок</a:t>
            </a:r>
            <a:r>
              <a:rPr lang="en-US" sz="1100" dirty="0"/>
              <a:t>&amp;</a:t>
            </a:r>
            <a:r>
              <a:rPr lang="ru-RU" sz="1100" dirty="0" err="1"/>
              <a:t>ца</a:t>
            </a:r>
            <a:endParaRPr lang="ru-RU" sz="1100" dirty="0"/>
          </a:p>
        </p:txBody>
      </p:sp>
      <p:sp>
        <p:nvSpPr>
          <p:cNvPr id="11" name="Скругленный прямоугольник 10">
            <a:extLst>
              <a:ext uri="{FF2B5EF4-FFF2-40B4-BE49-F238E27FC236}">
                <a16:creationId xmlns:a16="http://schemas.microsoft.com/office/drawing/2014/main" id="{91B53CAA-1EED-6554-F1C7-DC4E7353F4A8}"/>
              </a:ext>
            </a:extLst>
          </p:cNvPr>
          <p:cNvSpPr/>
          <p:nvPr/>
        </p:nvSpPr>
        <p:spPr>
          <a:xfrm>
            <a:off x="10410313" y="81882"/>
            <a:ext cx="1490830" cy="322729"/>
          </a:xfrm>
          <a:prstGeom prst="round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100" dirty="0"/>
              <a:t>команда</a:t>
            </a:r>
          </a:p>
        </p:txBody>
      </p:sp>
      <p:sp>
        <p:nvSpPr>
          <p:cNvPr id="3" name="Овал 2">
            <a:extLst>
              <a:ext uri="{FF2B5EF4-FFF2-40B4-BE49-F238E27FC236}">
                <a16:creationId xmlns:a16="http://schemas.microsoft.com/office/drawing/2014/main" id="{6BC8884A-A0D8-FF0B-7509-5D80D31CBEC7}"/>
              </a:ext>
            </a:extLst>
          </p:cNvPr>
          <p:cNvSpPr/>
          <p:nvPr/>
        </p:nvSpPr>
        <p:spPr>
          <a:xfrm>
            <a:off x="963003" y="1374014"/>
            <a:ext cx="3961829" cy="3962400"/>
          </a:xfrm>
          <a:prstGeom prst="ellipse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Овал 12">
            <a:extLst>
              <a:ext uri="{FF2B5EF4-FFF2-40B4-BE49-F238E27FC236}">
                <a16:creationId xmlns:a16="http://schemas.microsoft.com/office/drawing/2014/main" id="{C728117D-41CD-59FE-7B3A-B09CF8C93119}"/>
              </a:ext>
            </a:extLst>
          </p:cNvPr>
          <p:cNvSpPr/>
          <p:nvPr/>
        </p:nvSpPr>
        <p:spPr>
          <a:xfrm>
            <a:off x="1510346" y="2426547"/>
            <a:ext cx="2880557" cy="2880000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Овал 11">
            <a:extLst>
              <a:ext uri="{FF2B5EF4-FFF2-40B4-BE49-F238E27FC236}">
                <a16:creationId xmlns:a16="http://schemas.microsoft.com/office/drawing/2014/main" id="{7C0D86A2-3FD2-3211-3C45-836D2D16FB0C}"/>
              </a:ext>
            </a:extLst>
          </p:cNvPr>
          <p:cNvSpPr/>
          <p:nvPr/>
        </p:nvSpPr>
        <p:spPr>
          <a:xfrm>
            <a:off x="2079595" y="3578371"/>
            <a:ext cx="1728643" cy="1727200"/>
          </a:xfrm>
          <a:prstGeom prst="ellipse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58B0346F-289C-7203-1BF8-2376380E85BA}"/>
              </a:ext>
            </a:extLst>
          </p:cNvPr>
          <p:cNvSpPr txBox="1"/>
          <p:nvPr/>
        </p:nvSpPr>
        <p:spPr>
          <a:xfrm>
            <a:off x="2384612" y="2003326"/>
            <a:ext cx="114330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</a:rPr>
              <a:t>TAM</a:t>
            </a:r>
            <a:endParaRPr lang="en-US" sz="2800" dirty="0">
              <a:ln>
                <a:solidFill>
                  <a:schemeClr val="bg1"/>
                </a:solidFill>
              </a:ln>
              <a:solidFill>
                <a:schemeClr val="bg1"/>
              </a:solidFill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37B2D0AB-0810-7FA4-C989-A7DD87957E7E}"/>
              </a:ext>
            </a:extLst>
          </p:cNvPr>
          <p:cNvSpPr txBox="1"/>
          <p:nvPr/>
        </p:nvSpPr>
        <p:spPr>
          <a:xfrm>
            <a:off x="2384612" y="3120980"/>
            <a:ext cx="114330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</a:rPr>
              <a:t>SAM</a:t>
            </a:r>
            <a:endParaRPr lang="ru-RU" dirty="0">
              <a:ln>
                <a:solidFill>
                  <a:schemeClr val="bg1"/>
                </a:solidFill>
              </a:ln>
              <a:solidFill>
                <a:schemeClr val="bg1"/>
              </a:solidFill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EA4F8773-15F4-EFA2-EDF2-B8104CAD9174}"/>
              </a:ext>
            </a:extLst>
          </p:cNvPr>
          <p:cNvSpPr txBox="1"/>
          <p:nvPr/>
        </p:nvSpPr>
        <p:spPr>
          <a:xfrm>
            <a:off x="2384612" y="4384108"/>
            <a:ext cx="114330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</a:rPr>
              <a:t>SOM</a:t>
            </a:r>
            <a:endParaRPr lang="ru-RU" dirty="0">
              <a:ln>
                <a:solidFill>
                  <a:schemeClr val="bg1"/>
                </a:solidFill>
              </a:ln>
              <a:solidFill>
                <a:schemeClr val="bg1"/>
              </a:solidFill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9460D501-FB1B-C6BF-6A96-B5C148F5FE10}"/>
              </a:ext>
            </a:extLst>
          </p:cNvPr>
          <p:cNvSpPr txBox="1"/>
          <p:nvPr/>
        </p:nvSpPr>
        <p:spPr>
          <a:xfrm>
            <a:off x="1498378" y="1628302"/>
            <a:ext cx="288055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solidFill>
                  <a:schemeClr val="bg1"/>
                </a:solidFill>
              </a:rPr>
              <a:t>1</a:t>
            </a:r>
            <a:r>
              <a:rPr lang="ru-RU" sz="2800" b="1" dirty="0">
                <a:solidFill>
                  <a:schemeClr val="bg1"/>
                </a:solidFill>
              </a:rPr>
              <a:t>0млрд</a:t>
            </a:r>
            <a:r>
              <a:rPr lang="ru-RU" sz="2800" b="0" i="0" u="none" strike="noStrike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₽</a:t>
            </a:r>
            <a:endParaRPr lang="ru-RU" sz="2800" b="1" dirty="0">
              <a:solidFill>
                <a:schemeClr val="bg1"/>
              </a:solidFill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ECF1A835-068F-C2A4-0247-BDE0E9C75B52}"/>
              </a:ext>
            </a:extLst>
          </p:cNvPr>
          <p:cNvSpPr txBox="1"/>
          <p:nvPr/>
        </p:nvSpPr>
        <p:spPr>
          <a:xfrm>
            <a:off x="1498380" y="2742440"/>
            <a:ext cx="288055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>
                <a:solidFill>
                  <a:schemeClr val="bg1"/>
                </a:solidFill>
              </a:rPr>
              <a:t>2,4млрд</a:t>
            </a:r>
            <a:r>
              <a:rPr lang="ru-RU" sz="2800" b="0" i="0" u="none" strike="noStrike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₽</a:t>
            </a:r>
            <a:endParaRPr lang="ru-RU" sz="2800" b="1" dirty="0">
              <a:solidFill>
                <a:schemeClr val="bg1"/>
              </a:solidFill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63FAC6A2-70CF-85D8-21D3-DDC941076B98}"/>
              </a:ext>
            </a:extLst>
          </p:cNvPr>
          <p:cNvSpPr txBox="1"/>
          <p:nvPr/>
        </p:nvSpPr>
        <p:spPr>
          <a:xfrm>
            <a:off x="1498378" y="4016578"/>
            <a:ext cx="288055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solidFill>
                  <a:schemeClr val="bg1"/>
                </a:solidFill>
              </a:rPr>
              <a:t>9</a:t>
            </a:r>
            <a:r>
              <a:rPr lang="ru-RU" sz="2800" b="1" dirty="0">
                <a:solidFill>
                  <a:schemeClr val="bg1"/>
                </a:solidFill>
              </a:rPr>
              <a:t>00млн</a:t>
            </a:r>
            <a:r>
              <a:rPr lang="ru-RU" sz="2800" b="0" i="0" u="none" strike="noStrike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₽</a:t>
            </a:r>
            <a:endParaRPr lang="ru-RU" sz="2800" b="1" dirty="0">
              <a:solidFill>
                <a:schemeClr val="bg1"/>
              </a:solidFill>
            </a:endParaRPr>
          </a:p>
        </p:txBody>
      </p:sp>
      <p:sp>
        <p:nvSpPr>
          <p:cNvPr id="19" name="Объект 2">
            <a:extLst>
              <a:ext uri="{FF2B5EF4-FFF2-40B4-BE49-F238E27FC236}">
                <a16:creationId xmlns:a16="http://schemas.microsoft.com/office/drawing/2014/main" id="{9CF72E0F-B93F-1E78-A8FE-0F44F1CF82E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10346" y="5757235"/>
            <a:ext cx="9171305" cy="897246"/>
          </a:xfrm>
          <a:prstGeom prst="roundRect">
            <a:avLst/>
          </a:prstGeom>
          <a:solidFill>
            <a:srgbClr val="000000">
              <a:alpha val="67059"/>
            </a:srgbClr>
          </a:solidFill>
          <a:ln>
            <a:noFill/>
          </a:ln>
        </p:spPr>
        <p:txBody>
          <a:bodyPr vert="horz" lIns="91440" tIns="45720" rIns="91440" bIns="45720" rtlCol="0" anchor="t">
            <a:noAutofit/>
          </a:bodyPr>
          <a:lstStyle/>
          <a:p>
            <a:pPr marL="0" indent="0" algn="ctr">
              <a:buNone/>
            </a:pPr>
            <a:r>
              <a:rPr lang="ru-RU" sz="1600" dirty="0">
                <a:solidFill>
                  <a:schemeClr val="bg1"/>
                </a:solidFill>
              </a:rPr>
              <a:t>Согласно сведеньям НАФИ</a:t>
            </a:r>
            <a:r>
              <a:rPr lang="ru-RU" sz="1800" dirty="0">
                <a:solidFill>
                  <a:schemeClr val="bg1"/>
                </a:solidFill>
              </a:rPr>
              <a:t>: </a:t>
            </a:r>
            <a:r>
              <a:rPr lang="ru-RU" sz="1600" b="1" dirty="0">
                <a:solidFill>
                  <a:schemeClr val="accent4">
                    <a:lumMod val="40000"/>
                    <a:lumOff val="60000"/>
                  </a:schemeClr>
                </a:solidFill>
              </a:rPr>
              <a:t>60%</a:t>
            </a:r>
            <a:r>
              <a:rPr lang="ru-RU" sz="1800" dirty="0">
                <a:solidFill>
                  <a:schemeClr val="bg1"/>
                </a:solidFill>
              </a:rPr>
              <a:t> </a:t>
            </a:r>
            <a:r>
              <a:rPr lang="ru-RU" sz="1600" dirty="0">
                <a:solidFill>
                  <a:schemeClr val="bg1"/>
                </a:solidFill>
              </a:rPr>
              <a:t>человек в России играют в компьютерные игры.                              По данным </a:t>
            </a:r>
            <a:r>
              <a:rPr lang="en-US" sz="1600" dirty="0">
                <a:solidFill>
                  <a:schemeClr val="bg1"/>
                </a:solidFill>
              </a:rPr>
              <a:t>Forbes</a:t>
            </a:r>
            <a:r>
              <a:rPr lang="en-US" sz="1800" b="1" dirty="0">
                <a:solidFill>
                  <a:schemeClr val="bg1"/>
                </a:solidFill>
              </a:rPr>
              <a:t>:</a:t>
            </a:r>
            <a:r>
              <a:rPr lang="ru-RU" sz="1800" b="1" dirty="0">
                <a:solidFill>
                  <a:schemeClr val="bg1"/>
                </a:solidFill>
              </a:rPr>
              <a:t> </a:t>
            </a:r>
            <a:r>
              <a:rPr lang="ru-RU" sz="1600" b="1" dirty="0">
                <a:solidFill>
                  <a:schemeClr val="accent4">
                    <a:lumMod val="40000"/>
                    <a:lumOff val="60000"/>
                  </a:schemeClr>
                </a:solidFill>
              </a:rPr>
              <a:t>каждый второй </a:t>
            </a:r>
            <a:r>
              <a:rPr lang="ru-RU" sz="1600" dirty="0">
                <a:solidFill>
                  <a:schemeClr val="bg1"/>
                </a:solidFill>
              </a:rPr>
              <a:t>россиянин планирует изучать иностранный язык в 2024г.   Также из </a:t>
            </a:r>
            <a:r>
              <a:rPr lang="en-US" sz="1600" dirty="0">
                <a:solidFill>
                  <a:schemeClr val="bg1"/>
                </a:solidFill>
              </a:rPr>
              <a:t>Forbes: </a:t>
            </a:r>
            <a:r>
              <a:rPr lang="ru-RU" sz="1600" b="1" dirty="0">
                <a:solidFill>
                  <a:schemeClr val="accent4">
                    <a:lumMod val="40000"/>
                    <a:lumOff val="60000"/>
                  </a:schemeClr>
                </a:solidFill>
              </a:rPr>
              <a:t>38%</a:t>
            </a:r>
            <a:r>
              <a:rPr lang="ru-RU" sz="1600" dirty="0">
                <a:solidFill>
                  <a:schemeClr val="bg1"/>
                </a:solidFill>
              </a:rPr>
              <a:t> геймеров уже изучают иностранные языки.</a:t>
            </a:r>
          </a:p>
          <a:p>
            <a:pPr marL="0" indent="0" algn="ctr">
              <a:buNone/>
            </a:pPr>
            <a:endParaRPr lang="ru-RU" sz="1600" dirty="0">
              <a:solidFill>
                <a:schemeClr val="bg1"/>
              </a:solidFill>
            </a:endParaRPr>
          </a:p>
          <a:p>
            <a:pPr marL="0" indent="0" algn="ctr">
              <a:buNone/>
            </a:pPr>
            <a:endParaRPr lang="ru-RU" sz="1600" dirty="0">
              <a:solidFill>
                <a:schemeClr val="bg1"/>
              </a:solidFill>
            </a:endParaRPr>
          </a:p>
        </p:txBody>
      </p:sp>
      <p:graphicFrame>
        <p:nvGraphicFramePr>
          <p:cNvPr id="20" name="Диаграмма 19">
            <a:extLst>
              <a:ext uri="{FF2B5EF4-FFF2-40B4-BE49-F238E27FC236}">
                <a16:creationId xmlns:a16="http://schemas.microsoft.com/office/drawing/2014/main" id="{205DDD7A-3F5C-2F05-75E6-F5EF439572E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307601619"/>
              </p:ext>
            </p:extLst>
          </p:nvPr>
        </p:nvGraphicFramePr>
        <p:xfrm>
          <a:off x="6221565" y="838129"/>
          <a:ext cx="5679578" cy="485506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15748440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A2C22E87-F28B-AB0F-FC1A-ECEA1B4C97D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141"/>
          <a:stretch/>
        </p:blipFill>
        <p:spPr bwMode="auto">
          <a:xfrm>
            <a:off x="0" y="467401"/>
            <a:ext cx="12192000" cy="63905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AutoShape 8" descr="Пнг Обводка маркером 29 фото"/>
          <p:cNvSpPr>
            <a:spLocks noChangeAspect="1" noChangeArrowheads="1"/>
          </p:cNvSpPr>
          <p:nvPr/>
        </p:nvSpPr>
        <p:spPr bwMode="auto">
          <a:xfrm>
            <a:off x="3515962" y="1"/>
            <a:ext cx="85311" cy="805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3428038B-36B0-249D-47A1-FDD0737325DD}"/>
              </a:ext>
            </a:extLst>
          </p:cNvPr>
          <p:cNvSpPr/>
          <p:nvPr/>
        </p:nvSpPr>
        <p:spPr>
          <a:xfrm>
            <a:off x="0" y="0"/>
            <a:ext cx="12192000" cy="507411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ysClr val="windowText" lastClr="000000"/>
              </a:solidFill>
            </a:endParaRPr>
          </a:p>
        </p:txBody>
      </p:sp>
      <p:sp>
        <p:nvSpPr>
          <p:cNvPr id="13" name="Скругленный прямоугольник 12">
            <a:extLst>
              <a:ext uri="{FF2B5EF4-FFF2-40B4-BE49-F238E27FC236}">
                <a16:creationId xmlns:a16="http://schemas.microsoft.com/office/drawing/2014/main" id="{8C2C92FD-7E0F-8A1B-5C76-310A85ABDD54}"/>
              </a:ext>
            </a:extLst>
          </p:cNvPr>
          <p:cNvSpPr/>
          <p:nvPr/>
        </p:nvSpPr>
        <p:spPr>
          <a:xfrm>
            <a:off x="8515431" y="86480"/>
            <a:ext cx="1800000" cy="322729"/>
          </a:xfrm>
          <a:prstGeom prst="round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dirty="0"/>
              <a:t>roadmap</a:t>
            </a:r>
            <a:endParaRPr lang="ru-RU" sz="1100" dirty="0"/>
          </a:p>
        </p:txBody>
      </p:sp>
      <p:sp>
        <p:nvSpPr>
          <p:cNvPr id="14" name="Скругленный прямоугольник 13">
            <a:extLst>
              <a:ext uri="{FF2B5EF4-FFF2-40B4-BE49-F238E27FC236}">
                <a16:creationId xmlns:a16="http://schemas.microsoft.com/office/drawing/2014/main" id="{DD0B8C5F-9A0F-5CE3-CB9D-8D358ABAD5FE}"/>
              </a:ext>
            </a:extLst>
          </p:cNvPr>
          <p:cNvSpPr/>
          <p:nvPr/>
        </p:nvSpPr>
        <p:spPr>
          <a:xfrm>
            <a:off x="277701" y="81666"/>
            <a:ext cx="1490830" cy="322729"/>
          </a:xfrm>
          <a:prstGeom prst="round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100" dirty="0"/>
              <a:t>Проблема</a:t>
            </a:r>
            <a:endParaRPr lang="ru-RU" dirty="0"/>
          </a:p>
        </p:txBody>
      </p:sp>
      <p:sp>
        <p:nvSpPr>
          <p:cNvPr id="15" name="Скругленный прямоугольник 14">
            <a:extLst>
              <a:ext uri="{FF2B5EF4-FFF2-40B4-BE49-F238E27FC236}">
                <a16:creationId xmlns:a16="http://schemas.microsoft.com/office/drawing/2014/main" id="{695DAD55-EBE4-654D-607A-32DAE7BE33CF}"/>
              </a:ext>
            </a:extLst>
          </p:cNvPr>
          <p:cNvSpPr/>
          <p:nvPr/>
        </p:nvSpPr>
        <p:spPr>
          <a:xfrm>
            <a:off x="1863413" y="83432"/>
            <a:ext cx="1490830" cy="322729"/>
          </a:xfrm>
          <a:prstGeom prst="round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100" dirty="0"/>
              <a:t>решение</a:t>
            </a:r>
            <a:endParaRPr lang="ru-RU" dirty="0"/>
          </a:p>
        </p:txBody>
      </p:sp>
      <p:sp>
        <p:nvSpPr>
          <p:cNvPr id="16" name="Скругленный прямоугольник 15">
            <a:extLst>
              <a:ext uri="{FF2B5EF4-FFF2-40B4-BE49-F238E27FC236}">
                <a16:creationId xmlns:a16="http://schemas.microsoft.com/office/drawing/2014/main" id="{6591EAAB-0B39-B1B4-E18D-37437361F922}"/>
              </a:ext>
            </a:extLst>
          </p:cNvPr>
          <p:cNvSpPr/>
          <p:nvPr/>
        </p:nvSpPr>
        <p:spPr>
          <a:xfrm>
            <a:off x="5034837" y="81667"/>
            <a:ext cx="1490830" cy="322729"/>
          </a:xfrm>
          <a:prstGeom prst="round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100" dirty="0"/>
              <a:t>конкуренция</a:t>
            </a:r>
          </a:p>
        </p:txBody>
      </p:sp>
      <p:sp>
        <p:nvSpPr>
          <p:cNvPr id="17" name="Скругленный прямоугольник 16">
            <a:extLst>
              <a:ext uri="{FF2B5EF4-FFF2-40B4-BE49-F238E27FC236}">
                <a16:creationId xmlns:a16="http://schemas.microsoft.com/office/drawing/2014/main" id="{83D6E801-97BE-3B91-72B4-07FA16350D21}"/>
              </a:ext>
            </a:extLst>
          </p:cNvPr>
          <p:cNvSpPr/>
          <p:nvPr/>
        </p:nvSpPr>
        <p:spPr>
          <a:xfrm>
            <a:off x="6620549" y="81666"/>
            <a:ext cx="1800000" cy="322729"/>
          </a:xfrm>
          <a:prstGeom prst="round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100" dirty="0"/>
              <a:t>Бизнес модель</a:t>
            </a:r>
          </a:p>
        </p:txBody>
      </p:sp>
      <p:sp>
        <p:nvSpPr>
          <p:cNvPr id="18" name="Скругленный прямоугольник 17">
            <a:extLst>
              <a:ext uri="{FF2B5EF4-FFF2-40B4-BE49-F238E27FC236}">
                <a16:creationId xmlns:a16="http://schemas.microsoft.com/office/drawing/2014/main" id="{91B53CAA-1EED-6554-F1C7-DC4E7353F4A8}"/>
              </a:ext>
            </a:extLst>
          </p:cNvPr>
          <p:cNvSpPr/>
          <p:nvPr/>
        </p:nvSpPr>
        <p:spPr>
          <a:xfrm>
            <a:off x="3449125" y="81668"/>
            <a:ext cx="1490830" cy="322729"/>
          </a:xfrm>
          <a:prstGeom prst="roundRect">
            <a:avLst/>
          </a:prstGeom>
          <a:solidFill>
            <a:schemeClr val="tx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100" dirty="0"/>
              <a:t>Рынок</a:t>
            </a:r>
            <a:r>
              <a:rPr lang="en-US" sz="1100" dirty="0"/>
              <a:t>&amp;</a:t>
            </a:r>
            <a:r>
              <a:rPr lang="ru-RU" sz="1100" dirty="0" err="1"/>
              <a:t>ца</a:t>
            </a:r>
            <a:endParaRPr lang="ru-RU" sz="1100" dirty="0"/>
          </a:p>
        </p:txBody>
      </p:sp>
      <p:sp>
        <p:nvSpPr>
          <p:cNvPr id="19" name="Скругленный прямоугольник 18">
            <a:extLst>
              <a:ext uri="{FF2B5EF4-FFF2-40B4-BE49-F238E27FC236}">
                <a16:creationId xmlns:a16="http://schemas.microsoft.com/office/drawing/2014/main" id="{91B53CAA-1EED-6554-F1C7-DC4E7353F4A8}"/>
              </a:ext>
            </a:extLst>
          </p:cNvPr>
          <p:cNvSpPr/>
          <p:nvPr/>
        </p:nvSpPr>
        <p:spPr>
          <a:xfrm>
            <a:off x="10410313" y="81882"/>
            <a:ext cx="1490830" cy="322729"/>
          </a:xfrm>
          <a:prstGeom prst="round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100" dirty="0"/>
              <a:t>команда</a:t>
            </a:r>
          </a:p>
        </p:txBody>
      </p:sp>
      <p:sp>
        <p:nvSpPr>
          <p:cNvPr id="2" name="Скругленный прямоугольник 1">
            <a:extLst>
              <a:ext uri="{FF2B5EF4-FFF2-40B4-BE49-F238E27FC236}">
                <a16:creationId xmlns:a16="http://schemas.microsoft.com/office/drawing/2014/main" id="{399A5E2B-F024-04EB-03CB-24B1B2D06499}"/>
              </a:ext>
            </a:extLst>
          </p:cNvPr>
          <p:cNvSpPr/>
          <p:nvPr/>
        </p:nvSpPr>
        <p:spPr>
          <a:xfrm>
            <a:off x="317186" y="4229100"/>
            <a:ext cx="6568173" cy="2161500"/>
          </a:xfrm>
          <a:prstGeom prst="roundRect">
            <a:avLst/>
          </a:prstGeom>
          <a:solidFill>
            <a:srgbClr val="000000">
              <a:alpha val="69804"/>
            </a:srgb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/>
              <a:t>Портрет целевого пользователя</a:t>
            </a:r>
          </a:p>
          <a:p>
            <a:pPr marL="285750" indent="-285750">
              <a:buFont typeface="Wingdings" pitchFamily="2" charset="2"/>
              <a:buChar char="v"/>
            </a:pPr>
            <a:r>
              <a:rPr lang="ru-RU" dirty="0"/>
              <a:t>Возраст </a:t>
            </a:r>
            <a:r>
              <a:rPr lang="ru-RU" b="1" dirty="0">
                <a:solidFill>
                  <a:schemeClr val="accent4">
                    <a:lumMod val="40000"/>
                    <a:lumOff val="60000"/>
                  </a:schemeClr>
                </a:solidFill>
              </a:rPr>
              <a:t>14-29лет.</a:t>
            </a:r>
          </a:p>
          <a:p>
            <a:pPr marL="285750" indent="-285750">
              <a:buFont typeface="Wingdings" pitchFamily="2" charset="2"/>
              <a:buChar char="v"/>
            </a:pPr>
            <a:r>
              <a:rPr lang="ru-RU" dirty="0"/>
              <a:t>2+ часа в неделю </a:t>
            </a:r>
            <a:r>
              <a:rPr lang="ru-RU" b="1" dirty="0">
                <a:solidFill>
                  <a:schemeClr val="accent4">
                    <a:lumMod val="40000"/>
                    <a:lumOff val="60000"/>
                  </a:schemeClr>
                </a:solidFill>
              </a:rPr>
              <a:t>играет в</a:t>
            </a:r>
            <a:r>
              <a:rPr lang="ru-RU" b="1" dirty="0"/>
              <a:t> </a:t>
            </a:r>
            <a:r>
              <a:rPr lang="ru-RU" dirty="0"/>
              <a:t>компьютерные игры</a:t>
            </a:r>
            <a:r>
              <a:rPr lang="ru-RU" b="1" dirty="0"/>
              <a:t>.</a:t>
            </a:r>
          </a:p>
          <a:p>
            <a:pPr marL="285750" indent="-285750">
              <a:buFont typeface="Wingdings" pitchFamily="2" charset="2"/>
              <a:buChar char="v"/>
            </a:pPr>
            <a:r>
              <a:rPr lang="ru-RU" dirty="0"/>
              <a:t>Предпочитает </a:t>
            </a:r>
            <a:r>
              <a:rPr lang="ru-RU" b="1" dirty="0">
                <a:solidFill>
                  <a:schemeClr val="accent4">
                    <a:lumMod val="40000"/>
                    <a:lumOff val="60000"/>
                  </a:schemeClr>
                </a:solidFill>
              </a:rPr>
              <a:t>однопользовательские игры</a:t>
            </a:r>
            <a:r>
              <a:rPr lang="ru-RU" b="1" dirty="0"/>
              <a:t>.</a:t>
            </a:r>
          </a:p>
          <a:p>
            <a:pPr marL="285750" indent="-285750">
              <a:buFont typeface="Wingdings" pitchFamily="2" charset="2"/>
              <a:buChar char="v"/>
            </a:pPr>
            <a:r>
              <a:rPr lang="ru-RU" dirty="0"/>
              <a:t> изучает или </a:t>
            </a:r>
            <a:r>
              <a:rPr lang="ru-RU" b="1" dirty="0">
                <a:solidFill>
                  <a:schemeClr val="accent4">
                    <a:lumMod val="40000"/>
                    <a:lumOff val="60000"/>
                  </a:schemeClr>
                </a:solidFill>
              </a:rPr>
              <a:t>хочет изучать иностранный</a:t>
            </a:r>
            <a:r>
              <a:rPr lang="ru-RU" dirty="0">
                <a:solidFill>
                  <a:schemeClr val="accent4">
                    <a:lumMod val="40000"/>
                    <a:lumOff val="60000"/>
                  </a:schemeClr>
                </a:solidFill>
              </a:rPr>
              <a:t> </a:t>
            </a:r>
            <a:r>
              <a:rPr lang="ru-RU" b="1" dirty="0">
                <a:solidFill>
                  <a:schemeClr val="accent4">
                    <a:lumMod val="40000"/>
                    <a:lumOff val="60000"/>
                  </a:schemeClr>
                </a:solidFill>
              </a:rPr>
              <a:t>язык</a:t>
            </a:r>
            <a:r>
              <a:rPr lang="ru-RU" b="1" dirty="0"/>
              <a:t>.</a:t>
            </a:r>
          </a:p>
          <a:p>
            <a:pPr marL="285750" indent="-285750">
              <a:buFont typeface="Wingdings" pitchFamily="2" charset="2"/>
              <a:buChar char="v"/>
            </a:pPr>
            <a:r>
              <a:rPr lang="ru-RU" dirty="0"/>
              <a:t>Уровень владения языком:</a:t>
            </a:r>
            <a:r>
              <a:rPr lang="ru-RU" b="1" dirty="0"/>
              <a:t> </a:t>
            </a:r>
            <a:r>
              <a:rPr lang="ru-RU" dirty="0"/>
              <a:t>продвинутый+.</a:t>
            </a:r>
          </a:p>
        </p:txBody>
      </p:sp>
      <p:graphicFrame>
        <p:nvGraphicFramePr>
          <p:cNvPr id="21" name="Диаграмма 20">
            <a:extLst>
              <a:ext uri="{FF2B5EF4-FFF2-40B4-BE49-F238E27FC236}">
                <a16:creationId xmlns:a16="http://schemas.microsoft.com/office/drawing/2014/main" id="{81C5F0FE-508C-6DE5-BABF-B0A073F4F6D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98608187"/>
              </p:ext>
            </p:extLst>
          </p:nvPr>
        </p:nvGraphicFramePr>
        <p:xfrm>
          <a:off x="7520772" y="1182913"/>
          <a:ext cx="4618852" cy="449217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3" name="Заголовок 1">
            <a:extLst>
              <a:ext uri="{FF2B5EF4-FFF2-40B4-BE49-F238E27FC236}">
                <a16:creationId xmlns:a16="http://schemas.microsoft.com/office/drawing/2014/main" id="{AE107505-2482-8A5D-9468-1CF7FA8BC0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5508" y="593001"/>
            <a:ext cx="4941577" cy="645659"/>
          </a:xfrm>
          <a:prstGeom prst="roundRect">
            <a:avLst/>
          </a:prstGeom>
          <a:solidFill>
            <a:srgbClr val="000000">
              <a:alpha val="69804"/>
            </a:srgbClr>
          </a:solidFill>
        </p:spPr>
        <p:txBody>
          <a:bodyPr>
            <a:normAutofit fontScale="90000"/>
          </a:bodyPr>
          <a:lstStyle/>
          <a:p>
            <a:pPr algn="ctr"/>
            <a:r>
              <a:rPr lang="ru-RU" dirty="0">
                <a:solidFill>
                  <a:schemeClr val="bg1"/>
                </a:solidFill>
              </a:rPr>
              <a:t>Целевая аудитория</a:t>
            </a:r>
          </a:p>
        </p:txBody>
      </p:sp>
    </p:spTree>
    <p:extLst>
      <p:ext uri="{BB962C8B-B14F-4D97-AF65-F5344CB8AC3E}">
        <p14:creationId xmlns:p14="http://schemas.microsoft.com/office/powerpoint/2010/main" val="266236389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An epic battle at sea : r/Seaofthieves">
            <a:extLst>
              <a:ext uri="{FF2B5EF4-FFF2-40B4-BE49-F238E27FC236}">
                <a16:creationId xmlns:a16="http://schemas.microsoft.com/office/drawing/2014/main" id="{28CE3321-B5DE-2B0D-7004-B0FCB4D174B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Скругленный прямоугольник 5"/>
          <p:cNvSpPr/>
          <p:nvPr/>
        </p:nvSpPr>
        <p:spPr>
          <a:xfrm>
            <a:off x="3063240" y="540370"/>
            <a:ext cx="6065520" cy="542449"/>
          </a:xfrm>
          <a:prstGeom prst="roundRect">
            <a:avLst/>
          </a:prstGeom>
          <a:solidFill>
            <a:srgbClr val="000000">
              <a:alpha val="56078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2F4A984-4381-DB62-A10A-8D8FFE2CF4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3600" y="235773"/>
            <a:ext cx="10515600" cy="1199154"/>
          </a:xfrm>
        </p:spPr>
        <p:txBody>
          <a:bodyPr/>
          <a:lstStyle/>
          <a:p>
            <a:pPr algn="ctr"/>
            <a:r>
              <a:rPr lang="ru-RU" dirty="0">
                <a:solidFill>
                  <a:schemeClr val="bg1"/>
                </a:solidFill>
              </a:rPr>
              <a:t>Но точно ли мы?</a:t>
            </a:r>
          </a:p>
        </p:txBody>
      </p:sp>
      <p:sp>
        <p:nvSpPr>
          <p:cNvPr id="5" name="Объект 2">
            <a:extLst>
              <a:ext uri="{FF2B5EF4-FFF2-40B4-BE49-F238E27FC236}">
                <a16:creationId xmlns:a16="http://schemas.microsoft.com/office/drawing/2014/main" id="{F3772F6C-9B0E-BE5F-6A82-3CD56D7BF52E}"/>
              </a:ext>
            </a:extLst>
          </p:cNvPr>
          <p:cNvSpPr txBox="1">
            <a:spLocks/>
          </p:cNvSpPr>
          <p:nvPr/>
        </p:nvSpPr>
        <p:spPr>
          <a:xfrm>
            <a:off x="2561037" y="5893538"/>
            <a:ext cx="7069923" cy="648729"/>
          </a:xfrm>
          <a:prstGeom prst="roundRect">
            <a:avLst/>
          </a:prstGeom>
          <a:solidFill>
            <a:srgbClr val="000000">
              <a:alpha val="67059"/>
            </a:srgbClr>
          </a:solidFill>
          <a:ln>
            <a:noFill/>
          </a:ln>
        </p:spPr>
        <p:txBody>
          <a:bodyPr vert="horz" lIns="91440" tIns="45720" rIns="91440" bIns="45720" rtlCol="0" anchor="t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ru-RU" sz="1800" dirty="0">
                <a:solidFill>
                  <a:schemeClr val="bg1"/>
                </a:solidFill>
              </a:rPr>
              <a:t>Геймификация образования уже норма, достаточно вспомнить </a:t>
            </a:r>
            <a:r>
              <a:rPr lang="en-US" sz="1800" dirty="0">
                <a:solidFill>
                  <a:schemeClr val="bg1"/>
                </a:solidFill>
              </a:rPr>
              <a:t>“Duolingo”,</a:t>
            </a:r>
            <a:r>
              <a:rPr lang="ru-RU" sz="1800" dirty="0">
                <a:solidFill>
                  <a:schemeClr val="bg1"/>
                </a:solidFill>
              </a:rPr>
              <a:t> но что, если учёбафицировать игры?</a:t>
            </a: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3428038B-36B0-249D-47A1-FDD0737325DD}"/>
              </a:ext>
            </a:extLst>
          </p:cNvPr>
          <p:cNvSpPr/>
          <p:nvPr/>
        </p:nvSpPr>
        <p:spPr>
          <a:xfrm>
            <a:off x="0" y="0"/>
            <a:ext cx="12192000" cy="507411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ysClr val="windowText" lastClr="000000"/>
              </a:solidFill>
            </a:endParaRPr>
          </a:p>
        </p:txBody>
      </p:sp>
      <p:sp>
        <p:nvSpPr>
          <p:cNvPr id="8" name="Скругленный прямоугольник 7">
            <a:extLst>
              <a:ext uri="{FF2B5EF4-FFF2-40B4-BE49-F238E27FC236}">
                <a16:creationId xmlns:a16="http://schemas.microsoft.com/office/drawing/2014/main" id="{8C2C92FD-7E0F-8A1B-5C76-310A85ABDD54}"/>
              </a:ext>
            </a:extLst>
          </p:cNvPr>
          <p:cNvSpPr/>
          <p:nvPr/>
        </p:nvSpPr>
        <p:spPr>
          <a:xfrm>
            <a:off x="8515431" y="86480"/>
            <a:ext cx="1800000" cy="322729"/>
          </a:xfrm>
          <a:prstGeom prst="round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dirty="0"/>
              <a:t>roadmap</a:t>
            </a:r>
            <a:endParaRPr lang="ru-RU" sz="1100" dirty="0"/>
          </a:p>
        </p:txBody>
      </p:sp>
      <p:sp>
        <p:nvSpPr>
          <p:cNvPr id="9" name="Скругленный прямоугольник 8">
            <a:extLst>
              <a:ext uri="{FF2B5EF4-FFF2-40B4-BE49-F238E27FC236}">
                <a16:creationId xmlns:a16="http://schemas.microsoft.com/office/drawing/2014/main" id="{DD0B8C5F-9A0F-5CE3-CB9D-8D358ABAD5FE}"/>
              </a:ext>
            </a:extLst>
          </p:cNvPr>
          <p:cNvSpPr/>
          <p:nvPr/>
        </p:nvSpPr>
        <p:spPr>
          <a:xfrm>
            <a:off x="277701" y="81666"/>
            <a:ext cx="1490830" cy="322729"/>
          </a:xfrm>
          <a:prstGeom prst="round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100" dirty="0"/>
              <a:t>Проблема</a:t>
            </a:r>
            <a:endParaRPr lang="ru-RU" dirty="0"/>
          </a:p>
        </p:txBody>
      </p:sp>
      <p:sp>
        <p:nvSpPr>
          <p:cNvPr id="10" name="Скругленный прямоугольник 9">
            <a:extLst>
              <a:ext uri="{FF2B5EF4-FFF2-40B4-BE49-F238E27FC236}">
                <a16:creationId xmlns:a16="http://schemas.microsoft.com/office/drawing/2014/main" id="{695DAD55-EBE4-654D-607A-32DAE7BE33CF}"/>
              </a:ext>
            </a:extLst>
          </p:cNvPr>
          <p:cNvSpPr/>
          <p:nvPr/>
        </p:nvSpPr>
        <p:spPr>
          <a:xfrm>
            <a:off x="1863413" y="83432"/>
            <a:ext cx="1490830" cy="322729"/>
          </a:xfrm>
          <a:prstGeom prst="round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100" dirty="0"/>
              <a:t>решение</a:t>
            </a:r>
            <a:endParaRPr lang="ru-RU" dirty="0"/>
          </a:p>
        </p:txBody>
      </p:sp>
      <p:sp>
        <p:nvSpPr>
          <p:cNvPr id="11" name="Скругленный прямоугольник 10">
            <a:extLst>
              <a:ext uri="{FF2B5EF4-FFF2-40B4-BE49-F238E27FC236}">
                <a16:creationId xmlns:a16="http://schemas.microsoft.com/office/drawing/2014/main" id="{6591EAAB-0B39-B1B4-E18D-37437361F922}"/>
              </a:ext>
            </a:extLst>
          </p:cNvPr>
          <p:cNvSpPr/>
          <p:nvPr/>
        </p:nvSpPr>
        <p:spPr>
          <a:xfrm>
            <a:off x="5034837" y="81667"/>
            <a:ext cx="1490830" cy="322729"/>
          </a:xfrm>
          <a:prstGeom prst="roundRect">
            <a:avLst/>
          </a:prstGeom>
          <a:solidFill>
            <a:schemeClr val="tx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100" dirty="0"/>
              <a:t>конкуренция</a:t>
            </a:r>
          </a:p>
        </p:txBody>
      </p:sp>
      <p:sp>
        <p:nvSpPr>
          <p:cNvPr id="12" name="Скругленный прямоугольник 11">
            <a:extLst>
              <a:ext uri="{FF2B5EF4-FFF2-40B4-BE49-F238E27FC236}">
                <a16:creationId xmlns:a16="http://schemas.microsoft.com/office/drawing/2014/main" id="{83D6E801-97BE-3B91-72B4-07FA16350D21}"/>
              </a:ext>
            </a:extLst>
          </p:cNvPr>
          <p:cNvSpPr/>
          <p:nvPr/>
        </p:nvSpPr>
        <p:spPr>
          <a:xfrm>
            <a:off x="6620549" y="81666"/>
            <a:ext cx="1800000" cy="322729"/>
          </a:xfrm>
          <a:prstGeom prst="round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100" dirty="0"/>
              <a:t>Бизнес модель</a:t>
            </a:r>
          </a:p>
        </p:txBody>
      </p:sp>
      <p:sp>
        <p:nvSpPr>
          <p:cNvPr id="13" name="Скругленный прямоугольник 12">
            <a:extLst>
              <a:ext uri="{FF2B5EF4-FFF2-40B4-BE49-F238E27FC236}">
                <a16:creationId xmlns:a16="http://schemas.microsoft.com/office/drawing/2014/main" id="{91B53CAA-1EED-6554-F1C7-DC4E7353F4A8}"/>
              </a:ext>
            </a:extLst>
          </p:cNvPr>
          <p:cNvSpPr/>
          <p:nvPr/>
        </p:nvSpPr>
        <p:spPr>
          <a:xfrm>
            <a:off x="3449125" y="81668"/>
            <a:ext cx="1490830" cy="322729"/>
          </a:xfrm>
          <a:prstGeom prst="round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100" dirty="0"/>
              <a:t>Рынок</a:t>
            </a:r>
            <a:r>
              <a:rPr lang="en-US" sz="1100" dirty="0"/>
              <a:t>&amp;</a:t>
            </a:r>
            <a:r>
              <a:rPr lang="ru-RU" sz="1100" dirty="0" err="1"/>
              <a:t>ца</a:t>
            </a:r>
            <a:endParaRPr lang="ru-RU" sz="1100" dirty="0"/>
          </a:p>
        </p:txBody>
      </p:sp>
      <p:sp>
        <p:nvSpPr>
          <p:cNvPr id="14" name="Скругленный прямоугольник 13">
            <a:extLst>
              <a:ext uri="{FF2B5EF4-FFF2-40B4-BE49-F238E27FC236}">
                <a16:creationId xmlns:a16="http://schemas.microsoft.com/office/drawing/2014/main" id="{91B53CAA-1EED-6554-F1C7-DC4E7353F4A8}"/>
              </a:ext>
            </a:extLst>
          </p:cNvPr>
          <p:cNvSpPr/>
          <p:nvPr/>
        </p:nvSpPr>
        <p:spPr>
          <a:xfrm>
            <a:off x="10410313" y="81882"/>
            <a:ext cx="1490830" cy="322729"/>
          </a:xfrm>
          <a:prstGeom prst="round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100" dirty="0"/>
              <a:t>команда</a:t>
            </a:r>
          </a:p>
        </p:txBody>
      </p:sp>
      <p:graphicFrame>
        <p:nvGraphicFramePr>
          <p:cNvPr id="4" name="Таблица 3">
            <a:extLst>
              <a:ext uri="{FF2B5EF4-FFF2-40B4-BE49-F238E27FC236}">
                <a16:creationId xmlns:a16="http://schemas.microsoft.com/office/drawing/2014/main" id="{C7C7CE9A-663D-38BF-6EBF-6107FAC1FBA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28923532"/>
              </p:ext>
            </p:extLst>
          </p:nvPr>
        </p:nvGraphicFramePr>
        <p:xfrm>
          <a:off x="2052272" y="1115778"/>
          <a:ext cx="8087455" cy="4646469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617491">
                  <a:extLst>
                    <a:ext uri="{9D8B030D-6E8A-4147-A177-3AD203B41FA5}">
                      <a16:colId xmlns:a16="http://schemas.microsoft.com/office/drawing/2014/main" val="1794662336"/>
                    </a:ext>
                  </a:extLst>
                </a:gridCol>
                <a:gridCol w="1617491">
                  <a:extLst>
                    <a:ext uri="{9D8B030D-6E8A-4147-A177-3AD203B41FA5}">
                      <a16:colId xmlns:a16="http://schemas.microsoft.com/office/drawing/2014/main" val="158357126"/>
                    </a:ext>
                  </a:extLst>
                </a:gridCol>
                <a:gridCol w="1617491">
                  <a:extLst>
                    <a:ext uri="{9D8B030D-6E8A-4147-A177-3AD203B41FA5}">
                      <a16:colId xmlns:a16="http://schemas.microsoft.com/office/drawing/2014/main" val="285532815"/>
                    </a:ext>
                  </a:extLst>
                </a:gridCol>
                <a:gridCol w="1617491">
                  <a:extLst>
                    <a:ext uri="{9D8B030D-6E8A-4147-A177-3AD203B41FA5}">
                      <a16:colId xmlns:a16="http://schemas.microsoft.com/office/drawing/2014/main" val="2107532377"/>
                    </a:ext>
                  </a:extLst>
                </a:gridCol>
                <a:gridCol w="1617491">
                  <a:extLst>
                    <a:ext uri="{9D8B030D-6E8A-4147-A177-3AD203B41FA5}">
                      <a16:colId xmlns:a16="http://schemas.microsoft.com/office/drawing/2014/main" val="2336116321"/>
                    </a:ext>
                  </a:extLst>
                </a:gridCol>
              </a:tblGrid>
              <a:tr h="424383"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u="none" strike="noStrike" dirty="0">
                          <a:ln>
                            <a:solidFill>
                              <a:schemeClr val="bg1"/>
                            </a:solidFill>
                          </a:ln>
                          <a:solidFill>
                            <a:schemeClr val="bg1"/>
                          </a:solidFill>
                          <a:effectLst/>
                        </a:rPr>
                        <a:t>показатель</a:t>
                      </a:r>
                      <a:endParaRPr lang="ru-RU" sz="1600" b="0" i="0" u="none" strike="noStrike" dirty="0">
                        <a:ln>
                          <a:solidFill>
                            <a:schemeClr val="bg1"/>
                          </a:solidFill>
                        </a:ln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rgbClr val="000000">
                        <a:alpha val="6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" sz="1800" u="none" strike="noStrike" dirty="0" err="1">
                          <a:solidFill>
                            <a:schemeClr val="bg1"/>
                          </a:solidFill>
                          <a:effectLst/>
                        </a:rPr>
                        <a:t>Deepl</a:t>
                      </a:r>
                      <a:endParaRPr lang="en" sz="18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rgbClr val="FFFF00">
                        <a:alpha val="6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" sz="1800" u="none" strike="noStrike" dirty="0">
                          <a:solidFill>
                            <a:schemeClr val="bg1"/>
                          </a:solidFill>
                          <a:effectLst/>
                        </a:rPr>
                        <a:t>Duolingo</a:t>
                      </a:r>
                      <a:endParaRPr lang="en" sz="18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rgbClr val="FFFF00">
                        <a:alpha val="6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" sz="1800" u="none" strike="noStrike" dirty="0">
                          <a:solidFill>
                            <a:schemeClr val="bg1"/>
                          </a:solidFill>
                          <a:effectLst/>
                        </a:rPr>
                        <a:t>Verbit</a:t>
                      </a:r>
                      <a:endParaRPr lang="en" sz="18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rgbClr val="FFFF00">
                        <a:alpha val="6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u="none" strike="noStrike" dirty="0">
                          <a:solidFill>
                            <a:schemeClr val="bg1"/>
                          </a:solidFill>
                          <a:effectLst/>
                        </a:rPr>
                        <a:t>Иностран.</a:t>
                      </a:r>
                      <a:r>
                        <a:rPr lang="en" sz="1800" u="none" strike="noStrike" dirty="0">
                          <a:solidFill>
                            <a:schemeClr val="bg1"/>
                          </a:solidFill>
                          <a:effectLst/>
                        </a:rPr>
                        <a:t>AI</a:t>
                      </a:r>
                      <a:endParaRPr lang="en" sz="18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3">
                        <a:lumMod val="60000"/>
                        <a:lumOff val="40000"/>
                        <a:alpha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43509402"/>
                  </a:ext>
                </a:extLst>
              </a:tr>
              <a:tr h="396955"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u="none" strike="noStrike" dirty="0">
                          <a:ln>
                            <a:solidFill>
                              <a:schemeClr val="bg1"/>
                            </a:solidFill>
                          </a:ln>
                          <a:solidFill>
                            <a:schemeClr val="bg1"/>
                          </a:solidFill>
                          <a:effectLst/>
                        </a:rPr>
                        <a:t>онлайн</a:t>
                      </a:r>
                      <a:endParaRPr lang="ru-RU" sz="1600" b="0" i="0" u="none" strike="noStrike" dirty="0">
                        <a:ln>
                          <a:solidFill>
                            <a:schemeClr val="bg1"/>
                          </a:solidFill>
                        </a:ln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rgbClr val="000000">
                        <a:alpha val="6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u="none" strike="noStrike" dirty="0">
                          <a:solidFill>
                            <a:schemeClr val="bg1"/>
                          </a:solidFill>
                          <a:effectLst/>
                        </a:rPr>
                        <a:t>+</a:t>
                      </a:r>
                      <a:endParaRPr lang="ru-RU" sz="24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rgbClr val="FFFF00">
                        <a:alpha val="6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u="none" strike="noStrike" dirty="0">
                          <a:solidFill>
                            <a:schemeClr val="bg1"/>
                          </a:solidFill>
                          <a:effectLst/>
                        </a:rPr>
                        <a:t>+</a:t>
                      </a:r>
                      <a:endParaRPr lang="ru-RU" sz="24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rgbClr val="FFFF00">
                        <a:alpha val="6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u="none" strike="noStrike" dirty="0">
                          <a:solidFill>
                            <a:schemeClr val="bg1"/>
                          </a:solidFill>
                          <a:effectLst/>
                        </a:rPr>
                        <a:t>+</a:t>
                      </a:r>
                      <a:endParaRPr lang="ru-RU" sz="24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rgbClr val="FFFF00">
                        <a:alpha val="6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u="none" strike="noStrike" dirty="0">
                          <a:solidFill>
                            <a:schemeClr val="bg1"/>
                          </a:solidFill>
                          <a:effectLst/>
                        </a:rPr>
                        <a:t>+</a:t>
                      </a:r>
                      <a:endParaRPr lang="ru-RU" sz="24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3">
                        <a:lumMod val="60000"/>
                        <a:lumOff val="40000"/>
                        <a:alpha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19759238"/>
                  </a:ext>
                </a:extLst>
              </a:tr>
              <a:tr h="550263">
                <a:tc gridSpan="2">
                  <a:txBody>
                    <a:bodyPr/>
                    <a:lstStyle/>
                    <a:p>
                      <a:pPr algn="l" fontAlgn="b"/>
                      <a:r>
                        <a:rPr lang="ru-RU" sz="1600" u="none" strike="noStrike" dirty="0">
                          <a:ln>
                            <a:solidFill>
                              <a:schemeClr val="bg1"/>
                            </a:solidFill>
                          </a:ln>
                          <a:solidFill>
                            <a:schemeClr val="bg1"/>
                          </a:solidFill>
                          <a:effectLst/>
                        </a:rPr>
                        <a:t>развивает все рецептивные навыки</a:t>
                      </a:r>
                      <a:endParaRPr lang="ru-RU" sz="1600" b="0" i="0" u="none" strike="noStrike" dirty="0">
                        <a:ln>
                          <a:solidFill>
                            <a:schemeClr val="bg1"/>
                          </a:solidFill>
                        </a:ln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rgbClr val="000000">
                        <a:alpha val="6000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u="none" strike="noStrike" dirty="0">
                          <a:solidFill>
                            <a:schemeClr val="bg1"/>
                          </a:solidFill>
                          <a:effectLst/>
                        </a:rPr>
                        <a:t>+</a:t>
                      </a:r>
                      <a:endParaRPr lang="ru-RU" sz="24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rgbClr val="FFFF00">
                        <a:alpha val="6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u="none" strike="noStrike" dirty="0">
                          <a:solidFill>
                            <a:schemeClr val="bg1"/>
                          </a:solidFill>
                          <a:effectLst/>
                        </a:rPr>
                        <a:t>+</a:t>
                      </a:r>
                      <a:endParaRPr lang="ru-RU" sz="24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rgbClr val="FFFF00">
                        <a:alpha val="6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u="none" strike="noStrike" dirty="0">
                          <a:solidFill>
                            <a:schemeClr val="bg1"/>
                          </a:solidFill>
                          <a:effectLst/>
                        </a:rPr>
                        <a:t>+</a:t>
                      </a:r>
                      <a:endParaRPr lang="ru-RU" sz="24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3">
                        <a:lumMod val="60000"/>
                        <a:lumOff val="40000"/>
                        <a:alpha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45070329"/>
                  </a:ext>
                </a:extLst>
              </a:tr>
              <a:tr h="475985"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u="none" strike="noStrike" dirty="0">
                          <a:ln>
                            <a:solidFill>
                              <a:schemeClr val="bg1"/>
                            </a:solidFill>
                          </a:ln>
                          <a:solidFill>
                            <a:schemeClr val="bg1"/>
                          </a:solidFill>
                          <a:effectLst/>
                        </a:rPr>
                        <a:t>расширяет словарный запас</a:t>
                      </a:r>
                      <a:endParaRPr lang="ru-RU" sz="1600" b="0" i="0" u="none" strike="noStrike" dirty="0">
                        <a:ln>
                          <a:solidFill>
                            <a:schemeClr val="bg1"/>
                          </a:solidFill>
                        </a:ln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rgbClr val="000000">
                        <a:alpha val="6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u="none" strike="noStrike" dirty="0">
                          <a:solidFill>
                            <a:schemeClr val="bg1"/>
                          </a:solidFill>
                          <a:effectLst/>
                        </a:rPr>
                        <a:t>+</a:t>
                      </a:r>
                      <a:endParaRPr lang="ru-RU" sz="24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rgbClr val="FFFF00">
                        <a:alpha val="6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u="none" strike="noStrike" dirty="0">
                          <a:solidFill>
                            <a:schemeClr val="bg1"/>
                          </a:solidFill>
                          <a:effectLst/>
                        </a:rPr>
                        <a:t>+</a:t>
                      </a:r>
                      <a:endParaRPr lang="ru-RU" sz="24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rgbClr val="FFFF00">
                        <a:alpha val="6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u="none" strike="noStrike" dirty="0">
                          <a:solidFill>
                            <a:schemeClr val="bg1"/>
                          </a:solidFill>
                          <a:effectLst/>
                        </a:rPr>
                        <a:t>+</a:t>
                      </a:r>
                      <a:endParaRPr lang="ru-RU" sz="24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rgbClr val="FFFF00">
                        <a:alpha val="6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u="none" strike="noStrike" dirty="0">
                          <a:solidFill>
                            <a:schemeClr val="bg1"/>
                          </a:solidFill>
                          <a:effectLst/>
                        </a:rPr>
                        <a:t>+</a:t>
                      </a:r>
                      <a:endParaRPr lang="ru-RU" sz="24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3">
                        <a:lumMod val="60000"/>
                        <a:lumOff val="40000"/>
                        <a:alpha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20350048"/>
                  </a:ext>
                </a:extLst>
              </a:tr>
              <a:tr h="393836"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u="none" strike="noStrike" dirty="0">
                          <a:ln>
                            <a:solidFill>
                              <a:schemeClr val="bg1"/>
                            </a:solidFill>
                          </a:ln>
                          <a:solidFill>
                            <a:schemeClr val="bg1"/>
                          </a:solidFill>
                          <a:effectLst/>
                        </a:rPr>
                        <a:t>экономит время</a:t>
                      </a:r>
                      <a:endParaRPr lang="ru-RU" sz="1600" b="0" i="0" u="none" strike="noStrike" dirty="0">
                        <a:ln>
                          <a:solidFill>
                            <a:schemeClr val="bg1"/>
                          </a:solidFill>
                        </a:ln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rgbClr val="000000">
                        <a:alpha val="6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u="none" strike="noStrike" dirty="0">
                          <a:solidFill>
                            <a:schemeClr val="bg1"/>
                          </a:solidFill>
                          <a:effectLst/>
                        </a:rPr>
                        <a:t>+</a:t>
                      </a:r>
                      <a:endParaRPr lang="ru-RU" sz="24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rgbClr val="FFFF00">
                        <a:alpha val="6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24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rgbClr val="000000">
                        <a:alpha val="6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u="none" strike="noStrike" dirty="0">
                          <a:solidFill>
                            <a:schemeClr val="bg1"/>
                          </a:solidFill>
                          <a:effectLst/>
                        </a:rPr>
                        <a:t>+</a:t>
                      </a:r>
                      <a:endParaRPr lang="ru-RU" sz="24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rgbClr val="FFFF00">
                        <a:alpha val="6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u="none" strike="noStrike" dirty="0">
                          <a:solidFill>
                            <a:schemeClr val="bg1"/>
                          </a:solidFill>
                          <a:effectLst/>
                        </a:rPr>
                        <a:t>+</a:t>
                      </a:r>
                      <a:endParaRPr lang="ru-RU" sz="24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3">
                        <a:lumMod val="60000"/>
                        <a:lumOff val="40000"/>
                        <a:alpha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1707123"/>
                  </a:ext>
                </a:extLst>
              </a:tr>
              <a:tr h="396955">
                <a:tc gridSpan="2">
                  <a:txBody>
                    <a:bodyPr/>
                    <a:lstStyle/>
                    <a:p>
                      <a:pPr algn="l" fontAlgn="b"/>
                      <a:r>
                        <a:rPr lang="ru-RU" sz="1600" u="none" strike="noStrike" dirty="0">
                          <a:ln>
                            <a:solidFill>
                              <a:schemeClr val="bg1"/>
                            </a:solidFill>
                          </a:ln>
                          <a:solidFill>
                            <a:schemeClr val="bg1"/>
                          </a:solidFill>
                          <a:effectLst/>
                        </a:rPr>
                        <a:t>разговорная лексика</a:t>
                      </a:r>
                      <a:endParaRPr lang="ru-RU" sz="1600" b="0" i="0" u="none" strike="noStrike" dirty="0">
                        <a:ln>
                          <a:solidFill>
                            <a:schemeClr val="bg1"/>
                          </a:solidFill>
                        </a:ln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rgbClr val="000000">
                        <a:alpha val="6000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u="none" strike="noStrike" dirty="0">
                          <a:solidFill>
                            <a:schemeClr val="bg1"/>
                          </a:solidFill>
                          <a:effectLst/>
                        </a:rPr>
                        <a:t>+</a:t>
                      </a:r>
                      <a:endParaRPr lang="ru-RU" sz="24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rgbClr val="FFFF00">
                        <a:alpha val="6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u="none" strike="noStrike" dirty="0">
                          <a:solidFill>
                            <a:schemeClr val="bg1"/>
                          </a:solidFill>
                          <a:effectLst/>
                        </a:rPr>
                        <a:t>+</a:t>
                      </a:r>
                      <a:endParaRPr lang="ru-RU" sz="24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rgbClr val="FFFF00">
                        <a:alpha val="6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u="none" strike="noStrike" dirty="0">
                          <a:solidFill>
                            <a:schemeClr val="bg1"/>
                          </a:solidFill>
                          <a:effectLst/>
                        </a:rPr>
                        <a:t>+</a:t>
                      </a:r>
                      <a:endParaRPr lang="ru-RU" sz="24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3">
                        <a:lumMod val="60000"/>
                        <a:lumOff val="40000"/>
                        <a:alpha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67995214"/>
                  </a:ext>
                </a:extLst>
              </a:tr>
              <a:tr h="396955">
                <a:tc gridSpan="2">
                  <a:txBody>
                    <a:bodyPr/>
                    <a:lstStyle/>
                    <a:p>
                      <a:pPr algn="l" fontAlgn="b"/>
                      <a:r>
                        <a:rPr lang="ru-RU" sz="1600" u="none" strike="noStrike" dirty="0">
                          <a:ln>
                            <a:solidFill>
                              <a:schemeClr val="bg1"/>
                            </a:solidFill>
                          </a:ln>
                          <a:solidFill>
                            <a:schemeClr val="bg1"/>
                          </a:solidFill>
                          <a:effectLst/>
                        </a:rPr>
                        <a:t>"прямое изучение"</a:t>
                      </a:r>
                      <a:endParaRPr lang="ru-RU" sz="1600" b="0" i="0" u="none" strike="noStrike" dirty="0">
                        <a:ln>
                          <a:solidFill>
                            <a:schemeClr val="bg1"/>
                          </a:solidFill>
                        </a:ln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rgbClr val="000000">
                        <a:alpha val="6000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endParaRPr lang="ru-RU" sz="24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rgbClr val="000000">
                        <a:alpha val="6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u="none" strike="noStrike" dirty="0">
                          <a:solidFill>
                            <a:schemeClr val="bg1"/>
                          </a:solidFill>
                          <a:effectLst/>
                        </a:rPr>
                        <a:t>+</a:t>
                      </a:r>
                      <a:endParaRPr lang="ru-RU" sz="24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rgbClr val="FFFF00">
                        <a:alpha val="6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u="none" strike="noStrike" dirty="0">
                          <a:solidFill>
                            <a:schemeClr val="bg1"/>
                          </a:solidFill>
                          <a:effectLst/>
                        </a:rPr>
                        <a:t>+</a:t>
                      </a:r>
                      <a:endParaRPr lang="ru-RU" sz="24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3">
                        <a:lumMod val="60000"/>
                        <a:lumOff val="40000"/>
                        <a:alpha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06715304"/>
                  </a:ext>
                </a:extLst>
              </a:tr>
              <a:tr h="396955">
                <a:tc gridSpan="2">
                  <a:txBody>
                    <a:bodyPr/>
                    <a:lstStyle/>
                    <a:p>
                      <a:pPr algn="l" fontAlgn="b"/>
                      <a:r>
                        <a:rPr lang="ru-RU" sz="1600" u="none" strike="noStrike" dirty="0">
                          <a:ln>
                            <a:solidFill>
                              <a:schemeClr val="bg1"/>
                            </a:solidFill>
                          </a:ln>
                          <a:solidFill>
                            <a:schemeClr val="bg1"/>
                          </a:solidFill>
                          <a:effectLst/>
                        </a:rPr>
                        <a:t>умная библиотека</a:t>
                      </a:r>
                      <a:endParaRPr lang="ru-RU" sz="1600" b="0" i="0" u="none" strike="noStrike" dirty="0">
                        <a:ln>
                          <a:solidFill>
                            <a:schemeClr val="bg1"/>
                          </a:solidFill>
                        </a:ln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rgbClr val="000000">
                        <a:alpha val="6000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u="none" strike="noStrike" dirty="0">
                          <a:solidFill>
                            <a:schemeClr val="bg1"/>
                          </a:solidFill>
                          <a:effectLst/>
                        </a:rPr>
                        <a:t>+</a:t>
                      </a:r>
                      <a:endParaRPr lang="ru-RU" sz="24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rgbClr val="FFFF00">
                        <a:alpha val="6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u="none" strike="noStrike" dirty="0">
                          <a:solidFill>
                            <a:schemeClr val="bg1"/>
                          </a:solidFill>
                          <a:effectLst/>
                        </a:rPr>
                        <a:t>+</a:t>
                      </a:r>
                      <a:endParaRPr lang="ru-RU" sz="24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rgbClr val="FFFF00">
                        <a:alpha val="6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u="none" strike="noStrike" dirty="0">
                          <a:solidFill>
                            <a:schemeClr val="bg1"/>
                          </a:solidFill>
                          <a:effectLst/>
                        </a:rPr>
                        <a:t>+</a:t>
                      </a:r>
                      <a:endParaRPr lang="ru-RU" sz="24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3">
                        <a:lumMod val="60000"/>
                        <a:lumOff val="40000"/>
                        <a:alpha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24768697"/>
                  </a:ext>
                </a:extLst>
              </a:tr>
              <a:tr h="399052">
                <a:tc gridSpan="2">
                  <a:txBody>
                    <a:bodyPr/>
                    <a:lstStyle/>
                    <a:p>
                      <a:pPr algn="l" fontAlgn="b"/>
                      <a:r>
                        <a:rPr lang="ru-RU" sz="1600" u="none" strike="noStrike" dirty="0">
                          <a:ln>
                            <a:solidFill>
                              <a:schemeClr val="bg1"/>
                            </a:solidFill>
                          </a:ln>
                          <a:solidFill>
                            <a:schemeClr val="bg1"/>
                          </a:solidFill>
                          <a:effectLst/>
                        </a:rPr>
                        <a:t>работает без интернета</a:t>
                      </a:r>
                      <a:endParaRPr lang="ru-RU" sz="1600" b="0" i="0" u="none" strike="noStrike" dirty="0">
                        <a:ln>
                          <a:solidFill>
                            <a:schemeClr val="bg1"/>
                          </a:solidFill>
                        </a:ln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rgbClr val="000000">
                        <a:alpha val="6000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u="none" strike="noStrike" dirty="0">
                          <a:solidFill>
                            <a:schemeClr val="bg1"/>
                          </a:solidFill>
                          <a:effectLst/>
                        </a:rPr>
                        <a:t>+</a:t>
                      </a:r>
                      <a:endParaRPr lang="ru-RU" sz="24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rgbClr val="FFFF00">
                        <a:alpha val="6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24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rgbClr val="000000">
                        <a:alpha val="6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u="none" strike="noStrike" dirty="0">
                          <a:solidFill>
                            <a:schemeClr val="bg1"/>
                          </a:solidFill>
                          <a:effectLst/>
                        </a:rPr>
                        <a:t>+</a:t>
                      </a:r>
                      <a:endParaRPr lang="ru-RU" sz="24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3">
                        <a:lumMod val="60000"/>
                        <a:lumOff val="40000"/>
                        <a:alpha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83869927"/>
                  </a:ext>
                </a:extLst>
              </a:tr>
              <a:tr h="396955">
                <a:tc gridSpan="3">
                  <a:txBody>
                    <a:bodyPr/>
                    <a:lstStyle/>
                    <a:p>
                      <a:pPr algn="l" fontAlgn="b"/>
                      <a:r>
                        <a:rPr lang="ru-RU" sz="1600" u="none" strike="noStrike" dirty="0">
                          <a:ln>
                            <a:solidFill>
                              <a:schemeClr val="bg1"/>
                            </a:solidFill>
                          </a:ln>
                          <a:solidFill>
                            <a:schemeClr val="bg1"/>
                          </a:solidFill>
                          <a:effectLst/>
                        </a:rPr>
                        <a:t>подстраивается под уровень знаний</a:t>
                      </a:r>
                      <a:endParaRPr lang="ru-RU" sz="1600" b="0" i="0" u="none" strike="noStrike" dirty="0">
                        <a:ln>
                          <a:solidFill>
                            <a:schemeClr val="bg1"/>
                          </a:solidFill>
                        </a:ln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rgbClr val="000000">
                        <a:alpha val="6000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ru-RU" sz="12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rgbClr val="000000">
                        <a:alpha val="6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u="none" strike="noStrike" dirty="0">
                          <a:solidFill>
                            <a:schemeClr val="bg1"/>
                          </a:solidFill>
                          <a:effectLst/>
                        </a:rPr>
                        <a:t>+</a:t>
                      </a:r>
                      <a:endParaRPr lang="ru-RU" sz="24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3">
                        <a:lumMod val="60000"/>
                        <a:lumOff val="40000"/>
                        <a:alpha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74762207"/>
                  </a:ext>
                </a:extLst>
              </a:tr>
              <a:tr h="396955">
                <a:tc gridSpan="2">
                  <a:txBody>
                    <a:bodyPr/>
                    <a:lstStyle/>
                    <a:p>
                      <a:pPr algn="l" fontAlgn="b"/>
                      <a:r>
                        <a:rPr lang="ru-RU" sz="1600" u="none" strike="noStrike" dirty="0">
                          <a:ln>
                            <a:solidFill>
                              <a:schemeClr val="bg1"/>
                            </a:solidFill>
                          </a:ln>
                          <a:solidFill>
                            <a:schemeClr val="bg1"/>
                          </a:solidFill>
                          <a:effectLst/>
                        </a:rPr>
                        <a:t>интеграция в игры</a:t>
                      </a:r>
                      <a:endParaRPr lang="ru-RU" sz="1600" b="0" i="0" u="none" strike="noStrike" dirty="0">
                        <a:ln>
                          <a:solidFill>
                            <a:schemeClr val="bg1"/>
                          </a:solidFill>
                        </a:ln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rgbClr val="000000">
                        <a:alpha val="6000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ru-RU" sz="12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rgbClr val="000000">
                        <a:alpha val="6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2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rgbClr val="000000">
                        <a:alpha val="6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u="none" strike="noStrike" dirty="0">
                          <a:solidFill>
                            <a:schemeClr val="bg1"/>
                          </a:solidFill>
                          <a:effectLst/>
                        </a:rPr>
                        <a:t>+</a:t>
                      </a:r>
                      <a:endParaRPr lang="ru-RU" sz="24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3">
                        <a:lumMod val="60000"/>
                        <a:lumOff val="40000"/>
                        <a:alpha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5316476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6092786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BE15DC9D-90E0-3ED7-DFDC-B16295E5CCC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84480"/>
            <a:ext cx="12192000" cy="6858000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F13AA11-AECC-CF7E-C7BA-E075659533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94784" y="326676"/>
            <a:ext cx="3547068" cy="1248561"/>
          </a:xfrm>
        </p:spPr>
        <p:txBody>
          <a:bodyPr>
            <a:normAutofit/>
          </a:bodyPr>
          <a:lstStyle/>
          <a:p>
            <a:pPr algn="ctr"/>
            <a:r>
              <a:rPr lang="en-US" dirty="0">
                <a:solidFill>
                  <a:schemeClr val="bg1"/>
                </a:solidFill>
              </a:rPr>
              <a:t>B2B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77227" y="2378236"/>
            <a:ext cx="4517571" cy="1463363"/>
          </a:xfrm>
          <a:prstGeom prst="roundRect">
            <a:avLst/>
          </a:prstGeom>
          <a:solidFill>
            <a:srgbClr val="000000">
              <a:alpha val="58824"/>
            </a:srgbClr>
          </a:solidFill>
          <a:ln>
            <a:solidFill>
              <a:schemeClr val="bg1"/>
            </a:solidFill>
          </a:ln>
        </p:spPr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ru-RU" sz="1800" dirty="0">
                <a:solidFill>
                  <a:schemeClr val="bg1"/>
                </a:solidFill>
              </a:rPr>
              <a:t>Игровые студии</a:t>
            </a:r>
          </a:p>
          <a:p>
            <a:pPr marL="0" indent="0" algn="ctr">
              <a:buNone/>
            </a:pPr>
            <a:r>
              <a:rPr lang="ru-RU" sz="1800" dirty="0">
                <a:solidFill>
                  <a:schemeClr val="bg1"/>
                </a:solidFill>
              </a:rPr>
              <a:t>Разрабатывают собственный проект, заинтересованы в его развитии, расширении функционала и возможностей для игроков.</a:t>
            </a:r>
          </a:p>
          <a:p>
            <a:pPr marL="0" indent="0" algn="ctr">
              <a:buNone/>
            </a:pPr>
            <a:endParaRPr lang="ru-RU" sz="1800" dirty="0">
              <a:solidFill>
                <a:schemeClr val="bg1"/>
              </a:solidFill>
            </a:endParaRPr>
          </a:p>
        </p:txBody>
      </p:sp>
      <p:sp>
        <p:nvSpPr>
          <p:cNvPr id="6" name="Объект 4"/>
          <p:cNvSpPr txBox="1">
            <a:spLocks/>
          </p:cNvSpPr>
          <p:nvPr/>
        </p:nvSpPr>
        <p:spPr>
          <a:xfrm>
            <a:off x="77227" y="4167395"/>
            <a:ext cx="4517571" cy="1502122"/>
          </a:xfrm>
          <a:prstGeom prst="roundRect">
            <a:avLst/>
          </a:prstGeom>
          <a:solidFill>
            <a:srgbClr val="000000">
              <a:alpha val="65098"/>
            </a:srgbClr>
          </a:soli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ru-RU" sz="1800" dirty="0">
                <a:solidFill>
                  <a:schemeClr val="bg1"/>
                </a:solidFill>
              </a:rPr>
              <a:t>Геймеры</a:t>
            </a:r>
            <a:endParaRPr lang="en-US" sz="1800" dirty="0">
              <a:solidFill>
                <a:schemeClr val="bg1"/>
              </a:solidFill>
            </a:endParaRP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ru-RU" sz="1800" dirty="0">
                <a:solidFill>
                  <a:schemeClr val="bg1"/>
                </a:solidFill>
              </a:rPr>
              <a:t>Конечный пользователь нашей системы. Принимает решение, насчёт использования представленной технологии.</a:t>
            </a:r>
          </a:p>
          <a:p>
            <a:pPr algn="ctr"/>
            <a:endParaRPr lang="ru-RU" sz="1800" dirty="0">
              <a:solidFill>
                <a:schemeClr val="bg1"/>
              </a:solidFill>
            </a:endParaRPr>
          </a:p>
          <a:p>
            <a:pPr algn="ctr"/>
            <a:endParaRPr lang="ru-RU" sz="1800" dirty="0">
              <a:solidFill>
                <a:schemeClr val="bg1"/>
              </a:solidFill>
            </a:endParaRPr>
          </a:p>
        </p:txBody>
      </p:sp>
      <p:sp>
        <p:nvSpPr>
          <p:cNvPr id="7" name="Объект 2">
            <a:extLst>
              <a:ext uri="{FF2B5EF4-FFF2-40B4-BE49-F238E27FC236}">
                <a16:creationId xmlns:a16="http://schemas.microsoft.com/office/drawing/2014/main" id="{F3772F6C-9B0E-BE5F-6A82-3CD56D7BF52E}"/>
              </a:ext>
            </a:extLst>
          </p:cNvPr>
          <p:cNvSpPr txBox="1">
            <a:spLocks/>
          </p:cNvSpPr>
          <p:nvPr/>
        </p:nvSpPr>
        <p:spPr>
          <a:xfrm>
            <a:off x="2348346" y="5995313"/>
            <a:ext cx="7519972" cy="648729"/>
          </a:xfrm>
          <a:prstGeom prst="roundRect">
            <a:avLst/>
          </a:prstGeom>
          <a:solidFill>
            <a:srgbClr val="000000">
              <a:alpha val="67059"/>
            </a:srgbClr>
          </a:solidFill>
          <a:ln>
            <a:noFill/>
          </a:ln>
        </p:spPr>
        <p:txBody>
          <a:bodyPr vert="horz" lIns="91440" tIns="45720" rIns="91440" bIns="45720" rtlCol="0" anchor="t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ru-RU" sz="1800" dirty="0">
                <a:solidFill>
                  <a:schemeClr val="bg1"/>
                </a:solidFill>
              </a:rPr>
              <a:t>Наша цель- заинтересовать игровые студии в интеграции нашей системы в их собственные проекты.</a:t>
            </a: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8094785" y="1335520"/>
            <a:ext cx="3547067" cy="2831875"/>
          </a:xfrm>
          <a:prstGeom prst="roundRect">
            <a:avLst/>
          </a:prstGeom>
          <a:solidFill>
            <a:srgbClr val="000000">
              <a:alpha val="56863"/>
            </a:srgb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b="1" dirty="0">
                <a:solidFill>
                  <a:schemeClr val="accent4">
                    <a:lumMod val="40000"/>
                    <a:lumOff val="60000"/>
                  </a:schemeClr>
                </a:solidFill>
              </a:rPr>
              <a:t>Для новых</a:t>
            </a:r>
            <a:r>
              <a:rPr lang="ru-RU" dirty="0"/>
              <a:t> проектов: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dirty="0"/>
              <a:t>Интеграция в проект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dirty="0"/>
              <a:t>Системное подключение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dirty="0"/>
              <a:t>Техническая поддержка</a:t>
            </a:r>
          </a:p>
          <a:p>
            <a:endParaRPr lang="ru-RU" dirty="0"/>
          </a:p>
          <a:p>
            <a:r>
              <a:rPr lang="ru-RU" b="1" dirty="0">
                <a:solidFill>
                  <a:schemeClr val="accent4">
                    <a:lumMod val="40000"/>
                    <a:lumOff val="60000"/>
                  </a:schemeClr>
                </a:solidFill>
              </a:rPr>
              <a:t>Для старых </a:t>
            </a:r>
            <a:r>
              <a:rPr lang="ru-RU" dirty="0"/>
              <a:t>игр: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dirty="0"/>
              <a:t>Модовая система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dirty="0"/>
              <a:t>Локальная библиотека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dirty="0"/>
              <a:t>Связь через другие игры</a:t>
            </a: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3428038B-36B0-249D-47A1-FDD0737325DD}"/>
              </a:ext>
            </a:extLst>
          </p:cNvPr>
          <p:cNvSpPr/>
          <p:nvPr/>
        </p:nvSpPr>
        <p:spPr>
          <a:xfrm>
            <a:off x="0" y="0"/>
            <a:ext cx="12192000" cy="507411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ysClr val="windowText" lastClr="000000"/>
              </a:solidFill>
            </a:endParaRPr>
          </a:p>
        </p:txBody>
      </p:sp>
      <p:sp>
        <p:nvSpPr>
          <p:cNvPr id="10" name="Скругленный прямоугольник 9">
            <a:extLst>
              <a:ext uri="{FF2B5EF4-FFF2-40B4-BE49-F238E27FC236}">
                <a16:creationId xmlns:a16="http://schemas.microsoft.com/office/drawing/2014/main" id="{8C2C92FD-7E0F-8A1B-5C76-310A85ABDD54}"/>
              </a:ext>
            </a:extLst>
          </p:cNvPr>
          <p:cNvSpPr/>
          <p:nvPr/>
        </p:nvSpPr>
        <p:spPr>
          <a:xfrm>
            <a:off x="8515431" y="86480"/>
            <a:ext cx="1800000" cy="322729"/>
          </a:xfrm>
          <a:prstGeom prst="round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dirty="0"/>
              <a:t>roadmap</a:t>
            </a:r>
            <a:endParaRPr lang="ru-RU" sz="1100" dirty="0"/>
          </a:p>
        </p:txBody>
      </p:sp>
      <p:sp>
        <p:nvSpPr>
          <p:cNvPr id="11" name="Скругленный прямоугольник 10">
            <a:extLst>
              <a:ext uri="{FF2B5EF4-FFF2-40B4-BE49-F238E27FC236}">
                <a16:creationId xmlns:a16="http://schemas.microsoft.com/office/drawing/2014/main" id="{DD0B8C5F-9A0F-5CE3-CB9D-8D358ABAD5FE}"/>
              </a:ext>
            </a:extLst>
          </p:cNvPr>
          <p:cNvSpPr/>
          <p:nvPr/>
        </p:nvSpPr>
        <p:spPr>
          <a:xfrm>
            <a:off x="277701" y="81666"/>
            <a:ext cx="1490830" cy="322729"/>
          </a:xfrm>
          <a:prstGeom prst="round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100" dirty="0"/>
              <a:t>Проблема</a:t>
            </a:r>
            <a:endParaRPr lang="ru-RU" dirty="0"/>
          </a:p>
        </p:txBody>
      </p:sp>
      <p:sp>
        <p:nvSpPr>
          <p:cNvPr id="12" name="Скругленный прямоугольник 11">
            <a:extLst>
              <a:ext uri="{FF2B5EF4-FFF2-40B4-BE49-F238E27FC236}">
                <a16:creationId xmlns:a16="http://schemas.microsoft.com/office/drawing/2014/main" id="{695DAD55-EBE4-654D-607A-32DAE7BE33CF}"/>
              </a:ext>
            </a:extLst>
          </p:cNvPr>
          <p:cNvSpPr/>
          <p:nvPr/>
        </p:nvSpPr>
        <p:spPr>
          <a:xfrm>
            <a:off x="1863413" y="83432"/>
            <a:ext cx="1490830" cy="322729"/>
          </a:xfrm>
          <a:prstGeom prst="round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100" dirty="0"/>
              <a:t>решение</a:t>
            </a:r>
            <a:endParaRPr lang="ru-RU" dirty="0"/>
          </a:p>
        </p:txBody>
      </p:sp>
      <p:sp>
        <p:nvSpPr>
          <p:cNvPr id="13" name="Скругленный прямоугольник 12">
            <a:extLst>
              <a:ext uri="{FF2B5EF4-FFF2-40B4-BE49-F238E27FC236}">
                <a16:creationId xmlns:a16="http://schemas.microsoft.com/office/drawing/2014/main" id="{6591EAAB-0B39-B1B4-E18D-37437361F922}"/>
              </a:ext>
            </a:extLst>
          </p:cNvPr>
          <p:cNvSpPr/>
          <p:nvPr/>
        </p:nvSpPr>
        <p:spPr>
          <a:xfrm>
            <a:off x="5034837" y="81667"/>
            <a:ext cx="1490830" cy="322729"/>
          </a:xfrm>
          <a:prstGeom prst="round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100" dirty="0"/>
              <a:t>конкуренция</a:t>
            </a:r>
          </a:p>
        </p:txBody>
      </p:sp>
      <p:sp>
        <p:nvSpPr>
          <p:cNvPr id="14" name="Скругленный прямоугольник 13">
            <a:extLst>
              <a:ext uri="{FF2B5EF4-FFF2-40B4-BE49-F238E27FC236}">
                <a16:creationId xmlns:a16="http://schemas.microsoft.com/office/drawing/2014/main" id="{83D6E801-97BE-3B91-72B4-07FA16350D21}"/>
              </a:ext>
            </a:extLst>
          </p:cNvPr>
          <p:cNvSpPr/>
          <p:nvPr/>
        </p:nvSpPr>
        <p:spPr>
          <a:xfrm>
            <a:off x="6620549" y="81666"/>
            <a:ext cx="1800000" cy="322729"/>
          </a:xfrm>
          <a:prstGeom prst="roundRect">
            <a:avLst/>
          </a:prstGeom>
          <a:solidFill>
            <a:schemeClr val="tx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100" dirty="0"/>
              <a:t>Бизнес модель</a:t>
            </a:r>
          </a:p>
        </p:txBody>
      </p:sp>
      <p:sp>
        <p:nvSpPr>
          <p:cNvPr id="15" name="Скругленный прямоугольник 14">
            <a:extLst>
              <a:ext uri="{FF2B5EF4-FFF2-40B4-BE49-F238E27FC236}">
                <a16:creationId xmlns:a16="http://schemas.microsoft.com/office/drawing/2014/main" id="{91B53CAA-1EED-6554-F1C7-DC4E7353F4A8}"/>
              </a:ext>
            </a:extLst>
          </p:cNvPr>
          <p:cNvSpPr/>
          <p:nvPr/>
        </p:nvSpPr>
        <p:spPr>
          <a:xfrm>
            <a:off x="3449125" y="81668"/>
            <a:ext cx="1490830" cy="322729"/>
          </a:xfrm>
          <a:prstGeom prst="round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100" dirty="0"/>
              <a:t>Рынок</a:t>
            </a:r>
            <a:r>
              <a:rPr lang="en-US" sz="1100" dirty="0"/>
              <a:t>&amp;</a:t>
            </a:r>
            <a:r>
              <a:rPr lang="ru-RU" sz="1100" dirty="0" err="1"/>
              <a:t>ца</a:t>
            </a:r>
            <a:endParaRPr lang="ru-RU" sz="1100" dirty="0"/>
          </a:p>
        </p:txBody>
      </p:sp>
      <p:sp>
        <p:nvSpPr>
          <p:cNvPr id="16" name="Скругленный прямоугольник 15">
            <a:extLst>
              <a:ext uri="{FF2B5EF4-FFF2-40B4-BE49-F238E27FC236}">
                <a16:creationId xmlns:a16="http://schemas.microsoft.com/office/drawing/2014/main" id="{91B53CAA-1EED-6554-F1C7-DC4E7353F4A8}"/>
              </a:ext>
            </a:extLst>
          </p:cNvPr>
          <p:cNvSpPr/>
          <p:nvPr/>
        </p:nvSpPr>
        <p:spPr>
          <a:xfrm>
            <a:off x="10410313" y="81882"/>
            <a:ext cx="1490830" cy="322729"/>
          </a:xfrm>
          <a:prstGeom prst="round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100" dirty="0"/>
              <a:t>команда</a:t>
            </a:r>
          </a:p>
        </p:txBody>
      </p:sp>
      <p:sp>
        <p:nvSpPr>
          <p:cNvPr id="4" name="Объект 4">
            <a:extLst>
              <a:ext uri="{FF2B5EF4-FFF2-40B4-BE49-F238E27FC236}">
                <a16:creationId xmlns:a16="http://schemas.microsoft.com/office/drawing/2014/main" id="{E692764F-DCC2-7C7A-CF1D-0881CD9597C7}"/>
              </a:ext>
            </a:extLst>
          </p:cNvPr>
          <p:cNvSpPr txBox="1">
            <a:spLocks/>
          </p:cNvSpPr>
          <p:nvPr/>
        </p:nvSpPr>
        <p:spPr>
          <a:xfrm>
            <a:off x="77228" y="589077"/>
            <a:ext cx="4517571" cy="1463363"/>
          </a:xfrm>
          <a:prstGeom prst="roundRect">
            <a:avLst/>
          </a:prstGeom>
          <a:solidFill>
            <a:srgbClr val="000000">
              <a:alpha val="58824"/>
            </a:srgbClr>
          </a:soli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ru-RU" sz="1800" dirty="0">
                <a:solidFill>
                  <a:schemeClr val="bg1"/>
                </a:solidFill>
              </a:rPr>
              <a:t>Иностран.</a:t>
            </a:r>
            <a:r>
              <a:rPr lang="en-US" sz="1800" dirty="0">
                <a:solidFill>
                  <a:schemeClr val="bg1"/>
                </a:solidFill>
              </a:rPr>
              <a:t>AI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ru-RU" sz="1800" dirty="0">
                <a:solidFill>
                  <a:schemeClr val="bg1"/>
                </a:solidFill>
              </a:rPr>
              <a:t>Предоставляем </a:t>
            </a:r>
            <a:r>
              <a:rPr lang="ru-RU" sz="1800" b="1" dirty="0">
                <a:solidFill>
                  <a:schemeClr val="accent4">
                    <a:lumMod val="40000"/>
                    <a:lumOff val="60000"/>
                  </a:schemeClr>
                </a:solidFill>
              </a:rPr>
              <a:t>пакет </a:t>
            </a:r>
            <a:r>
              <a:rPr lang="en-US" sz="1800" b="1" dirty="0">
                <a:solidFill>
                  <a:schemeClr val="accent4">
                    <a:lumMod val="40000"/>
                    <a:lumOff val="60000"/>
                  </a:schemeClr>
                </a:solidFill>
              </a:rPr>
              <a:t>SDK</a:t>
            </a:r>
            <a:r>
              <a:rPr lang="ru-RU" sz="1800" dirty="0">
                <a:solidFill>
                  <a:schemeClr val="bg1"/>
                </a:solidFill>
              </a:rPr>
              <a:t>, выгружаемый и настраиваемый из облака по ключам.</a:t>
            </a:r>
          </a:p>
          <a:p>
            <a:pPr marL="0" indent="0" algn="ctr">
              <a:buFont typeface="Arial" panose="020B0604020202020204" pitchFamily="34" charset="0"/>
              <a:buNone/>
            </a:pPr>
            <a:endParaRPr lang="ru-RU" sz="1800" dirty="0">
              <a:solidFill>
                <a:schemeClr val="bg1"/>
              </a:solidFill>
            </a:endParaRPr>
          </a:p>
        </p:txBody>
      </p:sp>
      <p:sp>
        <p:nvSpPr>
          <p:cNvPr id="17" name="Штриховая стрелка вправо 16">
            <a:extLst>
              <a:ext uri="{FF2B5EF4-FFF2-40B4-BE49-F238E27FC236}">
                <a16:creationId xmlns:a16="http://schemas.microsoft.com/office/drawing/2014/main" id="{2D25F60D-D61E-16C2-7EDC-D9387483CBE7}"/>
              </a:ext>
            </a:extLst>
          </p:cNvPr>
          <p:cNvSpPr/>
          <p:nvPr/>
        </p:nvSpPr>
        <p:spPr>
          <a:xfrm rot="5400000">
            <a:off x="119548" y="2062452"/>
            <a:ext cx="580093" cy="305773"/>
          </a:xfrm>
          <a:prstGeom prst="stripedRightArrow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Штриховая стрелка вправо 18">
            <a:extLst>
              <a:ext uri="{FF2B5EF4-FFF2-40B4-BE49-F238E27FC236}">
                <a16:creationId xmlns:a16="http://schemas.microsoft.com/office/drawing/2014/main" id="{9D34658F-53F7-2828-A892-4CB9F184EBBB}"/>
              </a:ext>
            </a:extLst>
          </p:cNvPr>
          <p:cNvSpPr/>
          <p:nvPr/>
        </p:nvSpPr>
        <p:spPr>
          <a:xfrm rot="5400000">
            <a:off x="119547" y="3835555"/>
            <a:ext cx="580093" cy="305773"/>
          </a:xfrm>
          <a:prstGeom prst="stripedRightArrow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Объект 4">
            <a:extLst>
              <a:ext uri="{FF2B5EF4-FFF2-40B4-BE49-F238E27FC236}">
                <a16:creationId xmlns:a16="http://schemas.microsoft.com/office/drawing/2014/main" id="{07575E77-3298-F1D3-D94A-81FDF5807CA5}"/>
              </a:ext>
            </a:extLst>
          </p:cNvPr>
          <p:cNvSpPr txBox="1">
            <a:spLocks/>
          </p:cNvSpPr>
          <p:nvPr/>
        </p:nvSpPr>
        <p:spPr>
          <a:xfrm>
            <a:off x="7258050" y="4319188"/>
            <a:ext cx="4383802" cy="1463363"/>
          </a:xfrm>
          <a:prstGeom prst="roundRect">
            <a:avLst/>
          </a:prstGeom>
          <a:solidFill>
            <a:srgbClr val="000000">
              <a:alpha val="58824"/>
            </a:srgbClr>
          </a:soli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ru-RU" sz="1800" dirty="0">
                <a:solidFill>
                  <a:schemeClr val="bg1"/>
                </a:solidFill>
              </a:rPr>
              <a:t>Монетизация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ru-RU" sz="1800" dirty="0">
                <a:solidFill>
                  <a:schemeClr val="bg1"/>
                </a:solidFill>
              </a:rPr>
              <a:t>Разовая покупка пакета разработчика и дальнейшие </a:t>
            </a:r>
            <a:r>
              <a:rPr lang="ru-RU" sz="1800" b="1" dirty="0">
                <a:solidFill>
                  <a:schemeClr val="accent4">
                    <a:lumMod val="40000"/>
                    <a:lumOff val="60000"/>
                  </a:schemeClr>
                </a:solidFill>
              </a:rPr>
              <a:t>ежемесячные выплаты </a:t>
            </a:r>
            <a:r>
              <a:rPr lang="ru-RU" sz="1800" dirty="0">
                <a:solidFill>
                  <a:schemeClr val="bg1"/>
                </a:solidFill>
              </a:rPr>
              <a:t>для поддержки подключения к серверам.</a:t>
            </a:r>
          </a:p>
          <a:p>
            <a:pPr marL="0" indent="0" algn="ctr">
              <a:buFont typeface="Arial" panose="020B0604020202020204" pitchFamily="34" charset="0"/>
              <a:buNone/>
            </a:pPr>
            <a:endParaRPr lang="ru-RU" sz="1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9778675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6" name="Picture 4">
            <a:extLst>
              <a:ext uri="{FF2B5EF4-FFF2-40B4-BE49-F238E27FC236}">
                <a16:creationId xmlns:a16="http://schemas.microsoft.com/office/drawing/2014/main" id="{27CA71F7-E5FD-4A4B-AB30-B2519EDD368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390"/>
          <a:stretch/>
        </p:blipFill>
        <p:spPr bwMode="auto">
          <a:xfrm>
            <a:off x="1588" y="0"/>
            <a:ext cx="12188825" cy="6282581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11" name="Диаграмма 10"/>
          <p:cNvGraphicFramePr/>
          <p:nvPr>
            <p:extLst>
              <p:ext uri="{D42A27DB-BD31-4B8C-83A1-F6EECF244321}">
                <p14:modId xmlns:p14="http://schemas.microsoft.com/office/powerpoint/2010/main" val="3766592969"/>
              </p:ext>
            </p:extLst>
          </p:nvPr>
        </p:nvGraphicFramePr>
        <p:xfrm>
          <a:off x="-3175" y="188686"/>
          <a:ext cx="12192000" cy="675097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AE6597D9-DF65-C4C7-EB2F-60ECD4887EDE}"/>
              </a:ext>
            </a:extLst>
          </p:cNvPr>
          <p:cNvSpPr/>
          <p:nvPr/>
        </p:nvSpPr>
        <p:spPr>
          <a:xfrm>
            <a:off x="-1588" y="6282581"/>
            <a:ext cx="12192000" cy="582249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ysClr val="windowText" lastClr="000000"/>
              </a:solidFill>
            </a:endParaRP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3428038B-36B0-249D-47A1-FDD0737325DD}"/>
              </a:ext>
            </a:extLst>
          </p:cNvPr>
          <p:cNvSpPr/>
          <p:nvPr/>
        </p:nvSpPr>
        <p:spPr>
          <a:xfrm>
            <a:off x="0" y="0"/>
            <a:ext cx="12192000" cy="507411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ysClr val="windowText" lastClr="000000"/>
              </a:solidFill>
            </a:endParaRPr>
          </a:p>
        </p:txBody>
      </p:sp>
      <p:sp>
        <p:nvSpPr>
          <p:cNvPr id="7" name="Скругленный прямоугольник 6">
            <a:extLst>
              <a:ext uri="{FF2B5EF4-FFF2-40B4-BE49-F238E27FC236}">
                <a16:creationId xmlns:a16="http://schemas.microsoft.com/office/drawing/2014/main" id="{8C2C92FD-7E0F-8A1B-5C76-310A85ABDD54}"/>
              </a:ext>
            </a:extLst>
          </p:cNvPr>
          <p:cNvSpPr/>
          <p:nvPr/>
        </p:nvSpPr>
        <p:spPr>
          <a:xfrm>
            <a:off x="8515431" y="86480"/>
            <a:ext cx="1800000" cy="322729"/>
          </a:xfrm>
          <a:prstGeom prst="round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dirty="0"/>
              <a:t>roadmap</a:t>
            </a:r>
            <a:endParaRPr lang="ru-RU" sz="1100" dirty="0"/>
          </a:p>
        </p:txBody>
      </p:sp>
      <p:sp>
        <p:nvSpPr>
          <p:cNvPr id="8" name="Скругленный прямоугольник 7">
            <a:extLst>
              <a:ext uri="{FF2B5EF4-FFF2-40B4-BE49-F238E27FC236}">
                <a16:creationId xmlns:a16="http://schemas.microsoft.com/office/drawing/2014/main" id="{DD0B8C5F-9A0F-5CE3-CB9D-8D358ABAD5FE}"/>
              </a:ext>
            </a:extLst>
          </p:cNvPr>
          <p:cNvSpPr/>
          <p:nvPr/>
        </p:nvSpPr>
        <p:spPr>
          <a:xfrm>
            <a:off x="277701" y="81666"/>
            <a:ext cx="1490830" cy="322729"/>
          </a:xfrm>
          <a:prstGeom prst="round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100" dirty="0"/>
              <a:t>Проблема</a:t>
            </a:r>
            <a:endParaRPr lang="ru-RU" dirty="0"/>
          </a:p>
        </p:txBody>
      </p:sp>
      <p:sp>
        <p:nvSpPr>
          <p:cNvPr id="9" name="Скругленный прямоугольник 8">
            <a:extLst>
              <a:ext uri="{FF2B5EF4-FFF2-40B4-BE49-F238E27FC236}">
                <a16:creationId xmlns:a16="http://schemas.microsoft.com/office/drawing/2014/main" id="{695DAD55-EBE4-654D-607A-32DAE7BE33CF}"/>
              </a:ext>
            </a:extLst>
          </p:cNvPr>
          <p:cNvSpPr/>
          <p:nvPr/>
        </p:nvSpPr>
        <p:spPr>
          <a:xfrm>
            <a:off x="1863413" y="83432"/>
            <a:ext cx="1490830" cy="322729"/>
          </a:xfrm>
          <a:prstGeom prst="round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100" dirty="0"/>
              <a:t>решение</a:t>
            </a:r>
            <a:endParaRPr lang="ru-RU" dirty="0"/>
          </a:p>
        </p:txBody>
      </p:sp>
      <p:sp>
        <p:nvSpPr>
          <p:cNvPr id="10" name="Скругленный прямоугольник 9">
            <a:extLst>
              <a:ext uri="{FF2B5EF4-FFF2-40B4-BE49-F238E27FC236}">
                <a16:creationId xmlns:a16="http://schemas.microsoft.com/office/drawing/2014/main" id="{6591EAAB-0B39-B1B4-E18D-37437361F922}"/>
              </a:ext>
            </a:extLst>
          </p:cNvPr>
          <p:cNvSpPr/>
          <p:nvPr/>
        </p:nvSpPr>
        <p:spPr>
          <a:xfrm>
            <a:off x="5034837" y="81667"/>
            <a:ext cx="1490830" cy="322729"/>
          </a:xfrm>
          <a:prstGeom prst="round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100" dirty="0"/>
              <a:t>конкуренция</a:t>
            </a:r>
          </a:p>
        </p:txBody>
      </p:sp>
      <p:sp>
        <p:nvSpPr>
          <p:cNvPr id="12" name="Скругленный прямоугольник 11">
            <a:extLst>
              <a:ext uri="{FF2B5EF4-FFF2-40B4-BE49-F238E27FC236}">
                <a16:creationId xmlns:a16="http://schemas.microsoft.com/office/drawing/2014/main" id="{83D6E801-97BE-3B91-72B4-07FA16350D21}"/>
              </a:ext>
            </a:extLst>
          </p:cNvPr>
          <p:cNvSpPr/>
          <p:nvPr/>
        </p:nvSpPr>
        <p:spPr>
          <a:xfrm>
            <a:off x="6620549" y="81666"/>
            <a:ext cx="1800000" cy="322729"/>
          </a:xfrm>
          <a:prstGeom prst="roundRect">
            <a:avLst/>
          </a:prstGeom>
          <a:solidFill>
            <a:schemeClr val="tx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100" dirty="0"/>
              <a:t>Бизнес модель</a:t>
            </a:r>
          </a:p>
        </p:txBody>
      </p:sp>
      <p:sp>
        <p:nvSpPr>
          <p:cNvPr id="13" name="Скругленный прямоугольник 12">
            <a:extLst>
              <a:ext uri="{FF2B5EF4-FFF2-40B4-BE49-F238E27FC236}">
                <a16:creationId xmlns:a16="http://schemas.microsoft.com/office/drawing/2014/main" id="{91B53CAA-1EED-6554-F1C7-DC4E7353F4A8}"/>
              </a:ext>
            </a:extLst>
          </p:cNvPr>
          <p:cNvSpPr/>
          <p:nvPr/>
        </p:nvSpPr>
        <p:spPr>
          <a:xfrm>
            <a:off x="3449125" y="81668"/>
            <a:ext cx="1490830" cy="322729"/>
          </a:xfrm>
          <a:prstGeom prst="round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100" dirty="0"/>
              <a:t>Рынок</a:t>
            </a:r>
            <a:r>
              <a:rPr lang="en-US" sz="1100" dirty="0"/>
              <a:t>&amp;</a:t>
            </a:r>
            <a:r>
              <a:rPr lang="ru-RU" sz="1100" dirty="0" err="1"/>
              <a:t>ца</a:t>
            </a:r>
            <a:endParaRPr lang="ru-RU" sz="1100" dirty="0"/>
          </a:p>
        </p:txBody>
      </p:sp>
      <p:sp>
        <p:nvSpPr>
          <p:cNvPr id="14" name="Скругленный прямоугольник 13">
            <a:extLst>
              <a:ext uri="{FF2B5EF4-FFF2-40B4-BE49-F238E27FC236}">
                <a16:creationId xmlns:a16="http://schemas.microsoft.com/office/drawing/2014/main" id="{91B53CAA-1EED-6554-F1C7-DC4E7353F4A8}"/>
              </a:ext>
            </a:extLst>
          </p:cNvPr>
          <p:cNvSpPr/>
          <p:nvPr/>
        </p:nvSpPr>
        <p:spPr>
          <a:xfrm>
            <a:off x="10410313" y="81882"/>
            <a:ext cx="1490830" cy="322729"/>
          </a:xfrm>
          <a:prstGeom prst="round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100" dirty="0"/>
              <a:t>команда</a:t>
            </a:r>
          </a:p>
        </p:txBody>
      </p:sp>
      <p:sp>
        <p:nvSpPr>
          <p:cNvPr id="5" name="Объект 2">
            <a:extLst>
              <a:ext uri="{FF2B5EF4-FFF2-40B4-BE49-F238E27FC236}">
                <a16:creationId xmlns:a16="http://schemas.microsoft.com/office/drawing/2014/main" id="{F3772F6C-9B0E-BE5F-6A82-3CD56D7BF52E}"/>
              </a:ext>
            </a:extLst>
          </p:cNvPr>
          <p:cNvSpPr txBox="1">
            <a:spLocks/>
          </p:cNvSpPr>
          <p:nvPr/>
        </p:nvSpPr>
        <p:spPr>
          <a:xfrm>
            <a:off x="2355918" y="6286759"/>
            <a:ext cx="8339497" cy="648729"/>
          </a:xfrm>
          <a:prstGeom prst="roundRect">
            <a:avLst/>
          </a:prstGeom>
          <a:solidFill>
            <a:srgbClr val="000000">
              <a:alpha val="67059"/>
            </a:srgbClr>
          </a:solidFill>
          <a:ln>
            <a:noFill/>
          </a:ln>
        </p:spPr>
        <p:txBody>
          <a:bodyPr vert="horz" lIns="91440" tIns="45720" rIns="91440" bIns="45720" rtlCol="0" anchor="t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ru-RU" sz="1800" dirty="0">
                <a:solidFill>
                  <a:schemeClr val="bg1"/>
                </a:solidFill>
              </a:rPr>
              <a:t>Данные представлены в тыс. Рублей</a:t>
            </a:r>
            <a:r>
              <a:rPr lang="en-US" sz="1800" dirty="0">
                <a:solidFill>
                  <a:schemeClr val="bg1"/>
                </a:solidFill>
              </a:rPr>
              <a:t> </a:t>
            </a:r>
            <a:r>
              <a:rPr lang="ru-RU" sz="1800" dirty="0">
                <a:solidFill>
                  <a:schemeClr val="bg1"/>
                </a:solidFill>
              </a:rPr>
              <a:t>и в отношении на 1 человека в кампании, все расчёты связаны со стратегией дальнейшего развития.</a:t>
            </a:r>
          </a:p>
        </p:txBody>
      </p:sp>
    </p:spTree>
    <p:extLst>
      <p:ext uri="{BB962C8B-B14F-4D97-AF65-F5344CB8AC3E}">
        <p14:creationId xmlns:p14="http://schemas.microsoft.com/office/powerpoint/2010/main" val="565675137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Стандартная">
      <a:majorFont>
        <a:latin typeface="Aptos Display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ptos" panose="020B0004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3342</TotalTime>
  <Words>730</Words>
  <Application>Microsoft Macintosh PowerPoint</Application>
  <PresentationFormat>Widescreen</PresentationFormat>
  <Paragraphs>225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7" baseType="lpstr">
      <vt:lpstr>Aptos</vt:lpstr>
      <vt:lpstr>Aptos Display</vt:lpstr>
      <vt:lpstr>Arial</vt:lpstr>
      <vt:lpstr>Calibri</vt:lpstr>
      <vt:lpstr>Wingdings</vt:lpstr>
      <vt:lpstr>Тема Office</vt:lpstr>
      <vt:lpstr>PowerPoint Presentation</vt:lpstr>
      <vt:lpstr>Учиться или играть?</vt:lpstr>
      <vt:lpstr>PowerPoint Presentation</vt:lpstr>
      <vt:lpstr>PowerPoint Presentation</vt:lpstr>
      <vt:lpstr>Рынок</vt:lpstr>
      <vt:lpstr>Целевая аудитория</vt:lpstr>
      <vt:lpstr>Но точно ли мы?</vt:lpstr>
      <vt:lpstr>B2B</vt:lpstr>
      <vt:lpstr>PowerPoint Presentation</vt:lpstr>
      <vt:lpstr>Roadmap развития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Иностран.AI</dc:title>
  <dc:creator>Влад</dc:creator>
  <cp:lastModifiedBy>Владислав Вергунов</cp:lastModifiedBy>
  <cp:revision>164</cp:revision>
  <dcterms:created xsi:type="dcterms:W3CDTF">2024-09-23T18:33:11Z</dcterms:created>
  <dcterms:modified xsi:type="dcterms:W3CDTF">2026-05-26T07:05:09Z</dcterms:modified>
</cp:coreProperties>
</file>