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9" r:id="rId5"/>
    <p:sldId id="281" r:id="rId6"/>
    <p:sldId id="280" r:id="rId7"/>
    <p:sldId id="273" r:id="rId8"/>
    <p:sldId id="291" r:id="rId9"/>
    <p:sldId id="264" r:id="rId10"/>
    <p:sldId id="278" r:id="rId11"/>
    <p:sldId id="298" r:id="rId12"/>
    <p:sldId id="296" r:id="rId13"/>
    <p:sldId id="268" r:id="rId14"/>
    <p:sldId id="295" r:id="rId15"/>
    <p:sldId id="288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82"/>
    <a:srgbClr val="F1D0A9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0"/>
  </p:normalViewPr>
  <p:slideViewPr>
    <p:cSldViewPr snapToGrid="0">
      <p:cViewPr>
        <p:scale>
          <a:sx n="80" d="100"/>
          <a:sy n="80" d="100"/>
        </p:scale>
        <p:origin x="378" y="-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229C0B-F01E-48C1-81D3-92012E0146B7}" type="datetime1">
              <a:rPr lang="ru-RU" smtClean="0"/>
              <a:t>20.10.2023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22411-A9A9-4A09-A341-69C657AB42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182AE6-2C43-4667-B5DA-49D1C0C7BA7F}" type="datetime1">
              <a:rPr lang="ru-RU" smtClean="0"/>
              <a:t>20.10.2023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  <a:endParaRPr lang="ru-RU" dirty="0"/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2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93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86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19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6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4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69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8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20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DCBA9-5221-474F-B0A6-6339D55B3109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875DF-BF29-4399-B07F-1C054B3EBB59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2">
            <a:extLst>
              <a:ext uri="{FF2B5EF4-FFF2-40B4-BE49-F238E27FC236}">
                <a16:creationId xmlns:a16="http://schemas.microsoft.com/office/drawing/2014/main" xmlns="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76DE0-082C-460A-83A5-42B3BA0FF1F6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4C4BF-87A1-403C-9DF1-3A7A1935CE24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xmlns="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xmlns="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xmlns="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xmlns="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xmlns="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xmlns="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328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тремя 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A331C0-133B-4798-8F15-1944E6609C50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2E71A-418D-41C4-9B6A-163C5291FD1E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7FE2B-6253-4991-89C2-121A7C20B830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22799-55B3-425B-AD5E-004411C28583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B70E6-CB7A-4911-A4EC-2A1A23B494F2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1ECA54-1E4E-4107-A487-3517CE1E9BA4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6B3B5-5011-4AC0-9155-DB21CEFA92D8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58465-FC7D-4D8E-9EAA-7FDDDEF1C5B9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587E0C-C63E-455D-863E-25033EE6EAF3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8B9A5CF-E5DD-45A3-AE4A-D27DE98854CC}" type="datetime1">
              <a:rPr lang="ru-RU" noProof="0" smtClean="0"/>
              <a:t>20.10.2023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мериканских кроликов не удалось одомашнить из-за их асоциа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27"/>
            <a:ext cx="12192000" cy="74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>
          <a:xfrm>
            <a:off x="0" y="0"/>
            <a:ext cx="12209622" cy="748262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183" y="3229869"/>
            <a:ext cx="9144000" cy="2128049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ru-RU" sz="5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ПРОЕКТ </a:t>
            </a:r>
            <a:br>
              <a:rPr lang="ru-RU" sz="50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ru-RU" sz="5000" dirty="0" smtClean="0">
                <a:latin typeface="Gill Sans MT" panose="020B0502020104020203" pitchFamily="34" charset="0"/>
              </a:rPr>
              <a:t>КРОЛИКОВОДЧЕСКАЯ ФЕРМА</a:t>
            </a:r>
            <a:endParaRPr lang="ru-RU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xmlns="" id="{B36975AA-C62E-46BE-9382-E2CF56FDF817}"/>
              </a:ext>
            </a:extLst>
          </p:cNvPr>
          <p:cNvSpPr/>
          <p:nvPr/>
        </p:nvSpPr>
        <p:spPr>
          <a:xfrm>
            <a:off x="2253803" y="4497796"/>
            <a:ext cx="7999469" cy="9996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5679" y="561494"/>
            <a:ext cx="831759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МИНИСТЕРСТВО НАУКИ И ВЫСШЕГО ОБРАЗОВАНИЯ РОССИЙСКОЙ ФЕДЕРАЦИИ</a:t>
            </a:r>
          </a:p>
          <a:p>
            <a:pPr algn="ctr">
              <a:defRPr/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>
              <a:defRPr/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«Российский экономический университет имени Г.В.  Плеханова»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Краснодарский филиал РЭУ им. Г.В. Плеханова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53" y="232231"/>
            <a:ext cx="1376566" cy="128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Двое людей пожимают руки">
            <a:extLst>
              <a:ext uri="{FF2B5EF4-FFF2-40B4-BE49-F238E27FC236}">
                <a16:creationId xmlns:a16="http://schemas.microsoft.com/office/drawing/2014/main" xmlns="" id="{D4259A03-EF8A-4CCA-B199-F465AFDB5C5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2190800" cy="6857325"/>
          </a:xfrm>
        </p:spPr>
      </p:pic>
      <p:sp>
        <p:nvSpPr>
          <p:cNvPr id="35" name="объект 3" descr="Синий прямоугольник">
            <a:extLst>
              <a:ext uri="{FF2B5EF4-FFF2-40B4-BE49-F238E27FC236}">
                <a16:creationId xmlns:a16="http://schemas.microsoft.com/office/drawing/2014/main" xmlns="" id="{9206F938-D64B-410D-BE2D-847D78F81E42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8" name="Овал 47" descr="Бежевый овал">
            <a:extLst>
              <a:ext uri="{FF2B5EF4-FFF2-40B4-BE49-F238E27FC236}">
                <a16:creationId xmlns:a16="http://schemas.microsoft.com/office/drawing/2014/main" xmlns="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699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0" y="3667030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рамках настоящего проекта предполагается установить цены на продукцию переработки кроликов на уровне нижней границы среднерыночного диапазона с целью выхода на рынок и занятия уверенных позиций. На основе проведенного анализа на горизонт расчета планируются следующие цены на продукцию:</a:t>
            </a:r>
            <a:b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</a:t>
            </a:r>
            <a:r>
              <a:rPr lang="ru-RU" alt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ушка </a:t>
            </a: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кролика – </a:t>
            </a:r>
            <a:r>
              <a:rPr lang="ru-RU" alt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372 руб</a:t>
            </a: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./кг с учетом НДС;</a:t>
            </a:r>
            <a:b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субпродукты (печень, сердце, легкие) – 298 руб./кг с учетом НДС. </a:t>
            </a:r>
            <a:b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68" y="661737"/>
            <a:ext cx="83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ЕНООБРАЗОВАНИЕ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оолог рассказал об отличиях кроликов и зайцев - РИА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 descr="Синий прямоугольник">
            <a:extLst>
              <a:ext uri="{FF2B5EF4-FFF2-40B4-BE49-F238E27FC236}">
                <a16:creationId xmlns:a16="http://schemas.microsoft.com/office/drawing/2014/main" xmlns="" id="{4BECF646-53D1-45AC-B3BD-A354F97BF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Овал 6" descr="Бежевый овал">
            <a:extLst>
              <a:ext uri="{FF2B5EF4-FFF2-40B4-BE49-F238E27FC236}">
                <a16:creationId xmlns:a16="http://schemas.microsoft.com/office/drawing/2014/main" xmlns="" id="{EA8B42FD-C023-4644-96AC-8980751FF7A1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объект 5" descr="Бежевый прямоугольник">
            <a:extLst>
              <a:ext uri="{FF2B5EF4-FFF2-40B4-BE49-F238E27FC236}">
                <a16:creationId xmlns:a16="http://schemas.microsoft.com/office/drawing/2014/main" xmlns="" id="{BC044FB9-974F-468C-959D-DBB001422531}"/>
              </a:ext>
            </a:extLst>
          </p:cNvPr>
          <p:cNvSpPr/>
          <p:nvPr/>
        </p:nvSpPr>
        <p:spPr>
          <a:xfrm>
            <a:off x="3243111" y="902244"/>
            <a:ext cx="48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02E4B-FC75-4695-90B2-F3C6A6F4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016" y="-161758"/>
            <a:ext cx="8657778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ОКУПАЕМОСТЬ ПРОЕКТА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EFA1E07-4A98-42A5-80C7-7135F430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342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2" name="Group 3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69319"/>
              </p:ext>
            </p:extLst>
          </p:nvPr>
        </p:nvGraphicFramePr>
        <p:xfrm>
          <a:off x="3407067" y="1212823"/>
          <a:ext cx="4532088" cy="2146077"/>
        </p:xfrm>
        <a:graphic>
          <a:graphicData uri="http://schemas.openxmlformats.org/drawingml/2006/table">
            <a:tbl>
              <a:tblPr/>
              <a:tblGrid>
                <a:gridCol w="3683676"/>
                <a:gridCol w="848412"/>
              </a:tblGrid>
              <a:tr h="536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Показатели окупаемости проекта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Срок окупаемости (простой),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4,47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Срок окупаемости (дисконтированный), лет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(ставка дисконта составляет 18%)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6,62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Коэффициент покрытия ссудной задолженности, ед.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3,31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62663" y="3641570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РЕНТАБЕЛЬНОСТЬ ПРОЕКТА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4" name="Group 4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74"/>
              </p:ext>
            </p:extLst>
          </p:nvPr>
        </p:nvGraphicFramePr>
        <p:xfrm>
          <a:off x="874297" y="4233765"/>
          <a:ext cx="10443406" cy="2073275"/>
        </p:xfrm>
        <a:graphic>
          <a:graphicData uri="http://schemas.openxmlformats.org/drawingml/2006/table">
            <a:tbl>
              <a:tblPr/>
              <a:tblGrid>
                <a:gridCol w="1685355"/>
                <a:gridCol w="822407"/>
                <a:gridCol w="904647"/>
                <a:gridCol w="822407"/>
                <a:gridCol w="904647"/>
                <a:gridCol w="904647"/>
                <a:gridCol w="904647"/>
                <a:gridCol w="822407"/>
                <a:gridCol w="904647"/>
                <a:gridCol w="904647"/>
                <a:gridCol w="862948"/>
              </a:tblGrid>
              <a:tr h="30489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 кв.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 кв.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 кв.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 кв.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За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 кв.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 кв.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 кв.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 кв.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За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Рентабельность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49,61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50,77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49,68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47,05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49,28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49,51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51,18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50,57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48,39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49,91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72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Грызун. Кро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0" y="2153653"/>
            <a:ext cx="5883442" cy="318836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7538"/>
            <a:ext cx="4859215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5000" dirty="0" smtClean="0">
                <a:solidFill>
                  <a:schemeClr val="bg1"/>
                </a:solidFill>
              </a:rPr>
              <a:t>СПАСИБО</a:t>
            </a:r>
            <a:r>
              <a:rPr lang="ru-RU" sz="5000" dirty="0">
                <a:solidFill>
                  <a:schemeClr val="bg1"/>
                </a:solidFill>
              </a:rPr>
              <a:t> </a:t>
            </a:r>
            <a:r>
              <a:rPr lang="ru-RU" sz="5000" dirty="0" smtClean="0">
                <a:solidFill>
                  <a:schemeClr val="bg1"/>
                </a:solidFill>
              </a:rPr>
              <a:t>ЗА ВНИМАНИЕ!</a:t>
            </a:r>
            <a:endParaRPr lang="ru-RU" sz="5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ysert.life/wp-content/uploads/2019/06/ferma-rabbi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3" descr="Бежевый прямоугольник">
            <a:extLst>
              <a:ext uri="{FF2B5EF4-FFF2-40B4-BE49-F238E27FC236}">
                <a16:creationId xmlns:a16="http://schemas.microsoft.com/office/drawing/2014/main" xmlns="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4" name="Овал 13" descr="Бежевый овал">
            <a:extLst>
              <a:ext uri="{FF2B5EF4-FFF2-40B4-BE49-F238E27FC236}">
                <a16:creationId xmlns:a16="http://schemas.microsoft.com/office/drawing/2014/main" xmlns="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объект 6" descr="Синий прямоугольник">
            <a:extLst>
              <a:ext uri="{FF2B5EF4-FFF2-40B4-BE49-F238E27FC236}">
                <a16:creationId xmlns:a16="http://schemas.microsoft.com/office/drawing/2014/main" xmlns="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900048"/>
            <a:ext cx="4770591" cy="646604"/>
          </a:xfrm>
        </p:spPr>
        <p:txBody>
          <a:bodyPr rtlCol="0">
            <a:normAutofit/>
          </a:bodyPr>
          <a:lstStyle/>
          <a:p>
            <a:pPr rtl="0"/>
            <a:r>
              <a:rPr lang="ru-RU" sz="3000" dirty="0" smtClean="0">
                <a:solidFill>
                  <a:schemeClr val="bg1"/>
                </a:solidFill>
              </a:rPr>
              <a:t>СУТЬ ПРОЕКТА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 rtlCol="0"/>
          <a:lstStyle/>
          <a:p>
            <a:pPr rtl="0"/>
            <a:r>
              <a:rPr lang="ru-RU" b="1" dirty="0" smtClean="0"/>
              <a:t>СОЗДАНИЕ ПРОЕКТА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 dirty="0"/>
          </a:p>
        </p:txBody>
      </p:sp>
      <p:pic>
        <p:nvPicPr>
          <p:cNvPr id="28" name="Рисунок 27" descr="Значок галочки">
            <a:extLst>
              <a:ext uri="{FF2B5EF4-FFF2-40B4-BE49-F238E27FC236}">
                <a16:creationId xmlns:a16="http://schemas.microsoft.com/office/drawing/2014/main" xmlns="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Рисунок 29" descr="Значок галочки">
            <a:extLst>
              <a:ext uri="{FF2B5EF4-FFF2-40B4-BE49-F238E27FC236}">
                <a16:creationId xmlns:a16="http://schemas.microsoft.com/office/drawing/2014/main" xmlns="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 rtlCol="0"/>
          <a:lstStyle/>
          <a:p>
            <a:pPr rtl="0"/>
            <a:r>
              <a:rPr lang="ru-RU" b="1" dirty="0" smtClean="0"/>
              <a:t>АКТУАЛЬНОСТЬ ПРОЕКТА </a:t>
            </a:r>
            <a:endParaRPr lang="ru-RU" b="1" dirty="0"/>
          </a:p>
        </p:txBody>
      </p:sp>
      <p:pic>
        <p:nvPicPr>
          <p:cNvPr id="32" name="Рисунок 31" descr="Значок галочки">
            <a:extLst>
              <a:ext uri="{FF2B5EF4-FFF2-40B4-BE49-F238E27FC236}">
                <a16:creationId xmlns:a16="http://schemas.microsoft.com/office/drawing/2014/main" xmlns="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 rtlCol="0"/>
          <a:lstStyle/>
          <a:p>
            <a:pPr rtl="0"/>
            <a:r>
              <a:rPr lang="ru-RU" b="1" dirty="0" smtClean="0"/>
              <a:t>СЕГМЕНТ РЫНКА</a:t>
            </a:r>
            <a:endParaRPr lang="ru-RU" b="1" dirty="0"/>
          </a:p>
        </p:txBody>
      </p:sp>
      <p:sp>
        <p:nvSpPr>
          <p:cNvPr id="15" name="объект 27" descr="Бежевый прямоугольник">
            <a:extLst>
              <a:ext uri="{FF2B5EF4-FFF2-40B4-BE49-F238E27FC236}">
                <a16:creationId xmlns:a16="http://schemas.microsoft.com/office/drawing/2014/main" xmlns="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4284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Руки людей">
            <a:extLst>
              <a:ext uri="{FF2B5EF4-FFF2-40B4-BE49-F238E27FC236}">
                <a16:creationId xmlns:a16="http://schemas.microsoft.com/office/drawing/2014/main" xmlns="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xmlns="" id="{A277388B-76FD-44C4-B506-F8A157E57C6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6085" y="750669"/>
            <a:ext cx="8089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Настоящий проект предусматривает реализацию инвестиционных мероприятий по реконструкции и модернизации свинофермы, расположенной в Красноармейском районе Краснодарского края, в кролиководческую ферму и мясохладобойню. Ежегодный объем выращивания кроликов после завершения запланированных мероприятий составит 533 300 голов</a:t>
            </a:r>
            <a:endParaRPr lang="ru-RU" alt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47" y="4172991"/>
            <a:ext cx="7242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Browallia New" panose="020B0604020202020204" pitchFamily="34" charset="-34"/>
              </a:rPr>
              <a:t>Проект предполагает разработку новой технологии выращивания кроликов в промышленных масштабах и последующее создание на ее основе кролиководческого комплекса для получения мясной диетической продукции</a:t>
            </a:r>
            <a:endParaRPr lang="ru-RU" alt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Рукопожатие">
            <a:extLst>
              <a:ext uri="{FF2B5EF4-FFF2-40B4-BE49-F238E27FC236}">
                <a16:creationId xmlns:a16="http://schemas.microsoft.com/office/drawing/2014/main" xmlns="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xmlns="" id="{CDEEA71D-C3B3-45BB-A776-D17D92A58127}"/>
              </a:ext>
            </a:extLst>
          </p:cNvPr>
          <p:cNvSpPr/>
          <p:nvPr/>
        </p:nvSpPr>
        <p:spPr>
          <a:xfrm>
            <a:off x="0" y="310006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xmlns="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" y="-385079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АКТУАЛЬНОСТЬ ПРОЕКТА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9949" y="2131025"/>
            <a:ext cx="6792102" cy="82391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dirty="0" smtClean="0"/>
              <a:t>НА СЕГОДНЯШНИЙ ДЕНЬ ОТМЕЧАЮТСЯ СЛЕДУЮЩИЕ ТЕНДЕНЦИИ</a:t>
            </a:r>
            <a:endParaRPr lang="ru-RU" sz="2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281" y="3442341"/>
            <a:ext cx="3132000" cy="105922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увеличение спроса на мясо кроликов со стороны покупателей</a:t>
            </a:r>
            <a:endParaRPr lang="ru-RU" sz="1800" i="1" dirty="0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8038" y="3436890"/>
            <a:ext cx="4140627" cy="2603302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высокая инвестиционная привлекательность рассматриваемого направления животноводства, позволяющего получать качественную продукцию при относительно невысоких затратах на ее производство;</a:t>
            </a:r>
            <a:endParaRPr lang="ru-RU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</a:t>
            </a:fld>
            <a:endParaRPr lang="ru-RU" dirty="0"/>
          </a:p>
        </p:txBody>
      </p:sp>
      <p:sp>
        <p:nvSpPr>
          <p:cNvPr id="15" name="Объект 6">
            <a:extLst>
              <a:ext uri="{FF2B5EF4-FFF2-40B4-BE49-F238E27FC236}">
                <a16:creationId xmlns:a16="http://schemas.microsoft.com/office/drawing/2014/main" xmlns="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7868992" y="3436890"/>
            <a:ext cx="3815759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высокая степень </a:t>
            </a:r>
            <a:r>
              <a:rPr lang="ru-RU" sz="1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импортозависимости</a:t>
            </a: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данного направления отрасли – объем импорта кроликов в РФ оценивается на уровне до 80%.</a:t>
            </a:r>
            <a:endParaRPr lang="ru-RU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7" y="612039"/>
            <a:ext cx="1182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Проект реконструкции и модернизации кролиководческой фермы и мясохладобойни обусловлен актуальностью выращивания кроликов в промышленных масштабах. Это подтверждается результатами анализа социально-экономической ситуации региона в целом и конкретно рассматриваемой отрасли животноводства.</a:t>
            </a:r>
            <a:endParaRPr lang="ru-RU" altLang="ru-RU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объект 9" descr="Бежевый прямоугольник">
            <a:extLst>
              <a:ext uri="{FF2B5EF4-FFF2-40B4-BE49-F238E27FC236}">
                <a16:creationId xmlns:a16="http://schemas.microsoft.com/office/drawing/2014/main" xmlns="" id="{02C6628C-972C-4717-AAF3-D882B30F6658}"/>
              </a:ext>
            </a:extLst>
          </p:cNvPr>
          <p:cNvSpPr/>
          <p:nvPr/>
        </p:nvSpPr>
        <p:spPr>
          <a:xfrm>
            <a:off x="65373" y="472658"/>
            <a:ext cx="38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 на рабочий стол Кролик ест траву, обои для рабочего стола, скачать  обои, обои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7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xmlns="" id="{857A0168-DBD5-47D4-A751-3B39262D8254}"/>
              </a:ext>
            </a:extLst>
          </p:cNvPr>
          <p:cNvSpPr/>
          <p:nvPr/>
        </p:nvSpPr>
        <p:spPr>
          <a:xfrm>
            <a:off x="8355282" y="836613"/>
            <a:ext cx="3596311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xmlns="" id="{7F009843-AFA3-44E8-B7D5-3F39B363C92E}"/>
              </a:ext>
            </a:extLst>
          </p:cNvPr>
          <p:cNvSpPr/>
          <p:nvPr/>
        </p:nvSpPr>
        <p:spPr>
          <a:xfrm>
            <a:off x="6329692" y="1"/>
            <a:ext cx="5235536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844" y="1801415"/>
            <a:ext cx="4523900" cy="3255169"/>
          </a:xfrm>
        </p:spPr>
        <p:txBody>
          <a:bodyPr rtlCol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Технология предусматривает искусственное осеменение животных, кормление их </a:t>
            </a:r>
            <a:r>
              <a:rPr lang="ru-RU" altLang="ru-RU" sz="24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кормосмесями</a:t>
            </a:r>
            <a:r>
              <a:rPr lang="ru-RU" altLang="ru-RU" sz="24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обогащёнными фосфолипидными продуктами и белково-липидными смесями, и содержание в специальных условиях, направленных на ускорение процесса получения товарного молодняка</a:t>
            </a:r>
            <a:endParaRPr lang="ru-RU" altLang="ru-RU" sz="2400" b="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C750891-B331-46E3-89A1-0996C36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29" y="-253061"/>
            <a:ext cx="10515600" cy="1325563"/>
          </a:xfrm>
        </p:spPr>
        <p:txBody>
          <a:bodyPr rtlCol="0"/>
          <a:lstStyle/>
          <a:p>
            <a:pPr rtl="0"/>
            <a:r>
              <a:rPr lang="ru-RU" dirty="0" smtClean="0"/>
              <a:t>Схема расположения зданий фермы</a:t>
            </a:r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xmlns="" id="{31A1F953-41C3-4B9E-9EA3-26087E184E71}"/>
              </a:ext>
            </a:extLst>
          </p:cNvPr>
          <p:cNvSpPr/>
          <p:nvPr/>
        </p:nvSpPr>
        <p:spPr>
          <a:xfrm>
            <a:off x="403918" y="757754"/>
            <a:ext cx="3312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35" y="1072501"/>
            <a:ext cx="6774289" cy="58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045818" y="927278"/>
            <a:ext cx="4215419" cy="5473521"/>
            <a:chOff x="4059" y="1480"/>
            <a:chExt cx="1588" cy="1996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480"/>
              <a:ext cx="1588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059" y="1480"/>
              <a:ext cx="1587" cy="1996"/>
            </a:xfrm>
            <a:prstGeom prst="wedgeRectCallout">
              <a:avLst>
                <a:gd name="adj1" fmla="val -78356"/>
                <a:gd name="adj2" fmla="val -2657"/>
              </a:avLst>
            </a:prstGeom>
            <a:noFill/>
            <a:ln w="2857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61773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5632"/>
            <a:ext cx="5061397" cy="1302111"/>
          </a:xfrm>
        </p:spPr>
        <p:txBody>
          <a:bodyPr rtlCol="0">
            <a:normAutofit fontScale="90000"/>
          </a:bodyPr>
          <a:lstStyle/>
          <a:p>
            <a:r>
              <a:rPr lang="ru-RU" altLang="ru-RU" dirty="0">
                <a:solidFill>
                  <a:srgbClr val="107082"/>
                </a:solidFill>
              </a:rPr>
              <a:t>Для создания бизнеса в рамках настоящего проекта планируется осуществить ряд инвестиционных мероприятий:</a:t>
            </a:r>
            <a:endParaRPr lang="ru-RU" altLang="ru-RU" dirty="0">
              <a:solidFill>
                <a:srgbClr val="10708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2698" y="286781"/>
            <a:ext cx="5471664" cy="1431234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проведение строительно-монтажных работ по реконструкции кролиководческой фермы и мясохладобойни;</a:t>
            </a:r>
            <a:endParaRPr lang="ru-RU" sz="1900" i="1" spc="-15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338" y="6174902"/>
            <a:ext cx="357116" cy="365125"/>
          </a:xfrm>
        </p:spPr>
        <p:txBody>
          <a:bodyPr rtlCol="0"/>
          <a:lstStyle/>
          <a:p>
            <a:pPr algn="just" rtl="0"/>
            <a:fld id="{82EE24B5-652C-4DB5-B7C3-B5BBEC1280B1}" type="slidenum">
              <a:rPr lang="ru-RU" smtClean="0"/>
              <a:pPr algn="just" rtl="0"/>
              <a:t>7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286747" y="1541742"/>
            <a:ext cx="4422244" cy="743282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прокладка внутриплощадочных инженерных сетей;</a:t>
            </a:r>
            <a:endParaRPr lang="ru-RU" altLang="ru-RU" sz="19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1" name="Рисунок 14" descr="Значок галочки">
            <a:extLst>
              <a:ext uri="{FF2B5EF4-FFF2-40B4-BE49-F238E27FC236}">
                <a16:creationId xmlns:a16="http://schemas.microsoft.com/office/drawing/2014/main" xmlns="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9062" y="220954"/>
            <a:ext cx="576000" cy="576000"/>
          </a:xfrm>
        </p:spPr>
      </p:pic>
      <p:pic>
        <p:nvPicPr>
          <p:cNvPr id="12" name="Рисунок 16" descr="Значок галочки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9062" y="1466687"/>
            <a:ext cx="576000" cy="576001"/>
          </a:xfrm>
        </p:spPr>
      </p:pic>
      <p:pic>
        <p:nvPicPr>
          <p:cNvPr id="13" name="Рисунок 18" descr="Значок галочки">
            <a:extLst>
              <a:ext uri="{FF2B5EF4-FFF2-40B4-BE49-F238E27FC236}">
                <a16:creationId xmlns:a16="http://schemas.microsoft.com/office/drawing/2014/main" xmlns="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8770" y="2424420"/>
            <a:ext cx="576000" cy="57600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5"/>
          </p:nvPr>
        </p:nvSpPr>
        <p:spPr>
          <a:xfrm>
            <a:off x="6286747" y="2523339"/>
            <a:ext cx="5403566" cy="40166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благоустройство производственной территории</a:t>
            </a: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9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закупка </a:t>
            </a: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родительского и прародительского стада кроликов</a:t>
            </a: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9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приобретение </a:t>
            </a: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оборудования для кролиководческой фермы</a:t>
            </a: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9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разработка </a:t>
            </a:r>
            <a:r>
              <a:rPr lang="ru-RU" altLang="ru-RU" sz="19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кормосмесей</a:t>
            </a: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, обогащённых фосфолипидными продуктами и белково-липидными компонентами</a:t>
            </a: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9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приобретение </a:t>
            </a:r>
            <a:r>
              <a:rPr lang="ru-RU" altLang="ru-RU" sz="1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комплектной линии по убою кроликов до 500 голов в час.</a:t>
            </a:r>
          </a:p>
          <a:p>
            <a:endParaRPr lang="ru-RU" dirty="0"/>
          </a:p>
        </p:txBody>
      </p:sp>
      <p:pic>
        <p:nvPicPr>
          <p:cNvPr id="19" name="Рисунок 18" descr="Значок галочки">
            <a:extLst>
              <a:ext uri="{FF2B5EF4-FFF2-40B4-BE49-F238E27FC236}">
                <a16:creationId xmlns:a16="http://schemas.microsoft.com/office/drawing/2014/main" xmlns="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8770" y="3000421"/>
            <a:ext cx="576000" cy="576001"/>
          </a:xfrm>
        </p:spPr>
      </p:pic>
      <p:pic>
        <p:nvPicPr>
          <p:cNvPr id="20" name="Рисунок 18" descr="Значок галочки">
            <a:extLst>
              <a:ext uri="{FF2B5EF4-FFF2-40B4-BE49-F238E27FC236}">
                <a16:creationId xmlns:a16="http://schemas.microsoft.com/office/drawing/2014/main" xmlns="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8841" y="3723166"/>
            <a:ext cx="576000" cy="576001"/>
          </a:xfrm>
        </p:spPr>
      </p:pic>
      <p:pic>
        <p:nvPicPr>
          <p:cNvPr id="21" name="Рисунок 18" descr="Значок галочки">
            <a:extLst>
              <a:ext uri="{FF2B5EF4-FFF2-40B4-BE49-F238E27FC236}">
                <a16:creationId xmlns:a16="http://schemas.microsoft.com/office/drawing/2014/main" xmlns="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698" y="4467513"/>
            <a:ext cx="576000" cy="576001"/>
          </a:xfrm>
        </p:spPr>
      </p:pic>
      <p:pic>
        <p:nvPicPr>
          <p:cNvPr id="22" name="Рисунок 18" descr="Значок галочки">
            <a:extLst>
              <a:ext uri="{FF2B5EF4-FFF2-40B4-BE49-F238E27FC236}">
                <a16:creationId xmlns:a16="http://schemas.microsoft.com/office/drawing/2014/main" xmlns="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747" y="5461918"/>
            <a:ext cx="576000" cy="576001"/>
          </a:xfrm>
        </p:spPr>
      </p:pic>
      <p:sp>
        <p:nvSpPr>
          <p:cNvPr id="7" name="Прямоугольник 6"/>
          <p:cNvSpPr/>
          <p:nvPr/>
        </p:nvSpPr>
        <p:spPr>
          <a:xfrm>
            <a:off x="15579" y="2424419"/>
            <a:ext cx="5045818" cy="3613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Раскраски, Кролик, Контур зайца для вырезания кролики, контуры, Волк,  Задания на прохождение лабиринта. Раннее развитие детей, Учимся писать  цифры. Цифры от нуля до 10. Прописи для дошкольников по математике,  Карточки которые нуж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337" y="2108299"/>
            <a:ext cx="3545607" cy="38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аланс, наличные деньги, финансы, деньги, кошелек, почему контур  электронной коммерции - значок,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52" y="3651450"/>
            <a:ext cx="2208125" cy="22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Руки людей">
            <a:extLst>
              <a:ext uri="{FF2B5EF4-FFF2-40B4-BE49-F238E27FC236}">
                <a16:creationId xmlns:a16="http://schemas.microsoft.com/office/drawing/2014/main" xmlns="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xmlns="" id="{A277388B-76FD-44C4-B506-F8A157E57C65}"/>
              </a:ext>
            </a:extLst>
          </p:cNvPr>
          <p:cNvSpPr/>
          <p:nvPr/>
        </p:nvSpPr>
        <p:spPr>
          <a:xfrm>
            <a:off x="0" y="-42054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9414" y="180541"/>
            <a:ext cx="7770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rowallia New" panose="020B0604020202020204" pitchFamily="34" charset="-34"/>
              </a:rPr>
              <a:t>ПРОИЗВОДСТВЕННЫЕ ХАРАКТЕРИСТИКИ КОМПЛЕКСА </a:t>
            </a:r>
            <a:endParaRPr lang="ru-RU" altLang="ru-RU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rowallia New" panose="020B0604020202020204" pitchFamily="34" charset="-34"/>
            </a:endParaRPr>
          </a:p>
        </p:txBody>
      </p:sp>
      <p:graphicFrame>
        <p:nvGraphicFramePr>
          <p:cNvPr id="10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23875"/>
              </p:ext>
            </p:extLst>
          </p:nvPr>
        </p:nvGraphicFramePr>
        <p:xfrm>
          <a:off x="1845242" y="1514089"/>
          <a:ext cx="8499116" cy="5059462"/>
        </p:xfrm>
        <a:graphic>
          <a:graphicData uri="http://schemas.openxmlformats.org/drawingml/2006/table">
            <a:tbl>
              <a:tblPr/>
              <a:tblGrid>
                <a:gridCol w="4878626"/>
                <a:gridCol w="3620490"/>
              </a:tblGrid>
              <a:tr h="335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Характеристики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Количество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Кроликов для забоя в год,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533 300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Живорожденных  крольчат в год,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580 500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Окотов на  кроликоматку в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7,45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Процент окота при одноразовом осеменении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75%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Живорожденных крольчат в окоте,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Мертворожденных в окоте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4,5-5%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Смертность до отъема в 30-35 дней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7,5-8%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751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Крольчат отнятых в неделю и переведенных на доращивание и откорм, шт.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10 375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Смертность  с 35 -80 дней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Возраст при убое массой 3 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77-84 дня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Выход кроликов на убой в неделю,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24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9 543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89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Журнал Охота: Главная стра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18"/>
            <a:ext cx="12192000" cy="69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xmlns="" id="{A277388B-76FD-44C4-B506-F8A157E57C65}"/>
              </a:ext>
            </a:extLst>
          </p:cNvPr>
          <p:cNvSpPr/>
          <p:nvPr/>
        </p:nvSpPr>
        <p:spPr>
          <a:xfrm>
            <a:off x="0" y="-263760"/>
            <a:ext cx="12189600" cy="695331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510" y="-102798"/>
            <a:ext cx="10515600" cy="13255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ТУШКИ КРОЛИКОВ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9</a:t>
            </a:fld>
            <a:endParaRPr lang="ru-RU" dirty="0"/>
          </a:p>
        </p:txBody>
      </p:sp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xmlns="" id="{B07BA1F9-2C19-4C07-B29B-18B9FBCC4755}"/>
              </a:ext>
            </a:extLst>
          </p:cNvPr>
          <p:cNvSpPr/>
          <p:nvPr/>
        </p:nvSpPr>
        <p:spPr>
          <a:xfrm>
            <a:off x="4626400" y="940904"/>
            <a:ext cx="3278346" cy="50188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9821732" y="979089"/>
            <a:ext cx="556592" cy="8746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362942" y="940904"/>
            <a:ext cx="556592" cy="8746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03201" y="2199709"/>
            <a:ext cx="30760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1 КАТЕГОРИЯ </a:t>
            </a:r>
            <a:endParaRPr lang="ru-RU" alt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Мышцы тушки хорошо раздвинуты. Бедра выполнены хорошо, округлены. Остистые отростки спинных позвонков не выступают. Отложения жира на холке и в паховой полости в виде утолщенных полос. Почки покрыты жиром до половины. </a:t>
            </a:r>
            <a:endParaRPr lang="ru-RU" alt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3576" y="2241449"/>
            <a:ext cx="358541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 КАТЕГОРИЯ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Мышцы </a:t>
            </a:r>
            <a:r>
              <a:rPr lang="ru-RU" alt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тушки раздвинуты удовлетворительно. Бедра подтянуты, </a:t>
            </a:r>
            <a:r>
              <a:rPr lang="ru-RU" alt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плосковаты</a:t>
            </a:r>
            <a:r>
              <a:rPr lang="ru-RU" alt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 Остистые отростки спинных позвонков слегка выступают. Отложения или следы жира на холке и в паховой полости незначительные. Допускается отсутствие жировых отложений. </a:t>
            </a:r>
            <a:endParaRPr lang="ru-RU" alt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58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87613_TF45022061.potx" id="{E4228E3D-31EB-4C93-9BAE-40586F136B96}" vid="{AD43D1E4-F564-44FC-861C-BD6D3C11BE1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18CE8-9293-4220-BA3B-5D353B13ABC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Маркетинговый план в сфере профессиональных услуг</Template>
  <TotalTime>0</TotalTime>
  <Words>648</Words>
  <Application>Microsoft Office PowerPoint</Application>
  <PresentationFormat>Широкоэкранный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</vt:lpstr>
      <vt:lpstr>Browallia New</vt:lpstr>
      <vt:lpstr>Calibri</vt:lpstr>
      <vt:lpstr>Comic Sans MS</vt:lpstr>
      <vt:lpstr>Gill Sans MT</vt:lpstr>
      <vt:lpstr>Times New Roman</vt:lpstr>
      <vt:lpstr>Wingdings</vt:lpstr>
      <vt:lpstr>Тема Office</vt:lpstr>
      <vt:lpstr>ПРОЕКТ  КРОЛИКОВОДЧЕСКАЯ ФЕРМА</vt:lpstr>
      <vt:lpstr>СУТЬ ПРОЕКТА</vt:lpstr>
      <vt:lpstr>Презентация PowerPoint</vt:lpstr>
      <vt:lpstr>АКТУАЛЬНОСТЬ ПРОЕКТА</vt:lpstr>
      <vt:lpstr>Технология предусматривает искусственное осеменение животных, кормление их кормосмесями, обогащёнными фосфолипидными продуктами и белково-липидными смесями, и содержание в специальных условиях, направленных на ускорение процесса получения товарного молодняка</vt:lpstr>
      <vt:lpstr>Схема расположения зданий фермы</vt:lpstr>
      <vt:lpstr>Для создания бизнеса в рамках настоящего проекта планируется осуществить ряд инвестиционных мероприятий:</vt:lpstr>
      <vt:lpstr>Презентация PowerPoint</vt:lpstr>
      <vt:lpstr>ТУШКИ КРОЛИКОВ</vt:lpstr>
      <vt:lpstr>В рамках настоящего проекта предполагается установить цены на продукцию переработки кроликов на уровне нижней границы среднерыночного диапазона с целью выхода на рынок и занятия уверенных позиций. На основе проведенного анализа на горизонт расчета планируются следующие цены на продукцию:  Тушка кролика – 372 руб./кг с учетом НДС; субпродукты (печень, сердце, легкие) – 298 руб./кг с учетом НДС.  </vt:lpstr>
      <vt:lpstr>ОКУПАЕМОСТЬ ПРОЕКТА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2023-10-20T08:52:44Z</dcterms:created>
  <dcterms:modified xsi:type="dcterms:W3CDTF">2023-10-20T10:22:33Z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