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9" r:id="rId10"/>
    <p:sldId id="270" r:id="rId11"/>
    <p:sldId id="271" r:id="rId12"/>
    <p:sldId id="274" r:id="rId13"/>
    <p:sldId id="275" r:id="rId14"/>
    <p:sldId id="277" r:id="rId15"/>
    <p:sldId id="293" r:id="rId16"/>
    <p:sldId id="278" r:id="rId17"/>
    <p:sldId id="283" r:id="rId18"/>
    <p:sldId id="284" r:id="rId19"/>
    <p:sldId id="286" r:id="rId20"/>
    <p:sldId id="287" r:id="rId21"/>
    <p:sldId id="292" r:id="rId22"/>
    <p:sldId id="290" r:id="rId23"/>
    <p:sldId id="291" r:id="rId24"/>
  </p:sldIdLst>
  <p:sldSz cx="9144000" cy="6858000" type="screen4x3"/>
  <p:notesSz cx="6884988" cy="100187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iI26O34b6RqwJEpxukWQGTdHpB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116015B8-FF23-432A-91BB-465B1AEF638C}">
  <a:tblStyle styleId="{116015B8-FF23-432A-91BB-465B1AEF63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43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8562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2" tIns="96572" rIns="96572" bIns="9657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spcFirstLastPara="1" wrap="square" lIns="96572" tIns="96572" rIns="96572" bIns="9657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8562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 txBox="1">
            <a:spLocks noGrp="1"/>
          </p:cNvSpPr>
          <p:nvPr>
            <p:ph type="body" idx="1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spcFirstLastPara="1" wrap="square" lIns="96572" tIns="96572" rIns="96572" bIns="9657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82" name="Google Shape;1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8562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:notes"/>
          <p:cNvSpPr txBox="1">
            <a:spLocks noGrp="1"/>
          </p:cNvSpPr>
          <p:nvPr>
            <p:ph type="body" idx="1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spcFirstLastPara="1" wrap="square" lIns="96572" tIns="96572" rIns="96572" bIns="9657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89" name="Google Shape;18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8562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9:notes"/>
          <p:cNvSpPr txBox="1">
            <a:spLocks noGrp="1"/>
          </p:cNvSpPr>
          <p:nvPr>
            <p:ph type="body" idx="1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spcFirstLastPara="1" wrap="square" lIns="96572" tIns="96572" rIns="96572" bIns="9657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211" name="Google Shape;21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8562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0:notes"/>
          <p:cNvSpPr txBox="1">
            <a:spLocks noGrp="1"/>
          </p:cNvSpPr>
          <p:nvPr>
            <p:ph type="body" idx="1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spcFirstLastPara="1" wrap="square" lIns="96572" tIns="96572" rIns="96572" bIns="9657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219" name="Google Shape;21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8562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2:notes"/>
          <p:cNvSpPr txBox="1">
            <a:spLocks noGrp="1"/>
          </p:cNvSpPr>
          <p:nvPr>
            <p:ph type="body" idx="1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spcFirstLastPara="1" wrap="square" lIns="96572" tIns="96572" rIns="96572" bIns="9657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232" name="Google Shape;23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8562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3:notes"/>
          <p:cNvSpPr txBox="1">
            <a:spLocks noGrp="1"/>
          </p:cNvSpPr>
          <p:nvPr>
            <p:ph type="body" idx="1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spcFirstLastPara="1" wrap="square" lIns="96572" tIns="96572" rIns="96572" bIns="9657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239" name="Google Shape;23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8562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7:notes"/>
          <p:cNvSpPr txBox="1">
            <a:spLocks noGrp="1"/>
          </p:cNvSpPr>
          <p:nvPr>
            <p:ph type="body" idx="1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spcFirstLastPara="1" wrap="square" lIns="96572" tIns="96572" rIns="96572" bIns="9657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272" name="Google Shape;27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8562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8:notes"/>
          <p:cNvSpPr txBox="1">
            <a:spLocks noGrp="1"/>
          </p:cNvSpPr>
          <p:nvPr>
            <p:ph type="body" idx="1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spcFirstLastPara="1" wrap="square" lIns="96572" tIns="96572" rIns="96572" bIns="9657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279" name="Google Shape;27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8562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0:notes"/>
          <p:cNvSpPr txBox="1">
            <a:spLocks noGrp="1"/>
          </p:cNvSpPr>
          <p:nvPr>
            <p:ph type="body" idx="1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spcFirstLastPara="1" wrap="square" lIns="96572" tIns="96572" rIns="96572" bIns="9657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293" name="Google Shape;29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8562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1:notes"/>
          <p:cNvSpPr txBox="1">
            <a:spLocks noGrp="1"/>
          </p:cNvSpPr>
          <p:nvPr>
            <p:ph type="body" idx="1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spcFirstLastPara="1" wrap="square" lIns="96572" tIns="96572" rIns="96572" bIns="9657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300" name="Google Shape;30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8562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spcFirstLastPara="1" wrap="square" lIns="96572" tIns="96572" rIns="96572" bIns="9657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8562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4:notes"/>
          <p:cNvSpPr txBox="1">
            <a:spLocks noGrp="1"/>
          </p:cNvSpPr>
          <p:nvPr>
            <p:ph type="body" idx="1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spcFirstLastPara="1" wrap="square" lIns="96572" tIns="96572" rIns="96572" bIns="9657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335" name="Google Shape;33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8562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5:notes"/>
          <p:cNvSpPr txBox="1">
            <a:spLocks noGrp="1"/>
          </p:cNvSpPr>
          <p:nvPr>
            <p:ph type="body" idx="1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spcFirstLastPara="1" wrap="square" lIns="96572" tIns="96572" rIns="96572" bIns="9657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342" name="Google Shape;34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8562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spcFirstLastPara="1" wrap="square" lIns="96572" tIns="96572" rIns="96572" bIns="9657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8562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spcFirstLastPara="1" wrap="square" lIns="96572" tIns="96572" rIns="96572" bIns="9657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8562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spcFirstLastPara="1" wrap="square" lIns="96572" tIns="96572" rIns="96572" bIns="9657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8562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>
            <a:spLocks noGrp="1"/>
          </p:cNvSpPr>
          <p:nvPr>
            <p:ph type="body" idx="1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spcFirstLastPara="1" wrap="square" lIns="96572" tIns="96572" rIns="96572" bIns="9657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30" name="Google Shape;1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8562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>
            <a:spLocks noGrp="1"/>
          </p:cNvSpPr>
          <p:nvPr>
            <p:ph type="body" idx="1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spcFirstLastPara="1" wrap="square" lIns="96572" tIns="96572" rIns="96572" bIns="9657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37" name="Google Shape;1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8562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 txBox="1">
            <a:spLocks noGrp="1"/>
          </p:cNvSpPr>
          <p:nvPr>
            <p:ph type="body" idx="1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spcFirstLastPara="1" wrap="square" lIns="96572" tIns="96572" rIns="96572" bIns="9657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44" name="Google Shape;1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8562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:notes"/>
          <p:cNvSpPr txBox="1">
            <a:spLocks noGrp="1"/>
          </p:cNvSpPr>
          <p:nvPr>
            <p:ph type="body" idx="1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spcFirstLastPara="1" wrap="square" lIns="96572" tIns="96572" rIns="96572" bIns="9657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75" name="Google Shape;17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8562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7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4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4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4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resh-green.ru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lfoodlife.orgs.biz/" TargetMode="External"/><Relationship Id="rId5" Type="http://schemas.openxmlformats.org/officeDocument/2006/relationships/hyperlink" Target="https://chibbis.ru/orenburg/restaurant/art-kofe/menu" TargetMode="External"/><Relationship Id="rId4" Type="http://schemas.openxmlformats.org/officeDocument/2006/relationships/hyperlink" Target="https://fitmenchef-danilruban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611560" y="2852936"/>
            <a:ext cx="7851648" cy="1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3200">
                <a:latin typeface="Arial"/>
                <a:ea typeface="Arial"/>
                <a:cs typeface="Arial"/>
                <a:sym typeface="Arial"/>
              </a:rPr>
              <a:t>Выпускная квалификационная работа в формате стартапа</a:t>
            </a:r>
            <a:br>
              <a:rPr lang="ru-RU" sz="3200">
                <a:latin typeface="Arial"/>
                <a:ea typeface="Arial"/>
                <a:cs typeface="Arial"/>
                <a:sym typeface="Arial"/>
              </a:rPr>
            </a:br>
            <a:r>
              <a:rPr lang="ru-RU" sz="3200">
                <a:latin typeface="Arial"/>
                <a:ea typeface="Arial"/>
                <a:cs typeface="Arial"/>
                <a:sym typeface="Arial"/>
              </a:rPr>
              <a:t> на тему: «Создание и развитие салат-бара как нового формата питания»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2051720" y="5445224"/>
            <a:ext cx="7488832" cy="1412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Выполнил: Гиннатулина Марианна Вадимовна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96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Научный руководитель: Реброва Татьяна Александровна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2492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"/>
          <p:cNvSpPr txBox="1">
            <a:spLocks noGrp="1"/>
          </p:cNvSpPr>
          <p:nvPr>
            <p:ph type="title"/>
          </p:nvPr>
        </p:nvSpPr>
        <p:spPr>
          <a:xfrm>
            <a:off x="676891" y="527542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Рисунок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– Прототип логотипа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салат-бара</a:t>
            </a:r>
            <a:endParaRPr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6" name="Google Shape;18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6136" y="0"/>
            <a:ext cx="3347864" cy="1052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6425" y="1155747"/>
            <a:ext cx="5141815" cy="43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6"/>
          <p:cNvSpPr txBox="1">
            <a:spLocks noGrp="1"/>
          </p:cNvSpPr>
          <p:nvPr>
            <p:ph type="title"/>
          </p:nvPr>
        </p:nvSpPr>
        <p:spPr>
          <a:xfrm>
            <a:off x="397206" y="599107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000" dirty="0" smtClean="0">
                <a:latin typeface="Arial"/>
                <a:ea typeface="Arial"/>
                <a:cs typeface="Arial"/>
                <a:sym typeface="Arial"/>
              </a:rPr>
              <a:t>Рисунок </a:t>
            </a:r>
            <a:r>
              <a:rPr lang="en-GB" sz="2000" dirty="0" smtClean="0"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ru-RU" sz="2000" dirty="0" smtClean="0">
                <a:latin typeface="Arial"/>
                <a:ea typeface="Arial"/>
                <a:cs typeface="Arial"/>
                <a:sym typeface="Arial"/>
              </a:rPr>
              <a:t> - Меню </a:t>
            </a:r>
            <a:r>
              <a:rPr lang="ru-RU" sz="2000" dirty="0" err="1" smtClean="0">
                <a:latin typeface="Arial"/>
                <a:ea typeface="Arial"/>
                <a:cs typeface="Arial"/>
                <a:sym typeface="Arial"/>
              </a:rPr>
              <a:t>салат-бара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6136" y="0"/>
            <a:ext cx="3347864" cy="1052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91604" y="801859"/>
            <a:ext cx="4058501" cy="551453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5" name="Google Shape;195;p16"/>
          <p:cNvGraphicFramePr/>
          <p:nvPr/>
        </p:nvGraphicFramePr>
        <p:xfrm>
          <a:off x="4770177" y="801857"/>
          <a:ext cx="3960450" cy="5486402"/>
        </p:xfrm>
        <a:graphic>
          <a:graphicData uri="http://schemas.openxmlformats.org/drawingml/2006/table">
            <a:tbl>
              <a:tblPr>
                <a:noFill/>
                <a:tableStyleId>{116015B8-FF23-432A-91BB-465B1AEF638C}</a:tableStyleId>
              </a:tblPr>
              <a:tblGrid>
                <a:gridCol w="1980225"/>
                <a:gridCol w="1980225"/>
              </a:tblGrid>
              <a:tr h="283169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СОБЕРИ САМ</a:t>
                      </a: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225" marR="602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77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Наименование 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225" marR="602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Цена, руб. за 50 гр.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225" marR="602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7773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Лосось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225" marR="60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120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225" marR="602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7773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Креветка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225" marR="60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110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225" marR="60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7773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Индейка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225" marR="60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95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225" marR="602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7773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Курица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225" marR="60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85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225" marR="602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7773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Ростбиф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225" marR="60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115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225" marR="602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7773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Мортаделла</a:t>
                      </a:r>
                      <a:endParaRPr sz="11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225" marR="60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r>
                        <a:rPr lang="ru-RU" sz="140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1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225" marR="602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7773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/>
                        <a:t>П</a:t>
                      </a:r>
                      <a:r>
                        <a:rPr lang="ru-RU" sz="140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арма</a:t>
                      </a:r>
                      <a:endParaRPr sz="11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225" marR="60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</a:t>
                      </a:r>
                      <a:endParaRPr sz="11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225" marR="602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7773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Чеддер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225" marR="60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225" marR="602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7773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Моцарелла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225" marR="60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225" marR="602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7773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Страчателла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225" marR="60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45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225" marR="602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7773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Дор блю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225" marR="60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45</a:t>
                      </a:r>
                      <a:endParaRPr sz="11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225" marR="602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7773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Пармезан</a:t>
                      </a:r>
                      <a:endParaRPr sz="11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225" marR="60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r>
                        <a:rPr lang="ru-RU" sz="140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1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225" marR="602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7773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Огурцы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225" marR="60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 sz="11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225" marR="602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7773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Авокадо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225" marR="60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</a:t>
                      </a:r>
                      <a:endParaRPr sz="11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225" marR="602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7773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Листья салата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225" marR="60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11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225" marR="602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7773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Помидоры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225" marR="60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 sz="11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225" marR="602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7773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Брокколи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225" marR="60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</a:t>
                      </a:r>
                      <a:endParaRPr sz="11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225" marR="602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7773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Манго</a:t>
                      </a:r>
                      <a:endParaRPr sz="11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225" marR="60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</a:t>
                      </a:r>
                      <a:endParaRPr sz="11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225" marR="602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7773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Соус </a:t>
                      </a:r>
                      <a:r>
                        <a:rPr lang="ru-RU" sz="1400" u="none" strike="noStrike" cap="none" dirty="0" err="1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чили</a:t>
                      </a:r>
                      <a:endParaRPr sz="11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225" marR="60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225" marR="602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7773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Соус понзу</a:t>
                      </a: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225" marR="60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</a:t>
                      </a:r>
                      <a:endParaRPr sz="11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225" marR="602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749" y="759655"/>
            <a:ext cx="4307280" cy="561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"/>
          <p:cNvSpPr txBox="1">
            <a:spLocks noGrp="1"/>
          </p:cNvSpPr>
          <p:nvPr>
            <p:ph type="title"/>
          </p:nvPr>
        </p:nvSpPr>
        <p:spPr>
          <a:xfrm>
            <a:off x="664491" y="797848"/>
            <a:ext cx="822960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dirty="0" smtClean="0">
                <a:latin typeface="Arial"/>
                <a:ea typeface="Arial"/>
                <a:cs typeface="Arial"/>
                <a:sym typeface="Arial"/>
              </a:rPr>
              <a:t>Таблица 3 - Производственный </a:t>
            </a: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план на 17 недель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4" name="Google Shape;214;p19"/>
          <p:cNvGraphicFramePr/>
          <p:nvPr/>
        </p:nvGraphicFramePr>
        <p:xfrm>
          <a:off x="330093" y="1449259"/>
          <a:ext cx="8532554" cy="4690958"/>
        </p:xfrm>
        <a:graphic>
          <a:graphicData uri="http://schemas.openxmlformats.org/drawingml/2006/table">
            <a:tbl>
              <a:tblPr>
                <a:noFill/>
                <a:tableStyleId>{116015B8-FF23-432A-91BB-465B1AEF638C}</a:tableStyleId>
              </a:tblPr>
              <a:tblGrid>
                <a:gridCol w="1189695"/>
                <a:gridCol w="432795"/>
                <a:gridCol w="431879"/>
                <a:gridCol w="431879"/>
                <a:gridCol w="431879"/>
                <a:gridCol w="431879"/>
                <a:gridCol w="431879"/>
                <a:gridCol w="431879"/>
                <a:gridCol w="431879"/>
                <a:gridCol w="431879"/>
                <a:gridCol w="431879"/>
                <a:gridCol w="431879"/>
                <a:gridCol w="431879"/>
                <a:gridCol w="431879"/>
                <a:gridCol w="431879"/>
                <a:gridCol w="431879"/>
                <a:gridCol w="431879"/>
                <a:gridCol w="431879"/>
              </a:tblGrid>
              <a:tr h="324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Этап / Неделя</a:t>
                      </a:r>
                      <a:endParaRPr sz="2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2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17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5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Исследование и уточнение концепции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██</a:t>
                      </a:r>
                      <a:endParaRPr sz="2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██</a:t>
                      </a:r>
                      <a:endParaRPr sz="2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░</a:t>
                      </a:r>
                      <a:endParaRPr sz="2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08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Договоры аренды, ремонт и подготовка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██</a:t>
                      </a:r>
                      <a:endParaRPr sz="2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██</a:t>
                      </a:r>
                      <a:endParaRPr sz="2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░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48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Закупка и монтаж оборудования</a:t>
                      </a:r>
                      <a:endParaRPr sz="2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██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██</a:t>
                      </a:r>
                      <a:endParaRPr sz="2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░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5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Разработка и тестирование меню</a:t>
                      </a:r>
                      <a:endParaRPr sz="2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██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██</a:t>
                      </a:r>
                      <a:endParaRPr sz="2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██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░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31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Набор и обучение персонала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██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██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██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░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31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Подготовка логистики и поставок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██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██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░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31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«Мягкий» запуск салат-бара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██</a:t>
                      </a:r>
                      <a:endParaRPr sz="2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██</a:t>
                      </a:r>
                      <a:endParaRPr sz="2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██</a:t>
                      </a:r>
                      <a:endParaRPr sz="2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300" marR="633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15" name="Google Shape;215;p19"/>
          <p:cNvSpPr/>
          <p:nvPr/>
        </p:nvSpPr>
        <p:spPr>
          <a:xfrm>
            <a:off x="0" y="6237312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Условные обозначения:</a:t>
            </a: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██ — активная работа (основной этап)</a:t>
            </a:r>
            <a:b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░ — завершающие или подготовительные мероприятия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6136" y="0"/>
            <a:ext cx="3347864" cy="980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0"/>
          <p:cNvSpPr txBox="1">
            <a:spLocks noGrp="1"/>
          </p:cNvSpPr>
          <p:nvPr>
            <p:ph type="title"/>
          </p:nvPr>
        </p:nvSpPr>
        <p:spPr>
          <a:xfrm>
            <a:off x="439408" y="8276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Таблица 4 - Прогноз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продаж салатов на 12 месяцев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endParaRPr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3" name="Google Shape;22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6136" y="0"/>
            <a:ext cx="3347864" cy="10527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37619" y="1533873"/>
          <a:ext cx="8525031" cy="5155314"/>
        </p:xfrm>
        <a:graphic>
          <a:graphicData uri="http://schemas.openxmlformats.org/drawingml/2006/table">
            <a:tbl>
              <a:tblPr/>
              <a:tblGrid>
                <a:gridCol w="1097286"/>
                <a:gridCol w="604071"/>
                <a:gridCol w="620334"/>
                <a:gridCol w="620334"/>
                <a:gridCol w="620334"/>
                <a:gridCol w="620334"/>
                <a:gridCol w="620334"/>
                <a:gridCol w="620334"/>
                <a:gridCol w="620334"/>
                <a:gridCol w="620334"/>
                <a:gridCol w="620334"/>
                <a:gridCol w="620334"/>
                <a:gridCol w="620334"/>
              </a:tblGrid>
              <a:tr h="5271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ru-RU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ru-RU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ru-RU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ru-RU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1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Количество, шт.</a:t>
                      </a:r>
                      <a:endParaRPr lang="ru-RU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900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1050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1200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1400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1600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1800</a:t>
                      </a:r>
                      <a:endParaRPr lang="ru-RU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2100</a:t>
                      </a:r>
                      <a:endParaRPr lang="ru-RU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2000</a:t>
                      </a:r>
                      <a:endParaRPr lang="ru-RU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1800</a:t>
                      </a:r>
                      <a:endParaRPr lang="ru-RU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1700</a:t>
                      </a:r>
                      <a:endParaRPr lang="ru-RU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1500</a:t>
                      </a:r>
                      <a:endParaRPr lang="ru-RU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1300</a:t>
                      </a:r>
                      <a:endParaRPr lang="ru-RU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40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Минимальная стоимость, руб.</a:t>
                      </a:r>
                      <a:endParaRPr lang="ru-RU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280</a:t>
                      </a:r>
                      <a:endParaRPr lang="ru-RU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280</a:t>
                      </a:r>
                      <a:endParaRPr lang="ru-RU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280</a:t>
                      </a:r>
                      <a:endParaRPr lang="ru-RU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280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280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280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280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280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280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280</a:t>
                      </a:r>
                      <a:endParaRPr lang="ru-RU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280</a:t>
                      </a:r>
                      <a:endParaRPr lang="ru-RU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280</a:t>
                      </a:r>
                      <a:endParaRPr lang="ru-RU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40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Максимальная стоимость, руб.</a:t>
                      </a:r>
                      <a:endParaRPr lang="ru-RU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550</a:t>
                      </a:r>
                      <a:endParaRPr lang="ru-RU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550</a:t>
                      </a:r>
                      <a:endParaRPr lang="ru-RU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550</a:t>
                      </a:r>
                      <a:endParaRPr lang="ru-RU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550</a:t>
                      </a:r>
                      <a:endParaRPr lang="ru-RU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550</a:t>
                      </a:r>
                      <a:endParaRPr lang="ru-RU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550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550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550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550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550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550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550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Итого в </a:t>
                      </a: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среднем, </a:t>
                      </a: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руб.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373500</a:t>
                      </a:r>
                      <a:endParaRPr lang="ru-RU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435750</a:t>
                      </a:r>
                      <a:endParaRPr lang="ru-RU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498000</a:t>
                      </a:r>
                      <a:endParaRPr lang="ru-RU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581000</a:t>
                      </a:r>
                      <a:endParaRPr lang="ru-RU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664000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747000</a:t>
                      </a:r>
                      <a:endParaRPr lang="ru-RU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871500</a:t>
                      </a:r>
                      <a:endParaRPr lang="ru-RU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830000</a:t>
                      </a:r>
                      <a:endParaRPr lang="ru-RU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747000</a:t>
                      </a:r>
                      <a:endParaRPr lang="ru-RU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705500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622500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539500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Итого в общем, </a:t>
                      </a:r>
                      <a:r>
                        <a:rPr lang="ru-RU" sz="18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руб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r>
                        <a:rPr lang="ru-RU" sz="18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585 250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2"/>
          <p:cNvSpPr txBox="1"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400" dirty="0" smtClean="0">
                <a:latin typeface="Arial"/>
                <a:ea typeface="Arial"/>
                <a:cs typeface="Arial"/>
                <a:sym typeface="Arial"/>
              </a:rPr>
              <a:t>Таблица 5 - Затраты </a:t>
            </a: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на начало проекта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6136" y="0"/>
            <a:ext cx="3347864" cy="10527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6" name="Google Shape;236;p22"/>
          <p:cNvGraphicFramePr/>
          <p:nvPr/>
        </p:nvGraphicFramePr>
        <p:xfrm>
          <a:off x="467544" y="1916830"/>
          <a:ext cx="8280925" cy="4528375"/>
        </p:xfrm>
        <a:graphic>
          <a:graphicData uri="http://schemas.openxmlformats.org/drawingml/2006/table">
            <a:tbl>
              <a:tblPr>
                <a:noFill/>
                <a:tableStyleId>{116015B8-FF23-432A-91BB-465B1AEF638C}</a:tableStyleId>
              </a:tblPr>
              <a:tblGrid>
                <a:gridCol w="3619300"/>
                <a:gridCol w="4661625"/>
              </a:tblGrid>
              <a:tr h="437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Наименование</a:t>
                      </a:r>
                      <a:endParaRPr sz="1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Сумма, руб.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37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Оформление документов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50 000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37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Аренда помещения (залог и аванс)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120 000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37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Ремонт и перепланировка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250 000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37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Закупка оборудования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600 000</a:t>
                      </a:r>
                      <a:endParaRPr sz="1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91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Холодильное и витринное оснащение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400 000</a:t>
                      </a:r>
                      <a:endParaRPr sz="1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37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Первичная закупка сырья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100 000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37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Маркетинг и реклама (старт)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80 000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37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Прочие организационные затраты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50 000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37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Итого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1 650 000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065" y="823277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Таблица 6 -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Расчет численности персонала и фонда заработной платы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4234" y="2110153"/>
          <a:ext cx="8342141" cy="4417257"/>
        </p:xfrm>
        <a:graphic>
          <a:graphicData uri="http://schemas.openxmlformats.org/drawingml/2006/table">
            <a:tbl>
              <a:tblPr/>
              <a:tblGrid>
                <a:gridCol w="2174657"/>
                <a:gridCol w="1726651"/>
                <a:gridCol w="2360309"/>
                <a:gridCol w="2080524"/>
              </a:tblGrid>
              <a:tr h="7362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Должность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Численность, чел.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Средняя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заработная плата, руб.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Обязательные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отчисления, руб.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2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Генеральный директор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50 000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15 000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Бухгалтер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40 000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12 000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Маркетолог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40 000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12 000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Шеф-повар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45 000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13 500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Повар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40 000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12 000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Кассир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40 000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12 000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2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Помощник по заготовке и уборке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35 000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10 500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Итого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290 000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87 000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Google Shape;242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96136" y="0"/>
            <a:ext cx="3347864" cy="1097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3"/>
          <p:cNvSpPr txBox="1">
            <a:spLocks noGrp="1"/>
          </p:cNvSpPr>
          <p:nvPr>
            <p:ph type="title"/>
          </p:nvPr>
        </p:nvSpPr>
        <p:spPr>
          <a:xfrm>
            <a:off x="379827" y="7067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400" dirty="0" smtClean="0">
                <a:latin typeface="Arial"/>
                <a:ea typeface="Arial"/>
                <a:cs typeface="Arial"/>
                <a:sym typeface="Arial"/>
              </a:rPr>
              <a:t>Таблица 7 - Постоянные </a:t>
            </a: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и переменные затраты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6136" y="0"/>
            <a:ext cx="3347864" cy="10527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4235" y="1698542"/>
          <a:ext cx="8129880" cy="4958876"/>
        </p:xfrm>
        <a:graphic>
          <a:graphicData uri="http://schemas.openxmlformats.org/drawingml/2006/table">
            <a:tbl>
              <a:tblPr/>
              <a:tblGrid>
                <a:gridCol w="6003671"/>
                <a:gridCol w="2126209"/>
              </a:tblGrid>
              <a:tr h="4984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Статья расходов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Среднемес. сумма, руб.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Постоянные расходы (вне зависимости от объёмов продаж)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Аренда помещения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50 000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Коммунальные платежи (вода, электричество, отопление)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20 000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Реклама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40 000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Фонд оплаты труда постоянного персонала 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377 000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Интернет и ПО для автоматизации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7 000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Вывоз отходов, санобработка и </a:t>
                      </a:r>
                      <a:r>
                        <a:rPr lang="ru-RU" sz="16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клининг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12 000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Итого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506 000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Переменные расходы (прямо зависят от объёмов продаж)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Закупка ингредиентов (овощи, фрукты, белки)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250 000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Затраты на упаковку, салфетки, специи, одноразовую посуду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30 000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Повременная оплата труда (доп. сотрудники при пиковых нагрузках)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40 000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Прочие переменные расходы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20 000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Итого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340 000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4" name="Google Shape;274;p27"/>
          <p:cNvGraphicFramePr/>
          <p:nvPr/>
        </p:nvGraphicFramePr>
        <p:xfrm>
          <a:off x="179512" y="1668111"/>
          <a:ext cx="8640975" cy="5049976"/>
        </p:xfrm>
        <a:graphic>
          <a:graphicData uri="http://schemas.openxmlformats.org/drawingml/2006/table">
            <a:tbl>
              <a:tblPr>
                <a:noFill/>
                <a:tableStyleId>{116015B8-FF23-432A-91BB-465B1AEF638C}</a:tableStyleId>
              </a:tblPr>
              <a:tblGrid>
                <a:gridCol w="1612600"/>
                <a:gridCol w="1740225"/>
                <a:gridCol w="1642200"/>
                <a:gridCol w="1640350"/>
                <a:gridCol w="2005600"/>
              </a:tblGrid>
              <a:tr h="21132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Направление</a:t>
                      </a: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925" marR="61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 кв.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925" marR="61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II кв.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925" marR="61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III кв.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925" marR="61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IV кв.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925" marR="61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635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Социальные сети и онлайн-продвижение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925" marR="61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████░░ (активный сбор аудитории, контент)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925" marR="61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████░░ (поддержка лояльности)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925" marR="61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████░░ (акции в летний период)</a:t>
                      </a: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925" marR="61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████░░ (развитие нового контента)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925" marR="61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635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Оффлайн-реклама, раздаточные материалы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925" marR="61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████░░ (стартовая кампания)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925" marR="61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██░░ (участие в мероприятиях)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925" marR="61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███░░ (раздача купонов)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925" marR="61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██░░ (корректировка и масштабирование)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925" marR="61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25203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Партнёрства с фитнес-клубами, учебными заведениями, офисами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925" marR="61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███░░ (переговоры о </a:t>
                      </a:r>
                      <a:r>
                        <a:rPr lang="ru-RU" sz="14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коллаборациях</a:t>
                      </a:r>
                      <a:r>
                        <a:rPr lang="ru-RU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925" marR="61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████░░ (совместные акции)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925" marR="61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████░░ (сезонные офферы)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925" marR="61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███░░ (поддержка инициатив)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925" marR="61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635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Система лояльности и реферальных программ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925" marR="61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██░░ (разработка)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925" marR="61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████░░ (запуск)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925" marR="61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████░░ (продвижение)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925" marR="61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███░░ (коррекция)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925" marR="61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635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Участие в городских мероприятиях и фестивалях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925" marR="61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██░░ (поиск форматов)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925" marR="61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██░░ (участие в ярмарках)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925" marR="61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███░░ (летние фестивали)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925" marR="61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███░░ (зимние мероприятия)</a:t>
                      </a: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925" marR="61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75" name="Google Shape;275;p27"/>
          <p:cNvSpPr/>
          <p:nvPr/>
        </p:nvSpPr>
        <p:spPr>
          <a:xfrm>
            <a:off x="420579" y="1075863"/>
            <a:ext cx="793563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Таблица 8 - Общая </a:t>
            </a:r>
            <a:r>
              <a:rPr lang="ru-RU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модель маркетингового плана 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6136" y="0"/>
            <a:ext cx="3347864" cy="105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8"/>
          <p:cNvSpPr txBox="1"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400" dirty="0" smtClean="0">
                <a:latin typeface="Arial"/>
                <a:ea typeface="Arial"/>
                <a:cs typeface="Arial"/>
                <a:sym typeface="Arial"/>
              </a:rPr>
              <a:t>Таблица 9 - Пример </a:t>
            </a: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квартального распределения маркетингового бюджета</a:t>
            </a:r>
            <a:endParaRPr sz="4000" dirty="0"/>
          </a:p>
        </p:txBody>
      </p:sp>
      <p:sp>
        <p:nvSpPr>
          <p:cNvPr id="283" name="Google Shape;283;p28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6136" y="0"/>
            <a:ext cx="3347864" cy="10527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4573" y="2196007"/>
          <a:ext cx="8201467" cy="4345469"/>
        </p:xfrm>
        <a:graphic>
          <a:graphicData uri="http://schemas.openxmlformats.org/drawingml/2006/table">
            <a:tbl>
              <a:tblPr/>
              <a:tblGrid>
                <a:gridCol w="4487082"/>
                <a:gridCol w="873560"/>
                <a:gridCol w="873560"/>
                <a:gridCol w="914272"/>
                <a:gridCol w="1052993"/>
              </a:tblGrid>
              <a:tr h="3814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Каналы / Кварталы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 кв.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 кв.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III кв.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IV кв.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Социальные сети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40 000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35 000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40 000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35 000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Оффлайн-реклама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35 000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30 000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35 000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25 000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Система лояльности и </a:t>
                      </a:r>
                      <a:r>
                        <a:rPr lang="ru-RU" sz="16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реферальные</a:t>
                      </a: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программы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20 000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25 000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15 000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25 000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Партнёрства и мероприятия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25 000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35 000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35 000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30 000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Итого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120 000</a:t>
                      </a:r>
                      <a:endParaRPr lang="ru-RU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125 000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125 000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115 000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0"/>
          <p:cNvSpPr txBox="1">
            <a:spLocks noGrp="1"/>
          </p:cNvSpPr>
          <p:nvPr>
            <p:ph type="body" idx="1"/>
          </p:nvPr>
        </p:nvSpPr>
        <p:spPr>
          <a:xfrm>
            <a:off x="467544" y="836712"/>
            <a:ext cx="8229600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400" dirty="0" smtClean="0">
                <a:latin typeface="Arial"/>
                <a:ea typeface="Arial"/>
                <a:cs typeface="Arial"/>
                <a:sym typeface="Arial"/>
              </a:rPr>
              <a:t>Таблица 10 - Классификация </a:t>
            </a: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возможных рисков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 dirty="0"/>
              <a:t> </a:t>
            </a:r>
            <a:endParaRPr sz="2800"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pic>
        <p:nvPicPr>
          <p:cNvPr id="296" name="Google Shape;29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6136" y="0"/>
            <a:ext cx="3347864" cy="9087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97" name="Google Shape;297;p30"/>
          <p:cNvGraphicFramePr/>
          <p:nvPr/>
        </p:nvGraphicFramePr>
        <p:xfrm>
          <a:off x="251520" y="1406773"/>
          <a:ext cx="8641000" cy="5275381"/>
        </p:xfrm>
        <a:graphic>
          <a:graphicData uri="http://schemas.openxmlformats.org/drawingml/2006/table">
            <a:tbl>
              <a:tblPr>
                <a:noFill/>
                <a:tableStyleId>{116015B8-FF23-432A-91BB-465B1AEF638C}</a:tableStyleId>
              </a:tblPr>
              <a:tblGrid>
                <a:gridCol w="2160250"/>
                <a:gridCol w="2160250"/>
                <a:gridCol w="2160250"/>
                <a:gridCol w="2160250"/>
              </a:tblGrid>
              <a:tr h="38486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Тип риска</a:t>
                      </a: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475" marR="4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Описание рисков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475" marR="4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Вероятность реализации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475" marR="4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Степень воздействия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475" marR="4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8423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Маркетинговые риски</a:t>
                      </a: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475" marR="4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Неверное позиционирование, неэффективная реклама</a:t>
                      </a: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475" marR="4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Средняя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475" marR="4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Высокая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475" marR="4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8453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Финансовые риски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475" marR="4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Недостаток оборотных средств, повышение стоимости аренды</a:t>
                      </a: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475" marR="4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Высокая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475" marR="4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Высокая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475" marR="4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8453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Операционные риски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475" marR="4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Неэффективность логистики, перебои поставок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475" marR="4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Средняя</a:t>
                      </a: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475" marR="4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Средняя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475" marR="4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8423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Риски конкуренции</a:t>
                      </a: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475" marR="4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Появление новых конкурентов с аналогичным предложением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475" marR="4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Средняя</a:t>
                      </a: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475" marR="4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Высокая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475" marR="4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8453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Санитарные риски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475" marR="4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Нарушение санитарных норм, проверка Роспотребнадзора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475" marR="4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Средняя</a:t>
                      </a: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475" marR="4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Высокая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475" marR="4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8423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Кадровые риски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475" marR="4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Текучесть кадров, недостаточная квалификация персонала</a:t>
                      </a: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475" marR="4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Высокая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475" marR="4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Средняя</a:t>
                      </a: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475" marR="4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8422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Технические риски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475" marR="4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Поломка оборудования, необходимость дополнительных инвестиций</a:t>
                      </a: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475" marR="4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Средняя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475" marR="4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Средняя</a:t>
                      </a: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475" marR="4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>
                <a:latin typeface="Arial"/>
                <a:ea typeface="Arial"/>
                <a:cs typeface="Arial"/>
                <a:sym typeface="Arial"/>
              </a:rPr>
              <a:t>Цель и задачи работы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"/>
          <p:cNvSpPr txBox="1">
            <a:spLocks noGrp="1"/>
          </p:cNvSpPr>
          <p:nvPr>
            <p:ph type="body" idx="1"/>
          </p:nvPr>
        </p:nvSpPr>
        <p:spPr>
          <a:xfrm>
            <a:off x="467544" y="206084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27432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b="1" dirty="0">
                <a:latin typeface="Arial"/>
                <a:ea typeface="Arial"/>
                <a:cs typeface="Arial"/>
                <a:sym typeface="Arial"/>
              </a:rPr>
              <a:t>Целью</a:t>
            </a:r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> проекта является разработка концепции </a:t>
            </a:r>
            <a:r>
              <a:rPr lang="ru-RU" sz="1800" dirty="0" err="1">
                <a:latin typeface="Arial"/>
                <a:ea typeface="Arial"/>
                <a:cs typeface="Arial"/>
                <a:sym typeface="Arial"/>
              </a:rPr>
              <a:t>салат-бара</a:t>
            </a:r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> как перспективного формата предприятия общественного питания и определение путей его эффективного развития на современном рынке.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>      Для достижения цели поставлены </a:t>
            </a:r>
            <a:r>
              <a:rPr lang="ru-RU" sz="1800" b="1" dirty="0">
                <a:latin typeface="Arial"/>
                <a:ea typeface="Arial"/>
                <a:cs typeface="Arial"/>
                <a:sym typeface="Arial"/>
              </a:rPr>
              <a:t>следующие задачи: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>изучить тенденции и перспективы развития рынка общественного питания с акцентом на здоровое питание;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>проанализировать успешные зарубежные и отечественные практики функционирования </a:t>
            </a:r>
            <a:r>
              <a:rPr lang="ru-RU" sz="1800" dirty="0" err="1">
                <a:latin typeface="Arial"/>
                <a:ea typeface="Arial"/>
                <a:cs typeface="Arial"/>
                <a:sym typeface="Arial"/>
              </a:rPr>
              <a:t>салат-баров</a:t>
            </a:r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>;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>разработать маркетинговую стратегию и бизнес-план для запуска </a:t>
            </a:r>
            <a:r>
              <a:rPr lang="ru-RU" sz="1800" dirty="0" err="1">
                <a:latin typeface="Arial"/>
                <a:ea typeface="Arial"/>
                <a:cs typeface="Arial"/>
                <a:sym typeface="Arial"/>
              </a:rPr>
              <a:t>салат-бара</a:t>
            </a:r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>;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>предложить рекомендации по продвижению и устойчивому развитию </a:t>
            </a:r>
            <a:r>
              <a:rPr lang="ru-RU" sz="1800" dirty="0" err="1">
                <a:latin typeface="Arial"/>
                <a:ea typeface="Arial"/>
                <a:cs typeface="Arial"/>
                <a:sym typeface="Arial"/>
              </a:rPr>
              <a:t>салат-бара</a:t>
            </a:r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> на российском рынке.</a:t>
            </a:r>
            <a:endParaRPr dirty="0"/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6136" y="0"/>
            <a:ext cx="3347864" cy="105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1"/>
          <p:cNvSpPr txBox="1">
            <a:spLocks noGrp="1"/>
          </p:cNvSpPr>
          <p:nvPr>
            <p:ph type="title"/>
          </p:nvPr>
        </p:nvSpPr>
        <p:spPr>
          <a:xfrm>
            <a:off x="455146" y="6206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400" dirty="0" smtClean="0">
                <a:latin typeface="Arial"/>
                <a:ea typeface="Arial"/>
                <a:cs typeface="Arial"/>
                <a:sym typeface="Arial"/>
              </a:rPr>
              <a:t>Таблица 11 - Меры </a:t>
            </a: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по минимизации возможных рисков</a:t>
            </a:r>
            <a:endParaRPr sz="4000" dirty="0"/>
          </a:p>
        </p:txBody>
      </p:sp>
      <p:graphicFrame>
        <p:nvGraphicFramePr>
          <p:cNvPr id="303" name="Google Shape;303;p31"/>
          <p:cNvGraphicFramePr/>
          <p:nvPr/>
        </p:nvGraphicFramePr>
        <p:xfrm>
          <a:off x="279656" y="1526346"/>
          <a:ext cx="8676450" cy="5141740"/>
        </p:xfrm>
        <a:graphic>
          <a:graphicData uri="http://schemas.openxmlformats.org/drawingml/2006/table">
            <a:tbl>
              <a:tblPr>
                <a:noFill/>
                <a:tableStyleId>{116015B8-FF23-432A-91BB-465B1AEF638C}</a:tableStyleId>
              </a:tblPr>
              <a:tblGrid>
                <a:gridCol w="4338225"/>
                <a:gridCol w="4338225"/>
              </a:tblGrid>
              <a:tr h="25708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Тип риска</a:t>
                      </a:r>
                      <a:endParaRPr sz="1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Меры по минимизации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7126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Маркетинговые риски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Тщательное тестирование рекламных кампаний, регулярный мониторинг рынка, анализ целевой аудитории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7126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Финансовые риски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Формирование финансового резерва, контроль и оптимизация затрат, регулярный финансовый мониторинг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7126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Операционные риски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Заключение договоров с несколькими поставщиками, регулярная ревизия логистических процессов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7126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Риски конкуренции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Разработка уникальных предложений, программ лояльности, постоянное совершенствование сервиса</a:t>
                      </a:r>
                      <a:endParaRPr sz="1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417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Санитарные риски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Строгий контроль соблюдения санитарных норм, регулярное обучение сотрудников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7126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Кадровые риски</a:t>
                      </a:r>
                      <a:endParaRPr sz="1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Разработка программ мотивации и обучения сотрудников, четкая регламентация обязанностей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417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Технические риски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Регулярное техническое обслуживание, резервное оборудование, плановый ремонт</a:t>
                      </a:r>
                      <a:endParaRPr sz="1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304" name="Google Shape;30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6136" y="0"/>
            <a:ext cx="3347864" cy="105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9721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Срок окупаемости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00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Так, срок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окупаемости данного проекта при начальных затратах 1 650 000 руб., постоянных и переменных затратах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 152 000 руб. за год и сумме планируемых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доходов за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год равных 9 295 250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руб.(7 585 250 - салаты, 1 680 000 – напитки) будет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составлять 13 месяцев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indent="45000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ежемесячной реализации не менее 1138 заказов, проект достигнет нулевой рентабельности.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4"/>
          <p:cNvSpPr txBox="1">
            <a:spLocks noGrp="1"/>
          </p:cNvSpPr>
          <p:nvPr>
            <p:ph type="title"/>
          </p:nvPr>
        </p:nvSpPr>
        <p:spPr>
          <a:xfrm>
            <a:off x="636356" y="134481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2800" dirty="0" smtClean="0">
                <a:latin typeface="Arial"/>
                <a:ea typeface="Arial"/>
                <a:cs typeface="Arial"/>
                <a:sym typeface="Arial"/>
              </a:rPr>
              <a:t>Таблица 12 - Прогноз </a:t>
            </a:r>
            <a:r>
              <a:rPr lang="ru-RU" sz="2800" dirty="0">
                <a:latin typeface="Arial"/>
                <a:ea typeface="Arial"/>
                <a:cs typeface="Arial"/>
                <a:sym typeface="Arial"/>
              </a:rPr>
              <a:t>развития</a:t>
            </a:r>
            <a:endParaRPr sz="4000" dirty="0"/>
          </a:p>
        </p:txBody>
      </p:sp>
      <p:pic>
        <p:nvPicPr>
          <p:cNvPr id="339" name="Google Shape;33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6136" y="0"/>
            <a:ext cx="3347864" cy="10527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33046" y="2762711"/>
          <a:ext cx="8216192" cy="2442334"/>
        </p:xfrm>
        <a:graphic>
          <a:graphicData uri="http://schemas.openxmlformats.org/drawingml/2006/table">
            <a:tbl>
              <a:tblPr/>
              <a:tblGrid>
                <a:gridCol w="1935651"/>
                <a:gridCol w="1935651"/>
                <a:gridCol w="4344890"/>
              </a:tblGrid>
              <a:tr h="10121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</a:rPr>
                        <a:t>Год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</a:rPr>
                        <a:t>Среднегодовой рост выручки, %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Times New Roman"/>
                        </a:rPr>
                        <a:t>Годовая выручка, руб.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7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базовый год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9 295 250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7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10%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10 224 775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7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3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10%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11 247 252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5"/>
          <p:cNvSpPr txBox="1">
            <a:spLocks noGrp="1"/>
          </p:cNvSpPr>
          <p:nvPr>
            <p:ph type="title"/>
          </p:nvPr>
        </p:nvSpPr>
        <p:spPr>
          <a:xfrm>
            <a:off x="395536" y="386104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43408"/>
            <a:ext cx="9144000" cy="36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>
                <a:latin typeface="Arial"/>
                <a:ea typeface="Arial"/>
                <a:cs typeface="Arial"/>
                <a:sym typeface="Arial"/>
              </a:rPr>
              <a:t>Актуальность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"/>
          <p:cNvSpPr txBox="1">
            <a:spLocks noGrp="1"/>
          </p:cNvSpPr>
          <p:nvPr>
            <p:ph type="body" idx="1"/>
          </p:nvPr>
        </p:nvSpPr>
        <p:spPr>
          <a:xfrm>
            <a:off x="467544" y="206084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b="1" dirty="0"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ru-RU" sz="1800" b="1" dirty="0">
                <a:latin typeface="Arial"/>
                <a:ea typeface="Arial"/>
                <a:cs typeface="Arial"/>
                <a:sym typeface="Arial"/>
              </a:rPr>
              <a:t>Актуальность выбранной темы </a:t>
            </a:r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>обусловлена возрастающим интересом к здоровому образу жизни и сбалансированному питанию среди современных потребителей. В условиях динамичного развития рынка общественного питания становится востребованным формат, который способен объединить скорость обслуживания с возможностью самостоятельно формировать блюда из свежих и натуральных продуктов. </a:t>
            </a:r>
            <a:r>
              <a:rPr lang="ru-RU" sz="1800" dirty="0" err="1">
                <a:latin typeface="Arial"/>
                <a:ea typeface="Arial"/>
                <a:cs typeface="Arial"/>
                <a:sym typeface="Arial"/>
              </a:rPr>
              <a:t>Салат-бары</a:t>
            </a:r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> представляют собой привлекательный формат, отвечающий потребностям современных потребителей в быстрой и полезной еде.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6136" y="0"/>
            <a:ext cx="3347864" cy="105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>
                <a:latin typeface="Arial"/>
                <a:ea typeface="Arial"/>
                <a:cs typeface="Arial"/>
                <a:sym typeface="Arial"/>
              </a:rPr>
              <a:t>Целевая аудитория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467544" y="2708920"/>
            <a:ext cx="8229600" cy="318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ru-RU" sz="1800" b="1">
                <a:latin typeface="Arial"/>
                <a:ea typeface="Arial"/>
                <a:cs typeface="Arial"/>
                <a:sym typeface="Arial"/>
              </a:rPr>
              <a:t>Целевая аудитория </a:t>
            </a:r>
            <a:r>
              <a:rPr lang="ru-RU" sz="1800">
                <a:latin typeface="Arial"/>
                <a:ea typeface="Arial"/>
                <a:cs typeface="Arial"/>
                <a:sym typeface="Arial"/>
              </a:rPr>
              <a:t>– это жители города Оренбурга 20-45 лет. Сюда входит активная молодёжь, студенты, офисные работники, а также люди, ведущие здоровый образ жизни. Потребители этого сегмента активны и открыты к новым вкусам и кулинарным экспериментам. Они ценят удобство быстрого питания, не жертвуя качеством.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07" name="Google Shape;10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6136" y="0"/>
            <a:ext cx="3347864" cy="105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/>
          <p:nvPr/>
        </p:nvSpPr>
        <p:spPr>
          <a:xfrm>
            <a:off x="395536" y="1124744"/>
            <a:ext cx="8352928" cy="532859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Необходимый стартовый капитал: 1 650 000 рублей.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Срок окупаемости: </a:t>
            </a:r>
            <a:r>
              <a:rPr lang="ru-RU" sz="2800" dirty="0" smtClean="0">
                <a:solidFill>
                  <a:schemeClr val="dk1"/>
                </a:solidFill>
              </a:rPr>
              <a:t>13</a:t>
            </a:r>
            <a:r>
              <a:rPr lang="ru-RU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месяцев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Источники финансирования: собственные средства, </a:t>
            </a:r>
            <a:r>
              <a:rPr lang="ru-RU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грантовые</a:t>
            </a:r>
            <a:r>
              <a:rPr lang="ru-RU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поддержки и субсидии от государства, инвестиции, конкурсы с призовым фондом, кредитные организации.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6136" y="0"/>
            <a:ext cx="3347864" cy="105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 txBox="1">
            <a:spLocks noGrp="1"/>
          </p:cNvSpPr>
          <p:nvPr>
            <p:ph type="title"/>
          </p:nvPr>
        </p:nvSpPr>
        <p:spPr>
          <a:xfrm>
            <a:off x="381468" y="950923"/>
            <a:ext cx="8242027" cy="1201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2400" dirty="0" smtClean="0">
                <a:latin typeface="Arial"/>
                <a:ea typeface="Arial"/>
                <a:cs typeface="Arial"/>
                <a:sym typeface="Arial"/>
              </a:rPr>
              <a:t>Таблица 1 - Результаты </a:t>
            </a: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условного опроса жителей Оренбурга о питании</a:t>
            </a:r>
            <a:endParaRPr sz="3600" dirty="0"/>
          </a:p>
        </p:txBody>
      </p:sp>
      <p:graphicFrame>
        <p:nvGraphicFramePr>
          <p:cNvPr id="133" name="Google Shape;133;p8"/>
          <p:cNvGraphicFramePr/>
          <p:nvPr/>
        </p:nvGraphicFramePr>
        <p:xfrm>
          <a:off x="492370" y="2261319"/>
          <a:ext cx="8102990" cy="4394951"/>
        </p:xfrm>
        <a:graphic>
          <a:graphicData uri="http://schemas.openxmlformats.org/drawingml/2006/table">
            <a:tbl>
              <a:tblPr>
                <a:noFill/>
                <a:tableStyleId>{116015B8-FF23-432A-91BB-465B1AEF638C}</a:tableStyleId>
              </a:tblPr>
              <a:tblGrid>
                <a:gridCol w="3928798"/>
                <a:gridCol w="4174192"/>
              </a:tblGrid>
              <a:tr h="275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Вопрос/Показатель</a:t>
                      </a:r>
                      <a:endParaRPr sz="1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Процент/Распределение ответов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51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Частота посещения заведений общественного питания</a:t>
                      </a:r>
                      <a:endParaRPr sz="1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1-2 раза в неделю </a:t>
                      </a:r>
                      <a:r>
                        <a:rPr lang="ru-RU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– </a:t>
                      </a:r>
                      <a:r>
                        <a:rPr lang="ru-RU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35%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75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3-5 раз в неделю </a:t>
                      </a:r>
                      <a:r>
                        <a:rPr lang="ru-RU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– </a:t>
                      </a:r>
                      <a:r>
                        <a:rPr lang="ru-RU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20%</a:t>
                      </a:r>
                      <a:endParaRPr sz="1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75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Более 5 раз в неделю </a:t>
                      </a:r>
                      <a:r>
                        <a:rPr lang="ru-RU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– </a:t>
                      </a:r>
                      <a:r>
                        <a:rPr lang="ru-RU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10%</a:t>
                      </a:r>
                      <a:endParaRPr sz="1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75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Реже 1 раза в неделю </a:t>
                      </a:r>
                      <a:r>
                        <a:rPr lang="ru-RU" sz="2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– </a:t>
                      </a:r>
                      <a:r>
                        <a:rPr lang="ru-RU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35%</a:t>
                      </a:r>
                      <a:endParaRPr sz="1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4008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Готовность покупать салаты как основное блюдо вместо традиционной еды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Да, регулярно – 30%</a:t>
                      </a:r>
                      <a:endParaRPr sz="1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75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Иногда, как дополнение – 45%</a:t>
                      </a:r>
                      <a:endParaRPr sz="1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75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Не заинтересованы – 25%</a:t>
                      </a:r>
                      <a:endParaRPr sz="1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51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Основные факторы выбора блюда в кафе или на вынос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Свежесть </a:t>
                      </a:r>
                      <a:r>
                        <a:rPr lang="ru-RU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– </a:t>
                      </a:r>
                      <a:r>
                        <a:rPr lang="ru-RU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40%</a:t>
                      </a:r>
                      <a:endParaRPr sz="1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75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Цена – 30%</a:t>
                      </a:r>
                      <a:endParaRPr sz="1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75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Скорость обслуживания – 20%</a:t>
                      </a:r>
                      <a:endParaRPr sz="1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75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Привычка/Удобство </a:t>
                      </a:r>
                      <a:r>
                        <a:rPr lang="ru-RU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– </a:t>
                      </a:r>
                      <a:r>
                        <a:rPr lang="ru-RU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10%</a:t>
                      </a:r>
                      <a:endParaRPr sz="1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134" name="Google Shape;13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6136" y="0"/>
            <a:ext cx="3347864" cy="105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"/>
          <p:cNvSpPr txBox="1">
            <a:spLocks noGrp="1"/>
          </p:cNvSpPr>
          <p:nvPr>
            <p:ph type="title"/>
          </p:nvPr>
        </p:nvSpPr>
        <p:spPr>
          <a:xfrm>
            <a:off x="395536" y="1181687"/>
            <a:ext cx="8229600" cy="647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 dirty="0" smtClean="0">
                <a:latin typeface="Arial"/>
                <a:ea typeface="Arial"/>
                <a:cs typeface="Arial"/>
                <a:sym typeface="Arial"/>
              </a:rPr>
              <a:t>Таблица 2 - Сравнительная </a:t>
            </a:r>
            <a:r>
              <a:rPr lang="ru-RU" sz="2800" dirty="0">
                <a:latin typeface="Arial"/>
                <a:ea typeface="Arial"/>
                <a:cs typeface="Arial"/>
                <a:sym typeface="Arial"/>
              </a:rPr>
              <a:t>таблица кафе и сервисов здорового питания в г.Оренбурге</a:t>
            </a:r>
            <a:r>
              <a:rPr lang="ru-RU" sz="2800" dirty="0"/>
              <a:t/>
            </a:r>
            <a:br>
              <a:rPr lang="ru-RU" sz="2800" dirty="0"/>
            </a:br>
            <a:endParaRPr sz="2800" dirty="0"/>
          </a:p>
        </p:txBody>
      </p:sp>
      <p:graphicFrame>
        <p:nvGraphicFramePr>
          <p:cNvPr id="140" name="Google Shape;140;p9"/>
          <p:cNvGraphicFramePr/>
          <p:nvPr/>
        </p:nvGraphicFramePr>
        <p:xfrm>
          <a:off x="196948" y="1976714"/>
          <a:ext cx="8778240" cy="4742887"/>
        </p:xfrm>
        <a:graphic>
          <a:graphicData uri="http://schemas.openxmlformats.org/drawingml/2006/table">
            <a:tbl>
              <a:tblPr>
                <a:noFill/>
                <a:tableStyleId>{116015B8-FF23-432A-91BB-465B1AEF638C}</a:tableStyleId>
              </a:tblPr>
              <a:tblGrid>
                <a:gridCol w="2194560"/>
                <a:gridCol w="2194560"/>
                <a:gridCol w="2194560"/>
                <a:gridCol w="2194560"/>
              </a:tblGrid>
              <a:tr h="31369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Название заведения</a:t>
                      </a:r>
                      <a:endParaRPr sz="1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500" marR="445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Ассортимент салатов и блюд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500" marR="445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Особенности и формат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500" marR="445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Адрес / Контакты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500" marR="445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979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Fresh&amp;Green</a:t>
                      </a:r>
                      <a:endParaRPr sz="1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500" marR="445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Веганские</a:t>
                      </a:r>
                      <a:r>
                        <a:rPr lang="ru-RU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и </a:t>
                      </a:r>
                      <a:r>
                        <a:rPr lang="ru-RU" sz="12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сыроедческие</a:t>
                      </a:r>
                      <a:r>
                        <a:rPr lang="ru-RU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салаты, блюда без мяса и рыбы, ферментированные продукты, ржаной </a:t>
                      </a:r>
                      <a:r>
                        <a:rPr lang="ru-RU" sz="12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бездрожжевой</a:t>
                      </a:r>
                      <a:r>
                        <a:rPr lang="ru-RU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хлеб</a:t>
                      </a:r>
                      <a:endParaRPr sz="1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500" marR="445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Полностью растительное меню, без консервантов и усилителей вкуса, доставка и детокс-программы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500" marR="445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ул. Ленинская, 52, Оренбург</a:t>
                      </a:r>
                      <a:br>
                        <a:rPr lang="ru-RU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ru-RU" sz="1200" u="sng" strike="noStrike" cap="none" dirty="0" err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fresh-green.ru</a:t>
                      </a:r>
                      <a:endParaRPr sz="1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500" marR="445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25478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Fitmenchef Danil Ruban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500" marR="445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Салаты с креветками и авокадо, </a:t>
                      </a:r>
                      <a:r>
                        <a:rPr lang="ru-RU" sz="12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киноа</a:t>
                      </a:r>
                      <a:r>
                        <a:rPr lang="ru-RU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с семгой, «Гранатовый браслет», салат с куриной грудкой и сырными шариками</a:t>
                      </a:r>
                      <a:endParaRPr sz="1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500" marR="445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Фитнес-бар с доставкой, блюда с рассчитанными КБЖУ, разработаны шефом, похудевшим на 47 кг</a:t>
                      </a:r>
                      <a:endParaRPr sz="1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500" marR="445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пр. Победы, 6, Оренбург</a:t>
                      </a:r>
                      <a:b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ru-RU" sz="1200" u="sng" strike="noStrike" cap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fitmenchef-danilruban.ru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500" marR="445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979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Арт-Кафе</a:t>
                      </a:r>
                      <a:endParaRPr sz="1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500" marR="445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Легкий салат с яйцом, овощной салат с авокадо, сытный салат, салат с креветками, греческий салат, овощи гриль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500" marR="445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Кафе с </a:t>
                      </a:r>
                      <a:r>
                        <a:rPr lang="ru-RU" sz="12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ПП-завтраками</a:t>
                      </a:r>
                      <a:r>
                        <a:rPr lang="ru-RU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, тостами, </a:t>
                      </a:r>
                      <a:r>
                        <a:rPr lang="ru-RU" sz="12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смузи</a:t>
                      </a:r>
                      <a:r>
                        <a:rPr lang="ru-RU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, десертами без сахара, разнообразное меню</a:t>
                      </a:r>
                      <a:endParaRPr sz="1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500" marR="445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sng" strike="noStrike" cap="none" dirty="0" err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chibbis.ru</a:t>
                      </a:r>
                      <a:endParaRPr sz="1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500" marR="445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4108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LightFood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500" marR="445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Салаты с киноа и цитрусами, с белой фасолью и тунцом, с печеными овощами и куриной грудкой, табуле из маша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500" marR="445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Сервис доставки рационов с подсчетом калорий (MINI, MIDI, MAXI), блюда без полуфабрикатов</a:t>
                      </a:r>
                      <a:endParaRPr sz="1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500" marR="445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sng" strike="noStrike" cap="none" dirty="0" err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lfoodlife.orgs.biz</a:t>
                      </a:r>
                      <a:endParaRPr sz="1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500" marR="445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141" name="Google Shape;141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96136" y="-1"/>
            <a:ext cx="3347864" cy="858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"/>
          <p:cNvSpPr txBox="1">
            <a:spLocks noGrp="1"/>
          </p:cNvSpPr>
          <p:nvPr>
            <p:ph type="title"/>
          </p:nvPr>
        </p:nvSpPr>
        <p:spPr>
          <a:xfrm>
            <a:off x="522145" y="5715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000" dirty="0" smtClean="0">
                <a:latin typeface="Arial"/>
                <a:ea typeface="Arial"/>
                <a:cs typeface="Arial"/>
                <a:sym typeface="Arial"/>
              </a:rPr>
              <a:t>Рисунок 1 - Доля </a:t>
            </a:r>
            <a:r>
              <a:rPr lang="ru-RU" sz="2000" dirty="0">
                <a:latin typeface="Arial"/>
                <a:ea typeface="Arial"/>
                <a:cs typeface="Arial"/>
                <a:sym typeface="Arial"/>
              </a:rPr>
              <a:t>заведений «здорового питания» в структуре рынка быстрого питания (%)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10" descr="C:\Users\user\Downloads\output - 2025-04-14T152407.969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608" y="978388"/>
            <a:ext cx="6984776" cy="4824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6136" y="0"/>
            <a:ext cx="3347864" cy="105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"/>
          <p:cNvSpPr txBox="1">
            <a:spLocks noGrp="1"/>
          </p:cNvSpPr>
          <p:nvPr>
            <p:ph type="title"/>
          </p:nvPr>
        </p:nvSpPr>
        <p:spPr>
          <a:xfrm>
            <a:off x="-1167617" y="5095882"/>
            <a:ext cx="70057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Рисунок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- Расположение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салат-бара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endParaRPr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8" name="Google Shape;17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6136" y="0"/>
            <a:ext cx="3347864" cy="1052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688124"/>
            <a:ext cx="4515728" cy="364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85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54880" y="1681731"/>
            <a:ext cx="4389120" cy="36217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813831" y="5486401"/>
            <a:ext cx="4147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Рисунок </a:t>
            </a:r>
            <a:r>
              <a:rPr lang="en-GB" sz="2000" dirty="0" smtClean="0"/>
              <a:t>3</a:t>
            </a:r>
            <a:r>
              <a:rPr lang="ru-RU" sz="2000" dirty="0" smtClean="0"/>
              <a:t> - Интерьер </a:t>
            </a:r>
            <a:r>
              <a:rPr lang="ru-RU" sz="2000" dirty="0" err="1" smtClean="0"/>
              <a:t>салат-бара</a:t>
            </a: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4133</TotalTime>
  <Words>1532</Words>
  <Application>Microsoft Office PowerPoint</Application>
  <PresentationFormat>Экран (4:3)</PresentationFormat>
  <Paragraphs>442</Paragraphs>
  <Slides>23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Выпускная квалификационная работа в формате стартапа  на тему: «Создание и развитие салат-бара как нового формата питания»</vt:lpstr>
      <vt:lpstr>Цель и задачи работы</vt:lpstr>
      <vt:lpstr>Актуальность</vt:lpstr>
      <vt:lpstr>Целевая аудитория</vt:lpstr>
      <vt:lpstr>Слайд 5</vt:lpstr>
      <vt:lpstr>Таблица 1 - Результаты условного опроса жителей Оренбурга о питании</vt:lpstr>
      <vt:lpstr>Таблица 2 - Сравнительная таблица кафе и сервисов здорового питания в г.Оренбурге </vt:lpstr>
      <vt:lpstr>Рисунок 1 - Доля заведений «здорового питания» в структуре рынка быстрого питания (%)</vt:lpstr>
      <vt:lpstr>Рисунок 2 - Расположение салат-бара </vt:lpstr>
      <vt:lpstr>Рисунок 4 – Прототип логотипа салат-бара</vt:lpstr>
      <vt:lpstr>Рисунок 5 - Меню салат-бара</vt:lpstr>
      <vt:lpstr>Таблица 3 - Производственный план на 17 недель</vt:lpstr>
      <vt:lpstr>Таблица 4 - Прогноз продаж салатов на 12 месяцев </vt:lpstr>
      <vt:lpstr>Таблица 5 - Затраты на начало проекта</vt:lpstr>
      <vt:lpstr>Таблица 6 - Расчет численности персонала и фонда заработной платы </vt:lpstr>
      <vt:lpstr>Таблица 7 - Постоянные и переменные затраты</vt:lpstr>
      <vt:lpstr>Слайд 17</vt:lpstr>
      <vt:lpstr>Таблица 9 - Пример квартального распределения маркетингового бюджета</vt:lpstr>
      <vt:lpstr>Слайд 19</vt:lpstr>
      <vt:lpstr>Таблица 11 - Меры по минимизации возможных рисков</vt:lpstr>
      <vt:lpstr>Срок окупаемости</vt:lpstr>
      <vt:lpstr>Таблица 12 - Прогноз развития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Выпускная квалификационная работа в формате стартапа  на тему: «Создание и развитие салат-бара как нового формата питания»</dc:title>
  <dc:creator>Home</dc:creator>
  <cp:lastModifiedBy>Элина Гиннатулина</cp:lastModifiedBy>
  <cp:revision>4</cp:revision>
  <dcterms:created xsi:type="dcterms:W3CDTF">2023-06-20T09:50:50Z</dcterms:created>
  <dcterms:modified xsi:type="dcterms:W3CDTF">2025-06-26T11:11:34Z</dcterms:modified>
</cp:coreProperties>
</file>