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5"/>
  </p:notesMasterIdLst>
  <p:handoutMasterIdLst>
    <p:handoutMasterId r:id="rId16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1" r:id="rId12"/>
    <p:sldId id="302" r:id="rId13"/>
    <p:sldId id="303" r:id="rId14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69" d="100"/>
          <a:sy n="69" d="100"/>
        </p:scale>
        <p:origin x="1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2549235"/>
            <a:ext cx="7400004" cy="3171782"/>
          </a:xfrm>
        </p:spPr>
        <p:txBody>
          <a:bodyPr>
            <a:normAutofit/>
          </a:bodyPr>
          <a:lstStyle/>
          <a:p>
            <a:r>
              <a:rPr lang="ru-RU" sz="8800" dirty="0" err="1" smtClean="0"/>
              <a:t>Аллерги</a:t>
            </a:r>
            <a:r>
              <a:rPr lang="ru-RU" sz="8800" dirty="0" err="1" smtClean="0"/>
              <a:t>Нет</a:t>
            </a:r>
            <a:endParaRPr lang="ru-RU" sz="8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Подготовили:</a:t>
            </a:r>
          </a:p>
          <a:p>
            <a:r>
              <a:rPr lang="ru-RU" dirty="0" err="1" smtClean="0"/>
              <a:t>Павликова</a:t>
            </a:r>
            <a:r>
              <a:rPr lang="ru-RU" dirty="0" smtClean="0"/>
              <a:t> Анна Евгеньевна </a:t>
            </a:r>
          </a:p>
          <a:p>
            <a:r>
              <a:rPr lang="ru-RU" dirty="0" smtClean="0"/>
              <a:t>Макеева Полина Александровна </a:t>
            </a:r>
          </a:p>
          <a:p>
            <a:r>
              <a:rPr lang="ru-RU" dirty="0" smtClean="0"/>
              <a:t>Студентки 4 курса </a:t>
            </a:r>
          </a:p>
          <a:p>
            <a:r>
              <a:rPr lang="ru-RU" dirty="0" smtClean="0"/>
              <a:t>Н</a:t>
            </a:r>
            <a:r>
              <a:rPr lang="ru-RU" dirty="0" smtClean="0"/>
              <a:t>аправление: </a:t>
            </a:r>
            <a:r>
              <a:rPr lang="ru-RU" dirty="0"/>
              <a:t>Э</a:t>
            </a:r>
            <a:r>
              <a:rPr lang="ru-RU" dirty="0" smtClean="0"/>
              <a:t>кономика </a:t>
            </a:r>
          </a:p>
          <a:p>
            <a:r>
              <a:rPr lang="ru-RU" dirty="0" smtClean="0"/>
              <a:t>П</a:t>
            </a:r>
            <a:r>
              <a:rPr lang="ru-RU" dirty="0" smtClean="0"/>
              <a:t>рофиль: </a:t>
            </a:r>
            <a:r>
              <a:rPr lang="ru-RU" dirty="0"/>
              <a:t>М</a:t>
            </a:r>
            <a:r>
              <a:rPr lang="ru-RU" dirty="0" smtClean="0"/>
              <a:t>ировая экономика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1282" y="2942400"/>
            <a:ext cx="8345973" cy="1135824"/>
          </a:xfrm>
        </p:spPr>
        <p:txBody>
          <a:bodyPr/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мире все больше людей страдает от продуктовых аллергий. Это серьезная проблема, которая требует постоянного контроля и ограничений в питании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755429"/>
            <a:ext cx="9741217" cy="911089"/>
          </a:xfrm>
        </p:spPr>
        <p:txBody>
          <a:bodyPr/>
          <a:lstStyle/>
          <a:p>
            <a:r>
              <a:rPr lang="ru-RU" sz="5400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1282" y="4420900"/>
            <a:ext cx="8762030" cy="7554912"/>
          </a:xfrm>
        </p:spPr>
        <p:txBody>
          <a:bodyPr/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Однако, жизнь с аллергией не должна означать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полный отказ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любимых продуктов или страдание от постоянного беспокойства о возможной аллергической реакции. Именно здесь и становится актуальным мобильное приложение для устранения продуктовых аллергий.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4697" y="1756153"/>
            <a:ext cx="8741159" cy="874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/>
              <a:t>Проблема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528413" y="1813822"/>
            <a:ext cx="8823405" cy="2494942"/>
          </a:xfrm>
        </p:spPr>
        <p:txBody>
          <a:bodyPr/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Мобильное приложения для устранения продуктовых аллергий неоспоримо помогает многим людям контролировать своё питание, избегая нежелательных аллергических реакций и живя более комфортной и безопасной жизнью.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 smtClean="0"/>
              <a:t>Существующие мобильные приложение не решают проблему аллергий в полном объеме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4209" y="2942400"/>
            <a:ext cx="4118314" cy="38190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5805" y="3525423"/>
            <a:ext cx="4968404" cy="51039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8189" y="6397914"/>
            <a:ext cx="5312039" cy="49177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9407" t="18532" r="21985" b="12732"/>
          <a:stretch/>
        </p:blipFill>
        <p:spPr>
          <a:xfrm>
            <a:off x="2048756" y="4472866"/>
            <a:ext cx="5694220" cy="636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6905521" cy="7554912"/>
          </a:xfrm>
        </p:spPr>
        <p:txBody>
          <a:bodyPr/>
          <a:lstStyle/>
          <a:p>
            <a:pPr marL="473075" indent="-457200">
              <a:buAutoNum type="arabicParenR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озможность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сканировать штрих-коды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продуктов</a:t>
            </a:r>
          </a:p>
          <a:p>
            <a:pPr marL="473075" indent="-457200">
              <a:buAutoNum type="arabicParenR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Возможность создания персонального профиля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пользователя</a:t>
            </a:r>
          </a:p>
          <a:p>
            <a:pPr marL="473075" indent="-457200">
              <a:buAutoNum type="arabicParenR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Справочник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 котором пользователи могут найти информацию о различных аллергенах </a:t>
            </a:r>
            <a:endParaRPr lang="ru-RU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73075" indent="-457200">
              <a:buAutoNum type="arabicParenR"/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Альтернативные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рецепты и подборки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продуктов</a:t>
            </a:r>
          </a:p>
          <a:p>
            <a:pPr marL="473075" indent="-457200">
              <a:buAutoNum type="arabicParenR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озможность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пользователям вносить личные данные о своих аллергиях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510" t="7927" r="7520" b="6767"/>
          <a:stretch/>
        </p:blipFill>
        <p:spPr>
          <a:xfrm>
            <a:off x="9116291" y="1842806"/>
            <a:ext cx="9994742" cy="865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/>
              <a:t>Рынок, на котором вы работаете, его объем, рост и уровень конкуренции.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Roboto"/>
              </a:rPr>
              <a:t>Сегодня использование приложений находится на </a:t>
            </a:r>
            <a:r>
              <a:rPr lang="ru-RU" b="1" dirty="0">
                <a:solidFill>
                  <a:srgbClr val="000000"/>
                </a:solidFill>
                <a:latin typeface="Roboto"/>
              </a:rPr>
              <a:t>рекордно высоком уровне.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 В 2022 году пользователи скачали</a:t>
            </a:r>
            <a:r>
              <a:rPr lang="ru-RU" b="1" dirty="0">
                <a:solidFill>
                  <a:srgbClr val="000000"/>
                </a:solidFill>
                <a:latin typeface="Roboto"/>
              </a:rPr>
              <a:t> на 11% больше приложений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, чем в 2021, а среднее время, проведенное в мобильных приложениях, </a:t>
            </a:r>
            <a:r>
              <a:rPr lang="ru-RU" b="1" dirty="0">
                <a:solidFill>
                  <a:srgbClr val="000000"/>
                </a:solidFill>
                <a:latin typeface="Roboto"/>
              </a:rPr>
              <a:t>увеличилось на 3% 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и составило 5 часов в день.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591"/>
            <a:ext cx="8817033" cy="7689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033" y="4924529"/>
            <a:ext cx="11111922" cy="42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3352" y="2338487"/>
            <a:ext cx="8943687" cy="911090"/>
          </a:xfrm>
          <a:prstGeom prst="rect">
            <a:avLst/>
          </a:prstGeom>
        </p:spPr>
        <p:txBody>
          <a:bodyPr/>
          <a:lstStyle/>
          <a:p>
            <a:pPr marL="0" lv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ru-RU" sz="4400" kern="0" dirty="0">
                <a:solidFill>
                  <a:srgbClr val="000000"/>
                </a:solidFill>
                <a:cs typeface="Arial"/>
                <a:sym typeface="Arial"/>
              </a:rPr>
              <a:t>Freemium</a:t>
            </a:r>
            <a:endParaRPr lang="ru-RU" sz="4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3352" y="4161600"/>
            <a:ext cx="18424652" cy="7554912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Модель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фримиум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Приложение будет предоставлять базовый функционал бесплатно, но также будет предлагать подписку на продвинутые и дополнительные функции, такие как персонализированные рекомендации и доступ к эксклюзивной информации.</a:t>
            </a: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Рекламные партнерства: В приложении будут интегрированы рекламные блоки, которые будут предлагать продукты, специально подобранные для пользователей с аллергиями. Это предоставит возможность получить дополнительный доход.</a:t>
            </a: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Сотрудничество с производителями: Предоставление информации о продуктах производителей и их реклама в приложении может стать дополнительным источником дохода, создавая взаимовыгодные партнерские отношения.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314646" y="764340"/>
            <a:ext cx="13331952" cy="1021885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6704" r="16704"/>
          <a:stretch>
            <a:fillRect/>
          </a:stretch>
        </p:blipFill>
        <p:spPr>
          <a:xfrm>
            <a:off x="2014116" y="3430864"/>
            <a:ext cx="5061258" cy="5065014"/>
          </a:xfrm>
          <a:prstGeom prst="rect">
            <a:avLst/>
          </a:prstGeom>
        </p:spPr>
      </p:pic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01669" y="9201830"/>
            <a:ext cx="4134612" cy="438912"/>
          </a:xfrm>
        </p:spPr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Павликова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Анна Евгеньевна</a:t>
            </a: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t="12472" b="12472"/>
          <a:stretch>
            <a:fillRect/>
          </a:stretch>
        </p:blipFill>
        <p:spPr>
          <a:xfrm>
            <a:off x="14630400" y="2724912"/>
            <a:ext cx="4788843" cy="4792395"/>
          </a:xfrm>
          <a:prstGeom prst="rect">
            <a:avLst/>
          </a:prstGeom>
        </p:spPr>
      </p:pic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5480861" y="7766272"/>
            <a:ext cx="4134612" cy="438912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Макеева Полина Александровна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193394"/>
              </p:ext>
            </p:extLst>
          </p:nvPr>
        </p:nvGraphicFramePr>
        <p:xfrm>
          <a:off x="15079276" y="8787076"/>
          <a:ext cx="3891090" cy="274320"/>
        </p:xfrm>
        <a:graphic>
          <a:graphicData uri="http://schemas.openxmlformats.org/drawingml/2006/table">
            <a:tbl>
              <a:tblPr firstRow="1" firstCol="1" bandRow="1"/>
              <a:tblGrid>
                <a:gridCol w="3891090">
                  <a:extLst>
                    <a:ext uri="{9D8B030D-6E8A-4147-A177-3AD203B41FA5}">
                      <a16:colId xmlns:a16="http://schemas.microsoft.com/office/drawing/2014/main" val="37171868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Дизайнер, пресс-секретарь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8400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805463"/>
              </p:ext>
            </p:extLst>
          </p:nvPr>
        </p:nvGraphicFramePr>
        <p:xfrm>
          <a:off x="2252271" y="8671914"/>
          <a:ext cx="4325480" cy="274320"/>
        </p:xfrm>
        <a:graphic>
          <a:graphicData uri="http://schemas.openxmlformats.org/drawingml/2006/table">
            <a:tbl>
              <a:tblPr firstRow="1" firstCol="1" bandRow="1">
                <a:tableStyleId>{A88DF0FD-1832-459D-A4AA-4501EE5D750F}</a:tableStyleId>
              </a:tblPr>
              <a:tblGrid>
                <a:gridCol w="4325480">
                  <a:extLst>
                    <a:ext uri="{9D8B030D-6E8A-4147-A177-3AD203B41FA5}">
                      <a16:colId xmlns:a16="http://schemas.microsoft.com/office/drawing/2014/main" val="25856982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Генеральный директор, аналитик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4787516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r="33925"/>
          <a:stretch/>
        </p:blipFill>
        <p:spPr>
          <a:xfrm>
            <a:off x="7456116" y="2906372"/>
            <a:ext cx="6459599" cy="65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6910" y="2762290"/>
            <a:ext cx="8523968" cy="7554912"/>
          </a:xfrm>
        </p:spPr>
        <p:txBody>
          <a:bodyPr/>
          <a:lstStyle/>
          <a:p>
            <a:pPr marL="457200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Развитие приложения: добавление новых функций и улучшение существующих;</a:t>
            </a:r>
          </a:p>
          <a:p>
            <a:pPr marL="457200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Постоянное тестирование и обновление приложения для повышения удовлетворенности пользователей;</a:t>
            </a:r>
          </a:p>
          <a:p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Анализ результатов использования приложения и планирование дальнейших стратегий развития.</a:t>
            </a:r>
            <a:endParaRPr lang="ru-RU" sz="320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422DFB3-C58B-9F4C-9DF7-32CFEC4A1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35805" y="6766656"/>
            <a:ext cx="8793162" cy="7554912"/>
          </a:xfrm>
        </p:spPr>
        <p:txBody>
          <a:bodyPr/>
          <a:lstStyle/>
          <a:p>
            <a:pPr marL="457200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Проведение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промоакций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рекламных компаний для продвижения приложения;</a:t>
            </a:r>
          </a:p>
          <a:p>
            <a:pPr marL="457200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Сбор отзывов пользователей и работа над устранением возникающих проблем;</a:t>
            </a:r>
          </a:p>
          <a:p>
            <a:pPr marL="457200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Оптимизация приложения для лучшей производительности и стабильности работы.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 smtClean="0"/>
              <a:t>Телефон</a:t>
            </a:r>
            <a:endParaRPr lang="ru-RU" sz="1800" dirty="0"/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 smtClean="0"/>
              <a:t>+</a:t>
            </a:r>
            <a:r>
              <a:rPr lang="en-US" sz="2800" dirty="0"/>
              <a:t>7 </a:t>
            </a:r>
            <a:r>
              <a:rPr lang="en-US" sz="2800" dirty="0" smtClean="0"/>
              <a:t>(</a:t>
            </a:r>
            <a:r>
              <a:rPr lang="ru-RU" sz="2800" dirty="0" smtClean="0"/>
              <a:t>950) 922-40-01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 smtClean="0"/>
              <a:t>allergyNET</a:t>
            </a:r>
            <a:r>
              <a:rPr lang="en-US" sz="2800" dirty="0" smtClean="0"/>
              <a:t>@mail.ru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3785</TotalTime>
  <Words>355</Words>
  <Application>Microsoft Office PowerPoint</Application>
  <PresentationFormat>Произвольный</PresentationFormat>
  <Paragraphs>45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Roboto</vt:lpstr>
      <vt:lpstr>Times New Roman</vt:lpstr>
      <vt:lpstr>ОБЛОЖКИ</vt:lpstr>
      <vt:lpstr>РАЗДЕЛИТЕЛИ</vt:lpstr>
      <vt:lpstr>АллергиНет</vt:lpstr>
      <vt:lpstr>Актуальность проекта</vt:lpstr>
      <vt:lpstr>Проблема</vt:lpstr>
      <vt:lpstr>Решение</vt:lpstr>
      <vt:lpstr>Рынок</vt:lpstr>
      <vt:lpstr>Бизнес-модель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User</cp:lastModifiedBy>
  <cp:revision>226</cp:revision>
  <dcterms:created xsi:type="dcterms:W3CDTF">2021-03-01T12:07:13Z</dcterms:created>
  <dcterms:modified xsi:type="dcterms:W3CDTF">2023-10-17T22:44:25Z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