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tableStyles+xml" PartName="/ppt/tableStyles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1E171933-4619-4E11-9A3F-F7608DF75F80}" styleName="Средний стиль 1 — акцент 4">
    <a:wholeTbl>
      <a:tcTxStyle>
        <a:fontRef idx="minor">
          <a:scrgbClr b="0" g="0" r="0"/>
        </a:fontRef>
        <a:schemeClr val="dk1"/>
      </a:tcTxStyle>
      <a:tcStyle>
        <a:tcBdr>
          <a:left>
            <a:ln cmpd="sng" w="12700">
              <a:solidFill>
                <a:schemeClr val="accent4"/>
              </a:solidFill>
            </a:ln>
          </a:left>
          <a:right>
            <a:ln cmpd="sng" w="12700">
              <a:solidFill>
                <a:schemeClr val="accent4"/>
              </a:solidFill>
            </a:ln>
          </a:right>
          <a:top>
            <a:ln cmpd="sng" w="12700">
              <a:solidFill>
                <a:schemeClr val="accent4"/>
              </a:solidFill>
            </a:ln>
          </a:top>
          <a:bottom>
            <a:ln cmpd="sng" w="12700">
              <a:solidFill>
                <a:schemeClr val="accent4"/>
              </a:solidFill>
            </a:ln>
          </a:bottom>
          <a:insideH>
            <a:ln cmpd="sng" w="12700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b="0" g="0" r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tableStyles" Target="tableStyles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16.06.2025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16.06.2025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16.06.2025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304800" y="1019124"/>
            <a:ext cx="1143000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Выпускная квалификационная работа в формате </a:t>
            </a:r>
            <a:r>
              <a:rPr lang="ru-RU" b="1" dirty="0" err="1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стартапа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тему: Платформа для продажи товаров для домашних животных</a:t>
            </a:r>
          </a:p>
        </p:txBody>
      </p:sp>
      <p:pic>
        <p:nvPicPr>
          <p:cNvPr id="5" name="Рисунок 4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1FD6353-61E0-BE29-95B2-DFFD8F8E3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E8EB83-CD26-9F45-93B2-B4E67435670D}"/>
              </a:ext>
            </a:extLst>
          </p:cNvPr>
          <p:cNvSpPr txBox="1"/>
          <p:nvPr/>
        </p:nvSpPr>
        <p:spPr>
          <a:xfrm>
            <a:off x="3108835" y="5130990"/>
            <a:ext cx="8778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Выполнил: </a:t>
            </a:r>
            <a:r>
              <a:rPr lang="ru-RU" sz="2000" b="1" dirty="0" err="1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Крейдина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Елена Евгеньевна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Научный руководитель: Золотова Людмила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59435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Производственный план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381353" y="6242955"/>
            <a:ext cx="498658" cy="365125"/>
            <a:chOff x="11381353" y="6242955"/>
            <a:chExt cx="498658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381353" y="6242955"/>
              <a:ext cx="43917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4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4C20C-4011-8B42-92C0-8F5B4ECF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6456"/>
            <a:ext cx="12192000" cy="570210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1446003" y="6160069"/>
            <a:ext cx="974561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5 - Календарно-производственный план проекта</a:t>
            </a: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E196138-0D46-524B-B935-729DE2ABD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9E6585-B7DB-794E-9D2D-953C1BA33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130F6-0B78-B242-A8F0-C8E89FD6E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59435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Финансовый план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255023" y="6242955"/>
            <a:ext cx="624988" cy="365125"/>
            <a:chOff x="11255023" y="6242955"/>
            <a:chExt cx="624988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255023" y="6242955"/>
              <a:ext cx="56550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3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8CE0EB-1D0F-A84E-8F5F-22B696A4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4"/>
            <a:ext cx="992869" cy="74853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539852" y="683346"/>
            <a:ext cx="55561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3 - Стартовые расходы проекта</a:t>
            </a: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526D1A6-A26E-9F4C-BC28-BD8564BE4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73457"/>
              </p:ext>
            </p:extLst>
          </p:nvPr>
        </p:nvGraphicFramePr>
        <p:xfrm>
          <a:off x="389380" y="1203533"/>
          <a:ext cx="6150315" cy="2513144"/>
        </p:xfrm>
        <a:graphic>
          <a:graphicData uri="http://schemas.openxmlformats.org/drawingml/2006/table">
            <a:tbl>
              <a:tblPr firstRow="1" firstCol="1" bandRow="1"/>
              <a:tblGrid>
                <a:gridCol w="4817021">
                  <a:extLst>
                    <a:ext uri="{9D8B030D-6E8A-4147-A177-3AD203B41FA5}">
                      <a16:colId xmlns:a16="http://schemas.microsoft.com/office/drawing/2014/main" val="3363115707"/>
                    </a:ext>
                  </a:extLst>
                </a:gridCol>
                <a:gridCol w="1333294">
                  <a:extLst>
                    <a:ext uri="{9D8B030D-6E8A-4147-A177-3AD203B41FA5}">
                      <a16:colId xmlns:a16="http://schemas.microsoft.com/office/drawing/2014/main" val="1363639704"/>
                    </a:ext>
                  </a:extLst>
                </a:gridCol>
              </a:tblGrid>
              <a:tr h="30889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расходов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954217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marL="0" marR="2286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Регистрация ООО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011766"/>
                  </a:ext>
                </a:extLst>
              </a:tr>
              <a:tr h="659780">
                <a:tc>
                  <a:txBody>
                    <a:bodyPr/>
                    <a:lstStyle/>
                    <a:p>
                      <a:pPr marL="0" marR="2286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платформы и мобильного приложения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869447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marL="0" marR="2286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Маркетинг и продвижение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564413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marL="0" marR="2286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Косметический ремонт склада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90913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marL="0" marR="2286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товаров (первоначальная партия)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1 220 000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339804"/>
                  </a:ext>
                </a:extLst>
              </a:tr>
              <a:tr h="30889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Итого,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2 324 000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795501"/>
                  </a:ext>
                </a:extLst>
              </a:tr>
            </a:tbl>
          </a:graphicData>
        </a:graphic>
      </p:graphicFrame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6800669" y="721648"/>
            <a:ext cx="521867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4 – Постоянные расходы проекта за 1 месяц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8564ADD-D9E1-9F49-AE3F-84606DC40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144203"/>
              </p:ext>
            </p:extLst>
          </p:nvPr>
        </p:nvGraphicFramePr>
        <p:xfrm>
          <a:off x="6995882" y="1112309"/>
          <a:ext cx="5023464" cy="3729360"/>
        </p:xfrm>
        <a:graphic>
          <a:graphicData uri="http://schemas.openxmlformats.org/drawingml/2006/table">
            <a:tbl>
              <a:tblPr firstRow="1" firstCol="1" bandRow="1"/>
              <a:tblGrid>
                <a:gridCol w="4089405">
                  <a:extLst>
                    <a:ext uri="{9D8B030D-6E8A-4147-A177-3AD203B41FA5}">
                      <a16:colId xmlns:a16="http://schemas.microsoft.com/office/drawing/2014/main" val="2177423700"/>
                    </a:ext>
                  </a:extLst>
                </a:gridCol>
                <a:gridCol w="934059">
                  <a:extLst>
                    <a:ext uri="{9D8B030D-6E8A-4147-A177-3AD203B41FA5}">
                      <a16:colId xmlns:a16="http://schemas.microsoft.com/office/drawing/2014/main" val="228944711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расходов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руб.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0762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склада и коммунальные платежи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25000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0414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серверов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25000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850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Хостинг и домен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3750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285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AmoCRM</a:t>
                      </a:r>
                      <a:endParaRPr lang="ru-RU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1500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8146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Юридическое сопровождение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5000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565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Бухгалтерские услуги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8000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9726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20000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6183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Маркетинг и продвижение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10000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66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Итого, руб.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98250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662167"/>
                  </a:ext>
                </a:extLst>
              </a:tr>
            </a:tbl>
          </a:graphicData>
        </a:graphic>
      </p:graphicFrame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CC3234-09B8-8147-97B0-2C57AA955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7F8E09-0966-C740-95CA-C0C9F56AD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2431039-A3D2-7A43-AB60-4E52CD73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924232"/>
              </p:ext>
            </p:extLst>
          </p:nvPr>
        </p:nvGraphicFramePr>
        <p:xfrm>
          <a:off x="64202" y="4841668"/>
          <a:ext cx="10792661" cy="2022804"/>
        </p:xfrm>
        <a:graphic>
          <a:graphicData uri="http://schemas.openxmlformats.org/drawingml/2006/table">
            <a:tbl>
              <a:tblPr firstRow="1" firstCol="1" bandRow="1"/>
              <a:tblGrid>
                <a:gridCol w="3920806">
                  <a:extLst>
                    <a:ext uri="{9D8B030D-6E8A-4147-A177-3AD203B41FA5}">
                      <a16:colId xmlns:a16="http://schemas.microsoft.com/office/drawing/2014/main" val="2609636940"/>
                    </a:ext>
                  </a:extLst>
                </a:gridCol>
                <a:gridCol w="6871855">
                  <a:extLst>
                    <a:ext uri="{9D8B030D-6E8A-4147-A177-3AD203B41FA5}">
                      <a16:colId xmlns:a16="http://schemas.microsoft.com/office/drawing/2014/main" val="65951271"/>
                    </a:ext>
                  </a:extLst>
                </a:gridCol>
              </a:tblGrid>
              <a:tr h="294941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расходов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5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85161"/>
                  </a:ext>
                </a:extLst>
              </a:tr>
              <a:tr h="294941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сотрудников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386302"/>
                  </a:ext>
                </a:extLst>
              </a:tr>
              <a:tr h="520074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Увеличивается с каждым месяцем. В среднем 2200000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348167"/>
                  </a:ext>
                </a:extLst>
              </a:tr>
              <a:tr h="294941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Отчисления во внебюджетные фонды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27330"/>
                  </a:ext>
                </a:extLst>
              </a:tr>
              <a:tr h="294941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739841"/>
                  </a:ext>
                </a:extLst>
              </a:tr>
              <a:tr h="294941"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(в среднем)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605" algn="l">
                        <a:lnSpc>
                          <a:spcPct val="150000"/>
                        </a:lnSpc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2758000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939605"/>
                  </a:ext>
                </a:extLst>
              </a:tr>
            </a:tbl>
          </a:graphicData>
        </a:graphic>
      </p:graphicFrame>
      <p:sp>
        <p:nvSpPr>
          <p:cNvPr id="17" name="object 2">
            <a:extLst>
              <a:ext uri="{FF2B5EF4-FFF2-40B4-BE49-F238E27FC236}">
                <a16:creationId xmlns:a16="http://schemas.microsoft.com/office/drawing/2014/main" id="{1FEECCB7-66DF-9E44-839F-2137F6DACDA1}"/>
              </a:ext>
            </a:extLst>
          </p:cNvPr>
          <p:cNvSpPr txBox="1">
            <a:spLocks/>
          </p:cNvSpPr>
          <p:nvPr/>
        </p:nvSpPr>
        <p:spPr>
          <a:xfrm>
            <a:off x="64202" y="3931932"/>
            <a:ext cx="68006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5 - Переменные расходы проекта за 1 месяц</a:t>
            </a:r>
          </a:p>
        </p:txBody>
      </p:sp>
    </p:spTree>
    <p:extLst>
      <p:ext uri="{BB962C8B-B14F-4D97-AF65-F5344CB8AC3E}">
        <p14:creationId xmlns:p14="http://schemas.microsoft.com/office/powerpoint/2010/main" val="306439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59435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Маркетинговый план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277601" y="6242955"/>
            <a:ext cx="602410" cy="365125"/>
            <a:chOff x="11277601" y="6242955"/>
            <a:chExt cx="602410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277601" y="6242955"/>
              <a:ext cx="542924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14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155994" y="6285104"/>
            <a:ext cx="1144125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6 - Пример оформления главной страницы сайта платформы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793A91-DC2F-5A42-B2EA-E08743D15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4" y="441901"/>
            <a:ext cx="11880011" cy="583144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8C538BC-0C7B-4C43-BE08-30C4A0D4E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4062C9-72E9-D249-A239-F0B4CF8F1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81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16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426181" y="2656369"/>
            <a:ext cx="111686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7 - Разделение ассортимента на категории на сайте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20F1A59-3700-EC44-8CCD-2FAC3340EC15}"/>
              </a:ext>
            </a:extLst>
          </p:cNvPr>
          <p:cNvSpPr txBox="1">
            <a:spLocks/>
          </p:cNvSpPr>
          <p:nvPr/>
        </p:nvSpPr>
        <p:spPr>
          <a:xfrm>
            <a:off x="815030" y="6356772"/>
            <a:ext cx="98951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8 - Пример </a:t>
            </a: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описания</a:t>
            </a: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товаров на сайте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F28F51-9A66-134E-9EEC-C13F66488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C90550-825F-184F-BE17-F4BD43FFF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91" y="171611"/>
            <a:ext cx="8318810" cy="2442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E04E5-9850-D546-ABCC-E6EAD027A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8" y="3169873"/>
            <a:ext cx="7645938" cy="31059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D4DFCD-58DC-4C4E-9A55-CB148E42F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BAB825E-1095-C240-BC01-34BCC6B28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52E72-AFEA-C64E-A967-3D850F028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0" y="399865"/>
            <a:ext cx="10680776" cy="2624766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1123318" y="3097478"/>
            <a:ext cx="958794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9 - Пример оформления блока с отзывами на сайте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20F1A59-3700-EC44-8CCD-2FAC3340EC15}"/>
              </a:ext>
            </a:extLst>
          </p:cNvPr>
          <p:cNvSpPr txBox="1">
            <a:spLocks/>
          </p:cNvSpPr>
          <p:nvPr/>
        </p:nvSpPr>
        <p:spPr>
          <a:xfrm>
            <a:off x="1" y="6284511"/>
            <a:ext cx="121919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10 - Пример оформления блока подписки на новости и акции платформы</a:t>
            </a:r>
          </a:p>
        </p:txBody>
      </p:sp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49C922B-9FA0-1249-833E-DA339A2F4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8BF4B3-086D-D54B-9FA0-56BB76FAC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B59204-ACF5-6140-846A-117756AE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1" y="3704580"/>
            <a:ext cx="10548655" cy="2495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5D136F-0E8B-2946-A6FD-F805A44F1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5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481080" y="6243409"/>
            <a:ext cx="1122983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11 - Пример оформления личного кабинета пользователя</a:t>
            </a:r>
          </a:p>
        </p:txBody>
      </p:sp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49C922B-9FA0-1249-833E-DA339A2F4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8BF4B3-086D-D54B-9FA0-56BB76FAC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2E8E5E-1187-614A-8394-C19BB074D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CFB760-3356-434F-8649-D1BC500D6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6" y="741851"/>
            <a:ext cx="7481988" cy="3633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D6A231-3041-2E44-8A1C-C599A3197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6" y="4362134"/>
            <a:ext cx="7481988" cy="18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1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AB8AA-E48A-CA4A-8B02-E46FC4561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14" y="0"/>
            <a:ext cx="7332522" cy="245131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49C922B-9FA0-1249-833E-DA339A2F4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1" y="6285104"/>
            <a:ext cx="12192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12 – Информация о последних заказах и избранных товарах в личном кабинете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8BF4B3-086D-D54B-9FA0-56BB76FAC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25E0E3-BC55-FD45-ABA1-6577AF4FB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C48E2E-282B-CA49-99DC-BE133CA0B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12" y="2448420"/>
            <a:ext cx="7332523" cy="38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46516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Анализ рынка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9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0" y="6262245"/>
            <a:ext cx="1151680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13 - Пример оформления мобильного приложения платформы</a:t>
            </a:r>
          </a:p>
        </p:txBody>
      </p:sp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C80E6E3-D956-974E-94E4-8288F9359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A49FC3-20C6-E148-9F96-507E76301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DD0FB2-1987-8045-B42B-5AB08E1C2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60" y="836710"/>
            <a:ext cx="4059249" cy="5425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B05C6-A34B-1C4C-8DD3-D5C6FF3C4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53" y="836710"/>
            <a:ext cx="4059249" cy="54255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2778A1-E764-CE46-9CCF-4AE770752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5EFE1-552A-3845-8169-AA9F0B62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38" y="552017"/>
            <a:ext cx="4615917" cy="5445614"/>
          </a:xfrm>
          <a:prstGeom prst="rect">
            <a:avLst/>
          </a:prstGeom>
        </p:spPr>
      </p:pic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836413" y="6082050"/>
            <a:ext cx="494351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14 - Варианты использования логотипа при создании </a:t>
            </a:r>
            <a:r>
              <a:rPr lang="ru-RU" sz="24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мерча</a:t>
            </a:r>
            <a:endParaRPr lang="ru-RU" sz="2400" b="1" dirty="0">
              <a:solidFill>
                <a:srgbClr val="0B2D50"/>
              </a:solidFill>
              <a:latin typeface="Arial Narrow" panose="020B0606020202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A73CDFF-3C59-3C4E-A7D4-2CF7E8FDB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7904E6-BA29-3E47-8B4B-587A845FF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DE759C-4D00-354E-A575-89616C634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8" y="552016"/>
            <a:ext cx="5468936" cy="54456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93B9E-DA51-3244-8350-7A8EA42D7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8CA9F0F7-636F-4748-855D-321462FAE4A6}"/>
              </a:ext>
            </a:extLst>
          </p:cNvPr>
          <p:cNvSpPr txBox="1">
            <a:spLocks/>
          </p:cNvSpPr>
          <p:nvPr/>
        </p:nvSpPr>
        <p:spPr>
          <a:xfrm>
            <a:off x="6438285" y="6049773"/>
            <a:ext cx="494351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15 - Вариант оформления </a:t>
            </a:r>
            <a:r>
              <a:rPr lang="ru-RU" sz="24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брендированной</a:t>
            </a: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265373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74101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Результативность проекта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277601" y="6242955"/>
            <a:ext cx="602410" cy="365125"/>
            <a:chOff x="11277601" y="6242955"/>
            <a:chExt cx="602410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277601" y="6242955"/>
              <a:ext cx="542924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22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498841B-E8A8-694C-84C6-42A183E3D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673888"/>
              </p:ext>
            </p:extLst>
          </p:nvPr>
        </p:nvGraphicFramePr>
        <p:xfrm>
          <a:off x="-474561" y="1041889"/>
          <a:ext cx="12666561" cy="57745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81691">
                  <a:extLst>
                    <a:ext uri="{9D8B030D-6E8A-4147-A177-3AD203B41FA5}">
                      <a16:colId xmlns:a16="http://schemas.microsoft.com/office/drawing/2014/main" val="2992040945"/>
                    </a:ext>
                  </a:extLst>
                </a:gridCol>
                <a:gridCol w="4282633">
                  <a:extLst>
                    <a:ext uri="{9D8B030D-6E8A-4147-A177-3AD203B41FA5}">
                      <a16:colId xmlns:a16="http://schemas.microsoft.com/office/drawing/2014/main" val="3890727503"/>
                    </a:ext>
                  </a:extLst>
                </a:gridCol>
                <a:gridCol w="4402237">
                  <a:extLst>
                    <a:ext uri="{9D8B030D-6E8A-4147-A177-3AD203B41FA5}">
                      <a16:colId xmlns:a16="http://schemas.microsoft.com/office/drawing/2014/main" val="1370082125"/>
                    </a:ext>
                  </a:extLst>
                </a:gridCol>
              </a:tblGrid>
              <a:tr h="467003">
                <a:tc>
                  <a:txBody>
                    <a:bodyPr/>
                    <a:lstStyle/>
                    <a:p>
                      <a:pPr marL="67945" indent="450215" algn="ctr">
                        <a:lnSpc>
                          <a:spcPct val="100000"/>
                        </a:lnSpc>
                      </a:pP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indent="450215" algn="ctr">
                        <a:lnSpc>
                          <a:spcPct val="100000"/>
                        </a:lnSpc>
                      </a:pPr>
                      <a:r>
                        <a:rPr lang="en-US" sz="1600" b="1" kern="0" spc="-2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риска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indent="450215" algn="ctr">
                        <a:lnSpc>
                          <a:spcPct val="100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en-US" sz="1600" b="1" kern="0" spc="-25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риска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 indent="450215" algn="ctr">
                        <a:lnSpc>
                          <a:spcPct val="100000"/>
                        </a:lnSpc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Рекомендуемые</a:t>
                      </a:r>
                      <a:r>
                        <a:rPr lang="en-US" sz="1600" b="1" kern="0" spc="-4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6040" indent="450215" algn="ctr">
                        <a:lnSpc>
                          <a:spcPct val="100000"/>
                        </a:lnSpc>
                      </a:pP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319649"/>
                  </a:ext>
                </a:extLst>
              </a:tr>
              <a:tr h="1041851">
                <a:tc>
                  <a:txBody>
                    <a:bodyPr/>
                    <a:lstStyle/>
                    <a:p>
                      <a:pPr marL="67945" marR="325120"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трафика на платформе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Недостаточная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рекламная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кампания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 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Отсутствие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интереса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у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пользователей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 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Высокая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стоимость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привлечения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клиентов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17526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Усиление рекламной активности;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17526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Оптимизация маркетинговой стратегии;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17526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ru-RU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Введение системы скидок и бонусов.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66040" marR="634365" indent="450215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tabLst>
                          <a:tab pos="191770" algn="l"/>
                        </a:tabLst>
                      </a:pPr>
                      <a:r>
                        <a:rPr lang="ru-RU" sz="1600" b="1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865764"/>
                  </a:ext>
                </a:extLst>
              </a:tr>
              <a:tr h="1562776">
                <a:tc>
                  <a:txBody>
                    <a:bodyPr/>
                    <a:lstStyle/>
                    <a:p>
                      <a:pPr marL="67945" marR="325120"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конкуренция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рынке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Присутствие крупных конкурентов на рынке;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Лучшие условия у существующих </a:t>
                      </a:r>
                      <a:r>
                        <a:rPr lang="ru-RU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маркетплейсов</a:t>
                      </a: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Недостаточно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уникальное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предложение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8509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Создание уникального ценностного предложения;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8509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Гибкая ценовая политика;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8509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Активное взаимодействие с клиентами.</a:t>
                      </a:r>
                      <a:endParaRPr lang="ru-RU" sz="1600" b="1" kern="100" spc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66040" marR="175260" indent="450215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tabLst>
                          <a:tab pos="191770" algn="l"/>
                        </a:tabLst>
                      </a:pPr>
                      <a:r>
                        <a:rPr lang="en-US" sz="1600" b="1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252424"/>
                  </a:ext>
                </a:extLst>
              </a:tr>
              <a:tr h="1041851">
                <a:tc>
                  <a:txBody>
                    <a:bodyPr/>
                    <a:lstStyle/>
                    <a:p>
                      <a:pPr marL="67945" marR="325120"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Задержки</a:t>
                      </a:r>
                      <a:r>
                        <a:rPr lang="en-US" sz="1600" b="1" kern="0" spc="-1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="1" kern="0" spc="-1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spc="-1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разработке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Сложности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разработке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платформы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Изменение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требований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процессе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Недостаток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специалистов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команде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51625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Контроль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выполнения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задач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51625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Внедрение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резервного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бюджета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85090" lvl="0" indent="-342900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1770" algn="l"/>
                        </a:tabLst>
                      </a:pP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Разработка четкого плана реализации проекта.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315593"/>
                  </a:ext>
                </a:extLst>
              </a:tr>
              <a:tr h="1302314">
                <a:tc>
                  <a:txBody>
                    <a:bodyPr/>
                    <a:lstStyle/>
                    <a:p>
                      <a:pPr marL="86360" marR="99060" indent="-184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spc="-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Недостаток финансирования</a:t>
                      </a:r>
                      <a:endParaRPr lang="ru-RU" sz="1600" b="1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6360" marR="99060" indent="-184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spc="-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Ошибка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расчетах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бюджета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 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Нехватка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инвесторов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marR="9207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Высокие затраты на рекламу и техническую поддержку.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Привлечение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дополнительных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инвесторов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 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Использование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государственных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 </a:t>
                      </a:r>
                      <a:r>
                        <a:rPr lang="en-US" sz="1600" b="1" kern="0" spc="0" dirty="0" err="1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грантов</a:t>
                      </a:r>
                      <a:r>
                        <a:rPr lang="en-US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;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200"/>
                        <a:buFont typeface="Symbol" pitchFamily="2" charset="2"/>
                        <a:buChar char=""/>
                        <a:tabLst>
                          <a:tab pos="193675" algn="l"/>
                        </a:tabLst>
                      </a:pPr>
                      <a:r>
                        <a:rPr lang="ru-RU" sz="1600" b="1" kern="0" spc="0" dirty="0">
                          <a:effectLst/>
                          <a:latin typeface="+mn-lt"/>
                          <a:ea typeface="Symbol" pitchFamily="2" charset="2"/>
                          <a:cs typeface="Symbol" pitchFamily="2" charset="2"/>
                        </a:rPr>
                        <a:t>Снижение затрат за счет оптимизации процессов.</a:t>
                      </a:r>
                      <a:endParaRPr lang="ru-RU" sz="1600" b="1" kern="100" spc="0" dirty="0">
                        <a:effectLst/>
                        <a:latin typeface="+mn-lt"/>
                        <a:ea typeface="Symbol" pitchFamily="2" charset="2"/>
                        <a:cs typeface="Symbol" pitchFamily="2" charset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483987"/>
                  </a:ext>
                </a:extLst>
              </a:tr>
            </a:tbl>
          </a:graphicData>
        </a:graphic>
      </p:graphicFrame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1727838" y="325784"/>
            <a:ext cx="60584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6 – Оценка рисков проекта</a:t>
            </a:r>
          </a:p>
        </p:txBody>
      </p:sp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A73CDFF-3C59-3C4E-A7D4-2CF7E8FDB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7904E6-BA29-3E47-8B4B-587A845FF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93B9E-DA51-3244-8350-7A8EA42D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0061" cy="12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821803" y="78458"/>
            <a:ext cx="59709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7 - Прогноз доходов/расходов за 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433F107-C2EE-9046-8EF1-A785F84A4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14616"/>
              </p:ext>
            </p:extLst>
          </p:nvPr>
        </p:nvGraphicFramePr>
        <p:xfrm>
          <a:off x="0" y="549667"/>
          <a:ext cx="12192000" cy="6219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43200">
                  <a:extLst>
                    <a:ext uri="{9D8B030D-6E8A-4147-A177-3AD203B41FA5}">
                      <a16:colId xmlns:a16="http://schemas.microsoft.com/office/drawing/2014/main" val="1734511510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3877883706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1920584760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2508684305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332007253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61210248"/>
                    </a:ext>
                  </a:extLst>
                </a:gridCol>
                <a:gridCol w="734291">
                  <a:extLst>
                    <a:ext uri="{9D8B030D-6E8A-4147-A177-3AD203B41FA5}">
                      <a16:colId xmlns:a16="http://schemas.microsoft.com/office/drawing/2014/main" val="3285978418"/>
                    </a:ext>
                  </a:extLst>
                </a:gridCol>
                <a:gridCol w="734291">
                  <a:extLst>
                    <a:ext uri="{9D8B030D-6E8A-4147-A177-3AD203B41FA5}">
                      <a16:colId xmlns:a16="http://schemas.microsoft.com/office/drawing/2014/main" val="2343454955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3102110135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2795824801"/>
                    </a:ext>
                  </a:extLst>
                </a:gridCol>
                <a:gridCol w="651164">
                  <a:extLst>
                    <a:ext uri="{9D8B030D-6E8A-4147-A177-3AD203B41FA5}">
                      <a16:colId xmlns:a16="http://schemas.microsoft.com/office/drawing/2014/main" val="3829198851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923483717"/>
                    </a:ext>
                  </a:extLst>
                </a:gridCol>
                <a:gridCol w="706581">
                  <a:extLst>
                    <a:ext uri="{9D8B030D-6E8A-4147-A177-3AD203B41FA5}">
                      <a16:colId xmlns:a16="http://schemas.microsoft.com/office/drawing/2014/main" val="1599680718"/>
                    </a:ext>
                  </a:extLst>
                </a:gridCol>
                <a:gridCol w="651164">
                  <a:extLst>
                    <a:ext uri="{9D8B030D-6E8A-4147-A177-3AD203B41FA5}">
                      <a16:colId xmlns:a16="http://schemas.microsoft.com/office/drawing/2014/main" val="250856673"/>
                    </a:ext>
                  </a:extLst>
                </a:gridCol>
              </a:tblGrid>
              <a:tr h="245925">
                <a:tc rowSpan="2"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61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Статьи</a:t>
                      </a:r>
                      <a:r>
                        <a:rPr lang="en-US" sz="1400" b="1" kern="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spc="-1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3">
                  <a:txBody>
                    <a:bodyPr/>
                    <a:lstStyle/>
                    <a:p>
                      <a:pPr marL="1270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1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Месяцы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60877"/>
                  </a:ext>
                </a:extLst>
              </a:tr>
              <a:tr h="208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" marR="1143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1-12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016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27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206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508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508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022726"/>
                  </a:ext>
                </a:extLst>
              </a:tr>
              <a:tr h="309816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ерная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16128000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509173"/>
                  </a:ext>
                </a:extLst>
              </a:tr>
              <a:tr h="146998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627348"/>
                  </a:ext>
                </a:extLst>
              </a:tr>
              <a:tr h="175471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истраци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.л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ица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206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57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444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444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092653"/>
                  </a:ext>
                </a:extLst>
              </a:tr>
              <a:tr h="221769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сайта и приложения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206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57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444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444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254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699050"/>
                  </a:ext>
                </a:extLst>
              </a:tr>
              <a:tr h="288541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245650"/>
                  </a:ext>
                </a:extLst>
              </a:tr>
              <a:tr h="354373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товара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985" indent="0" algn="just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799947"/>
                  </a:ext>
                </a:extLst>
              </a:tr>
              <a:tr h="300083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12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01499"/>
                  </a:ext>
                </a:extLst>
              </a:tr>
              <a:tr h="310416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Страховые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взносы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889000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88931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луживани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серверов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77312"/>
                  </a:ext>
                </a:extLst>
              </a:tr>
              <a:tr h="298801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Хостинг и домен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856876"/>
                  </a:ext>
                </a:extLst>
              </a:tr>
              <a:tr h="279404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AmoCRM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87648"/>
                  </a:ext>
                </a:extLst>
              </a:tr>
              <a:tr h="314799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Доставка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152284"/>
                  </a:ext>
                </a:extLst>
              </a:tr>
              <a:tr h="329893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идические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726363"/>
                  </a:ext>
                </a:extLst>
              </a:tr>
              <a:tr h="196770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Бух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галтерские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046519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Маркетинг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380651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Непредвид</a:t>
                      </a:r>
                      <a:r>
                        <a:rPr lang="ru-RU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енные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739244"/>
                  </a:ext>
                </a:extLst>
              </a:tr>
              <a:tr h="251856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967680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142800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142800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159600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159600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176400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176400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193200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193200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226800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226800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51352"/>
                  </a:ext>
                </a:extLst>
              </a:tr>
              <a:tr h="253956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расходов: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18473680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2499050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2499050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2715850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2715850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2932650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2932650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3149450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3149450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3366250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3366250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3583050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3583050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704618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убыток</a:t>
                      </a: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-2345680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317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-119050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317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-119050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-55850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-55850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70550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133750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133750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196950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196950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141861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Кумулятивная прибыль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016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-2345680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317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-2464730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317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-238100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marR="63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-174900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698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-111700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952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-48500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889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77900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381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141100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204300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267500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190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330700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indent="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393900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920154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EB84C9E-25BE-0B42-8B96-B531393E3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50" y="-163026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D0DB0-498B-F840-941C-82C923CA4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279" y="79911"/>
            <a:ext cx="1329480" cy="262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D590CB-D83D-394A-AD52-1BE4D8A35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58" y="-49838"/>
            <a:ext cx="795198" cy="5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2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581891" y="6017495"/>
            <a:ext cx="1084096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1 - Производство и импорт кормов для домашних животных в России за 2020-2024 гг.</a:t>
            </a: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ACCC9-C47E-334A-9124-C82E13CD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81" y="552016"/>
            <a:ext cx="9851838" cy="53652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5FDA4F7-B9E2-0349-95E6-75EF70994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54E62-6AD0-E34B-9028-1B47CC900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311989" y="5671926"/>
            <a:ext cx="1169990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2 - Доли рынка среди отечественных производителей кормов для домашних животных в России за 2024 год</a:t>
            </a: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4B26C8-8C1A-A54C-B5FE-65ACE0F6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4" y="0"/>
            <a:ext cx="10116432" cy="55085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DD1B9F5-330C-BD47-8DA3-EAFB7885D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4C5014-92E4-3244-A291-B034931A5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5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547671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Юридические аспекты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0" y="51856"/>
            <a:ext cx="87788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1 - Сравнительная характеристика ИП и ООО для </a:t>
            </a:r>
            <a:r>
              <a:rPr lang="ru-RU" sz="24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стартапа</a:t>
            </a:r>
            <a:endParaRPr lang="ru-RU" sz="2400" b="1" dirty="0">
              <a:solidFill>
                <a:srgbClr val="0B2D50"/>
              </a:solidFill>
              <a:latin typeface="Arial Narrow" panose="020B0606020202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3A248E2-6553-5540-93ED-CC4B4ADF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9099"/>
              </p:ext>
            </p:extLst>
          </p:nvPr>
        </p:nvGraphicFramePr>
        <p:xfrm>
          <a:off x="-335645" y="595391"/>
          <a:ext cx="12527645" cy="6296985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652213">
                  <a:extLst>
                    <a:ext uri="{9D8B030D-6E8A-4147-A177-3AD203B41FA5}">
                      <a16:colId xmlns:a16="http://schemas.microsoft.com/office/drawing/2014/main" val="3398636836"/>
                    </a:ext>
                  </a:extLst>
                </a:gridCol>
                <a:gridCol w="5160678">
                  <a:extLst>
                    <a:ext uri="{9D8B030D-6E8A-4147-A177-3AD203B41FA5}">
                      <a16:colId xmlns:a16="http://schemas.microsoft.com/office/drawing/2014/main" val="2486910148"/>
                    </a:ext>
                  </a:extLst>
                </a:gridCol>
                <a:gridCol w="4714754">
                  <a:extLst>
                    <a:ext uri="{9D8B030D-6E8A-4147-A177-3AD203B41FA5}">
                      <a16:colId xmlns:a16="http://schemas.microsoft.com/office/drawing/2014/main" val="1947368497"/>
                    </a:ext>
                  </a:extLst>
                </a:gridCol>
              </a:tblGrid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Критерий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Индивидуальный предприниматель (ИП)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Общество с ограниченной ответственностью (ООО)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564778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Юридический статус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Физическое лицо, ведущие деятельность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Юридическое лицо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001419"/>
                  </a:ext>
                </a:extLst>
              </a:tr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Ответственность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Несёт личную ответственность по обязательствам (вплоть до имущества)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Ответственность ограничена уставным капиталом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633016"/>
                  </a:ext>
                </a:extLst>
              </a:tr>
              <a:tr h="721207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Процесс регистрации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Более простая и быстрая процедура регистрации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Более сложная процедура (учредительные документы, уставной капитал)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084426"/>
                  </a:ext>
                </a:extLst>
              </a:tr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Налогообложение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УСН, патентная система, ЕНВД (до отмены), налог на профессиональный доход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УСН, ОСНО, спецрежимы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315576"/>
                  </a:ext>
                </a:extLst>
              </a:tr>
              <a:tr h="721207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Ведение бухгалтерии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Упрощённый учёт, отчётность проще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Обязательна полноценная бухгалтерия, отчётность в налоговую инспекцию и фонды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631729"/>
                  </a:ext>
                </a:extLst>
              </a:tr>
              <a:tr h="279291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Уставный капитал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Отсутствует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Минимум 10 000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281024"/>
                  </a:ext>
                </a:extLst>
              </a:tr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Привлечение инвестиций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Ограниченные возможности привлечения инвесторов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Возможность привлекать инвестиции (доли участников)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566418"/>
                  </a:ext>
                </a:extLst>
              </a:tr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Престиж и доверие контрагентов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Часто воспринимается как небольшой бизнес или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</a:rPr>
                        <a:t>самозанятость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Более солидный имидж и доверие клиентов, поставщиков, партнёров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088750"/>
                  </a:ext>
                </a:extLst>
              </a:tr>
              <a:tr h="596549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Использование товарного знака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Может использовать, но не может передать другим лицам в полном объёме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Может зарегистрировать и передавать права на товарный знак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614842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Наследование бизнеса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Бизнес прекращается с прекращением деятельности ИП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ООО продолжает существовать независимо от смены участников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24" marR="5822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32404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DA5D05D-0EFD-0945-80BE-AB7B6CF65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3214C-0F62-AB43-95D8-17B35B47E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242934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0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67556" y="2739068"/>
            <a:ext cx="547671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Описание продукта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370065" y="6242955"/>
            <a:ext cx="509946" cy="365125"/>
            <a:chOff x="11370065" y="6242955"/>
            <a:chExt cx="50994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370065" y="6242955"/>
              <a:ext cx="45045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39" y="237902"/>
            <a:ext cx="1563372" cy="8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335795" y="6242955"/>
            <a:ext cx="544216" cy="365125"/>
            <a:chOff x="11335795" y="6242955"/>
            <a:chExt cx="54421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335795" y="6242955"/>
              <a:ext cx="48472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A0410DF-5406-9D44-949E-DE47347277EB}"/>
              </a:ext>
            </a:extLst>
          </p:cNvPr>
          <p:cNvSpPr txBox="1">
            <a:spLocks/>
          </p:cNvSpPr>
          <p:nvPr/>
        </p:nvSpPr>
        <p:spPr>
          <a:xfrm>
            <a:off x="1442441" y="237827"/>
            <a:ext cx="7467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Айдентика</a:t>
            </a:r>
            <a:r>
              <a:rPr lang="ru-RU" sz="4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бренда «</a:t>
            </a:r>
            <a:r>
              <a:rPr lang="ru-RU" sz="40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ХэппиПет</a:t>
            </a:r>
            <a:r>
              <a:rPr lang="ru-RU" sz="40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07CBE52-E9D0-F641-80C0-2A817CF7D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4A4333-0782-C746-AA9A-2A8409102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6FE1B-22AE-7440-B155-781A5FCE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965"/>
            <a:ext cx="5865541" cy="44220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672E90-1694-9C46-A15F-C1CD4C5EE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41" y="1970311"/>
            <a:ext cx="5864727" cy="2985679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7C24D34B-9669-114A-942F-542409F7F9D8}"/>
              </a:ext>
            </a:extLst>
          </p:cNvPr>
          <p:cNvSpPr txBox="1">
            <a:spLocks/>
          </p:cNvSpPr>
          <p:nvPr/>
        </p:nvSpPr>
        <p:spPr>
          <a:xfrm>
            <a:off x="901413" y="5862113"/>
            <a:ext cx="406271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3 – Логотип бренда 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FB1FA908-4752-2F4B-B4A5-63C6F87156F7}"/>
              </a:ext>
            </a:extLst>
          </p:cNvPr>
          <p:cNvSpPr txBox="1">
            <a:spLocks/>
          </p:cNvSpPr>
          <p:nvPr/>
        </p:nvSpPr>
        <p:spPr>
          <a:xfrm>
            <a:off x="5865541" y="5862114"/>
            <a:ext cx="55563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Рисунок 4 – Цветовая палитра бренда </a:t>
            </a:r>
          </a:p>
        </p:txBody>
      </p:sp>
    </p:spTree>
    <p:extLst>
      <p:ext uri="{BB962C8B-B14F-4D97-AF65-F5344CB8AC3E}">
        <p14:creationId xmlns:p14="http://schemas.microsoft.com/office/powerpoint/2010/main" val="232519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49F504-4C44-5C4F-94DB-D7FF9B45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F7E69CD-D7FB-5A49-A2C4-22C2C825D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410354"/>
              </p:ext>
            </p:extLst>
          </p:nvPr>
        </p:nvGraphicFramePr>
        <p:xfrm>
          <a:off x="0" y="600957"/>
          <a:ext cx="12192000" cy="6120518"/>
        </p:xfrm>
        <a:graphic>
          <a:graphicData uri="http://schemas.openxmlformats.org/drawingml/2006/table">
            <a:tbl>
              <a:tblPr firstRow="1" firstCol="1" bandRow="1"/>
              <a:tblGrid>
                <a:gridCol w="6954982">
                  <a:extLst>
                    <a:ext uri="{9D8B030D-6E8A-4147-A177-3AD203B41FA5}">
                      <a16:colId xmlns:a16="http://schemas.microsoft.com/office/drawing/2014/main" val="3706315200"/>
                    </a:ext>
                  </a:extLst>
                </a:gridCol>
                <a:gridCol w="5237018">
                  <a:extLst>
                    <a:ext uri="{9D8B030D-6E8A-4147-A177-3AD203B41FA5}">
                      <a16:colId xmlns:a16="http://schemas.microsoft.com/office/drawing/2014/main" val="1353861927"/>
                    </a:ext>
                  </a:extLst>
                </a:gridCol>
              </a:tblGrid>
              <a:tr h="25609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</a:pP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Сильные</a:t>
                      </a: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</a:pP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Слабые</a:t>
                      </a: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315998"/>
                  </a:ext>
                </a:extLst>
              </a:tr>
              <a:tr h="2560990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Удобный онлайн-сервис с доставкой товаров в день заказа, что отвечает актуальным запросам целевой аудитории (владельцы домашних животных, маломобильные граждане, семьи с детьми);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Широкий ассортимент кормов, аксессуаров и товаров для ухода за питомцами;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Современный и понятный интерфейс сайта и приложения;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быстрого масштабирования и расширения ассортимента;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Гибкая бизнес-модель с использованием современной логистики и электронных сервисов.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Зависимость от стабильности поставок и наличия товаров на складе;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 высокий уровень конкуренции на рынке </a:t>
                      </a: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зоотоваров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включая федеральные сети и </a:t>
                      </a: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маркетплейсы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маркетинговых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вложений</a:t>
                      </a:r>
                      <a:r>
                        <a:rPr lang="en-US" sz="16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Технологические риски, связанные с возможными сбоями в работе онлайн-платформы или мобильного приложения.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25162"/>
                  </a:ext>
                </a:extLst>
              </a:tr>
              <a:tr h="256099">
                <a:tc>
                  <a:txBody>
                    <a:bodyPr/>
                    <a:lstStyle/>
                    <a:p>
                      <a:pPr marL="104140" indent="-104140" algn="ctr">
                        <a:lnSpc>
                          <a:spcPct val="100000"/>
                        </a:lnSpc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Возможности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130" indent="-90170" algn="ctr">
                        <a:lnSpc>
                          <a:spcPct val="100000"/>
                        </a:lnSpc>
                      </a:pPr>
                      <a:r>
                        <a:rPr lang="en-US" sz="16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Угрозы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793896"/>
                  </a:ext>
                </a:extLst>
              </a:tr>
              <a:tr h="281708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Растущий спрос на онлайн-покупки товаров для животных, включая сегмент доставки в день заказа;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привлечения государственных субсидий, грантов и участия в программах поддержки малого и среднего бизнеса;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партнёрских отношений с ветеринарными клиниками, </a:t>
                      </a: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груминг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-салонами и специализированными магазинами;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Расширение ассортимента товаров, включая специализированные товары для редких и экзотических питомцев;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Потенциал выхода на смежные рынки и предоставление дополнительных услуг (например, ветеринарные консультации онлайн);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Конкуренция со стороны крупных </a:t>
                      </a: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маркетплейсов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федеральных сетей, способных </a:t>
                      </a: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демпинговать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цены и предлагать более широкий ассортимент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в законодательстве (например, в области налогообложения или регулирования электронной коммерции).</a:t>
                      </a: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Колебания курса валют и цен на импортируемые товары, что может отразиться на стоимости закупок.</a:t>
                      </a: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Киберриски</a:t>
                      </a: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включая угрозы безопасности персональных данных пользователей.</a:t>
                      </a:r>
                      <a:endParaRPr lang="ru-RU" sz="16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14" marR="33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529901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26F31E32-C6DA-5649-8FA4-5C59F9C39E2A}"/>
              </a:ext>
            </a:extLst>
          </p:cNvPr>
          <p:cNvSpPr txBox="1">
            <a:spLocks/>
          </p:cNvSpPr>
          <p:nvPr/>
        </p:nvSpPr>
        <p:spPr>
          <a:xfrm>
            <a:off x="167346" y="53398"/>
            <a:ext cx="844325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Таблица 2 – </a:t>
            </a:r>
            <a:r>
              <a:rPr lang="ru-RU" sz="28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WOT-</a:t>
            </a:r>
            <a:r>
              <a:rPr lang="en-US" sz="28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нализ</a:t>
            </a:r>
            <a:r>
              <a:rPr lang="ru-RU" sz="2800" b="1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стартапа</a:t>
            </a:r>
            <a:endParaRPr lang="ru-RU" sz="2800" b="1" dirty="0">
              <a:solidFill>
                <a:srgbClr val="0B2D50"/>
              </a:solidFill>
              <a:latin typeface="Arial Narrow" panose="020B0606020202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39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