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sldIdLst>
    <p:sldId id="256" r:id="rId2"/>
    <p:sldId id="261" r:id="rId3"/>
    <p:sldId id="257" r:id="rId4"/>
    <p:sldId id="258" r:id="rId5"/>
    <p:sldId id="259" r:id="rId6"/>
    <p:sldId id="273" r:id="rId7"/>
    <p:sldId id="262" r:id="rId8"/>
    <p:sldId id="263" r:id="rId9"/>
    <p:sldId id="265" r:id="rId10"/>
    <p:sldId id="266" r:id="rId11"/>
    <p:sldId id="270" r:id="rId12"/>
    <p:sldId id="274" r:id="rId13"/>
    <p:sldId id="268" r:id="rId14"/>
    <p:sldId id="264" r:id="rId15"/>
    <p:sldId id="269" r:id="rId16"/>
    <p:sldId id="275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D23"/>
    <a:srgbClr val="D6DEBA"/>
    <a:srgbClr val="80008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47DB5-9CF2-43D4-A00E-94B2E4632E3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D8592B-58A6-40C3-AD39-30EA05AC273E}">
      <dgm:prSet phldrT="[Текст]" custT="1"/>
      <dgm:spPr>
        <a:ln>
          <a:solidFill>
            <a:srgbClr val="283D23"/>
          </a:solidFill>
        </a:ln>
      </dgm:spPr>
      <dgm:t>
        <a:bodyPr/>
        <a:lstStyle/>
        <a:p>
          <a:r>
            <a:rPr lang="ru-RU" sz="1200" b="1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Собсвенник программы</a:t>
          </a:r>
          <a:endParaRPr lang="ru-RU" sz="1200" b="1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gm:t>
    </dgm:pt>
    <dgm:pt modelId="{22D74BFC-B5CA-4BE2-A1FF-D9ED7F78C245}" type="parTrans" cxnId="{980C05F3-7ADC-41A0-8230-DA12AFCCB87F}">
      <dgm:prSet/>
      <dgm:spPr/>
      <dgm:t>
        <a:bodyPr/>
        <a:lstStyle/>
        <a:p>
          <a:endParaRPr lang="ru-RU" sz="200">
            <a:latin typeface="Verdana" pitchFamily="34" charset="0"/>
            <a:ea typeface="Verdana" pitchFamily="34" charset="0"/>
          </a:endParaRPr>
        </a:p>
      </dgm:t>
    </dgm:pt>
    <dgm:pt modelId="{EA1041DF-5813-49FB-BDC5-7493703A1B2F}" type="sibTrans" cxnId="{980C05F3-7ADC-41A0-8230-DA12AFCCB87F}">
      <dgm:prSet/>
      <dgm:spPr/>
      <dgm:t>
        <a:bodyPr/>
        <a:lstStyle/>
        <a:p>
          <a:endParaRPr lang="ru-RU" sz="200">
            <a:latin typeface="Verdana" pitchFamily="34" charset="0"/>
            <a:ea typeface="Verdana" pitchFamily="34" charset="0"/>
          </a:endParaRPr>
        </a:p>
      </dgm:t>
    </dgm:pt>
    <dgm:pt modelId="{03E402A8-FD04-4E8E-9D0F-779928C10C38}">
      <dgm:prSet phldrT="[Текст]" custT="1"/>
      <dgm:spPr>
        <a:ln>
          <a:solidFill>
            <a:srgbClr val="283D23"/>
          </a:solidFill>
        </a:ln>
      </dgm:spPr>
      <dgm:t>
        <a:bodyPr/>
        <a:lstStyle/>
        <a:p>
          <a:r>
            <a:rPr lang="ru-RU" sz="1050" b="1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Система запуска нейросетей</a:t>
          </a:r>
          <a:endParaRPr lang="ru-RU" sz="1050" b="1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gm:t>
    </dgm:pt>
    <dgm:pt modelId="{02F9670C-A165-4ED7-A525-A61BE6DF7ABB}" type="parTrans" cxnId="{0AA34B89-FF74-4945-8693-6B2F3CB537E1}">
      <dgm:prSet custT="1"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ru-RU" sz="100">
            <a:latin typeface="Verdana" pitchFamily="34" charset="0"/>
            <a:ea typeface="Verdana" pitchFamily="34" charset="0"/>
          </a:endParaRPr>
        </a:p>
      </dgm:t>
    </dgm:pt>
    <dgm:pt modelId="{A5C39AE7-DEFA-4E65-A4C6-DAED3F2BFF4A}" type="sibTrans" cxnId="{0AA34B89-FF74-4945-8693-6B2F3CB537E1}">
      <dgm:prSet/>
      <dgm:spPr/>
      <dgm:t>
        <a:bodyPr/>
        <a:lstStyle/>
        <a:p>
          <a:endParaRPr lang="ru-RU" sz="200">
            <a:latin typeface="Verdana" pitchFamily="34" charset="0"/>
            <a:ea typeface="Verdana" pitchFamily="34" charset="0"/>
          </a:endParaRPr>
        </a:p>
      </dgm:t>
    </dgm:pt>
    <dgm:pt modelId="{77AFCB3B-DF8B-43E5-B427-69D93BBF0FAC}">
      <dgm:prSet phldrT="[Текст]" custT="1"/>
      <dgm:spPr>
        <a:ln>
          <a:solidFill>
            <a:srgbClr val="283D23"/>
          </a:solidFill>
        </a:ln>
      </dgm:spPr>
      <dgm:t>
        <a:bodyPr/>
        <a:lstStyle/>
        <a:p>
          <a:r>
            <a:rPr lang="ru-RU" sz="1400" b="1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Интерфес работы с запущенными нейросетями</a:t>
          </a:r>
          <a:endParaRPr lang="ru-RU" sz="1400" b="1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gm:t>
    </dgm:pt>
    <dgm:pt modelId="{F4D9BDBA-CD15-475C-98FE-20FBBE571063}" type="parTrans" cxnId="{3FB58DBE-89D6-4EDD-8ECB-DC6EA609F8C1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>
          <a:headEnd type="none"/>
          <a:tailEnd type="triangle"/>
        </a:ln>
      </dgm:spPr>
      <dgm:t>
        <a:bodyPr/>
        <a:lstStyle/>
        <a:p>
          <a:endParaRPr lang="ru-RU" sz="100">
            <a:latin typeface="Verdana" pitchFamily="34" charset="0"/>
            <a:ea typeface="Verdana" pitchFamily="34" charset="0"/>
          </a:endParaRPr>
        </a:p>
      </dgm:t>
    </dgm:pt>
    <dgm:pt modelId="{B4609808-29BC-4402-9E62-9E9D11F03C5A}" type="sibTrans" cxnId="{3FB58DBE-89D6-4EDD-8ECB-DC6EA609F8C1}">
      <dgm:prSet/>
      <dgm:spPr/>
      <dgm:t>
        <a:bodyPr/>
        <a:lstStyle/>
        <a:p>
          <a:endParaRPr lang="ru-RU" sz="200">
            <a:latin typeface="Verdana" pitchFamily="34" charset="0"/>
            <a:ea typeface="Verdana" pitchFamily="34" charset="0"/>
          </a:endParaRPr>
        </a:p>
      </dgm:t>
    </dgm:pt>
    <dgm:pt modelId="{696AB4CC-E281-4507-87F1-F3816283E458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solidFill>
            <a:srgbClr val="283D23"/>
          </a:solidFill>
        </a:ln>
      </dgm:spPr>
      <dgm:t>
        <a:bodyPr/>
        <a:lstStyle/>
        <a:p>
          <a:r>
            <a:rPr lang="ru-RU" sz="1200" b="1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Авторизированный пользователь</a:t>
          </a:r>
          <a:endParaRPr lang="ru-RU" sz="1200" b="1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gm:t>
    </dgm:pt>
    <dgm:pt modelId="{584F7A51-17F1-4CB7-A928-B867650758E2}" type="parTrans" cxnId="{EF3D3FAD-B3FC-43E0-B337-869B8EE7BF6D}">
      <dgm:prSet/>
      <dgm:spPr/>
      <dgm:t>
        <a:bodyPr/>
        <a:lstStyle/>
        <a:p>
          <a:endParaRPr lang="ru-RU" sz="200">
            <a:latin typeface="Verdana" pitchFamily="34" charset="0"/>
            <a:ea typeface="Verdana" pitchFamily="34" charset="0"/>
          </a:endParaRPr>
        </a:p>
      </dgm:t>
    </dgm:pt>
    <dgm:pt modelId="{31B2EAE0-1B53-4E9B-8DA0-B327F2E03A8F}" type="sibTrans" cxnId="{EF3D3FAD-B3FC-43E0-B337-869B8EE7BF6D}">
      <dgm:prSet/>
      <dgm:spPr/>
      <dgm:t>
        <a:bodyPr/>
        <a:lstStyle/>
        <a:p>
          <a:endParaRPr lang="ru-RU" sz="200">
            <a:latin typeface="Verdana" pitchFamily="34" charset="0"/>
            <a:ea typeface="Verdana" pitchFamily="34" charset="0"/>
          </a:endParaRPr>
        </a:p>
      </dgm:t>
    </dgm:pt>
    <dgm:pt modelId="{61B3E5C5-94B7-4613-ACB9-3A75A4DDECE4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283D23"/>
          </a:solidFill>
        </a:ln>
      </dgm:spPr>
      <dgm:t>
        <a:bodyPr/>
        <a:lstStyle/>
        <a:p>
          <a:r>
            <a:rPr lang="ru-RU" b="1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Система настройки интерфейса с запущенными нейросетями</a:t>
          </a:r>
          <a:endParaRPr lang="ru-RU" b="1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gm:t>
    </dgm:pt>
    <dgm:pt modelId="{BEAAAB93-DE74-420C-BDCF-936D0977F8AC}" type="parTrans" cxnId="{625FC4E8-BA37-4C4F-80CE-EBA5A44C1582}">
      <dgm:prSet/>
      <dgm:spPr/>
      <dgm:t>
        <a:bodyPr/>
        <a:lstStyle/>
        <a:p>
          <a:endParaRPr lang="ru-RU"/>
        </a:p>
      </dgm:t>
    </dgm:pt>
    <dgm:pt modelId="{C838AC7B-27A3-4B69-A0E3-7E2E6C7188DC}" type="sibTrans" cxnId="{625FC4E8-BA37-4C4F-80CE-EBA5A44C1582}">
      <dgm:prSet/>
      <dgm:spPr/>
      <dgm:t>
        <a:bodyPr/>
        <a:lstStyle/>
        <a:p>
          <a:endParaRPr lang="ru-RU"/>
        </a:p>
      </dgm:t>
    </dgm:pt>
    <dgm:pt modelId="{937921A5-98C9-421B-9F10-919A23CCD1A9}" type="pres">
      <dgm:prSet presAssocID="{DC647DB5-9CF2-43D4-A00E-94B2E4632E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7B48CE-64B7-44BC-9B3F-4E943B1D32EB}" type="pres">
      <dgm:prSet presAssocID="{79D8592B-58A6-40C3-AD39-30EA05AC273E}" presName="root1" presStyleCnt="0"/>
      <dgm:spPr/>
    </dgm:pt>
    <dgm:pt modelId="{C794128C-05F7-444C-A8AD-3EE17BFD4868}" type="pres">
      <dgm:prSet presAssocID="{79D8592B-58A6-40C3-AD39-30EA05AC273E}" presName="LevelOneTextNode" presStyleLbl="node0" presStyleIdx="0" presStyleCnt="3" custScaleX="70835" custScaleY="56353" custLinFactNeighborX="6209" custLinFactNeighborY="74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178E9D-A89C-40B8-92F6-F3C04FE948B8}" type="pres">
      <dgm:prSet presAssocID="{79D8592B-58A6-40C3-AD39-30EA05AC273E}" presName="level2hierChild" presStyleCnt="0"/>
      <dgm:spPr/>
    </dgm:pt>
    <dgm:pt modelId="{4D886F57-812B-4120-9FCA-9343AE57700D}" type="pres">
      <dgm:prSet presAssocID="{02F9670C-A165-4ED7-A525-A61BE6DF7ABB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2958E8F0-0420-4958-B755-6FD76CAE3BF2}" type="pres">
      <dgm:prSet presAssocID="{02F9670C-A165-4ED7-A525-A61BE6DF7ABB}" presName="connTx" presStyleLbl="parChTrans1D2" presStyleIdx="0" presStyleCnt="1"/>
      <dgm:spPr/>
      <dgm:t>
        <a:bodyPr/>
        <a:lstStyle/>
        <a:p>
          <a:endParaRPr lang="ru-RU"/>
        </a:p>
      </dgm:t>
    </dgm:pt>
    <dgm:pt modelId="{11E02503-1BA3-4848-9289-CF857EDA35CE}" type="pres">
      <dgm:prSet presAssocID="{03E402A8-FD04-4E8E-9D0F-779928C10C38}" presName="root2" presStyleCnt="0"/>
      <dgm:spPr/>
    </dgm:pt>
    <dgm:pt modelId="{3CF59FEA-A83B-4116-BED5-0633E7A89195}" type="pres">
      <dgm:prSet presAssocID="{03E402A8-FD04-4E8E-9D0F-779928C10C38}" presName="LevelTwoTextNode" presStyleLbl="node2" presStyleIdx="0" presStyleCnt="1" custScaleX="55049" custScaleY="75348" custLinFactY="54880" custLinFactNeighborX="-1114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CC0AB2-F12B-48A3-86FA-F8419829E840}" type="pres">
      <dgm:prSet presAssocID="{03E402A8-FD04-4E8E-9D0F-779928C10C38}" presName="level3hierChild" presStyleCnt="0"/>
      <dgm:spPr/>
    </dgm:pt>
    <dgm:pt modelId="{E0F2B36A-CEBB-4C1B-A00A-49A8C1200B11}" type="pres">
      <dgm:prSet presAssocID="{F4D9BDBA-CD15-475C-98FE-20FBBE571063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4EA27601-599E-4058-BB84-6348B47DB440}" type="pres">
      <dgm:prSet presAssocID="{F4D9BDBA-CD15-475C-98FE-20FBBE571063}" presName="connTx" presStyleLbl="parChTrans1D3" presStyleIdx="0" presStyleCnt="1"/>
      <dgm:spPr/>
      <dgm:t>
        <a:bodyPr/>
        <a:lstStyle/>
        <a:p>
          <a:endParaRPr lang="ru-RU"/>
        </a:p>
      </dgm:t>
    </dgm:pt>
    <dgm:pt modelId="{E86D546F-B2D0-465B-93F0-51D53BB5D3A1}" type="pres">
      <dgm:prSet presAssocID="{77AFCB3B-DF8B-43E5-B427-69D93BBF0FAC}" presName="root2" presStyleCnt="0"/>
      <dgm:spPr/>
    </dgm:pt>
    <dgm:pt modelId="{B2D56F5D-FD60-471C-8EC2-F1403D98C5F1}" type="pres">
      <dgm:prSet presAssocID="{77AFCB3B-DF8B-43E5-B427-69D93BBF0FAC}" presName="LevelTwoTextNode" presStyleLbl="node3" presStyleIdx="0" presStyleCnt="1" custLinFactNeighborX="-28500" custLinFactNeighborY="20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F37E38-F67A-4D97-9449-6B0563C99FA3}" type="pres">
      <dgm:prSet presAssocID="{77AFCB3B-DF8B-43E5-B427-69D93BBF0FAC}" presName="level3hierChild" presStyleCnt="0"/>
      <dgm:spPr/>
    </dgm:pt>
    <dgm:pt modelId="{00DE399A-DB06-4D49-9AC1-7E10AC9B8562}" type="pres">
      <dgm:prSet presAssocID="{696AB4CC-E281-4507-87F1-F3816283E458}" presName="root1" presStyleCnt="0"/>
      <dgm:spPr/>
    </dgm:pt>
    <dgm:pt modelId="{F53ABE13-428D-4E58-9780-EDE89343CE54}" type="pres">
      <dgm:prSet presAssocID="{696AB4CC-E281-4507-87F1-F3816283E458}" presName="LevelOneTextNode" presStyleLbl="node0" presStyleIdx="1" presStyleCnt="3" custScaleX="91624" custScaleY="73080" custLinFactX="85601" custLinFactNeighborX="100000" custLinFactNeighborY="78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EE2979-831D-478E-830F-EAC4ED1F2E0A}" type="pres">
      <dgm:prSet presAssocID="{696AB4CC-E281-4507-87F1-F3816283E458}" presName="level2hierChild" presStyleCnt="0"/>
      <dgm:spPr/>
    </dgm:pt>
    <dgm:pt modelId="{00C948CC-F2F5-4EF6-93CD-BE78562C421A}" type="pres">
      <dgm:prSet presAssocID="{61B3E5C5-94B7-4613-ACB9-3A75A4DDECE4}" presName="root1" presStyleCnt="0"/>
      <dgm:spPr/>
    </dgm:pt>
    <dgm:pt modelId="{0CDCB38C-A72C-4F58-8FB9-6C7C2C8D2F49}" type="pres">
      <dgm:prSet presAssocID="{61B3E5C5-94B7-4613-ACB9-3A75A4DDECE4}" presName="LevelOneTextNode" presStyleLbl="node0" presStyleIdx="2" presStyleCnt="3" custScaleX="86478" custScaleY="50416" custLinFactY="-79752" custLinFactNeighborX="7189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88A87-09A8-4230-AF17-E588057FA1BF}" type="pres">
      <dgm:prSet presAssocID="{61B3E5C5-94B7-4613-ACB9-3A75A4DDECE4}" presName="level2hierChild" presStyleCnt="0"/>
      <dgm:spPr/>
    </dgm:pt>
  </dgm:ptLst>
  <dgm:cxnLst>
    <dgm:cxn modelId="{15848848-43D6-4A7C-9A3D-E5F9586F3822}" type="presOf" srcId="{77AFCB3B-DF8B-43E5-B427-69D93BBF0FAC}" destId="{B2D56F5D-FD60-471C-8EC2-F1403D98C5F1}" srcOrd="0" destOrd="0" presId="urn:microsoft.com/office/officeart/2005/8/layout/hierarchy2"/>
    <dgm:cxn modelId="{F3889EBD-2C7D-44FD-BB2D-651F9AB3DEF4}" type="presOf" srcId="{02F9670C-A165-4ED7-A525-A61BE6DF7ABB}" destId="{2958E8F0-0420-4958-B755-6FD76CAE3BF2}" srcOrd="1" destOrd="0" presId="urn:microsoft.com/office/officeart/2005/8/layout/hierarchy2"/>
    <dgm:cxn modelId="{B7B463D5-E2AE-493F-9747-0D1FCF538E0E}" type="presOf" srcId="{F4D9BDBA-CD15-475C-98FE-20FBBE571063}" destId="{E0F2B36A-CEBB-4C1B-A00A-49A8C1200B11}" srcOrd="0" destOrd="0" presId="urn:microsoft.com/office/officeart/2005/8/layout/hierarchy2"/>
    <dgm:cxn modelId="{91A51C0C-0821-4D7A-BAFF-5C627DDF3F43}" type="presOf" srcId="{79D8592B-58A6-40C3-AD39-30EA05AC273E}" destId="{C794128C-05F7-444C-A8AD-3EE17BFD4868}" srcOrd="0" destOrd="0" presId="urn:microsoft.com/office/officeart/2005/8/layout/hierarchy2"/>
    <dgm:cxn modelId="{625FC4E8-BA37-4C4F-80CE-EBA5A44C1582}" srcId="{DC647DB5-9CF2-43D4-A00E-94B2E4632E32}" destId="{61B3E5C5-94B7-4613-ACB9-3A75A4DDECE4}" srcOrd="2" destOrd="0" parTransId="{BEAAAB93-DE74-420C-BDCF-936D0977F8AC}" sibTransId="{C838AC7B-27A3-4B69-A0E3-7E2E6C7188DC}"/>
    <dgm:cxn modelId="{78961D88-D202-4E0B-8DA1-84B03E7A67D9}" type="presOf" srcId="{03E402A8-FD04-4E8E-9D0F-779928C10C38}" destId="{3CF59FEA-A83B-4116-BED5-0633E7A89195}" srcOrd="0" destOrd="0" presId="urn:microsoft.com/office/officeart/2005/8/layout/hierarchy2"/>
    <dgm:cxn modelId="{980C05F3-7ADC-41A0-8230-DA12AFCCB87F}" srcId="{DC647DB5-9CF2-43D4-A00E-94B2E4632E32}" destId="{79D8592B-58A6-40C3-AD39-30EA05AC273E}" srcOrd="0" destOrd="0" parTransId="{22D74BFC-B5CA-4BE2-A1FF-D9ED7F78C245}" sibTransId="{EA1041DF-5813-49FB-BDC5-7493703A1B2F}"/>
    <dgm:cxn modelId="{0AA34B89-FF74-4945-8693-6B2F3CB537E1}" srcId="{79D8592B-58A6-40C3-AD39-30EA05AC273E}" destId="{03E402A8-FD04-4E8E-9D0F-779928C10C38}" srcOrd="0" destOrd="0" parTransId="{02F9670C-A165-4ED7-A525-A61BE6DF7ABB}" sibTransId="{A5C39AE7-DEFA-4E65-A4C6-DAED3F2BFF4A}"/>
    <dgm:cxn modelId="{EF3D3FAD-B3FC-43E0-B337-869B8EE7BF6D}" srcId="{DC647DB5-9CF2-43D4-A00E-94B2E4632E32}" destId="{696AB4CC-E281-4507-87F1-F3816283E458}" srcOrd="1" destOrd="0" parTransId="{584F7A51-17F1-4CB7-A928-B867650758E2}" sibTransId="{31B2EAE0-1B53-4E9B-8DA0-B327F2E03A8F}"/>
    <dgm:cxn modelId="{30DBF05C-E740-4FB0-BAE4-FD6CF41A4B03}" type="presOf" srcId="{F4D9BDBA-CD15-475C-98FE-20FBBE571063}" destId="{4EA27601-599E-4058-BB84-6348B47DB440}" srcOrd="1" destOrd="0" presId="urn:microsoft.com/office/officeart/2005/8/layout/hierarchy2"/>
    <dgm:cxn modelId="{9F0B298B-0EC3-4C13-AF28-F52E0C91B675}" type="presOf" srcId="{696AB4CC-E281-4507-87F1-F3816283E458}" destId="{F53ABE13-428D-4E58-9780-EDE89343CE54}" srcOrd="0" destOrd="0" presId="urn:microsoft.com/office/officeart/2005/8/layout/hierarchy2"/>
    <dgm:cxn modelId="{B714BB69-54B3-4F7C-AB43-C36006E57DEE}" type="presOf" srcId="{02F9670C-A165-4ED7-A525-A61BE6DF7ABB}" destId="{4D886F57-812B-4120-9FCA-9343AE57700D}" srcOrd="0" destOrd="0" presId="urn:microsoft.com/office/officeart/2005/8/layout/hierarchy2"/>
    <dgm:cxn modelId="{3FB58DBE-89D6-4EDD-8ECB-DC6EA609F8C1}" srcId="{03E402A8-FD04-4E8E-9D0F-779928C10C38}" destId="{77AFCB3B-DF8B-43E5-B427-69D93BBF0FAC}" srcOrd="0" destOrd="0" parTransId="{F4D9BDBA-CD15-475C-98FE-20FBBE571063}" sibTransId="{B4609808-29BC-4402-9E62-9E9D11F03C5A}"/>
    <dgm:cxn modelId="{4D5CCC99-CD8C-4215-A3CF-64C0ECB5E368}" type="presOf" srcId="{DC647DB5-9CF2-43D4-A00E-94B2E4632E32}" destId="{937921A5-98C9-421B-9F10-919A23CCD1A9}" srcOrd="0" destOrd="0" presId="urn:microsoft.com/office/officeart/2005/8/layout/hierarchy2"/>
    <dgm:cxn modelId="{B296B915-CBB0-4013-B1E6-99E03D64FA56}" type="presOf" srcId="{61B3E5C5-94B7-4613-ACB9-3A75A4DDECE4}" destId="{0CDCB38C-A72C-4F58-8FB9-6C7C2C8D2F49}" srcOrd="0" destOrd="0" presId="urn:microsoft.com/office/officeart/2005/8/layout/hierarchy2"/>
    <dgm:cxn modelId="{86B73268-5C95-4603-9904-DE0D6FE6044E}" type="presParOf" srcId="{937921A5-98C9-421B-9F10-919A23CCD1A9}" destId="{1F7B48CE-64B7-44BC-9B3F-4E943B1D32EB}" srcOrd="0" destOrd="0" presId="urn:microsoft.com/office/officeart/2005/8/layout/hierarchy2"/>
    <dgm:cxn modelId="{EE204126-8B71-4849-B0C0-82CD40030389}" type="presParOf" srcId="{1F7B48CE-64B7-44BC-9B3F-4E943B1D32EB}" destId="{C794128C-05F7-444C-A8AD-3EE17BFD4868}" srcOrd="0" destOrd="0" presId="urn:microsoft.com/office/officeart/2005/8/layout/hierarchy2"/>
    <dgm:cxn modelId="{34C70D01-EFDA-4414-863A-8A6C6DF4E551}" type="presParOf" srcId="{1F7B48CE-64B7-44BC-9B3F-4E943B1D32EB}" destId="{73178E9D-A89C-40B8-92F6-F3C04FE948B8}" srcOrd="1" destOrd="0" presId="urn:microsoft.com/office/officeart/2005/8/layout/hierarchy2"/>
    <dgm:cxn modelId="{F29E8831-1E85-485B-9B8B-02F72BCB9D89}" type="presParOf" srcId="{73178E9D-A89C-40B8-92F6-F3C04FE948B8}" destId="{4D886F57-812B-4120-9FCA-9343AE57700D}" srcOrd="0" destOrd="0" presId="urn:microsoft.com/office/officeart/2005/8/layout/hierarchy2"/>
    <dgm:cxn modelId="{C831F36B-5D3C-4620-9AC7-9BD335F1EA3A}" type="presParOf" srcId="{4D886F57-812B-4120-9FCA-9343AE57700D}" destId="{2958E8F0-0420-4958-B755-6FD76CAE3BF2}" srcOrd="0" destOrd="0" presId="urn:microsoft.com/office/officeart/2005/8/layout/hierarchy2"/>
    <dgm:cxn modelId="{E2F5AC9B-CA91-4DD8-840D-94548A683188}" type="presParOf" srcId="{73178E9D-A89C-40B8-92F6-F3C04FE948B8}" destId="{11E02503-1BA3-4848-9289-CF857EDA35CE}" srcOrd="1" destOrd="0" presId="urn:microsoft.com/office/officeart/2005/8/layout/hierarchy2"/>
    <dgm:cxn modelId="{06D1BBD0-C15C-4193-BE10-95F6035A4E0E}" type="presParOf" srcId="{11E02503-1BA3-4848-9289-CF857EDA35CE}" destId="{3CF59FEA-A83B-4116-BED5-0633E7A89195}" srcOrd="0" destOrd="0" presId="urn:microsoft.com/office/officeart/2005/8/layout/hierarchy2"/>
    <dgm:cxn modelId="{DD0B48AE-E4D5-416D-8965-FD95C5F37750}" type="presParOf" srcId="{11E02503-1BA3-4848-9289-CF857EDA35CE}" destId="{BDCC0AB2-F12B-48A3-86FA-F8419829E840}" srcOrd="1" destOrd="0" presId="urn:microsoft.com/office/officeart/2005/8/layout/hierarchy2"/>
    <dgm:cxn modelId="{066C45ED-77E9-422D-A1A7-A95F0FECDA65}" type="presParOf" srcId="{BDCC0AB2-F12B-48A3-86FA-F8419829E840}" destId="{E0F2B36A-CEBB-4C1B-A00A-49A8C1200B11}" srcOrd="0" destOrd="0" presId="urn:microsoft.com/office/officeart/2005/8/layout/hierarchy2"/>
    <dgm:cxn modelId="{F2CC1044-D13B-4931-856D-ED0015703348}" type="presParOf" srcId="{E0F2B36A-CEBB-4C1B-A00A-49A8C1200B11}" destId="{4EA27601-599E-4058-BB84-6348B47DB440}" srcOrd="0" destOrd="0" presId="urn:microsoft.com/office/officeart/2005/8/layout/hierarchy2"/>
    <dgm:cxn modelId="{7D5F350A-0A0A-4C3D-A18D-E3C5536B9384}" type="presParOf" srcId="{BDCC0AB2-F12B-48A3-86FA-F8419829E840}" destId="{E86D546F-B2D0-465B-93F0-51D53BB5D3A1}" srcOrd="1" destOrd="0" presId="urn:microsoft.com/office/officeart/2005/8/layout/hierarchy2"/>
    <dgm:cxn modelId="{F0750C17-D9AE-4BDA-A1AC-368333E3B63A}" type="presParOf" srcId="{E86D546F-B2D0-465B-93F0-51D53BB5D3A1}" destId="{B2D56F5D-FD60-471C-8EC2-F1403D98C5F1}" srcOrd="0" destOrd="0" presId="urn:microsoft.com/office/officeart/2005/8/layout/hierarchy2"/>
    <dgm:cxn modelId="{A76DD5EE-41AF-4718-9E6A-1177233EAD1A}" type="presParOf" srcId="{E86D546F-B2D0-465B-93F0-51D53BB5D3A1}" destId="{7CF37E38-F67A-4D97-9449-6B0563C99FA3}" srcOrd="1" destOrd="0" presId="urn:microsoft.com/office/officeart/2005/8/layout/hierarchy2"/>
    <dgm:cxn modelId="{8E3635E2-21FA-4B09-AE56-CAF1F23FEC50}" type="presParOf" srcId="{937921A5-98C9-421B-9F10-919A23CCD1A9}" destId="{00DE399A-DB06-4D49-9AC1-7E10AC9B8562}" srcOrd="1" destOrd="0" presId="urn:microsoft.com/office/officeart/2005/8/layout/hierarchy2"/>
    <dgm:cxn modelId="{297E5B8F-F8E2-4A37-B9B0-F72CD968E662}" type="presParOf" srcId="{00DE399A-DB06-4D49-9AC1-7E10AC9B8562}" destId="{F53ABE13-428D-4E58-9780-EDE89343CE54}" srcOrd="0" destOrd="0" presId="urn:microsoft.com/office/officeart/2005/8/layout/hierarchy2"/>
    <dgm:cxn modelId="{1563A046-7821-4975-83BF-8BA7857827E6}" type="presParOf" srcId="{00DE399A-DB06-4D49-9AC1-7E10AC9B8562}" destId="{94EE2979-831D-478E-830F-EAC4ED1F2E0A}" srcOrd="1" destOrd="0" presId="urn:microsoft.com/office/officeart/2005/8/layout/hierarchy2"/>
    <dgm:cxn modelId="{341ABC2A-BEC6-48F2-A4DF-C192D90D9B25}" type="presParOf" srcId="{937921A5-98C9-421B-9F10-919A23CCD1A9}" destId="{00C948CC-F2F5-4EF6-93CD-BE78562C421A}" srcOrd="2" destOrd="0" presId="urn:microsoft.com/office/officeart/2005/8/layout/hierarchy2"/>
    <dgm:cxn modelId="{98FD0919-5D94-4896-A191-2D7FB93E6565}" type="presParOf" srcId="{00C948CC-F2F5-4EF6-93CD-BE78562C421A}" destId="{0CDCB38C-A72C-4F58-8FB9-6C7C2C8D2F49}" srcOrd="0" destOrd="0" presId="urn:microsoft.com/office/officeart/2005/8/layout/hierarchy2"/>
    <dgm:cxn modelId="{8773AD3F-87C8-4633-8BCA-897136349BEA}" type="presParOf" srcId="{00C948CC-F2F5-4EF6-93CD-BE78562C421A}" destId="{37B88A87-09A8-4230-AF17-E588057FA1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335B4-9897-4946-B35E-40A2C2BE8ED1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C86E03DB-E787-41CD-B3F9-094FD3429CAA}">
      <dgm:prSet phldrT="[Текст]"/>
      <dgm:spPr/>
      <dgm:t>
        <a:bodyPr/>
        <a:lstStyle/>
        <a:p>
          <a:r>
            <a:rPr lang="ru-RU" dirty="0" err="1" smtClean="0"/>
            <a:t>Единоразовая</a:t>
          </a:r>
          <a:r>
            <a:rPr lang="ru-RU" dirty="0" smtClean="0"/>
            <a:t> покупка программы</a:t>
          </a:r>
          <a:endParaRPr lang="ru-RU" dirty="0"/>
        </a:p>
      </dgm:t>
    </dgm:pt>
    <dgm:pt modelId="{E17D5C92-0A78-4E94-A9AA-F764FDB08F4A}" type="parTrans" cxnId="{5814FA2C-181B-473A-B8C8-35924C4DE937}">
      <dgm:prSet/>
      <dgm:spPr/>
      <dgm:t>
        <a:bodyPr/>
        <a:lstStyle/>
        <a:p>
          <a:endParaRPr lang="ru-RU"/>
        </a:p>
      </dgm:t>
    </dgm:pt>
    <dgm:pt modelId="{3F9CDED4-0F51-4B39-A503-0F9239351436}" type="sibTrans" cxnId="{5814FA2C-181B-473A-B8C8-35924C4DE937}">
      <dgm:prSet/>
      <dgm:spPr/>
      <dgm:t>
        <a:bodyPr/>
        <a:lstStyle/>
        <a:p>
          <a:endParaRPr lang="ru-RU"/>
        </a:p>
      </dgm:t>
    </dgm:pt>
    <dgm:pt modelId="{6C179C98-0153-49F4-BE6C-5B178D510885}">
      <dgm:prSet phldrT="[Текст]"/>
      <dgm:spPr/>
      <dgm:t>
        <a:bodyPr/>
        <a:lstStyle/>
        <a:p>
          <a:r>
            <a:rPr lang="ru-RU" dirty="0" smtClean="0"/>
            <a:t>Предоставление услуг обновлений, модернизаций</a:t>
          </a:r>
          <a:endParaRPr lang="ru-RU" dirty="0"/>
        </a:p>
      </dgm:t>
    </dgm:pt>
    <dgm:pt modelId="{F5BB2540-6C98-4076-8D4D-7791EACEDE06}" type="parTrans" cxnId="{23B41A99-7BCA-4A31-B288-1EEF790E0913}">
      <dgm:prSet/>
      <dgm:spPr/>
      <dgm:t>
        <a:bodyPr/>
        <a:lstStyle/>
        <a:p>
          <a:endParaRPr lang="ru-RU"/>
        </a:p>
      </dgm:t>
    </dgm:pt>
    <dgm:pt modelId="{208E225F-F823-41C4-ADF1-9884C8FDD261}" type="sibTrans" cxnId="{23B41A99-7BCA-4A31-B288-1EEF790E0913}">
      <dgm:prSet/>
      <dgm:spPr/>
      <dgm:t>
        <a:bodyPr/>
        <a:lstStyle/>
        <a:p>
          <a:endParaRPr lang="ru-RU"/>
        </a:p>
      </dgm:t>
    </dgm:pt>
    <dgm:pt modelId="{7703F922-760D-4AEF-9007-8FAFCC87020F}">
      <dgm:prSet phldrT="[Текст]"/>
      <dgm:spPr/>
      <dgm:t>
        <a:bodyPr/>
        <a:lstStyle/>
        <a:p>
          <a:r>
            <a:rPr lang="ru-RU" dirty="0" smtClean="0"/>
            <a:t>Дальнейшее сотрудничество с клиентами</a:t>
          </a:r>
          <a:endParaRPr lang="ru-RU" dirty="0"/>
        </a:p>
      </dgm:t>
    </dgm:pt>
    <dgm:pt modelId="{9A544BFF-C1A6-44FD-B5D1-9F33912457FF}" type="parTrans" cxnId="{BD8CE197-88D4-4BFC-A156-88C69668E9CC}">
      <dgm:prSet/>
      <dgm:spPr/>
      <dgm:t>
        <a:bodyPr/>
        <a:lstStyle/>
        <a:p>
          <a:endParaRPr lang="ru-RU"/>
        </a:p>
      </dgm:t>
    </dgm:pt>
    <dgm:pt modelId="{83CA959E-6051-4090-ABB6-CC65BEC8CD62}" type="sibTrans" cxnId="{BD8CE197-88D4-4BFC-A156-88C69668E9CC}">
      <dgm:prSet/>
      <dgm:spPr/>
      <dgm:t>
        <a:bodyPr/>
        <a:lstStyle/>
        <a:p>
          <a:endParaRPr lang="ru-RU"/>
        </a:p>
      </dgm:t>
    </dgm:pt>
    <dgm:pt modelId="{4B82A6FC-A534-458B-A7EA-B5042756E7C2}" type="pres">
      <dgm:prSet presAssocID="{2A1335B4-9897-4946-B35E-40A2C2BE8ED1}" presName="Name0" presStyleCnt="0">
        <dgm:presLayoutVars>
          <dgm:dir/>
          <dgm:resizeHandles val="exact"/>
        </dgm:presLayoutVars>
      </dgm:prSet>
      <dgm:spPr/>
    </dgm:pt>
    <dgm:pt modelId="{6AAE2C59-AD9B-45AA-9B1E-F2082EF0A958}" type="pres">
      <dgm:prSet presAssocID="{C86E03DB-E787-41CD-B3F9-094FD3429C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43843-4721-4351-AAF3-78A7E99A4028}" type="pres">
      <dgm:prSet presAssocID="{3F9CDED4-0F51-4B39-A503-0F923935143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F8329C9-9538-4C72-8196-E104E280EDA5}" type="pres">
      <dgm:prSet presAssocID="{3F9CDED4-0F51-4B39-A503-0F923935143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60F11A7-4874-4357-B1BD-90DF88A7CA38}" type="pres">
      <dgm:prSet presAssocID="{6C179C98-0153-49F4-BE6C-5B178D5108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548DC-8EF8-44B6-A3E9-2D242C5CB7AD}" type="pres">
      <dgm:prSet presAssocID="{208E225F-F823-41C4-ADF1-9884C8FDD26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D92786E-6CA0-408D-83CF-81B19B31A146}" type="pres">
      <dgm:prSet presAssocID="{208E225F-F823-41C4-ADF1-9884C8FDD26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13CA3D2-5AE6-47E5-9450-D954EAFC9A0E}" type="pres">
      <dgm:prSet presAssocID="{7703F922-760D-4AEF-9007-8FAFCC8702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A1A5B6-7108-4CF8-9E1D-6E454DFB7D0C}" type="presOf" srcId="{3F9CDED4-0F51-4B39-A503-0F9239351436}" destId="{76643843-4721-4351-AAF3-78A7E99A4028}" srcOrd="0" destOrd="0" presId="urn:microsoft.com/office/officeart/2005/8/layout/process1"/>
    <dgm:cxn modelId="{06D0038F-64DF-4A46-95A6-11A8C0F61F41}" type="presOf" srcId="{6C179C98-0153-49F4-BE6C-5B178D510885}" destId="{360F11A7-4874-4357-B1BD-90DF88A7CA38}" srcOrd="0" destOrd="0" presId="urn:microsoft.com/office/officeart/2005/8/layout/process1"/>
    <dgm:cxn modelId="{6F159EC2-0783-4ADB-98D7-8B5938256208}" type="presOf" srcId="{208E225F-F823-41C4-ADF1-9884C8FDD261}" destId="{ED92786E-6CA0-408D-83CF-81B19B31A146}" srcOrd="1" destOrd="0" presId="urn:microsoft.com/office/officeart/2005/8/layout/process1"/>
    <dgm:cxn modelId="{976A91EC-95BE-47E2-9859-EC65D7988B78}" type="presOf" srcId="{2A1335B4-9897-4946-B35E-40A2C2BE8ED1}" destId="{4B82A6FC-A534-458B-A7EA-B5042756E7C2}" srcOrd="0" destOrd="0" presId="urn:microsoft.com/office/officeart/2005/8/layout/process1"/>
    <dgm:cxn modelId="{51911686-4C80-4A7E-B8D6-0F624863BF18}" type="presOf" srcId="{3F9CDED4-0F51-4B39-A503-0F9239351436}" destId="{6F8329C9-9538-4C72-8196-E104E280EDA5}" srcOrd="1" destOrd="0" presId="urn:microsoft.com/office/officeart/2005/8/layout/process1"/>
    <dgm:cxn modelId="{216E82EC-E205-4BEA-9050-788EFE68C528}" type="presOf" srcId="{C86E03DB-E787-41CD-B3F9-094FD3429CAA}" destId="{6AAE2C59-AD9B-45AA-9B1E-F2082EF0A958}" srcOrd="0" destOrd="0" presId="urn:microsoft.com/office/officeart/2005/8/layout/process1"/>
    <dgm:cxn modelId="{23B41A99-7BCA-4A31-B288-1EEF790E0913}" srcId="{2A1335B4-9897-4946-B35E-40A2C2BE8ED1}" destId="{6C179C98-0153-49F4-BE6C-5B178D510885}" srcOrd="1" destOrd="0" parTransId="{F5BB2540-6C98-4076-8D4D-7791EACEDE06}" sibTransId="{208E225F-F823-41C4-ADF1-9884C8FDD261}"/>
    <dgm:cxn modelId="{63CC4AC8-44DD-40F9-9023-7C258BBDA665}" type="presOf" srcId="{208E225F-F823-41C4-ADF1-9884C8FDD261}" destId="{63C548DC-8EF8-44B6-A3E9-2D242C5CB7AD}" srcOrd="0" destOrd="0" presId="urn:microsoft.com/office/officeart/2005/8/layout/process1"/>
    <dgm:cxn modelId="{5814FA2C-181B-473A-B8C8-35924C4DE937}" srcId="{2A1335B4-9897-4946-B35E-40A2C2BE8ED1}" destId="{C86E03DB-E787-41CD-B3F9-094FD3429CAA}" srcOrd="0" destOrd="0" parTransId="{E17D5C92-0A78-4E94-A9AA-F764FDB08F4A}" sibTransId="{3F9CDED4-0F51-4B39-A503-0F9239351436}"/>
    <dgm:cxn modelId="{BD8CE197-88D4-4BFC-A156-88C69668E9CC}" srcId="{2A1335B4-9897-4946-B35E-40A2C2BE8ED1}" destId="{7703F922-760D-4AEF-9007-8FAFCC87020F}" srcOrd="2" destOrd="0" parTransId="{9A544BFF-C1A6-44FD-B5D1-9F33912457FF}" sibTransId="{83CA959E-6051-4090-ABB6-CC65BEC8CD62}"/>
    <dgm:cxn modelId="{509B60A6-8F00-4658-A2CE-407287E619A6}" type="presOf" srcId="{7703F922-760D-4AEF-9007-8FAFCC87020F}" destId="{613CA3D2-5AE6-47E5-9450-D954EAFC9A0E}" srcOrd="0" destOrd="0" presId="urn:microsoft.com/office/officeart/2005/8/layout/process1"/>
    <dgm:cxn modelId="{B75B5DDC-B6E7-4BCD-A1CA-B13096EDB471}" type="presParOf" srcId="{4B82A6FC-A534-458B-A7EA-B5042756E7C2}" destId="{6AAE2C59-AD9B-45AA-9B1E-F2082EF0A958}" srcOrd="0" destOrd="0" presId="urn:microsoft.com/office/officeart/2005/8/layout/process1"/>
    <dgm:cxn modelId="{EC1478AA-0DF7-402C-BEA2-F63A6B675B45}" type="presParOf" srcId="{4B82A6FC-A534-458B-A7EA-B5042756E7C2}" destId="{76643843-4721-4351-AAF3-78A7E99A4028}" srcOrd="1" destOrd="0" presId="urn:microsoft.com/office/officeart/2005/8/layout/process1"/>
    <dgm:cxn modelId="{FC9084FB-B8CB-49D1-86CE-C3F7D150C85A}" type="presParOf" srcId="{76643843-4721-4351-AAF3-78A7E99A4028}" destId="{6F8329C9-9538-4C72-8196-E104E280EDA5}" srcOrd="0" destOrd="0" presId="urn:microsoft.com/office/officeart/2005/8/layout/process1"/>
    <dgm:cxn modelId="{4DBE0AE0-A76D-41BC-90A1-0172F93606C1}" type="presParOf" srcId="{4B82A6FC-A534-458B-A7EA-B5042756E7C2}" destId="{360F11A7-4874-4357-B1BD-90DF88A7CA38}" srcOrd="2" destOrd="0" presId="urn:microsoft.com/office/officeart/2005/8/layout/process1"/>
    <dgm:cxn modelId="{E7182D25-E62C-4DBD-B876-C907132C2099}" type="presParOf" srcId="{4B82A6FC-A534-458B-A7EA-B5042756E7C2}" destId="{63C548DC-8EF8-44B6-A3E9-2D242C5CB7AD}" srcOrd="3" destOrd="0" presId="urn:microsoft.com/office/officeart/2005/8/layout/process1"/>
    <dgm:cxn modelId="{7D442C97-5F42-4FD7-89E5-D82151281163}" type="presParOf" srcId="{63C548DC-8EF8-44B6-A3E9-2D242C5CB7AD}" destId="{ED92786E-6CA0-408D-83CF-81B19B31A146}" srcOrd="0" destOrd="0" presId="urn:microsoft.com/office/officeart/2005/8/layout/process1"/>
    <dgm:cxn modelId="{30E00672-CCA5-44C1-9BE0-4742D11D5D90}" type="presParOf" srcId="{4B82A6FC-A534-458B-A7EA-B5042756E7C2}" destId="{613CA3D2-5AE6-47E5-9450-D954EAFC9A0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128C-05F7-444C-A8AD-3EE17BFD4868}">
      <dsp:nvSpPr>
        <dsp:cNvPr id="0" name=""/>
        <dsp:cNvSpPr/>
      </dsp:nvSpPr>
      <dsp:spPr>
        <a:xfrm>
          <a:off x="177729" y="1618590"/>
          <a:ext cx="1982522" cy="788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283D2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Собсвенник программы</a:t>
          </a:r>
          <a:endParaRPr lang="ru-RU" sz="1200" b="1" kern="1200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sp:txBody>
      <dsp:txXfrm>
        <a:off x="200826" y="1641687"/>
        <a:ext cx="1936328" cy="742406"/>
      </dsp:txXfrm>
    </dsp:sp>
    <dsp:sp modelId="{4D886F57-812B-4120-9FCA-9343AE57700D}">
      <dsp:nvSpPr>
        <dsp:cNvPr id="0" name=""/>
        <dsp:cNvSpPr/>
      </dsp:nvSpPr>
      <dsp:spPr>
        <a:xfrm rot="3631254">
          <a:off x="1833191" y="2540119"/>
          <a:ext cx="1287905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1287905" y="33354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headEnd type="none" w="med" len="med"/>
          <a:tailEnd type="arrow" w="med" len="me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latin typeface="Verdana" pitchFamily="34" charset="0"/>
            <a:ea typeface="Verdana" pitchFamily="34" charset="0"/>
          </a:endParaRPr>
        </a:p>
      </dsp:txBody>
      <dsp:txXfrm>
        <a:off x="2444946" y="2541276"/>
        <a:ext cx="64395" cy="64395"/>
      </dsp:txXfrm>
    </dsp:sp>
    <dsp:sp modelId="{3CF59FEA-A83B-4116-BED5-0633E7A89195}">
      <dsp:nvSpPr>
        <dsp:cNvPr id="0" name=""/>
        <dsp:cNvSpPr/>
      </dsp:nvSpPr>
      <dsp:spPr>
        <a:xfrm>
          <a:off x="2794037" y="2606849"/>
          <a:ext cx="1540705" cy="1054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283D2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Система запуска нейросетей</a:t>
          </a:r>
          <a:endParaRPr lang="ru-RU" sz="1050" b="1" kern="1200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sp:txBody>
      <dsp:txXfrm>
        <a:off x="2824920" y="2637732"/>
        <a:ext cx="1478939" cy="992649"/>
      </dsp:txXfrm>
    </dsp:sp>
    <dsp:sp modelId="{E0F2B36A-CEBB-4C1B-A00A-49A8C1200B11}">
      <dsp:nvSpPr>
        <dsp:cNvPr id="0" name=""/>
        <dsp:cNvSpPr/>
      </dsp:nvSpPr>
      <dsp:spPr>
        <a:xfrm rot="17320632">
          <a:off x="3662045" y="2163213"/>
          <a:ext cx="1979208" cy="66708"/>
        </a:xfrm>
        <a:custGeom>
          <a:avLst/>
          <a:gdLst/>
          <a:ahLst/>
          <a:cxnLst/>
          <a:rect l="0" t="0" r="0" b="0"/>
          <a:pathLst>
            <a:path>
              <a:moveTo>
                <a:pt x="0" y="33354"/>
              </a:moveTo>
              <a:lnTo>
                <a:pt x="1979208" y="33354"/>
              </a:lnTo>
            </a:path>
          </a:pathLst>
        </a:custGeom>
        <a:noFill/>
        <a:ln w="19050" cap="flat" cmpd="sng" algn="ctr">
          <a:solidFill>
            <a:schemeClr val="accent4"/>
          </a:solidFill>
          <a:prstDash val="solid"/>
          <a:headEnd type="none"/>
          <a:tailEnd type="triangle"/>
        </a:ln>
        <a:effectLst>
          <a:glow rad="63500">
            <a:schemeClr val="accent4">
              <a:alpha val="45000"/>
              <a:satMod val="120000"/>
            </a:schemeClr>
          </a:glo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latin typeface="Verdana" pitchFamily="34" charset="0"/>
            <a:ea typeface="Verdana" pitchFamily="34" charset="0"/>
          </a:endParaRPr>
        </a:p>
      </dsp:txBody>
      <dsp:txXfrm>
        <a:off x="4602168" y="2147087"/>
        <a:ext cx="98960" cy="98960"/>
      </dsp:txXfrm>
    </dsp:sp>
    <dsp:sp modelId="{B2D56F5D-FD60-471C-8EC2-F1403D98C5F1}">
      <dsp:nvSpPr>
        <dsp:cNvPr id="0" name=""/>
        <dsp:cNvSpPr/>
      </dsp:nvSpPr>
      <dsp:spPr>
        <a:xfrm>
          <a:off x="4968555" y="559381"/>
          <a:ext cx="2798788" cy="13993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283D2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Интерфес работы с запущенными нейросетями</a:t>
          </a:r>
          <a:endParaRPr lang="ru-RU" sz="1400" b="1" kern="1200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sp:txBody>
      <dsp:txXfrm>
        <a:off x="5009542" y="600368"/>
        <a:ext cx="2716814" cy="1317420"/>
      </dsp:txXfrm>
    </dsp:sp>
    <dsp:sp modelId="{F53ABE13-428D-4E58-9780-EDE89343CE54}">
      <dsp:nvSpPr>
        <dsp:cNvPr id="0" name=""/>
        <dsp:cNvSpPr/>
      </dsp:nvSpPr>
      <dsp:spPr>
        <a:xfrm>
          <a:off x="5198532" y="2664301"/>
          <a:ext cx="2564362" cy="1022677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rgbClr val="283D23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Авторизированный пользователь</a:t>
          </a:r>
          <a:endParaRPr lang="ru-RU" sz="1200" b="1" kern="1200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sp:txBody>
      <dsp:txXfrm>
        <a:off x="5228485" y="2694254"/>
        <a:ext cx="2504456" cy="962771"/>
      </dsp:txXfrm>
    </dsp:sp>
    <dsp:sp modelId="{0CDCB38C-A72C-4F58-8FB9-6C7C2C8D2F49}">
      <dsp:nvSpPr>
        <dsp:cNvPr id="0" name=""/>
        <dsp:cNvSpPr/>
      </dsp:nvSpPr>
      <dsp:spPr>
        <a:xfrm>
          <a:off x="2016225" y="288031"/>
          <a:ext cx="2420336" cy="70551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rgbClr val="283D23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rgbClr val="002060"/>
              </a:solidFill>
              <a:latin typeface="Verdana" pitchFamily="34" charset="0"/>
              <a:ea typeface="Verdana" pitchFamily="34" charset="0"/>
            </a:rPr>
            <a:t>Система настройки интерфейса с запущенными нейросетями</a:t>
          </a:r>
          <a:endParaRPr lang="ru-RU" sz="1100" b="1" kern="1200">
            <a:solidFill>
              <a:srgbClr val="002060"/>
            </a:solidFill>
            <a:latin typeface="Verdana" pitchFamily="34" charset="0"/>
            <a:ea typeface="Verdana" pitchFamily="34" charset="0"/>
          </a:endParaRPr>
        </a:p>
      </dsp:txBody>
      <dsp:txXfrm>
        <a:off x="2036889" y="308695"/>
        <a:ext cx="2379008" cy="664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E2C59-AD9B-45AA-9B1E-F2082EF0A958}">
      <dsp:nvSpPr>
        <dsp:cNvPr id="0" name=""/>
        <dsp:cNvSpPr/>
      </dsp:nvSpPr>
      <dsp:spPr>
        <a:xfrm>
          <a:off x="6961" y="651682"/>
          <a:ext cx="2080778" cy="12484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Единоразовая</a:t>
          </a:r>
          <a:r>
            <a:rPr lang="ru-RU" sz="1800" kern="1200" dirty="0" smtClean="0"/>
            <a:t> покупка программы</a:t>
          </a:r>
          <a:endParaRPr lang="ru-RU" sz="1800" kern="1200" dirty="0"/>
        </a:p>
      </dsp:txBody>
      <dsp:txXfrm>
        <a:off x="43527" y="688248"/>
        <a:ext cx="2007646" cy="1175334"/>
      </dsp:txXfrm>
    </dsp:sp>
    <dsp:sp modelId="{76643843-4721-4351-AAF3-78A7E99A4028}">
      <dsp:nvSpPr>
        <dsp:cNvPr id="0" name=""/>
        <dsp:cNvSpPr/>
      </dsp:nvSpPr>
      <dsp:spPr>
        <a:xfrm>
          <a:off x="2295817" y="1017899"/>
          <a:ext cx="441124" cy="516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295817" y="1121105"/>
        <a:ext cx="308787" cy="309620"/>
      </dsp:txXfrm>
    </dsp:sp>
    <dsp:sp modelId="{360F11A7-4874-4357-B1BD-90DF88A7CA38}">
      <dsp:nvSpPr>
        <dsp:cNvPr id="0" name=""/>
        <dsp:cNvSpPr/>
      </dsp:nvSpPr>
      <dsp:spPr>
        <a:xfrm>
          <a:off x="2920050" y="651682"/>
          <a:ext cx="2080778" cy="12484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Предоставление услуг обновлений, модернизаций</a:t>
          </a:r>
          <a:endParaRPr lang="ru-RU" sz="1800" kern="1200" dirty="0"/>
        </a:p>
      </dsp:txBody>
      <dsp:txXfrm>
        <a:off x="2956616" y="688248"/>
        <a:ext cx="2007646" cy="1175334"/>
      </dsp:txXfrm>
    </dsp:sp>
    <dsp:sp modelId="{63C548DC-8EF8-44B6-A3E9-2D242C5CB7AD}">
      <dsp:nvSpPr>
        <dsp:cNvPr id="0" name=""/>
        <dsp:cNvSpPr/>
      </dsp:nvSpPr>
      <dsp:spPr>
        <a:xfrm>
          <a:off x="5208906" y="1017899"/>
          <a:ext cx="441124" cy="51603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208906" y="1121105"/>
        <a:ext cx="308787" cy="309620"/>
      </dsp:txXfrm>
    </dsp:sp>
    <dsp:sp modelId="{613CA3D2-5AE6-47E5-9450-D954EAFC9A0E}">
      <dsp:nvSpPr>
        <dsp:cNvPr id="0" name=""/>
        <dsp:cNvSpPr/>
      </dsp:nvSpPr>
      <dsp:spPr>
        <a:xfrm>
          <a:off x="5833140" y="651682"/>
          <a:ext cx="2080778" cy="12484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Дальнейшее сотрудничество с клиентами</a:t>
          </a:r>
          <a:endParaRPr lang="ru-RU" sz="1800" kern="1200" dirty="0"/>
        </a:p>
      </dsp:txBody>
      <dsp:txXfrm>
        <a:off x="5869706" y="688248"/>
        <a:ext cx="2007646" cy="1175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28DAE2-C0DE-42DE-A9D3-9D51386C569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6F4BA3A-E224-42E1-A8E7-AAD867BE24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bg1">
                <a:shade val="90000"/>
                <a:satMod val="375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9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43558"/>
            <a:ext cx="8136904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ea typeface="Yu Gothic" pitchFamily="34" charset="-128"/>
              </a:rPr>
              <a:t>Повышение качества гостиничных услуг путём внедрения цифровой платформы на базе искусственного интеллекта</a:t>
            </a:r>
            <a:endParaRPr lang="ru-RU" sz="240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  <a:ea typeface="Yu Gothic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758505"/>
            <a:ext cx="6012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Подготовил: </a:t>
            </a:r>
            <a:r>
              <a:rPr lang="ru-RU" sz="1400" b="1" dirty="0" smtClean="0"/>
              <a:t>Никифоров И.Д.,</a:t>
            </a:r>
            <a:endParaRPr lang="ru-RU" sz="1400" dirty="0" smtClean="0"/>
          </a:p>
          <a:p>
            <a:pPr algn="r"/>
            <a:r>
              <a:rPr lang="ru-RU" sz="1400" dirty="0" smtClean="0"/>
              <a:t>обучающийся (бакалавр)</a:t>
            </a:r>
          </a:p>
          <a:p>
            <a:pPr algn="r"/>
            <a:r>
              <a:rPr lang="ru-RU" sz="1400" dirty="0" smtClean="0"/>
              <a:t>направления подготовки «Экономика»</a:t>
            </a:r>
          </a:p>
          <a:p>
            <a:pPr algn="r"/>
            <a:r>
              <a:rPr lang="ru-RU" sz="1400" dirty="0" smtClean="0"/>
              <a:t>Краснодарского филиала РЭУ им. Г.В. Плеханова</a:t>
            </a:r>
          </a:p>
          <a:p>
            <a:pPr algn="r"/>
            <a:r>
              <a:rPr lang="ru-RU" sz="1400" dirty="0"/>
              <a:t>Научный </a:t>
            </a:r>
            <a:r>
              <a:rPr lang="ru-RU" sz="1400" dirty="0" smtClean="0"/>
              <a:t>руководитель: Приходько К. С., </a:t>
            </a:r>
          </a:p>
          <a:p>
            <a:pPr algn="r"/>
            <a:r>
              <a:rPr lang="ru-RU" sz="1400" dirty="0" smtClean="0"/>
              <a:t>кандидат </a:t>
            </a:r>
            <a:r>
              <a:rPr lang="ru-RU" sz="1400" dirty="0"/>
              <a:t>экономических наук, </a:t>
            </a:r>
            <a:r>
              <a:rPr lang="ru-RU" sz="1400" dirty="0" smtClean="0"/>
              <a:t>доцент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84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6">
                <a:lumMod val="100000"/>
              </a:schemeClr>
            </a:gs>
            <a:gs pos="40000">
              <a:schemeClr val="bg1">
                <a:shade val="100000"/>
                <a:satMod val="150000"/>
              </a:schemeClr>
            </a:gs>
            <a:gs pos="60000">
              <a:schemeClr val="bg1">
                <a:shade val="90000"/>
                <a:satMod val="375000"/>
              </a:schemeClr>
            </a:gs>
          </a:gsLst>
          <a:lin ang="31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8" y="863591"/>
            <a:ext cx="8595156" cy="41632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3048" y="32594"/>
            <a:ext cx="8595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Verdana" pitchFamily="34" charset="0"/>
                <a:ea typeface="Verdana" pitchFamily="34" charset="0"/>
              </a:rPr>
              <a:t>При дальнейшей работе над проектом в программе «</a:t>
            </a:r>
            <a:r>
              <a:rPr lang="ru-RU" sz="1600" dirty="0" err="1">
                <a:latin typeface="Verdana" pitchFamily="34" charset="0"/>
                <a:ea typeface="Verdana" pitchFamily="34" charset="0"/>
              </a:rPr>
              <a:t>Стартап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 как диплом» идея о применении </a:t>
            </a:r>
            <a:r>
              <a:rPr lang="ru-RU" sz="1600" dirty="0" err="1">
                <a:latin typeface="Verdana" pitchFamily="34" charset="0"/>
                <a:ea typeface="Verdana" pitchFamily="34" charset="0"/>
              </a:rPr>
              <a:t>нейросетей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 обзавелась большим набором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данных 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и даже реальным воплощением с доступом по отдельному закрытому подключению.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29183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</a:rPr>
              <a:t>MVP</a:t>
            </a:r>
            <a:endParaRPr lang="ru-RU" sz="2400" dirty="0">
              <a:solidFill>
                <a:srgbClr val="00B0F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013754"/>
            <a:ext cx="8424936" cy="18460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latin typeface="Verdana" pitchFamily="34" charset="0"/>
                <a:ea typeface="Verdana" pitchFamily="34" charset="0"/>
              </a:rPr>
              <a:t>1 миллион рублей </a:t>
            </a:r>
            <a:r>
              <a:rPr lang="ru-RU" sz="1800" dirty="0">
                <a:latin typeface="Verdana" pitchFamily="34" charset="0"/>
                <a:ea typeface="Verdana" pitchFamily="34" charset="0"/>
              </a:rPr>
              <a:t>будет потрачен на разработку собственной программы с необходимым функционалом и удобным использованием.</a:t>
            </a:r>
          </a:p>
          <a:p>
            <a:pPr algn="just"/>
            <a:r>
              <a:rPr lang="ru-RU" sz="1800" dirty="0">
                <a:latin typeface="Verdana" pitchFamily="34" charset="0"/>
                <a:ea typeface="Verdana" pitchFamily="34" charset="0"/>
              </a:rPr>
              <a:t>Необходим программист, </a:t>
            </a:r>
            <a:r>
              <a:rPr lang="ru-RU" sz="1800" dirty="0" smtClean="0">
                <a:latin typeface="Verdana" pitchFamily="34" charset="0"/>
                <a:ea typeface="Verdana" pitchFamily="34" charset="0"/>
              </a:rPr>
              <a:t>который сможет </a:t>
            </a:r>
            <a:r>
              <a:rPr lang="ru-RU" sz="1800" dirty="0">
                <a:latin typeface="Verdana" pitchFamily="34" charset="0"/>
                <a:ea typeface="Verdana" pitchFamily="34" charset="0"/>
              </a:rPr>
              <a:t>объединить и написать код на основе других программ с открытым </a:t>
            </a:r>
            <a:r>
              <a:rPr lang="ru-RU" sz="1800" dirty="0" smtClean="0">
                <a:latin typeface="Verdana" pitchFamily="34" charset="0"/>
                <a:ea typeface="Verdana" pitchFamily="34" charset="0"/>
              </a:rPr>
              <a:t>кодом, что работают с </a:t>
            </a:r>
            <a:r>
              <a:rPr lang="ru-RU" sz="1800" dirty="0" err="1" smtClean="0">
                <a:latin typeface="Verdana" pitchFamily="34" charset="0"/>
                <a:ea typeface="Verdana" pitchFamily="34" charset="0"/>
              </a:rPr>
              <a:t>нейросетями</a:t>
            </a:r>
            <a:r>
              <a:rPr lang="ru-RU" sz="1800" dirty="0" smtClean="0">
                <a:latin typeface="Verdana" pitchFamily="34" charset="0"/>
                <a:ea typeface="Verdana" pitchFamily="34" charset="0"/>
              </a:rPr>
              <a:t>. Это должно облегчить разработку и ускорить создание собственной </a:t>
            </a:r>
            <a:r>
              <a:rPr lang="ru-RU" sz="1800" smtClean="0">
                <a:latin typeface="Verdana" pitchFamily="34" charset="0"/>
                <a:ea typeface="Verdana" pitchFamily="34" charset="0"/>
              </a:rPr>
              <a:t>программы</a:t>
            </a:r>
            <a:r>
              <a:rPr lang="ru-RU" sz="1800">
                <a:latin typeface="Verdana" pitchFamily="34" charset="0"/>
                <a:ea typeface="Verdana" pitchFamily="34" charset="0"/>
              </a:rPr>
              <a:t>. Сама программа имеет название: «НейроСистем».</a:t>
            </a:r>
            <a:endParaRPr lang="ru-RU" sz="1800" dirty="0" smtClean="0">
              <a:latin typeface="Verdana" pitchFamily="34" charset="0"/>
              <a:ea typeface="Verdana" pitchFamily="34" charset="0"/>
            </a:endParaRPr>
          </a:p>
          <a:p>
            <a:pPr algn="just"/>
            <a:endParaRPr lang="ru-RU" sz="1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pitchFamily="34" charset="0"/>
                <a:ea typeface="Verdana" pitchFamily="34" charset="0"/>
              </a:rPr>
              <a:t>Инвестиционный запрос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7" y="-35446"/>
            <a:ext cx="896923" cy="8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31790"/>
            <a:ext cx="8352928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Verdana" pitchFamily="34" charset="0"/>
                <a:ea typeface="Verdana" pitchFamily="34" charset="0"/>
              </a:rPr>
              <a:t>Принцип</a:t>
            </a:r>
            <a:r>
              <a:rPr lang="ru-RU" smtClean="0"/>
              <a:t> работы программы</a:t>
            </a:r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948264" y="3147814"/>
            <a:ext cx="0" cy="883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02716375"/>
              </p:ext>
            </p:extLst>
          </p:nvPr>
        </p:nvGraphicFramePr>
        <p:xfrm>
          <a:off x="467544" y="1203598"/>
          <a:ext cx="8568952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1" name="Прямая со стрелкой 30"/>
          <p:cNvCxnSpPr/>
          <p:nvPr/>
        </p:nvCxnSpPr>
        <p:spPr>
          <a:xfrm flipV="1">
            <a:off x="1619672" y="185167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627784" y="2435736"/>
            <a:ext cx="2808312" cy="784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860032" y="1779662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1" y="141480"/>
            <a:ext cx="8588643" cy="486054"/>
          </a:xfrm>
        </p:spPr>
        <p:txBody>
          <a:bodyPr/>
          <a:lstStyle/>
          <a:p>
            <a:r>
              <a:rPr lang="ru-RU" sz="2000" dirty="0">
                <a:effectLst/>
                <a:latin typeface="Verdana" pitchFamily="34" charset="0"/>
                <a:ea typeface="Verdana" pitchFamily="34" charset="0"/>
              </a:rPr>
              <a:t>Дорожная карта</a:t>
            </a:r>
            <a:endParaRPr lang="ru-RU" sz="2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 descr="https://sun9-14.userapi.com/impf/LIxicH2pYKp00l9uH0jda4ssohrTC4I2WPLf2w/IHF-CTMHGJY.jpg?size=0x0&amp;quality=90&amp;proxy=1&amp;sign=1759e06d76cbf2061c5937220a59a76c&amp;c_uniq_tag=n0szkPVQp9hmfS4KdLWZ-LiKFaiSWPOBCABD62sjYkM&amp;type=video_thum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56"/>
          <a:stretch/>
        </p:blipFill>
        <p:spPr bwMode="auto">
          <a:xfrm>
            <a:off x="7246498" y="4266505"/>
            <a:ext cx="1897502" cy="851737"/>
          </a:xfrm>
          <a:prstGeom prst="rect">
            <a:avLst/>
          </a:prstGeom>
          <a:noFill/>
          <a:ln>
            <a:noFill/>
          </a:ln>
          <a:effectLst>
            <a:glow rad="63500">
              <a:schemeClr val="tx2">
                <a:lumMod val="90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3" y="4279445"/>
            <a:ext cx="2016217" cy="847441"/>
          </a:xfrm>
          <a:prstGeom prst="rect">
            <a:avLst/>
          </a:prstGeom>
          <a:noFill/>
          <a:ln>
            <a:noFill/>
          </a:ln>
          <a:effectLst>
            <a:glow rad="63500">
              <a:schemeClr val="tx2">
                <a:lumMod val="90000"/>
                <a:alpha val="40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5552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latin typeface="Verdana" pitchFamily="34" charset="0"/>
                <a:ea typeface="Verdana" pitchFamily="34" charset="0"/>
              </a:rPr>
              <a:t>Разработка самой программы занимает по плану 6 месяцев. Если работа над программой начнется в августе 2025 года, то ее окончание придется уже на февраль 2026 года. </a:t>
            </a:r>
            <a:br>
              <a:rPr lang="ru-RU" sz="1600">
                <a:latin typeface="Verdana" pitchFamily="34" charset="0"/>
                <a:ea typeface="Verdana" pitchFamily="34" charset="0"/>
              </a:rPr>
            </a:br>
            <a:r>
              <a:rPr lang="ru-RU" sz="1600">
                <a:latin typeface="Verdana" pitchFamily="34" charset="0"/>
                <a:ea typeface="Verdana" pitchFamily="34" charset="0"/>
              </a:rPr>
              <a:t>Издержки приходятся на работу программиста, в остальном можно заниматься репликацией дизайна, процесса работы функций и кода с других программ, включая программы с открытым исходным кодом.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5789"/>
              </p:ext>
            </p:extLst>
          </p:nvPr>
        </p:nvGraphicFramePr>
        <p:xfrm>
          <a:off x="539552" y="2340710"/>
          <a:ext cx="8424934" cy="1838393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046736"/>
                <a:gridCol w="1063033"/>
                <a:gridCol w="1063033"/>
                <a:gridCol w="1063033"/>
                <a:gridCol w="1063033"/>
                <a:gridCol w="1063033"/>
                <a:gridCol w="1063033"/>
              </a:tblGrid>
              <a:tr h="138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Мероприятия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Временные рамки (мес.)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9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Пред проектное планирование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9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Разработка программы «НейроСистем».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Финальные тестирования программы и изменения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38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 итоге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000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-35445"/>
            <a:ext cx="611560" cy="6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pitchFamily="34" charset="0"/>
                <a:ea typeface="Verdana" pitchFamily="34" charset="0"/>
              </a:rPr>
              <a:t>Модель монетизации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8185578" cy="177402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Verdana" pitchFamily="34" charset="0"/>
                <a:ea typeface="Verdana" pitchFamily="34" charset="0"/>
              </a:rPr>
              <a:t>Предоставление программы за </a:t>
            </a:r>
            <a:r>
              <a:rPr lang="ru-RU" dirty="0" err="1" smtClean="0">
                <a:latin typeface="Verdana" pitchFamily="34" charset="0"/>
                <a:ea typeface="Verdana" pitchFamily="34" charset="0"/>
              </a:rPr>
              <a:t>единоразовую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плату, а в дальнейшем только за дополнительные услуги по улучшению, обновления чего-то в 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программе.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</a:rPr>
              <a:t>К примеру, обновления пака </a:t>
            </a:r>
            <a:r>
              <a:rPr lang="ru-RU" dirty="0" err="1" smtClean="0">
                <a:latin typeface="Verdana" pitchFamily="34" charset="0"/>
                <a:ea typeface="Verdana" pitchFamily="34" charset="0"/>
              </a:rPr>
              <a:t>нейросетей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 до более качественных и новых версий или передача </a:t>
            </a:r>
            <a:r>
              <a:rPr lang="ru-RU" dirty="0" err="1" smtClean="0">
                <a:latin typeface="Verdana" pitchFamily="34" charset="0"/>
                <a:ea typeface="Verdana" pitchFamily="34" charset="0"/>
              </a:rPr>
              <a:t>нейросетей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 с нужными характеристиками под конкретные задачи, создание ботов, </a:t>
            </a:r>
            <a:r>
              <a:rPr lang="ru-RU" dirty="0" err="1" smtClean="0">
                <a:latin typeface="Verdana" pitchFamily="34" charset="0"/>
                <a:ea typeface="Verdana" pitchFamily="34" charset="0"/>
              </a:rPr>
              <a:t>промтов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 и настроек под желания клиента за дополнительную плату.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</a:rPr>
              <a:t>Конечно, клиент и сам может всё это делать, но зачастую быстрее, проще и дешевле взять уже готовое решение.</a:t>
            </a:r>
          </a:p>
          <a:p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9003573"/>
              </p:ext>
            </p:extLst>
          </p:nvPr>
        </p:nvGraphicFramePr>
        <p:xfrm>
          <a:off x="755576" y="2625194"/>
          <a:ext cx="7920880" cy="255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7" y="-35446"/>
            <a:ext cx="896923" cy="8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8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Verdana" pitchFamily="34" charset="0"/>
                <a:ea typeface="Verdana" pitchFamily="34" charset="0"/>
              </a:rPr>
              <a:t>Штат по проекту</a:t>
            </a:r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275606"/>
            <a:ext cx="8136904" cy="1296144"/>
          </a:xfrm>
        </p:spPr>
        <p:txBody>
          <a:bodyPr>
            <a:noAutofit/>
          </a:bodyPr>
          <a:lstStyle/>
          <a:p>
            <a:pPr algn="just"/>
            <a:r>
              <a:rPr lang="ru-RU" sz="1400">
                <a:latin typeface="Verdana" pitchFamily="34" charset="0"/>
                <a:ea typeface="Verdana" pitchFamily="34" charset="0"/>
              </a:rPr>
              <a:t>При использовании разработанной собственной программы, штат сотрудников можно увеличить на 2 человека, которые будут заниматься   маркетингом и продвижением программы. В итоге, по плану проекта конечный штат сотрудников должен </a:t>
            </a:r>
            <a:r>
              <a:rPr lang="ru-RU" sz="1400" smtClean="0">
                <a:latin typeface="Verdana" pitchFamily="34" charset="0"/>
                <a:ea typeface="Verdana" pitchFamily="34" charset="0"/>
              </a:rPr>
              <a:t>состоять из: </a:t>
            </a:r>
            <a:r>
              <a:rPr lang="ru-RU" sz="1400">
                <a:latin typeface="Verdana" pitchFamily="34" charset="0"/>
                <a:ea typeface="Verdana" pitchFamily="34" charset="0"/>
              </a:rPr>
              <a:t>1 </a:t>
            </a:r>
            <a:r>
              <a:rPr lang="ru-RU" sz="1400" smtClean="0">
                <a:latin typeface="Verdana" pitchFamily="34" charset="0"/>
                <a:ea typeface="Verdana" pitchFamily="34" charset="0"/>
              </a:rPr>
              <a:t>программисат </a:t>
            </a:r>
            <a:r>
              <a:rPr lang="ru-RU" sz="1400">
                <a:latin typeface="Verdana" pitchFamily="34" charset="0"/>
                <a:ea typeface="Verdana" pitchFamily="34" charset="0"/>
              </a:rPr>
              <a:t>(возможен </a:t>
            </a:r>
            <a:r>
              <a:rPr lang="ru-RU" sz="1400" smtClean="0">
                <a:latin typeface="Verdana" pitchFamily="34" charset="0"/>
                <a:ea typeface="Verdana" pitchFamily="34" charset="0"/>
              </a:rPr>
              <a:t>аутсорсинг</a:t>
            </a:r>
            <a:r>
              <a:rPr lang="ru-RU" sz="1400">
                <a:latin typeface="Verdana" pitchFamily="34" charset="0"/>
                <a:ea typeface="Verdana" pitchFamily="34" charset="0"/>
              </a:rPr>
              <a:t>), 2 </a:t>
            </a:r>
            <a:r>
              <a:rPr lang="ru-RU" sz="1400" smtClean="0">
                <a:latin typeface="Verdana" pitchFamily="34" charset="0"/>
                <a:ea typeface="Verdana" pitchFamily="34" charset="0"/>
              </a:rPr>
              <a:t>маркетологов </a:t>
            </a:r>
            <a:r>
              <a:rPr lang="ru-RU" sz="1400">
                <a:latin typeface="Verdana" pitchFamily="34" charset="0"/>
                <a:ea typeface="Verdana" pitchFamily="34" charset="0"/>
              </a:rPr>
              <a:t>(фрилансеры), также 1 собственник.</a:t>
            </a:r>
            <a:endParaRPr lang="ru-RU" sz="1400" dirty="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25914"/>
              </p:ext>
            </p:extLst>
          </p:nvPr>
        </p:nvGraphicFramePr>
        <p:xfrm>
          <a:off x="683568" y="2715768"/>
          <a:ext cx="7772400" cy="22647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93914"/>
                <a:gridCol w="1751899"/>
                <a:gridCol w="1530851"/>
                <a:gridCol w="1795736"/>
              </a:tblGrid>
              <a:tr h="7920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Постоянные расходы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Оклад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сотрудников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17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Собственник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52000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52000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17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Программист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17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Маркетолог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25000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179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ФОТ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152000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7" y="-35446"/>
            <a:ext cx="896923" cy="8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6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1059582"/>
            <a:ext cx="8280920" cy="1152128"/>
          </a:xfrm>
        </p:spPr>
        <p:txBody>
          <a:bodyPr>
            <a:noAutofit/>
          </a:bodyPr>
          <a:lstStyle/>
          <a:p>
            <a:pPr algn="just"/>
            <a:r>
              <a:rPr lang="ru-RU" sz="1400" smtClean="0">
                <a:latin typeface="Verdana" pitchFamily="34" charset="0"/>
                <a:ea typeface="Verdana" pitchFamily="34" charset="0"/>
              </a:rPr>
              <a:t>Окупаемость </a:t>
            </a:r>
            <a:r>
              <a:rPr lang="ru-RU" sz="1400">
                <a:latin typeface="Verdana" pitchFamily="34" charset="0"/>
                <a:ea typeface="Verdana" pitchFamily="34" charset="0"/>
              </a:rPr>
              <a:t>проекта - 10 месяцев. Это с учётом 4 месяцев на начало </a:t>
            </a:r>
            <a:r>
              <a:rPr lang="ru-RU" sz="1400" smtClean="0">
                <a:latin typeface="Verdana" pitchFamily="34" charset="0"/>
                <a:ea typeface="Verdana" pitchFamily="34" charset="0"/>
              </a:rPr>
              <a:t>работы </a:t>
            </a:r>
            <a:r>
              <a:rPr lang="ru-RU" sz="1400">
                <a:latin typeface="Verdana" pitchFamily="34" charset="0"/>
                <a:ea typeface="Verdana" pitchFamily="34" charset="0"/>
              </a:rPr>
              <a:t>программы на рынке и достижения плановых показателей по выручке и клиентам. </a:t>
            </a:r>
            <a:r>
              <a:rPr lang="ru-RU" sz="1400" smtClean="0">
                <a:latin typeface="Verdana" pitchFamily="34" charset="0"/>
                <a:ea typeface="Verdana" pitchFamily="34" charset="0"/>
              </a:rPr>
              <a:t/>
            </a:r>
            <a:br>
              <a:rPr lang="ru-RU" sz="1400" smtClean="0">
                <a:latin typeface="Verdana" pitchFamily="34" charset="0"/>
                <a:ea typeface="Verdana" pitchFamily="34" charset="0"/>
              </a:rPr>
            </a:br>
            <a:r>
              <a:rPr lang="ru-RU" sz="1400" smtClean="0">
                <a:latin typeface="Verdana" pitchFamily="34" charset="0"/>
                <a:ea typeface="Verdana" pitchFamily="34" charset="0"/>
              </a:rPr>
              <a:t>По плановым показателям нужно обслуживать 30 предприятий </a:t>
            </a:r>
            <a:r>
              <a:rPr lang="ru-RU" sz="1400">
                <a:latin typeface="Verdana" pitchFamily="34" charset="0"/>
                <a:ea typeface="Verdana" pitchFamily="34" charset="0"/>
              </a:rPr>
              <a:t>по 6000 рублей и 250 </a:t>
            </a:r>
            <a:r>
              <a:rPr lang="ru-RU" sz="1400" smtClean="0">
                <a:latin typeface="Verdana" pitchFamily="34" charset="0"/>
                <a:ea typeface="Verdana" pitchFamily="34" charset="0"/>
              </a:rPr>
              <a:t>физических </a:t>
            </a:r>
            <a:r>
              <a:rPr lang="ru-RU" sz="1400">
                <a:latin typeface="Verdana" pitchFamily="34" charset="0"/>
                <a:ea typeface="Verdana" pitchFamily="34" charset="0"/>
              </a:rPr>
              <a:t>лицам по 500 </a:t>
            </a:r>
            <a:r>
              <a:rPr lang="ru-RU" sz="1400" smtClean="0">
                <a:latin typeface="Verdana" pitchFamily="34" charset="0"/>
                <a:ea typeface="Verdana" pitchFamily="34" charset="0"/>
              </a:rPr>
              <a:t>рублей.</a:t>
            </a:r>
            <a:endParaRPr lang="ru-RU" sz="140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Verdana" pitchFamily="34" charset="0"/>
                <a:ea typeface="Verdana" pitchFamily="34" charset="0"/>
              </a:rPr>
              <a:t>Срок окупаемости стартап-проекта</a:t>
            </a:r>
            <a:endParaRPr lang="ru-RU" sz="3600"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82949"/>
              </p:ext>
            </p:extLst>
          </p:nvPr>
        </p:nvGraphicFramePr>
        <p:xfrm>
          <a:off x="683568" y="2096513"/>
          <a:ext cx="8280920" cy="2995517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111635"/>
                <a:gridCol w="1056717"/>
                <a:gridCol w="1008112"/>
                <a:gridCol w="1315443"/>
                <a:gridCol w="2789013"/>
              </a:tblGrid>
              <a:tr h="33852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Шаг расчета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Выручка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Затраты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Чистый доход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Капитальные вложения, руб.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Создание программы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-1000000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7000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-993000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85000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60000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-968000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120000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80000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40000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-928000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4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220000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68000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-860000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305000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-707000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6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305000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-554000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7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305000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-401000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8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305000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-248000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9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305000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-95000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10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305000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58000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11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305000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211000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12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305000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364000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169262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13 месяц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305000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153000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517000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  <a:tr h="2873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Итого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3202000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1685000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1517000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Verdana" pitchFamily="34" charset="0"/>
                          <a:ea typeface="Verdana" pitchFamily="34" charset="0"/>
                        </a:rPr>
                        <a:t>517000</a:t>
                      </a:r>
                      <a:endParaRPr lang="ru-RU" sz="800">
                        <a:effectLst/>
                        <a:latin typeface="Verdana" pitchFamily="34" charset="0"/>
                        <a:ea typeface="Verdana" pitchFamily="34" charset="0"/>
                        <a:cs typeface="Times New Roman"/>
                      </a:endParaRPr>
                    </a:p>
                  </a:txBody>
                  <a:tcPr marL="27653" marR="2765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644" y="681540"/>
            <a:ext cx="6408712" cy="70788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ahnschrift SemiBold SemiConden" pitchFamily="34" charset="0"/>
              </a:rPr>
              <a:t>Спасибо за внимание!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ahnschrift SemiBold SemiConden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97461" l="879" r="96387">
                        <a14:foregroundMark x1="32031" y1="8789" x2="32031" y2="8789"/>
                        <a14:foregroundMark x1="35156" y1="9863" x2="35156" y2="9863"/>
                        <a14:foregroundMark x1="28320" y1="9277" x2="28320" y2="9277"/>
                        <a14:foregroundMark x1="30176" y1="8789" x2="30176" y2="8789"/>
                        <a14:foregroundMark x1="25879" y1="9766" x2="28418" y2="9375"/>
                        <a14:foregroundMark x1="27930" y1="9375" x2="30273" y2="8887"/>
                        <a14:foregroundMark x1="17773" y1="22656" x2="19141" y2="21484"/>
                        <a14:foregroundMark x1="19141" y1="21191" x2="21387" y2="19922"/>
                        <a14:foregroundMark x1="21191" y1="19922" x2="22754" y2="19141"/>
                        <a14:foregroundMark x1="27734" y1="21191" x2="39941" y2="21191"/>
                        <a14:foregroundMark x1="52681" y1="29863" x2="58254" y2="22292"/>
                        <a14:foregroundMark x1="74448" y1="9043" x2="74448" y2="9043"/>
                        <a14:foregroundMark x1="66982" y1="7256" x2="66982" y2="7256"/>
                        <a14:backgroundMark x1="10156" y1="38184" x2="10156" y2="38184"/>
                        <a14:backgroundMark x1="61328" y1="10352" x2="61328" y2="10352"/>
                        <a14:backgroundMark x1="38672" y1="10645" x2="38672" y2="10645"/>
                        <a14:backgroundMark x1="35059" y1="8789" x2="35059" y2="8789"/>
                        <a14:backgroundMark x1="65039" y1="8789" x2="65039" y2="8789"/>
                        <a14:backgroundMark x1="17773" y1="21484" x2="19043" y2="20801"/>
                        <a14:backgroundMark x1="25293" y1="19531" x2="25293" y2="19531"/>
                        <a14:backgroundMark x1="17383" y1="21680" x2="20117" y2="20117"/>
                        <a14:backgroundMark x1="19629" y1="20215" x2="17090" y2="21484"/>
                        <a14:backgroundMark x1="18848" y1="21094" x2="19531" y2="20801"/>
                        <a14:backgroundMark x1="20801" y1="20605" x2="21582" y2="20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30" y="1761661"/>
            <a:ext cx="3954343" cy="296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4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2000"/>
              </a:schemeClr>
            </a:gs>
            <a:gs pos="17000">
              <a:srgbClr val="1C3449"/>
            </a:gs>
            <a:gs pos="74000">
              <a:schemeClr val="bg1">
                <a:shade val="90000"/>
                <a:satMod val="375000"/>
                <a:lumMod val="10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pitchFamily="34" charset="0"/>
                <a:ea typeface="Verdana" pitchFamily="34" charset="0"/>
              </a:rPr>
              <a:t>Актуальность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87574"/>
            <a:ext cx="8185578" cy="12961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Актуальность </a:t>
            </a:r>
            <a:r>
              <a:rPr lang="ru-RU" dirty="0" err="1"/>
              <a:t>нейросетевых</a:t>
            </a:r>
            <a:r>
              <a:rPr lang="ru-RU" dirty="0"/>
              <a:t> технологий обусловлена их способностью решать сложные задачи, недоступные традиционным вычислительным системам. </a:t>
            </a:r>
            <a:r>
              <a:rPr lang="ru-RU" dirty="0" err="1"/>
              <a:t>Нейросети</a:t>
            </a:r>
            <a:r>
              <a:rPr lang="ru-RU" dirty="0"/>
              <a:t> позволяют создавать системы, способные обучаться и адаптироваться к новым данным, что делает их особенно ценными в условиях быстро меняющейся среды</a:t>
            </a:r>
            <a:r>
              <a:rPr lang="ru-RU" dirty="0" smtClean="0"/>
              <a:t>.</a:t>
            </a:r>
            <a:r>
              <a:rPr lang="ru-RU" dirty="0"/>
              <a:t> К примеру в Яндекс </a:t>
            </a:r>
            <a:r>
              <a:rPr lang="ru-RU" dirty="0" err="1" smtClean="0"/>
              <a:t>Вордстат</a:t>
            </a:r>
            <a:r>
              <a:rPr lang="ru-RU" dirty="0" smtClean="0"/>
              <a:t> число запросов за два года выросло с двух миллионов до семи миллионов.</a:t>
            </a:r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283719"/>
            <a:ext cx="8136905" cy="27641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7" y="-35446"/>
            <a:ext cx="896923" cy="8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16582" y="1113588"/>
            <a:ext cx="8375898" cy="2106234"/>
          </a:xfrm>
        </p:spPr>
        <p:txBody>
          <a:bodyPr>
            <a:noAutofit/>
          </a:bodyPr>
          <a:lstStyle/>
          <a:p>
            <a:pPr marL="340614" indent="-285750">
              <a:buFont typeface="Arial" pitchFamily="34" charset="0"/>
              <a:buChar char="•"/>
            </a:pPr>
            <a:r>
              <a:rPr lang="ru-RU" sz="1300" dirty="0" smtClean="0">
                <a:latin typeface="Verdana" pitchFamily="34" charset="0"/>
                <a:ea typeface="Verdana" pitchFamily="34" charset="0"/>
              </a:rPr>
              <a:t>Нехватка персонала. </a:t>
            </a:r>
          </a:p>
          <a:p>
            <a:pPr marL="340614" indent="-285750">
              <a:buFont typeface="Arial" pitchFamily="34" charset="0"/>
              <a:buChar char="•"/>
            </a:pPr>
            <a:r>
              <a:rPr lang="ru-RU" sz="1300" dirty="0" smtClean="0">
                <a:latin typeface="Verdana" pitchFamily="34" charset="0"/>
                <a:ea typeface="Verdana" pitchFamily="34" charset="0"/>
              </a:rPr>
              <a:t>Некачественная </a:t>
            </a:r>
            <a:r>
              <a:rPr lang="ru-RU" sz="1300" dirty="0">
                <a:latin typeface="Verdana" pitchFamily="34" charset="0"/>
                <a:ea typeface="Verdana" pitchFamily="34" charset="0"/>
              </a:rPr>
              <a:t>коммуникация с клиентами и сотрудниками, что выражается в низкой конкурентоспособности. </a:t>
            </a:r>
            <a:endParaRPr lang="ru-RU" sz="1300" dirty="0" smtClean="0">
              <a:latin typeface="Verdana" pitchFamily="34" charset="0"/>
              <a:ea typeface="Verdana" pitchFamily="34" charset="0"/>
            </a:endParaRPr>
          </a:p>
          <a:p>
            <a:pPr marL="340614" indent="-285750">
              <a:buFont typeface="Arial" pitchFamily="34" charset="0"/>
              <a:buChar char="•"/>
            </a:pPr>
            <a:r>
              <a:rPr lang="ru-RU" sz="1300" dirty="0" smtClean="0">
                <a:latin typeface="Verdana" pitchFamily="34" charset="0"/>
                <a:ea typeface="Verdana" pitchFamily="34" charset="0"/>
              </a:rPr>
              <a:t>Излишние издержки.</a:t>
            </a:r>
            <a:endParaRPr lang="ru-RU" sz="1300" dirty="0">
              <a:latin typeface="Verdana" pitchFamily="34" charset="0"/>
              <a:ea typeface="Verdana" pitchFamily="34" charset="0"/>
            </a:endParaRPr>
          </a:p>
          <a:p>
            <a:r>
              <a:rPr lang="ru-RU" sz="1300" dirty="0">
                <a:latin typeface="Verdana" pitchFamily="34" charset="0"/>
                <a:ea typeface="Verdana" pitchFamily="34" charset="0"/>
              </a:rPr>
              <a:t>Данные проблемы в той или иной мере есть как у малых, так и у крупных </a:t>
            </a:r>
            <a:r>
              <a:rPr lang="ru-RU" sz="1300" dirty="0" smtClean="0">
                <a:latin typeface="Verdana" pitchFamily="34" charset="0"/>
                <a:ea typeface="Verdana" pitchFamily="34" charset="0"/>
              </a:rPr>
              <a:t>предприятий. </a:t>
            </a:r>
          </a:p>
          <a:p>
            <a:r>
              <a:rPr lang="ru-RU" sz="1300" dirty="0" smtClean="0">
                <a:latin typeface="Verdana" pitchFamily="34" charset="0"/>
                <a:ea typeface="Verdana" pitchFamily="34" charset="0"/>
              </a:rPr>
              <a:t>Они могут быть как </a:t>
            </a:r>
            <a:r>
              <a:rPr lang="ru-RU" sz="1300" dirty="0">
                <a:latin typeface="Verdana" pitchFamily="34" charset="0"/>
                <a:ea typeface="Verdana" pitchFamily="34" charset="0"/>
              </a:rPr>
              <a:t>ярко </a:t>
            </a:r>
            <a:r>
              <a:rPr lang="ru-RU" sz="1300" dirty="0" smtClean="0">
                <a:latin typeface="Verdana" pitchFamily="34" charset="0"/>
                <a:ea typeface="Verdana" pitchFamily="34" charset="0"/>
              </a:rPr>
              <a:t>выражены, </a:t>
            </a:r>
            <a:r>
              <a:rPr lang="ru-RU" sz="1300" dirty="0">
                <a:latin typeface="Verdana" pitchFamily="34" charset="0"/>
                <a:ea typeface="Verdana" pitchFamily="34" charset="0"/>
              </a:rPr>
              <a:t>так и менее </a:t>
            </a:r>
            <a:r>
              <a:rPr lang="ru-RU" sz="1300" dirty="0" smtClean="0">
                <a:latin typeface="Verdana" pitchFamily="34" charset="0"/>
                <a:ea typeface="Verdana" pitchFamily="34" charset="0"/>
              </a:rPr>
              <a:t>выражены, </a:t>
            </a:r>
            <a:r>
              <a:rPr lang="ru-RU" sz="1300" dirty="0">
                <a:latin typeface="Verdana" pitchFamily="34" charset="0"/>
                <a:ea typeface="Verdana" pitchFamily="34" charset="0"/>
              </a:rPr>
              <a:t>но затрагивает в той или иной мере очень многих, современные технологии могут предоставить более эффективные способы решения или уменьшения данных проблем. </a:t>
            </a:r>
          </a:p>
          <a:p>
            <a:endParaRPr lang="ru-RU" sz="13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pitchFamily="34" charset="0"/>
                <a:ea typeface="Verdana" pitchFamily="34" charset="0"/>
              </a:rPr>
              <a:t>Проблема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76602"/>
            <a:ext cx="2952328" cy="175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76602"/>
            <a:ext cx="2640346" cy="176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26" y="3176601"/>
            <a:ext cx="2760254" cy="172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53" y="4155926"/>
            <a:ext cx="26035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7" y="-35446"/>
            <a:ext cx="896923" cy="8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197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pitchFamily="34" charset="0"/>
                <a:ea typeface="Verdana" pitchFamily="34" charset="0"/>
              </a:rPr>
              <a:t>Решение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83568" y="1491630"/>
            <a:ext cx="8185578" cy="115212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>
                <a:latin typeface="Verdana" pitchFamily="34" charset="0"/>
                <a:ea typeface="Verdana" pitchFamily="34" charset="0"/>
              </a:rPr>
              <a:t>Нейросетевой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 помощник, </a:t>
            </a:r>
            <a:r>
              <a:rPr lang="ru-RU" dirty="0">
                <a:latin typeface="Verdana" pitchFamily="34" charset="0"/>
                <a:ea typeface="Verdana" pitchFamily="34" charset="0"/>
              </a:rPr>
              <a:t>что 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сможет брать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на себя рутинную работу в 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цифровом пространстве, так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и помогать самим людям в качестве ассистентов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. </a:t>
            </a:r>
            <a:r>
              <a:rPr lang="ru-RU" dirty="0" err="1" smtClean="0">
                <a:latin typeface="Verdana" pitchFamily="34" charset="0"/>
                <a:ea typeface="Verdana" pitchFamily="34" charset="0"/>
              </a:rPr>
              <a:t>Нейросетевые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 помощники могут как заменять работу людей в некоторых функциях, так и помогать в них.</a:t>
            </a:r>
            <a:endParaRPr lang="ru-RU" dirty="0">
              <a:latin typeface="Verdana" pitchFamily="34" charset="0"/>
              <a:ea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"/>
          <a:stretch/>
        </p:blipFill>
        <p:spPr bwMode="auto">
          <a:xfrm>
            <a:off x="399854" y="3499610"/>
            <a:ext cx="5267843" cy="161730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  <a:outerShdw dist="35921" dir="2700000" algn="ctr" rotWithShape="0">
              <a:schemeClr val="bg2">
                <a:alpha val="0"/>
              </a:scheme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5377" y="2558609"/>
            <a:ext cx="2786981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7" y="-35446"/>
            <a:ext cx="896923" cy="8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4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552" y="915566"/>
            <a:ext cx="4752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Мой продукт – это система запуска и использования личных </a:t>
            </a:r>
            <a:r>
              <a:rPr lang="ru-RU" sz="2000" dirty="0" err="1">
                <a:latin typeface="Verdana" pitchFamily="34" charset="0"/>
                <a:ea typeface="Verdana" pitchFamily="34" charset="0"/>
              </a:rPr>
              <a:t>нейросетей</a:t>
            </a:r>
            <a:r>
              <a:rPr lang="ru-RU" sz="2000" dirty="0">
                <a:latin typeface="Verdana" pitchFamily="34" charset="0"/>
                <a:ea typeface="Verdan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21559" y="99906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  <a:ea typeface="Verdana" pitchFamily="34" charset="0"/>
              </a:rPr>
              <a:t>Ценность –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иметь безопасную, личную и подконтрольную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</a:rPr>
              <a:t>нейросеть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.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467544" y="92583"/>
            <a:ext cx="8156448" cy="58293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1" latinLnBrk="0" hangingPunct="1">
              <a:spcBef>
                <a:spcPct val="0"/>
              </a:spcBef>
              <a:buNone/>
              <a:defRPr kumimoji="0" sz="4000" b="1" kern="1200" cap="all" spc="0" baseline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>
                <a:latin typeface="Verdana" pitchFamily="34" charset="0"/>
                <a:ea typeface="Verdana" pitchFamily="34" charset="0"/>
              </a:rPr>
              <a:t>Продукт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" y="1995686"/>
            <a:ext cx="4669667" cy="303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4" y="915566"/>
            <a:ext cx="3917956" cy="41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8113570" cy="2062052"/>
          </a:xfrm>
        </p:spPr>
        <p:txBody>
          <a:bodyPr>
            <a:normAutofit/>
          </a:bodyPr>
          <a:lstStyle/>
          <a:p>
            <a:pPr algn="just">
              <a:spcBef>
                <a:spcPts val="300"/>
              </a:spcBef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России крайне развит серый сектор размещения, доля которого в количестве коллективных средств размещения (КСР) составляет около трети от общего числа всех объектов, включая неклассифицированные. В 2024 по данным портала 101Hotels общее количество КСР составляло 46,2 тыс. единиц. Таким образом, количество неклассифицированных объектов, предназначенных для размещения туристов, составляло 13,9 тыс. единиц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Спецификой рынка размещения в России является стабильный рост количества КСР, который, тем не менее, отстает от спроса на размещение со стороны туристов. Всего за весь период с 2019 по 2024 годы среднегодовая динамика (CAGR) числа всех средств размещения в России составила +4,1%. Количество объектов, включая неклассифицированные, в сравнении с 2019 годом выросло на 22%.</a:t>
            </a:r>
          </a:p>
          <a:p>
            <a:endParaRPr lang="ru-RU" sz="1200" dirty="0">
              <a:latin typeface="Verdana" pitchFamily="34" charset="0"/>
              <a:ea typeface="Verdana" pitchFamily="34" charset="0"/>
            </a:endParaRPr>
          </a:p>
          <a:p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pitchFamily="34" charset="0"/>
                <a:ea typeface="Verdana" pitchFamily="34" charset="0"/>
              </a:rPr>
              <a:t>Рынок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59361"/>
            <a:ext cx="6912768" cy="211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7" y="-35446"/>
            <a:ext cx="896923" cy="8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8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pitchFamily="34" charset="0"/>
                <a:ea typeface="Verdana" pitchFamily="34" charset="0"/>
              </a:rPr>
              <a:t>Анализ конкурентов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8185578" cy="5498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Выделены 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два основных типа конкурентов:</a:t>
            </a:r>
          </a:p>
          <a:p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9622"/>
            <a:ext cx="4032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Платформы с подписками или пробным доступом</a:t>
            </a:r>
            <a:r>
              <a:rPr lang="ru-RU" sz="1400" dirty="0"/>
              <a:t>: К примеру </a:t>
            </a:r>
            <a:r>
              <a:rPr lang="ru-RU" sz="1400" dirty="0" err="1"/>
              <a:t>ChatGPT</a:t>
            </a:r>
            <a:r>
              <a:rPr lang="ru-RU" sz="1400" dirty="0"/>
              <a:t>, </a:t>
            </a:r>
            <a:r>
              <a:rPr lang="ru-RU" sz="1400" dirty="0" err="1"/>
              <a:t>DeepSeek</a:t>
            </a:r>
            <a:r>
              <a:rPr lang="ru-RU" sz="1400" dirty="0"/>
              <a:t> и другие. Эти платформы предоставляют доступ к </a:t>
            </a:r>
            <a:r>
              <a:rPr lang="ru-RU" sz="1400" dirty="0" err="1"/>
              <a:t>нейросетям</a:t>
            </a:r>
            <a:r>
              <a:rPr lang="ru-RU" sz="1400" dirty="0"/>
              <a:t> за определённую плату или на пробной основе.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3400" y="141962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/>
              <a:t>Установщики локального ПО и программы для запуска локальных </a:t>
            </a:r>
            <a:r>
              <a:rPr lang="ru-RU" sz="1400" b="1" dirty="0" err="1"/>
              <a:t>нейросетей</a:t>
            </a:r>
            <a:r>
              <a:rPr lang="ru-RU" sz="1400" dirty="0"/>
              <a:t>: Это программы, которые позволяют пользователям запускать </a:t>
            </a:r>
            <a:r>
              <a:rPr lang="ru-RU" sz="1400" dirty="0" err="1"/>
              <a:t>нейросети</a:t>
            </a:r>
            <a:r>
              <a:rPr lang="ru-RU" sz="1400" dirty="0"/>
              <a:t> на своих локальных устройствах.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71749"/>
            <a:ext cx="4032448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81376"/>
            <a:ext cx="1467940" cy="146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73728"/>
            <a:ext cx="223997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33" y="3826165"/>
            <a:ext cx="2327227" cy="13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7" y="-35446"/>
            <a:ext cx="896923" cy="8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51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492"/>
            <a:ext cx="8280920" cy="972108"/>
          </a:xfrm>
        </p:spPr>
        <p:txBody>
          <a:bodyPr/>
          <a:lstStyle/>
          <a:p>
            <a:r>
              <a:rPr lang="ru-RU" sz="3200" dirty="0">
                <a:latin typeface="Verdana" pitchFamily="34" charset="0"/>
                <a:ea typeface="Verdana" pitchFamily="34" charset="0"/>
              </a:rPr>
              <a:t>Ключевые </a:t>
            </a:r>
            <a:r>
              <a:rPr lang="ru-RU" sz="3200" dirty="0" smtClean="0">
                <a:latin typeface="Verdana" pitchFamily="34" charset="0"/>
                <a:ea typeface="Verdana" pitchFamily="34" charset="0"/>
              </a:rPr>
              <a:t>конкурентные преимущества</a:t>
            </a:r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5491" y="1031441"/>
            <a:ext cx="1867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Verdana" pitchFamily="34" charset="0"/>
                <a:ea typeface="Verdana" pitchFamily="34" charset="0"/>
              </a:rPr>
              <a:t>Локальность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28666"/>
            <a:ext cx="2859699" cy="160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1460" y="1008725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</a:rPr>
              <a:t>Полный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контроль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70581"/>
            <a:ext cx="3395941" cy="166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40983" y="2821974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</a:rPr>
              <a:t>Безопасность</a:t>
            </a:r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93586"/>
            <a:ext cx="5964444" cy="19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6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8185578" cy="14139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Verdana" pitchFamily="34" charset="0"/>
                <a:ea typeface="Verdana" pitchFamily="34" charset="0"/>
              </a:rPr>
              <a:t>Начало зарождения идеи о применении </a:t>
            </a:r>
            <a:r>
              <a:rPr lang="ru-RU" dirty="0" err="1">
                <a:latin typeface="Verdana" pitchFamily="34" charset="0"/>
                <a:ea typeface="Verdana" pitchFamily="34" charset="0"/>
              </a:rPr>
              <a:t>нейросетей</a:t>
            </a:r>
            <a:r>
              <a:rPr lang="ru-RU" dirty="0">
                <a:latin typeface="Verdana" pitchFamily="34" charset="0"/>
                <a:ea typeface="Verdana" pitchFamily="34" charset="0"/>
              </a:rPr>
              <a:t> началось ещё с написания научной работы «Применение </a:t>
            </a:r>
            <a:r>
              <a:rPr lang="ru-RU" dirty="0" err="1">
                <a:latin typeface="Verdana" pitchFamily="34" charset="0"/>
                <a:ea typeface="Verdana" pitchFamily="34" charset="0"/>
              </a:rPr>
              <a:t>нейросетей</a:t>
            </a:r>
            <a:r>
              <a:rPr lang="ru-RU" dirty="0">
                <a:latin typeface="Verdana" pitchFamily="34" charset="0"/>
                <a:ea typeface="Verdana" pitchFamily="34" charset="0"/>
              </a:rPr>
              <a:t> при построении физкультурно-спортивных программ для студентов вузов» в 2023 году.</a:t>
            </a:r>
          </a:p>
          <a:p>
            <a:pPr algn="just"/>
            <a:r>
              <a:rPr lang="ru-RU" dirty="0">
                <a:latin typeface="Verdana" pitchFamily="34" charset="0"/>
                <a:ea typeface="Verdana" pitchFamily="34" charset="0"/>
              </a:rPr>
              <a:t>В дальнейшем идея только развивалась и начала воплощаться из идеи во что-то более реальное и весомое при </a:t>
            </a:r>
            <a:r>
              <a:rPr lang="ru-RU">
                <a:latin typeface="Verdana" pitchFamily="34" charset="0"/>
                <a:ea typeface="Verdana" pitchFamily="34" charset="0"/>
              </a:rPr>
              <a:t>написании </a:t>
            </a:r>
            <a:r>
              <a:rPr lang="ru-RU" smtClean="0">
                <a:latin typeface="Verdana" pitchFamily="34" charset="0"/>
                <a:ea typeface="Verdana" pitchFamily="34" charset="0"/>
              </a:rPr>
              <a:t>при дальнейшей работе над идеей в </a:t>
            </a:r>
            <a:r>
              <a:rPr lang="ru-RU" dirty="0">
                <a:latin typeface="Verdana" pitchFamily="34" charset="0"/>
                <a:ea typeface="Verdana" pitchFamily="34" charset="0"/>
              </a:rPr>
              <a:t>конце 2024 года.</a:t>
            </a:r>
          </a:p>
          <a:p>
            <a:pPr algn="just"/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Verdana" pitchFamily="34" charset="0"/>
                <a:ea typeface="Verdana" pitchFamily="34" charset="0"/>
              </a:rPr>
              <a:t>Трекшн</a:t>
            </a:r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499742"/>
            <a:ext cx="2597477" cy="2376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9742"/>
            <a:ext cx="2814604" cy="23762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7" y="-35446"/>
            <a:ext cx="896923" cy="8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2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925</Words>
  <Application>Microsoft Office PowerPoint</Application>
  <PresentationFormat>Экран (16:9)</PresentationFormat>
  <Paragraphs>193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Презентация PowerPoint</vt:lpstr>
      <vt:lpstr>Актуальность</vt:lpstr>
      <vt:lpstr>Проблема</vt:lpstr>
      <vt:lpstr>Решение</vt:lpstr>
      <vt:lpstr>Презентация PowerPoint</vt:lpstr>
      <vt:lpstr>Рынок</vt:lpstr>
      <vt:lpstr>Анализ конкурентов</vt:lpstr>
      <vt:lpstr>Ключевые конкурентные преимущества</vt:lpstr>
      <vt:lpstr>Трекшн</vt:lpstr>
      <vt:lpstr>Презентация PowerPoint</vt:lpstr>
      <vt:lpstr>Инвестиционный запрос</vt:lpstr>
      <vt:lpstr>Принцип работы программы</vt:lpstr>
      <vt:lpstr>Дорожная карта</vt:lpstr>
      <vt:lpstr>Модель монетизации</vt:lpstr>
      <vt:lpstr>Штат по проекту</vt:lpstr>
      <vt:lpstr>Срок окупаемости стартап-проекта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97</cp:revision>
  <dcterms:created xsi:type="dcterms:W3CDTF">2024-04-14T20:45:22Z</dcterms:created>
  <dcterms:modified xsi:type="dcterms:W3CDTF">2025-06-26T08:54:46Z</dcterms:modified>
</cp:coreProperties>
</file>