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/>
  </p:cmAuthor>
  <p:cmAuthor id="2" name="Пешкова Василиса Олеговна" initials="ПО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0D8535"/>
    <a:srgbClr val="40DF25"/>
    <a:srgbClr val="1E7445"/>
    <a:srgbClr val="FF66FF"/>
    <a:srgbClr val="FDAF59"/>
    <a:srgbClr val="0EA63D"/>
    <a:srgbClr val="7575FF"/>
    <a:srgbClr val="8976FE"/>
    <a:srgbClr val="533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>
        <p:scale>
          <a:sx n="70" d="100"/>
          <a:sy n="70" d="100"/>
        </p:scale>
        <p:origin x="-804" y="-72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0089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xmlns="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xmlns="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xmlns="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xmlns="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xmlns="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xmlns="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7575FF"/>
            </a:gs>
            <a:gs pos="100000">
              <a:srgbClr val="E6B8B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7575FF"/>
            </a:gs>
            <a:gs pos="100000">
              <a:srgbClr val="E6B8B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693" y="1746623"/>
            <a:ext cx="7400004" cy="3171782"/>
          </a:xfrm>
        </p:spPr>
        <p:txBody>
          <a:bodyPr anchor="ctr">
            <a:normAutofit/>
          </a:bodyPr>
          <a:lstStyle/>
          <a:p>
            <a:r>
              <a:rPr lang="ru-RU" sz="7200" dirty="0" smtClean="0">
                <a:latin typeface="Bahnschrift Light" panose="020B0502040204020203" pitchFamily="34" charset="0"/>
              </a:rPr>
              <a:t>Дроны-</a:t>
            </a:r>
            <a:r>
              <a:rPr lang="ru-RU" sz="7200" dirty="0" err="1" smtClean="0">
                <a:latin typeface="Bahnschrift Light" panose="020B0502040204020203" pitchFamily="34" charset="0"/>
              </a:rPr>
              <a:t>риэлторы</a:t>
            </a:r>
            <a:endParaRPr lang="ru-RU" sz="7200" dirty="0">
              <a:latin typeface="Bahnschrift Light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470647"/>
            <a:ext cx="7400004" cy="2488447"/>
          </a:xfrm>
        </p:spPr>
        <p:txBody>
          <a:bodyPr/>
          <a:lstStyle/>
          <a:p>
            <a:r>
              <a:rPr lang="ru-RU" dirty="0" err="1" smtClean="0">
                <a:latin typeface="Bahnschrift SemiBold" panose="020B0502040204020203" pitchFamily="34" charset="0"/>
              </a:rPr>
              <a:t>Стартап</a:t>
            </a:r>
            <a:r>
              <a:rPr lang="ru-RU" dirty="0" smtClean="0">
                <a:latin typeface="Bahnschrift SemiBold" panose="020B0502040204020203" pitchFamily="34" charset="0"/>
              </a:rPr>
              <a:t>-проект</a:t>
            </a:r>
          </a:p>
          <a:p>
            <a:r>
              <a:rPr lang="ru-RU" dirty="0" smtClean="0">
                <a:latin typeface="Bahnschrift SemiBold" panose="020B0502040204020203" pitchFamily="34" charset="0"/>
              </a:rPr>
              <a:t>Авторы: студенты 3 курса </a:t>
            </a:r>
          </a:p>
          <a:p>
            <a:r>
              <a:rPr lang="ru-RU" dirty="0" smtClean="0">
                <a:latin typeface="Bahnschrift SemiBold" panose="020B0502040204020203" pitchFamily="34" charset="0"/>
              </a:rPr>
              <a:t>Смоленского филиала ФГБОУ «РЭУ им. Г.В. Плеханова»</a:t>
            </a:r>
          </a:p>
          <a:p>
            <a:r>
              <a:rPr lang="ru-RU" dirty="0" err="1" smtClean="0">
                <a:latin typeface="Bahnschrift SemiBold" panose="020B0502040204020203" pitchFamily="34" charset="0"/>
              </a:rPr>
              <a:t>Сахончик</a:t>
            </a:r>
            <a:r>
              <a:rPr lang="ru-RU" dirty="0" smtClean="0">
                <a:latin typeface="Bahnschrift SemiBold" panose="020B0502040204020203" pitchFamily="34" charset="0"/>
              </a:rPr>
              <a:t> В. С., </a:t>
            </a:r>
            <a:r>
              <a:rPr lang="ru-RU" dirty="0" err="1" smtClean="0">
                <a:latin typeface="Bahnschrift SemiBold" panose="020B0502040204020203" pitchFamily="34" charset="0"/>
              </a:rPr>
              <a:t>Понасова</a:t>
            </a:r>
            <a:r>
              <a:rPr lang="ru-RU" dirty="0" smtClean="0">
                <a:latin typeface="Bahnschrift SemiBold" panose="020B0502040204020203" pitchFamily="34" charset="0"/>
              </a:rPr>
              <a:t> И. Н.</a:t>
            </a:r>
            <a:endParaRPr lang="ru-RU" dirty="0"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12" y="4099858"/>
            <a:ext cx="5261952" cy="2959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3200" dirty="0">
                <a:solidFill>
                  <a:schemeClr val="bg1"/>
                </a:solidFill>
              </a:rPr>
              <a:t>Сайт </a:t>
            </a:r>
            <a:r>
              <a:rPr lang="ru-RU" sz="3200" dirty="0" smtClean="0">
                <a:solidFill>
                  <a:schemeClr val="bg1"/>
                </a:solidFill>
              </a:rPr>
              <a:t>        </a:t>
            </a:r>
            <a:endParaRPr lang="ru-RU" sz="3200" dirty="0">
              <a:solidFill>
                <a:schemeClr val="bg1"/>
              </a:solidFill>
            </a:endParaRPr>
          </a:p>
          <a:p>
            <a:pPr>
              <a:lnSpc>
                <a:spcPts val="4360"/>
              </a:lnSpc>
              <a:buNone/>
            </a:pPr>
            <a:r>
              <a:rPr lang="ru-RU" sz="3200" dirty="0">
                <a:solidFill>
                  <a:schemeClr val="bg1"/>
                </a:solidFill>
              </a:rPr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email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72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Контакты</a:t>
            </a:r>
            <a:endParaRPr lang="ru-RU" sz="7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3569307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3200" dirty="0">
                <a:solidFill>
                  <a:schemeClr val="bg1"/>
                </a:solidFill>
              </a:rPr>
              <a:t>https://</a:t>
            </a:r>
            <a:r>
              <a:rPr lang="en-US" sz="3200" dirty="0" smtClean="0">
                <a:solidFill>
                  <a:schemeClr val="bg1"/>
                </a:solidFill>
              </a:rPr>
              <a:t>pt.2035.university/project/drony-rieltory</a:t>
            </a:r>
            <a:endParaRPr lang="ru-RU" sz="3200" dirty="0" smtClean="0">
              <a:solidFill>
                <a:schemeClr val="bg1"/>
              </a:solidFill>
            </a:endParaRPr>
          </a:p>
          <a:p>
            <a:pPr>
              <a:lnSpc>
                <a:spcPts val="4360"/>
              </a:lnSpc>
              <a:buClrTx/>
            </a:pPr>
            <a:r>
              <a:rPr lang="en-US" sz="3200" dirty="0" smtClean="0">
                <a:solidFill>
                  <a:schemeClr val="bg1"/>
                </a:solidFill>
              </a:rPr>
              <a:t>+</a:t>
            </a:r>
            <a:r>
              <a:rPr lang="en-US" sz="3200" dirty="0">
                <a:solidFill>
                  <a:schemeClr val="bg1"/>
                </a:solidFill>
              </a:rPr>
              <a:t>7 </a:t>
            </a:r>
            <a:r>
              <a:rPr lang="en-US" sz="3200" dirty="0" smtClean="0">
                <a:solidFill>
                  <a:schemeClr val="bg1"/>
                </a:solidFill>
              </a:rPr>
              <a:t>(</a:t>
            </a:r>
            <a:r>
              <a:rPr lang="ru-RU" sz="3200" dirty="0" smtClean="0">
                <a:solidFill>
                  <a:schemeClr val="bg1"/>
                </a:solidFill>
              </a:rPr>
              <a:t>962) 190-34-83</a:t>
            </a:r>
            <a:endParaRPr lang="ru-RU" sz="3200" dirty="0">
              <a:solidFill>
                <a:schemeClr val="bg1"/>
              </a:solidFill>
            </a:endParaRPr>
          </a:p>
          <a:p>
            <a:pPr>
              <a:lnSpc>
                <a:spcPts val="4360"/>
              </a:lnSpc>
              <a:buClrTx/>
            </a:pPr>
            <a:r>
              <a:rPr lang="en-US" sz="3200" dirty="0" smtClean="0">
                <a:solidFill>
                  <a:schemeClr val="bg1"/>
                </a:solidFill>
              </a:rPr>
              <a:t>evladislav169@gmail.com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5200" y="5763491"/>
            <a:ext cx="7980218" cy="4170218"/>
          </a:xfrm>
        </p:spPr>
        <p:txBody>
          <a:bodyPr/>
          <a:lstStyle/>
          <a:p>
            <a:pPr algn="just">
              <a:lnSpc>
                <a:spcPct val="125000"/>
              </a:lnSpc>
            </a:pPr>
            <a:r>
              <a:rPr lang="ru-RU" sz="4000" dirty="0" smtClean="0">
                <a:solidFill>
                  <a:schemeClr val="bg1"/>
                </a:solidFill>
                <a:latin typeface="Bahnschrift SemiBold" pitchFamily="34" charset="0"/>
              </a:rPr>
              <a:t>Риелторам приходится использовать инструменты для  ускорения процессов работы компании, увеличения потока клиентов и количества совершенных сделок</a:t>
            </a:r>
            <a:endParaRPr lang="ru-RU" sz="4000" dirty="0">
              <a:solidFill>
                <a:schemeClr val="bg1"/>
              </a:solidFill>
              <a:latin typeface="Bahnschrift SemiBold" pitchFamily="34" charset="0"/>
            </a:endParaRPr>
          </a:p>
        </p:txBody>
      </p:sp>
      <p:pic>
        <p:nvPicPr>
          <p:cNvPr id="2052" name="Picture 4" descr="https://jennifersrock.com/wp-content/uploads/2014/04/HomeInH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868" y="1853438"/>
            <a:ext cx="4924502" cy="32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29142" y="2584134"/>
            <a:ext cx="8222676" cy="1821611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D8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ahnschrift SemiBold" pitchFamily="34" charset="0"/>
              </a:rPr>
              <a:t>Каждую неделю осуществляется в среднем 500 сделок по недвижимости</a:t>
            </a:r>
            <a:endParaRPr lang="ru-RU" sz="3200" b="1" dirty="0">
              <a:solidFill>
                <a:schemeClr val="bg1"/>
              </a:solidFill>
              <a:latin typeface="Bahnschrift SemiBold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3723" y="5209296"/>
            <a:ext cx="8222677" cy="175954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D8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Bahnschrift SemiBold" pitchFamily="34" charset="0"/>
              </a:rPr>
              <a:t>В день </a:t>
            </a:r>
            <a:r>
              <a:rPr lang="ru-RU" sz="3200" smtClean="0">
                <a:solidFill>
                  <a:schemeClr val="bg1"/>
                </a:solidFill>
                <a:latin typeface="Bahnschrift SemiBold" pitchFamily="34" charset="0"/>
              </a:rPr>
              <a:t>компниям </a:t>
            </a:r>
            <a:r>
              <a:rPr lang="ru-RU" sz="3200" dirty="0" smtClean="0">
                <a:solidFill>
                  <a:schemeClr val="bg1"/>
                </a:solidFill>
                <a:latin typeface="Bahnschrift SemiBold" pitchFamily="34" charset="0"/>
              </a:rPr>
              <a:t>приходят </a:t>
            </a:r>
            <a:r>
              <a:rPr lang="ru-RU" sz="3200" smtClean="0">
                <a:solidFill>
                  <a:schemeClr val="bg1"/>
                </a:solidFill>
                <a:latin typeface="Bahnschrift SemiBold" pitchFamily="34" charset="0"/>
              </a:rPr>
              <a:t>около 600 </a:t>
            </a:r>
            <a:r>
              <a:rPr lang="ru-RU" sz="3200" dirty="0" smtClean="0">
                <a:solidFill>
                  <a:schemeClr val="bg1"/>
                </a:solidFill>
                <a:latin typeface="Bahnschrift SemiBold" pitchFamily="34" charset="0"/>
              </a:rPr>
              <a:t>заявок на жилье в новостройках</a:t>
            </a:r>
            <a:endParaRPr lang="ru-RU" sz="3200" dirty="0">
              <a:solidFill>
                <a:schemeClr val="bg1"/>
              </a:solidFill>
              <a:latin typeface="Bahnschrift SemiBold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9139" y="7862452"/>
            <a:ext cx="8222677" cy="207125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D8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Bahnschrift SemiBold" pitchFamily="34" charset="0"/>
              </a:rPr>
              <a:t>Риелтор зарабатывает 4-6% от стоимости недвижимости </a:t>
            </a:r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Проблема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t"/>
          <a:lstStyle/>
          <a:p>
            <a:pPr algn="just"/>
            <a:r>
              <a:rPr lang="ru-RU" sz="4000" dirty="0" smtClean="0"/>
              <a:t>      </a:t>
            </a:r>
          </a:p>
          <a:p>
            <a:pPr algn="just"/>
            <a:r>
              <a:rPr lang="ru-RU" sz="4000" dirty="0"/>
              <a:t> </a:t>
            </a:r>
            <a:r>
              <a:rPr lang="ru-RU" sz="4000" dirty="0" smtClean="0"/>
              <a:t>    </a:t>
            </a:r>
            <a:r>
              <a:rPr lang="ru-RU" sz="4000" dirty="0" smtClean="0">
                <a:solidFill>
                  <a:schemeClr val="bg1"/>
                </a:solidFill>
              </a:rPr>
              <a:t>Чтобы решить данную проблему, риелторы нанимают больше кадров, что довольно затратно для компании.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5788" y="1813822"/>
            <a:ext cx="9081366" cy="911090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</a:rPr>
              <a:t>Почему существующих вариантов решения </a:t>
            </a:r>
            <a:r>
              <a:rPr lang="ru-RU" sz="4000" b="1" dirty="0" smtClean="0">
                <a:solidFill>
                  <a:schemeClr val="bg1"/>
                </a:solidFill>
              </a:rPr>
              <a:t>не </a:t>
            </a:r>
            <a:r>
              <a:rPr lang="ru-RU" sz="4000" b="1" dirty="0">
                <a:solidFill>
                  <a:schemeClr val="bg1"/>
                </a:solidFill>
              </a:rPr>
              <a:t>достаточно?</a:t>
            </a:r>
          </a:p>
        </p:txBody>
      </p:sp>
      <p:pic>
        <p:nvPicPr>
          <p:cNvPr id="1026" name="Picture 2" descr="https://fbuz24.ru/DocFiles/20230131054922_495c0740-4114-4d57-95d0-16857aa78b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844" y="6501992"/>
            <a:ext cx="5573596" cy="371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ятиугольник 7"/>
          <p:cNvSpPr/>
          <p:nvPr/>
        </p:nvSpPr>
        <p:spPr>
          <a:xfrm>
            <a:off x="804041" y="2380594"/>
            <a:ext cx="9328830" cy="1587062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EA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Bahnschrift SemiBold" panose="020B0502040204020203" pitchFamily="34" charset="0"/>
              </a:rPr>
              <a:t>1. Загруженность риелторов</a:t>
            </a:r>
            <a:endParaRPr lang="ru-RU" sz="4000" dirty="0">
              <a:latin typeface="Bahnschrift SemiBold" panose="020B0502040204020203" pitchFamily="34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04041" y="7941198"/>
            <a:ext cx="9328830" cy="1587062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EA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Bahnschrift SemiBold" panose="020B0502040204020203" pitchFamily="34" charset="0"/>
              </a:rPr>
              <a:t>3. Безопасность клиентов  </a:t>
            </a:r>
            <a:endParaRPr lang="ru-RU" sz="4000" dirty="0">
              <a:latin typeface="Bahnschrift SemiBold" panose="020B0502040204020203" pitchFamily="34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804041" y="5126737"/>
            <a:ext cx="9328833" cy="1655380"/>
          </a:xfrm>
          <a:prstGeom prst="homePlate">
            <a:avLst/>
          </a:prstGeom>
          <a:solidFill>
            <a:srgbClr val="CC3399"/>
          </a:solidFill>
          <a:ln w="57150">
            <a:solidFill>
              <a:srgbClr val="FDA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Bahnschrift SemiBold" panose="020B0502040204020203" pitchFamily="34" charset="0"/>
              </a:rPr>
              <a:t>2. Большая комиссия за услуги риелтора</a:t>
            </a:r>
            <a:endParaRPr lang="ru-RU" sz="40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72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Решение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40523" y="2571432"/>
            <a:ext cx="6081301" cy="2821846"/>
          </a:xfrm>
          <a:prstGeom prst="homePlate">
            <a:avLst/>
          </a:prstGeom>
          <a:solidFill>
            <a:srgbClr val="CC3399"/>
          </a:solidFill>
          <a:ln w="57150">
            <a:solidFill>
              <a:srgbClr val="FDA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75" algn="ctr"/>
            <a:r>
              <a:rPr lang="ru-RU" sz="4000" dirty="0" smtClean="0">
                <a:latin typeface="Bahnschrift SemiBold" panose="020B0502040204020203" pitchFamily="34" charset="0"/>
              </a:rPr>
              <a:t>1. Дистанционное обслуживание клиентов </a:t>
            </a:r>
            <a:endParaRPr lang="ru-RU" sz="4000" dirty="0">
              <a:latin typeface="Bahnschrift SemiBold" panose="020B0502040204020203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40524" y="5641127"/>
            <a:ext cx="6323347" cy="1587062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EA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Bahnschrift SemiBold" panose="020B0502040204020203" pitchFamily="34" charset="0"/>
              </a:rPr>
              <a:t>3. Снижение затрат компаний</a:t>
            </a:r>
            <a:endParaRPr lang="ru-RU" sz="4000" dirty="0">
              <a:latin typeface="Bahnschrift SemiBold" panose="020B0502040204020203" pitchFamily="34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 flipH="1">
            <a:off x="13433869" y="5641127"/>
            <a:ext cx="6323347" cy="1631862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EA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Bahnschrift SemiBold" panose="020B0502040204020203" pitchFamily="34" charset="0"/>
              </a:rPr>
              <a:t>4</a:t>
            </a:r>
            <a:r>
              <a:rPr lang="ru-RU" sz="4000" dirty="0" smtClean="0">
                <a:latin typeface="Bahnschrift SemiBold" panose="020B0502040204020203" pitchFamily="34" charset="0"/>
              </a:rPr>
              <a:t>. Экономия </a:t>
            </a:r>
            <a:r>
              <a:rPr lang="ru-RU" sz="4000" dirty="0">
                <a:latin typeface="Bahnschrift SemiBold" panose="020B0502040204020203" pitchFamily="34" charset="0"/>
              </a:rPr>
              <a:t>времени</a:t>
            </a:r>
          </a:p>
        </p:txBody>
      </p:sp>
      <p:sp>
        <p:nvSpPr>
          <p:cNvPr id="10" name="Пятиугольник 9"/>
          <p:cNvSpPr/>
          <p:nvPr/>
        </p:nvSpPr>
        <p:spPr>
          <a:xfrm flipH="1">
            <a:off x="13675915" y="2571432"/>
            <a:ext cx="6081301" cy="2821846"/>
          </a:xfrm>
          <a:prstGeom prst="homePlate">
            <a:avLst/>
          </a:prstGeom>
          <a:solidFill>
            <a:srgbClr val="CC3399"/>
          </a:solidFill>
          <a:ln w="57150">
            <a:solidFill>
              <a:srgbClr val="FDA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Bahnschrift SemiBold" panose="020B0502040204020203" pitchFamily="34" charset="0"/>
              </a:rPr>
              <a:t>2</a:t>
            </a:r>
            <a:r>
              <a:rPr lang="ru-RU" sz="4000" dirty="0" smtClean="0">
                <a:latin typeface="Bahnschrift SemiBold" panose="020B0502040204020203" pitchFamily="34" charset="0"/>
              </a:rPr>
              <a:t>. Интерактивное взаимодействие в любое время суток</a:t>
            </a:r>
            <a:endParaRPr lang="ru-RU" sz="4000" dirty="0">
              <a:latin typeface="Bahnschrift SemiBold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68787" y="7745505"/>
            <a:ext cx="8390965" cy="2245659"/>
          </a:xfrm>
          <a:prstGeom prst="rect">
            <a:avLst/>
          </a:prstGeom>
          <a:solidFill>
            <a:srgbClr val="CC3399"/>
          </a:solidFill>
          <a:ln w="57150">
            <a:solidFill>
              <a:srgbClr val="FDA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Bahnschrift SemiBold" pitchFamily="34" charset="0"/>
              </a:rPr>
              <a:t>5. Безопасность и удовлетворенность клиентов</a:t>
            </a:r>
            <a:endParaRPr lang="ru-RU" sz="4000" dirty="0">
              <a:latin typeface="Bahnschrift SemiBol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93" y="2317962"/>
            <a:ext cx="6655703" cy="374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Основные конкуренты</a:t>
            </a:r>
            <a:endParaRPr lang="ru-RU" sz="72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26" name="Picture 2" descr="https://360-pro.ru/design/assets/img/why-panorama@3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164" y="3583308"/>
            <a:ext cx="4277155" cy="32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et.pxhere.com/photo/work-hand-technology-camera-photography-photographer-city-photo-dslr-lens-canon-product-reflex-camera-digital-camera-hands-photograph-camera-lens-photo-shooting-cinematographer-digital-slr-single-lens-reflex-camera-cameras-optics-mirrorless-interchangeable-lens-camera-camera-operator-12046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482" y="3583308"/>
            <a:ext cx="4919094" cy="32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6-23.userapi.com/s/v1/ig2/kczORPTon_V3dii4DaCUyTvW0QBfKX2uZYQ2-agI83-xSjL0uBJZLwttQCyDsS4slQhcNE90p92fmjqxwRBVMdGo.jpg?size=962x962&amp;quality=96&amp;crop=30,0,962,962&amp;ava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159" y="3583308"/>
            <a:ext cx="3279396" cy="32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6259" y="7491072"/>
            <a:ext cx="4277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err="1" smtClean="0">
                <a:solidFill>
                  <a:schemeClr val="bg1"/>
                </a:solidFill>
              </a:rPr>
              <a:t>Видеотуры</a:t>
            </a:r>
            <a:r>
              <a:rPr lang="ru-RU" sz="3600" b="1" dirty="0" smtClean="0">
                <a:solidFill>
                  <a:schemeClr val="bg1"/>
                </a:solidFill>
              </a:rPr>
              <a:t> на сайтах компаний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98482" y="7491033"/>
            <a:ext cx="49190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</a:rPr>
              <a:t>Профессиональные фотографы и видеографы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983329" y="7518703"/>
            <a:ext cx="4033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</a:rPr>
              <a:t>Платформы для обмена недвижимостью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516325" y="7491033"/>
            <a:ext cx="41788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</a:rPr>
              <a:t>Технологии </a:t>
            </a:r>
            <a:r>
              <a:rPr lang="ru-RU" sz="3600" b="1" dirty="0">
                <a:solidFill>
                  <a:schemeClr val="bg1"/>
                </a:solidFill>
              </a:rPr>
              <a:t>дополненной реальности (AR) и виртуальной реальности (VR)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08" y="3479745"/>
            <a:ext cx="3671653" cy="348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78" y="562671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sz="72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Бизнес-модель</a:t>
            </a:r>
            <a:endParaRPr lang="ru-RU" sz="80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197774"/>
              </p:ext>
            </p:extLst>
          </p:nvPr>
        </p:nvGraphicFramePr>
        <p:xfrm>
          <a:off x="1145366" y="1894654"/>
          <a:ext cx="17384682" cy="8717280"/>
        </p:xfrm>
        <a:graphic>
          <a:graphicData uri="http://schemas.openxmlformats.org/drawingml/2006/table">
            <a:tbl>
              <a:tblPr firstRow="1" bandRow="1">
                <a:tableStyleId>{A88DF0FD-1832-459D-A4AA-4501EE5D750F}</a:tableStyleId>
              </a:tblPr>
              <a:tblGrid>
                <a:gridCol w="3476936"/>
                <a:gridCol w="3476936"/>
                <a:gridCol w="1738469"/>
                <a:gridCol w="1738469"/>
                <a:gridCol w="3476936"/>
                <a:gridCol w="3476936"/>
              </a:tblGrid>
              <a:tr h="2810159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 Ключевые партнеры</a:t>
                      </a:r>
                    </a:p>
                    <a:p>
                      <a:pPr algn="ctr"/>
                      <a:endParaRPr lang="ru-RU" sz="2800" dirty="0" smtClean="0">
                        <a:effectLst/>
                        <a:latin typeface="Bahnschrift SemiBold" panose="020B0502040204020203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Риэлтерские компании</a:t>
                      </a: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 и компании по продаже недвижимости</a:t>
                      </a:r>
                      <a:endParaRPr lang="ru-RU" sz="2800" dirty="0" smtClean="0">
                        <a:effectLst/>
                        <a:latin typeface="Bahnschrift SemiBold" panose="020B0502040204020203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Государственные</a:t>
                      </a: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 организации и приставы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У нас закупают дронов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Мы поставляем им наш продукт</a:t>
                      </a:r>
                      <a:endParaRPr lang="ru-RU" sz="2800" baseline="0" dirty="0" smtClean="0">
                        <a:solidFill>
                          <a:schemeClr val="bg1"/>
                        </a:solidFill>
                        <a:effectLst/>
                        <a:latin typeface="Bahnschrift SemiBol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Ключевые процессы</a:t>
                      </a:r>
                    </a:p>
                    <a:p>
                      <a:pPr algn="ctr"/>
                      <a:endParaRPr lang="ru-RU" sz="2800" dirty="0" smtClean="0">
                        <a:effectLst/>
                        <a:latin typeface="Bahnschrift SemiBold" panose="020B0502040204020203" pitchFamily="34" charset="0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Производим</a:t>
                      </a: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 и настраиваем дронов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Продаем в ходе договорённости с компаниями</a:t>
                      </a:r>
                      <a:endParaRPr lang="ru-RU" sz="2800" baseline="0" dirty="0" smtClean="0">
                        <a:solidFill>
                          <a:schemeClr val="bg1"/>
                        </a:solidFill>
                        <a:effectLst/>
                        <a:latin typeface="Bahnschrift SemiBol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Достоинства предложения</a:t>
                      </a:r>
                    </a:p>
                    <a:p>
                      <a:pPr algn="ctr"/>
                      <a:endParaRPr lang="ru-RU" sz="2800" dirty="0" smtClean="0">
                        <a:effectLst/>
                        <a:latin typeface="Bahnschrift SemiBold" panose="020B0502040204020203" pitchFamily="34" charset="0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Уникальный продукт, способный заменить риелтора.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Bahnschrift SemiBol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Отношения с клиентами</a:t>
                      </a:r>
                    </a:p>
                    <a:p>
                      <a:pPr algn="ctr"/>
                      <a:endParaRPr lang="ru-RU" sz="2800" dirty="0" smtClean="0">
                        <a:effectLst/>
                        <a:latin typeface="Bahnschrift SemiBold" panose="020B0502040204020203" pitchFamily="34" charset="0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Привлекаем уникальным предложением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Удерживаем</a:t>
                      </a: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 и помогаем технически, обновляем ПО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Bahnschrift SemiBol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Сегменты ЦА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endParaRPr lang="ru-RU" sz="2800" dirty="0" smtClean="0">
                        <a:effectLst/>
                        <a:latin typeface="Bahnschrift SemiBold" panose="020B0502040204020203" pitchFamily="34" charset="0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Компании хотят эффективные</a:t>
                      </a: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 средства для оказания риэлтерских услуг.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Клиенты готовы платить меньше, чем затраты на риелтора.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Bahnschrift SemiBol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9342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Ключевые</a:t>
                      </a: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 ресурсы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ru-RU" sz="2800" baseline="0" dirty="0" smtClean="0">
                        <a:effectLst/>
                        <a:latin typeface="Bahnschrift SemiBold" panose="020B0502040204020203" pitchFamily="34" charset="0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Финансовые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Физические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Интеллектуальные</a:t>
                      </a:r>
                      <a:endParaRPr lang="ru-RU" sz="2800" baseline="0" dirty="0" smtClean="0">
                        <a:solidFill>
                          <a:schemeClr val="bg1"/>
                        </a:solidFill>
                        <a:effectLst/>
                        <a:latin typeface="Bahnschrift SemiBol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8909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Структура</a:t>
                      </a: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 издержек</a:t>
                      </a:r>
                    </a:p>
                    <a:p>
                      <a:pPr algn="ctr"/>
                      <a:endParaRPr lang="ru-RU" sz="2800" baseline="0" dirty="0" smtClean="0">
                        <a:effectLst/>
                        <a:latin typeface="Bahnschrift SemiBold" panose="020B0502040204020203" pitchFamily="34" charset="0"/>
                      </a:endParaRP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Составляем список издержек и затрат, необходимых для производства продукта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Bahnschrift SemiBol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400">
                        <a:solidFill>
                          <a:schemeClr val="bg1"/>
                        </a:solidFill>
                        <a:latin typeface="Bahnschrift SemiBold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>
                        <a:solidFill>
                          <a:schemeClr val="bg1"/>
                        </a:solidFill>
                        <a:latin typeface="Bahnschrift SemiBold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/>
                          <a:latin typeface="Bahnschrift SemiBold" panose="020B0502040204020203" pitchFamily="34" charset="0"/>
                        </a:rPr>
                        <a:t>Источники</a:t>
                      </a: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 доходов</a:t>
                      </a:r>
                    </a:p>
                    <a:p>
                      <a:pPr algn="ctr"/>
                      <a:endParaRPr lang="ru-RU" sz="2800" baseline="0" dirty="0" smtClean="0">
                        <a:effectLst/>
                        <a:latin typeface="Bahnschrift SemiBold" panose="020B0502040204020203" pitchFamily="34" charset="0"/>
                      </a:endParaRP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От продажи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От покупки новых ревизий с обновленным ПО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ru-RU" sz="2800" baseline="0" dirty="0" smtClean="0">
                          <a:effectLst/>
                          <a:latin typeface="Bahnschrift SemiBold" panose="020B0502040204020203" pitchFamily="34" charset="0"/>
                        </a:rPr>
                        <a:t>От технического обслуживания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Bahnschrift SemiBol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400" dirty="0">
                        <a:solidFill>
                          <a:schemeClr val="bg1"/>
                        </a:solidFill>
                        <a:latin typeface="Bahnschrift SemiBold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>
                        <a:solidFill>
                          <a:schemeClr val="bg1"/>
                        </a:solidFill>
                        <a:latin typeface="Bahnschrift SemiBold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64" y="657265"/>
            <a:ext cx="10204336" cy="911089"/>
          </a:xfrm>
        </p:spPr>
        <p:txBody>
          <a:bodyPr/>
          <a:lstStyle/>
          <a:p>
            <a:r>
              <a:rPr lang="ru-RU" sz="72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Текущие результаты</a:t>
            </a:r>
            <a:endParaRPr lang="ru-RU" sz="7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3" name="AutoShape 2" descr="https://top-fon.com/uploads/posts/2023-02/1675309589_top-fon-com-p-galochka-dlya-prezentatsii-bez-fona-3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s://top-fon.com/uploads/posts/2023-02/1675309589_top-fon-com-p-galochka-dlya-prezentatsii-bez-fona-35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sviyash-center.ru/l/love/images/tild3638-3132-4835-a330-323363373039__47-477807_-png-check.pn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970" y="2061022"/>
            <a:ext cx="2069444" cy="18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46331" y="2571846"/>
            <a:ext cx="12407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Сформирована идея </a:t>
            </a:r>
            <a:r>
              <a:rPr lang="ru-RU" sz="4800" dirty="0" err="1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стартапа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46328" y="6824233"/>
            <a:ext cx="15197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Определены возможные области применения продукта</a:t>
            </a:r>
            <a:endParaRPr lang="ru-RU" sz="48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46328" y="4787189"/>
            <a:ext cx="1471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Принято участие в акселерационной программе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6331" y="9340240"/>
            <a:ext cx="132683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Bahnschrift SemiBold" pitchFamily="34" charset="0"/>
              </a:rPr>
              <a:t>Исследован рынок потенциальных потребителей</a:t>
            </a:r>
            <a:endParaRPr lang="ru-RU" sz="4400" dirty="0">
              <a:solidFill>
                <a:schemeClr val="bg1"/>
              </a:solidFill>
              <a:latin typeface="Bahnschrift SemiBold" pitchFamily="34" charset="0"/>
            </a:endParaRPr>
          </a:p>
        </p:txBody>
      </p:sp>
      <p:pic>
        <p:nvPicPr>
          <p:cNvPr id="20" name="Picture 6" descr="https://sviyash-center.ru/l/love/images/tild3638-3132-4835-a330-323363373039__47-477807_-png-check.pn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17" y="4286837"/>
            <a:ext cx="2069444" cy="18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sviyash-center.ru/l/love/images/tild3638-3132-4835-a330-323363373039__47-477807_-png-check.pn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17" y="6541247"/>
            <a:ext cx="2069444" cy="18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sviyash-center.ru/l/love/images/tild3638-3132-4835-a330-323363373039__47-477807_-png-check.pn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17" y="8798637"/>
            <a:ext cx="2069444" cy="18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64" y="562672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sz="72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Наша команда</a:t>
            </a:r>
            <a:endParaRPr lang="ru-RU" sz="7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7735" y="7780044"/>
            <a:ext cx="4134612" cy="67123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Лидер проекта 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14878" y="6605018"/>
            <a:ext cx="4733702" cy="756523"/>
          </a:xfrm>
        </p:spPr>
        <p:txBody>
          <a:bodyPr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Сахончик</a:t>
            </a:r>
            <a:r>
              <a:rPr lang="ru-RU" sz="36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 Владислав Сергеевич</a:t>
            </a:r>
            <a:endParaRPr lang="ru-RU" sz="3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128622" y="7825430"/>
            <a:ext cx="4134612" cy="944498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Администратор проекта</a:t>
            </a:r>
            <a:endParaRPr lang="ru-RU" sz="28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993900" y="6632728"/>
            <a:ext cx="4134612" cy="43891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Понасова Ирина Николаевна</a:t>
            </a:r>
            <a:endParaRPr lang="ru-RU" sz="3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6" t="31141" r="20730" b="30998"/>
          <a:stretch/>
        </p:blipFill>
        <p:spPr>
          <a:xfrm>
            <a:off x="11171307" y="2430538"/>
            <a:ext cx="3680766" cy="368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27.userapi.com/impg/Gx_Yo0cKBUAVMYyEEAGmfdU0M2GxO7eHdtewdA/eTmLjLNCoSo.jpg?size=1962x2160&amp;quality=95&amp;sign=09cd069a9f2da133de8ac3b15930db7f&amp;type=album"/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1" b="4550"/>
          <a:stretch/>
        </p:blipFill>
        <p:spPr bwMode="auto">
          <a:xfrm>
            <a:off x="4294909" y="2270546"/>
            <a:ext cx="3821944" cy="38481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3891" y="8300978"/>
            <a:ext cx="174794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Bahnschrift SemiBold" pitchFamily="34" charset="0"/>
              </a:rPr>
              <a:t>Опыт команды:</a:t>
            </a:r>
          </a:p>
          <a:p>
            <a:endParaRPr lang="ru-RU" sz="3600" dirty="0" smtClean="0">
              <a:solidFill>
                <a:schemeClr val="bg1"/>
              </a:solidFill>
              <a:latin typeface="Bahnschrift SemiBold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Bahnschrift SemiBold" pitchFamily="34" charset="0"/>
              </a:rPr>
              <a:t>Закончили курс профессиональной переподготовки «Разработки алгоритмов</a:t>
            </a:r>
          </a:p>
          <a:p>
            <a:r>
              <a:rPr lang="ru-RU" sz="3600" dirty="0">
                <a:solidFill>
                  <a:schemeClr val="bg1"/>
                </a:solidFill>
                <a:latin typeface="Bahnschrift SemiBold" pitchFamily="34" charset="0"/>
              </a:rPr>
              <a:t>и</a:t>
            </a:r>
            <a:r>
              <a:rPr lang="ru-RU" sz="3600" dirty="0" smtClean="0">
                <a:solidFill>
                  <a:schemeClr val="bg1"/>
                </a:solidFill>
                <a:latin typeface="Bahnschrift SemiBold" pitchFamily="34" charset="0"/>
              </a:rPr>
              <a:t> программных приложений»</a:t>
            </a:r>
            <a:endParaRPr lang="ru-RU" sz="3600" dirty="0">
              <a:solidFill>
                <a:schemeClr val="bg1"/>
              </a:solidFill>
              <a:latin typeface="Bahnschrift SemiBold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Bahnschrift SemiBold" pitchFamily="34" charset="0"/>
              </a:rPr>
              <a:t>Участники </a:t>
            </a:r>
            <a:r>
              <a:rPr lang="ru-RU" sz="3600" dirty="0" err="1">
                <a:solidFill>
                  <a:schemeClr val="bg1"/>
                </a:solidFill>
                <a:latin typeface="Bahnschrift SemiBold" pitchFamily="34" charset="0"/>
              </a:rPr>
              <a:t>и</a:t>
            </a:r>
            <a:r>
              <a:rPr lang="ru-RU" sz="3600" smtClean="0">
                <a:solidFill>
                  <a:schemeClr val="bg1"/>
                </a:solidFill>
                <a:latin typeface="Bahnschrift SemiBold" pitchFamily="34" charset="0"/>
              </a:rPr>
              <a:t>нтенсива</a:t>
            </a:r>
            <a:r>
              <a:rPr lang="ru-RU" sz="3600" dirty="0" smtClean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Bahnschrift SemiBold" pitchFamily="34" charset="0"/>
              </a:rPr>
              <a:t>«Бизнес рост»</a:t>
            </a:r>
            <a:endParaRPr lang="ru-RU" sz="3600" dirty="0">
              <a:solidFill>
                <a:schemeClr val="bg1"/>
              </a:solidFill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68" y="562672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sz="72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Планы развития</a:t>
            </a:r>
            <a:endParaRPr lang="ru-RU" sz="7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804030" y="2846391"/>
            <a:ext cx="9328830" cy="1796072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EA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Bahnschrift SemiBold" panose="020B0502040204020203" pitchFamily="34" charset="0"/>
              </a:rPr>
              <a:t>1. Создание прототипа дрона</a:t>
            </a:r>
            <a:endParaRPr lang="ru-RU" sz="4000" dirty="0">
              <a:latin typeface="Bahnschrift SemiBold" panose="020B0502040204020203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804038" y="5811264"/>
            <a:ext cx="9328831" cy="1796072"/>
          </a:xfrm>
          <a:prstGeom prst="homePlate">
            <a:avLst/>
          </a:prstGeom>
          <a:solidFill>
            <a:srgbClr val="CC3399"/>
          </a:solidFill>
          <a:ln w="57150">
            <a:solidFill>
              <a:srgbClr val="FDA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FFFF"/>
                </a:solidFill>
                <a:latin typeface="Bahnschrift SemiBold"/>
              </a:rPr>
              <a:t>2. </a:t>
            </a:r>
            <a:r>
              <a:rPr lang="ru-RU" sz="4000" dirty="0">
                <a:solidFill>
                  <a:srgbClr val="FFFFFF"/>
                </a:solidFill>
                <a:latin typeface="Bahnschrift SemiBold"/>
              </a:rPr>
              <a:t>Поиск инвесторов для реализации на </a:t>
            </a:r>
            <a:r>
              <a:rPr lang="ru-RU" sz="4000" dirty="0" smtClean="0">
                <a:solidFill>
                  <a:srgbClr val="FFFFFF"/>
                </a:solidFill>
                <a:latin typeface="Bahnschrift SemiBold"/>
              </a:rPr>
              <a:t>рынке</a:t>
            </a:r>
            <a:endParaRPr lang="ru-RU" sz="4000" dirty="0"/>
          </a:p>
        </p:txBody>
      </p:sp>
      <p:sp>
        <p:nvSpPr>
          <p:cNvPr id="13" name="Пятиугольник 12"/>
          <p:cNvSpPr/>
          <p:nvPr/>
        </p:nvSpPr>
        <p:spPr>
          <a:xfrm>
            <a:off x="804034" y="8761564"/>
            <a:ext cx="9328835" cy="1755226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D8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FFFF"/>
                </a:solidFill>
                <a:latin typeface="Bahnschrift SemiBold"/>
              </a:rPr>
              <a:t>3. </a:t>
            </a:r>
            <a:r>
              <a:rPr lang="ru-RU" sz="3600" dirty="0">
                <a:solidFill>
                  <a:srgbClr val="FFFFFF"/>
                </a:solidFill>
                <a:latin typeface="Bahnschrift SemiBold"/>
              </a:rPr>
              <a:t>Интеграция в веб-платформы</a:t>
            </a:r>
            <a:endParaRPr lang="ru-RU" sz="3600" dirty="0">
              <a:effectLst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10397597" y="7289381"/>
            <a:ext cx="9328830" cy="1755226"/>
          </a:xfrm>
          <a:prstGeom prst="homePlate">
            <a:avLst/>
          </a:prstGeom>
          <a:solidFill>
            <a:srgbClr val="CC3399"/>
          </a:solidFill>
          <a:ln w="57150">
            <a:solidFill>
              <a:srgbClr val="FDA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Bahnschrift SemiBold" panose="020B0502040204020203" pitchFamily="34" charset="0"/>
              </a:rPr>
              <a:t>5. Поиск способов для более </a:t>
            </a:r>
            <a:r>
              <a:rPr lang="ru-RU" sz="4000" dirty="0" err="1" smtClean="0">
                <a:latin typeface="Bahnschrift SemiBold" panose="020B0502040204020203" pitchFamily="34" charset="0"/>
              </a:rPr>
              <a:t>экологичного</a:t>
            </a:r>
            <a:r>
              <a:rPr lang="ru-RU" sz="4000" dirty="0">
                <a:latin typeface="Bahnschrift SemiBold" panose="020B0502040204020203" pitchFamily="34" charset="0"/>
              </a:rPr>
              <a:t> </a:t>
            </a:r>
            <a:r>
              <a:rPr lang="ru-RU" sz="4000" dirty="0" smtClean="0">
                <a:latin typeface="Bahnschrift SemiBold" panose="020B0502040204020203" pitchFamily="34" charset="0"/>
              </a:rPr>
              <a:t>производства</a:t>
            </a:r>
            <a:endParaRPr lang="ru-RU" sz="4000" dirty="0">
              <a:latin typeface="Bahnschrift SemiBold" panose="020B0502040204020203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10397597" y="4311146"/>
            <a:ext cx="9328830" cy="1755226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EA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ahnschrift SemiBold" panose="020B0502040204020203" pitchFamily="34" charset="0"/>
              </a:rPr>
              <a:t>4. </a:t>
            </a:r>
            <a:r>
              <a:rPr lang="ru-RU" sz="3200" dirty="0">
                <a:latin typeface="Bahnschrift SemiBold" panose="020B0502040204020203" pitchFamily="34" charset="0"/>
              </a:rPr>
              <a:t>Совершенствование автоматизированных ответов на вопросы за счет искусственного интеллекта</a:t>
            </a:r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4144</TotalTime>
  <Words>385</Words>
  <Application>Microsoft Office PowerPoint</Application>
  <PresentationFormat>Произвольный</PresentationFormat>
  <Paragraphs>91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ОБЛОЖКИ</vt:lpstr>
      <vt:lpstr>РАЗДЕЛИТЕЛИ</vt:lpstr>
      <vt:lpstr>Дроны-риэлторы</vt:lpstr>
      <vt:lpstr>Актуальность проекта</vt:lpstr>
      <vt:lpstr>Проблема</vt:lpstr>
      <vt:lpstr>Решение</vt:lpstr>
      <vt:lpstr>Основные конкуренты</vt:lpstr>
      <vt:lpstr>Бизнес-модель</vt:lpstr>
      <vt:lpstr>Текущие результаты</vt:lpstr>
      <vt:lpstr>Наша 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Влад Сахончик</cp:lastModifiedBy>
  <cp:revision>273</cp:revision>
  <dcterms:created xsi:type="dcterms:W3CDTF">2021-03-01T12:07:13Z</dcterms:created>
  <dcterms:modified xsi:type="dcterms:W3CDTF">2023-10-25T09:08:10Z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