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06C1F-3BB5-5C92-91D3-E29AF8523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056800-B90F-9015-3BD5-F19615798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C8284-F5CD-1230-F9A9-AA12DBAFA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D156B-B6E8-D267-FB82-57CEA094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099A8D-A28D-E28D-B874-04560963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3EEC6-FF17-B671-50FD-1F60B130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048715-E411-2E71-A014-F8F113E5D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796B3-5102-8066-C190-7CC5653B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84422-6118-3F06-2C92-C5A2950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ECFB3-8041-2376-5734-358E9816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6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7145A2-4BD1-74EA-972A-545F943B2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15B324-5DA7-96BD-C1F3-A46991950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3A7B6-7A60-73D1-50CA-6ADD07D4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5E1A4B-EBAE-F61D-E73E-28CD47E5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7D61C-0E9D-0C6D-A6E0-788AFF49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5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56319-ADEC-2F84-1F4C-E8A59500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F2BF1E-C10E-D633-ADF1-E9CEC7548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D08F1-C493-63B8-2AAC-E2C911E6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14821-8EDC-E535-562B-4F044D6B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1F4A95-3376-6263-BB89-23AF5182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4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95D5D-487C-267A-8487-1349AF9F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203B64-F41B-29C5-763D-0DDF9DC9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5FE4B-9296-B48B-D6F9-A94985B7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62209F-138C-7605-9093-EBD37742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0D39A-B843-75CE-7BE8-69077929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24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0644C-7E3C-F2F0-24A3-CB277873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E0C9F-E578-1A56-1724-83AF5A850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A42C6A-2FEB-6DA0-A882-08B183F94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35CEC2-67B0-9CFF-712A-87769F31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3BC37F-3F64-61ED-9176-EA2BD5E1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DEA7DB-D622-B1A7-DB1A-5A30AEBC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5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BEF91-EA1C-AF85-139C-9A3C6671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DA69B-E5BB-4F28-B973-8DD8B94A6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FABF1B-AA10-B9FF-3D2C-5BEAA8E25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3DC5CD-3883-6040-99CE-01A613212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58B596-EC07-8B43-B2AB-B93A69A94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9D0867-EA87-0DF4-ABF5-3D896ECF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56329B-A8CB-A1CC-967A-310942B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8BE479-F0E7-6B13-03F8-B9AD921A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5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4F8CD-E59C-0802-FE5D-54BB1911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030E53-96A4-EA49-B54E-58B9E0F4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B68151-ACDA-50DD-B8A7-08B8A417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8D7DA5-6E32-E9E9-D45E-05276A89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5A7111-EA30-0260-E9C7-2BB7A113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F74E47-0905-112B-B816-2BA5C0A9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BE040-06CD-BFE2-7A86-84CC890E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29E47-963C-16AF-C6F3-1B425EA1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44046E-DF30-C612-D5B4-9C155980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13721B-3671-2D1A-C886-A03F5C224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2A745D-33DC-3523-5324-3212DCB4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C48B08-5A40-36F1-0D9F-DD90AEE4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065694-054A-B673-8EF8-65308486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EEDE0-00E8-CB3B-5AF5-DA3B25A2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B1E056-8A62-62E8-EB3C-7A70A7ADF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45409D-2DC3-66F3-3958-F5D1E13EB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9CC300-F929-EDB6-CB11-8964417A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D6D3D4-66CA-9EA9-292F-5512E533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3AD3D7-BD4D-5B40-EAC3-D4B0766C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5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1076E-D64E-532B-326F-08292EDC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0C5D70-667C-1B44-1ECA-426518660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4ECB8F-EE37-56C4-B78D-B44CF6314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0C4FE-7DA7-47EA-A60E-3F08CBDD4CCA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00BAE-0195-2FD9-0DF2-B3CD22F99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2C711-31ED-75D6-9B09-046EC08AB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F282B-A526-4ACD-B16A-4781927BF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2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F30BA-E2B3-21FB-A3D4-856D494B2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288E4-A0B1-0876-2859-C6364B1BC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48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Mrobotics</a:t>
            </a: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9EF34F-D9AE-3A00-CB8C-B5204D75D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ru-RU" sz="20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Доставка медикаментов в труднодоступные места.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A74E1-8C50-C663-DBAB-7ADB223F4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7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5F622-3078-36C0-14C5-97F2493E3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48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Ценностное предложение</a:t>
            </a: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356083-8BA0-2AB0-23F2-C5A4A84C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11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Почти все наши конкуренты это представители США, которые развивают продукцию исключительно в  своей стране, мы же хотим выйти на международный рынок и также хотим сотрудничать с малообеспеченными странами, потому что там наша продукция наиболее необходима. Еще одно наше преимущество дешевизна услуг, мы хотим минимизировать затраты и тем самым уменьшить стоимость наших услуг.</a:t>
            </a:r>
            <a:endParaRPr lang="ru-RU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DF9A7-C775-2A1C-6217-3C8B01F96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6143625" cy="2858363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3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Обоснование реализуемости (устойчивости) бизнеса (конкурентные преимущества (включая наличие уникальных РИД, действующих индустриальных партнеров, доступ к ограниченным ресурсам и т.д.); дефицит, дешевизна, уникальность и т.п.)</a:t>
            </a:r>
            <a:br>
              <a:rPr lang="ru-RU" sz="2300" b="0" dirty="0">
                <a:solidFill>
                  <a:schemeClr val="bg1"/>
                </a:solidFill>
                <a:effectLst/>
              </a:rPr>
            </a:br>
            <a:br>
              <a:rPr lang="ru-RU" sz="2300" dirty="0">
                <a:solidFill>
                  <a:schemeClr val="bg1"/>
                </a:solidFill>
              </a:rPr>
            </a:b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03FFFD-1221-433F-C3D7-35ABCDE89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4414180"/>
            <a:ext cx="6147335" cy="1594507"/>
          </a:xfrm>
        </p:spPr>
        <p:txBody>
          <a:bodyPr>
            <a:normAutofit/>
          </a:bodyPr>
          <a:lstStyle/>
          <a:p>
            <a:pPr algn="l"/>
            <a:r>
              <a:rPr lang="ru-RU" sz="15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Потенциальная прибыльность бизнеса будет основываться на охвате аудиторией, поскольку изначально мы планируем испытать наш продукт в самых тяжелых условиях и потом переходить на рынок стран, где он будет незаменим. Также мы планируем обеспечить вариативность выбора модификация для конкретных условий, с повышенной влажность, окружающей температурой, пылью и тп. </a:t>
            </a:r>
            <a:endParaRPr lang="ru-RU" sz="150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6CC640-0DD8-4721-B15B-253174AFB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F34E42-D1FE-4B5D-86BB-13073AC39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8932BF5-C4A0-4FCB-BDA5-43B4B8707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F3E13B6-EE2F-4F85-BD02-171953A805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7F50E3A-159C-47E4-95D9-6CB23AE21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283F107-CFFF-46A6-92CA-C482348BBD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81A41DC-38A5-4D78-915B-B7DB869D2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ADEE278-1F15-6C76-DEED-B90E15538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9" r="17967" b="1"/>
          <a:stretch/>
        </p:blipFill>
        <p:spPr>
          <a:xfrm>
            <a:off x="8709025" y="2516951"/>
            <a:ext cx="2663825" cy="18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B14BD-C977-D5D0-53BB-FCF06DEFA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ru-RU" sz="61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Характеристика будущего продукта</a:t>
            </a:r>
            <a:endParaRPr lang="ru-RU" sz="61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7FC351-165F-D539-26A2-2F9F5F7E3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9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524344-6823-49EA-89D4-E36A82A9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5A05E-24A7-A9F9-0361-9553787E4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088" y="1354820"/>
            <a:ext cx="8748712" cy="2369988"/>
          </a:xfrm>
        </p:spPr>
        <p:txBody>
          <a:bodyPr>
            <a:normAutofit/>
          </a:bodyPr>
          <a:lstStyle/>
          <a:p>
            <a:pPr algn="l"/>
            <a:r>
              <a:rPr lang="ru-RU" sz="40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Основные технические параметры, включая обоснование соответствия идеи/задела тематическому направлению (лоту)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6C0588-4BCE-94CF-E3A7-C64E40A93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4" y="4105804"/>
            <a:ext cx="7866062" cy="1920136"/>
          </a:xfrm>
        </p:spPr>
        <p:txBody>
          <a:bodyPr wrap="square">
            <a:normAutofit/>
          </a:bodyPr>
          <a:lstStyle/>
          <a:p>
            <a:pPr algn="l"/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F0465A-8953-42AC-8F67-7B9A54E6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Freeform: Shape 10">
              <a:extLst>
                <a:ext uri="{FF2B5EF4-FFF2-40B4-BE49-F238E27FC236}">
                  <a16:creationId xmlns:a16="http://schemas.microsoft.com/office/drawing/2014/main" id="{50CE1BBA-977A-4210-A80D-8A0BAAA18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E1A328-D621-4993-B11B-011ED169A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6" name="Freeform: Shape 12">
                <a:extLst>
                  <a:ext uri="{FF2B5EF4-FFF2-40B4-BE49-F238E27FC236}">
                    <a16:creationId xmlns:a16="http://schemas.microsoft.com/office/drawing/2014/main" id="{41D2543A-0A6F-4980-98CA-658AA8EEA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D0F2937-CF06-453C-B076-800064AE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93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524344-6823-49EA-89D4-E36A82A9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694FD-9AFF-51EC-E4AC-C7C7954D8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088" y="1354820"/>
            <a:ext cx="8748712" cy="2369988"/>
          </a:xfrm>
        </p:spPr>
        <p:txBody>
          <a:bodyPr>
            <a:normAutofit/>
          </a:bodyPr>
          <a:lstStyle/>
          <a:p>
            <a:pPr algn="l"/>
            <a:r>
              <a:rPr lang="ru-RU" sz="61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Основные технические параметры:</a:t>
            </a:r>
            <a:endParaRPr lang="ru-RU" sz="61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C42644-8652-6A5D-D92D-145E0F2E9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4" y="4105804"/>
            <a:ext cx="7866062" cy="1920136"/>
          </a:xfrm>
        </p:spPr>
        <p:txBody>
          <a:bodyPr wrap="square">
            <a:normAutofit lnSpcReduction="10000"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Дальность полета: Минимум 100 километров, чтобы обеспечивать охват удаленных и труднодоступных районов.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Грузоподъемность: Максимум 25 килограммов, что позволяет перевозить необходимое количество медикаментов.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Скорость: 100 километров в час для быстрой и эффективной доставки.</a:t>
            </a:r>
          </a:p>
          <a:p>
            <a:pPr algn="l" rtl="0" fontAlgn="base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Время полета: Не менее 300 минут для обеспечения длительности доставки на достаточное расстояние.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Навигационная точность: Погрешность не более 1 метра для точности посадки в условиях труднодоступности.</a:t>
            </a:r>
          </a:p>
          <a:p>
            <a:pPr algn="l"/>
            <a:endParaRPr lang="ru-RU" sz="13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F0465A-8953-42AC-8F67-7B9A54E6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CE1BBA-977A-4210-A80D-8A0BAAA18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E1A328-D621-4993-B11B-011ED169A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1D2543A-0A6F-4980-98CA-658AA8EEA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D0F2937-CF06-453C-B076-800064AE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4690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384268-2B0E-96E4-7493-F1E89BB49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41752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100" b="1" i="0" u="none" strike="noStrike">
                <a:solidFill>
                  <a:schemeClr val="bg1"/>
                </a:solidFill>
                <a:effectLst/>
              </a:rPr>
              <a:t>Обоснование соответствия идеи тематическому направлению (лоту):</a:t>
            </a:r>
            <a:endParaRPr lang="en-US" sz="31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530172-55D8-5FB0-5FB3-8E5659B14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46400"/>
            <a:ext cx="6140449" cy="286228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Специализированный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набор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дронов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: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Разработанные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дроны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предназначены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исключительно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для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медицинской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доставки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что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соответствует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тематике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проекта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Интегрированные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медицинские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контейнеры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: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Разработаны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специализированные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контейнеры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обеспечивающие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надежную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и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безопасную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транспортировку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медикаментов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Экстренные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ситуации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и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критическая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потребность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: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Продукт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ориентирован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на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ситуации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когда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критически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важные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препараты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требуются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немедленно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что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делает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его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важным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средством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оказания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медицинской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помощи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Экологическая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устойчивость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: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Дроны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работают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на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электродвигателях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что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снижает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экологическую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нагрузку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в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сравнении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с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традиционными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способами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доставки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Технологии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связи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и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мониторинга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: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Имеются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встроенные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системы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связи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и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мониторинга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что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обеспечивает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непрерывную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связь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с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дронами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и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контроль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над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их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>
                    <a:alpha val="80000"/>
                  </a:schemeClr>
                </a:solidFill>
                <a:effectLst/>
              </a:rPr>
              <a:t>состоянием</a:t>
            </a:r>
            <a:r>
              <a:rPr lang="en-US" sz="1300" b="0" i="0" u="none" strike="noStrike" dirty="0">
                <a:solidFill>
                  <a:schemeClr val="bg1">
                    <a:alpha val="80000"/>
                  </a:schemeClr>
                </a:solidFill>
                <a:effectLst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Picture 4" descr="Формула вычислительные">
            <a:extLst>
              <a:ext uri="{FF2B5EF4-FFF2-40B4-BE49-F238E27FC236}">
                <a16:creationId xmlns:a16="http://schemas.microsoft.com/office/drawing/2014/main" id="{2E0CBF10-7762-D233-7567-6C722BBD3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64" r="30908" b="-2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93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524344-6823-49EA-89D4-E36A82A9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CD378-5E21-89CC-597F-20B983DD1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088" y="1354820"/>
            <a:ext cx="8748712" cy="1397376"/>
          </a:xfrm>
        </p:spPr>
        <p:txBody>
          <a:bodyPr>
            <a:normAutofit fontScale="90000"/>
          </a:bodyPr>
          <a:lstStyle/>
          <a:p>
            <a:pPr algn="l"/>
            <a:r>
              <a:rPr lang="ru-RU" sz="45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Организационные, производственные и финансовые параметры бизнеса</a:t>
            </a:r>
            <a:endParaRPr lang="ru-RU" sz="45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42FAEA-8C26-666E-A47B-63E051CAD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4" y="2817091"/>
            <a:ext cx="7866062" cy="3208849"/>
          </a:xfrm>
        </p:spPr>
        <p:txBody>
          <a:bodyPr wrap="square">
            <a:normAutofit fontScale="92500" lnSpcReduction="20000"/>
          </a:bodyPr>
          <a:lstStyle/>
          <a:p>
            <a:pPr indent="228600" algn="l" rtl="0">
              <a:spcBef>
                <a:spcPts val="0"/>
              </a:spcBef>
              <a:spcAft>
                <a:spcPts val="800"/>
              </a:spcAft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Нашей главной целью является создание высокоэффективной и технологичной организации, которая преобразует медицинскую логистику с использованием беспилотных дронов. Внутренние процессы будут строиться вокруг инноваций, надежности и оперативности.</a:t>
            </a:r>
            <a:endParaRPr lang="ru-RU" sz="1600" b="0" dirty="0">
              <a:solidFill>
                <a:schemeClr val="bg1"/>
              </a:solidFill>
              <a:effectLst/>
            </a:endParaRPr>
          </a:p>
          <a:p>
            <a:pPr indent="228600" algn="l" rtl="0">
              <a:spcBef>
                <a:spcPts val="0"/>
              </a:spcBef>
              <a:spcAft>
                <a:spcPts val="800"/>
              </a:spcAft>
            </a:pP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Организационные параметры включают в себя разработку гибкой командной структуры, способной эффективно реагировать на динамичные изменения рынка и технологического прогресса.</a:t>
            </a:r>
            <a:endParaRPr lang="ru-RU" sz="1600" b="0" dirty="0">
              <a:solidFill>
                <a:schemeClr val="bg1"/>
              </a:solidFill>
              <a:effectLst/>
            </a:endParaRPr>
          </a:p>
          <a:p>
            <a:pPr indent="228600" algn="l" rtl="0">
              <a:spcBef>
                <a:spcPts val="0"/>
              </a:spcBef>
              <a:spcAft>
                <a:spcPts val="800"/>
              </a:spcAft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Производственные аспекты охватывают создание и поддержание флота специализированных дронов с высокой грузоподъемностью и дальностью полета, а также разработку и обновление программного обеспечения для управления доставками.</a:t>
            </a:r>
            <a:endParaRPr lang="ru-RU" sz="1600" b="0" dirty="0">
              <a:solidFill>
                <a:schemeClr val="bg1"/>
              </a:solidFill>
              <a:effectLst/>
            </a:endParaRPr>
          </a:p>
          <a:p>
            <a:pPr indent="228600" algn="l" rtl="0">
              <a:spcBef>
                <a:spcPts val="0"/>
              </a:spcBef>
              <a:spcAft>
                <a:spcPts val="800"/>
              </a:spcAft>
            </a:pPr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Финансовые параметры включают в себя определение бюджета на исследования и разработки, операционные расходы, прогнозирование доходов и оценку необходимых инвестиций. Мы также планируем разработать стратегию монетизации, включая партнерские возможности с медицинскими учреждениями и аптеками.</a:t>
            </a:r>
            <a:endParaRPr lang="ru-RU" sz="1600" b="0" dirty="0">
              <a:solidFill>
                <a:schemeClr val="bg1"/>
              </a:solidFill>
              <a:effectLst/>
            </a:endParaRPr>
          </a:p>
          <a:p>
            <a:pPr algn="l"/>
            <a:br>
              <a:rPr lang="ru-RU" sz="800" dirty="0">
                <a:solidFill>
                  <a:schemeClr val="bg1"/>
                </a:solidFill>
              </a:rPr>
            </a:br>
            <a:endParaRPr lang="ru-RU" sz="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F0465A-8953-42AC-8F67-7B9A54E6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CE1BBA-977A-4210-A80D-8A0BAAA18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E1A328-D621-4993-B11B-011ED169A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1D2543A-0A6F-4980-98CA-658AA8EEA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D0F2937-CF06-453C-B076-800064AE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195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524344-6823-49EA-89D4-E36A82A9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D6A25-9B92-5E1E-4F7B-110D14A9D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088" y="1354820"/>
            <a:ext cx="8748712" cy="1397376"/>
          </a:xfrm>
        </p:spPr>
        <p:txBody>
          <a:bodyPr>
            <a:normAutofit fontScale="90000"/>
          </a:bodyPr>
          <a:lstStyle/>
          <a:p>
            <a:pPr algn="l"/>
            <a:r>
              <a:rPr lang="ru-RU" sz="56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Основные конкурентные преимущества</a:t>
            </a:r>
            <a:endParaRPr lang="ru-RU" sz="5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13F05B-B50A-95B4-B315-56D65DE5F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4" y="3075709"/>
            <a:ext cx="7866062" cy="2950231"/>
          </a:xfrm>
        </p:spPr>
        <p:txBody>
          <a:bodyPr wrap="square">
            <a:norm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Работа в России - На данный момент ни один из перечисленных конкурентов не оперирует на территории РФ</a:t>
            </a:r>
          </a:p>
          <a:p>
            <a:pPr algn="l" rtl="0" fontAlgn="base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Надежность - разработанные дроны могут оперировать в трудных полётных условиях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Цена - использование дронов </a:t>
            </a:r>
            <a:r>
              <a:rPr lang="ru-RU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MRobotics</a:t>
            </a:r>
            <a:r>
              <a:rPr lang="ru-RU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дешевле конкурирующих предложений.</a:t>
            </a:r>
          </a:p>
          <a:p>
            <a:pPr algn="l"/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F0465A-8953-42AC-8F67-7B9A54E6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CE1BBA-977A-4210-A80D-8A0BAAA18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E1A328-D621-4993-B11B-011ED169A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1D2543A-0A6F-4980-98CA-658AA8EEA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D0F2937-CF06-453C-B076-800064AE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78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08E8B-48DC-010D-5EB9-D9CEDAD8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6992" y="1202026"/>
            <a:ext cx="4030132" cy="44065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Научно-техническое решение и/или результаты, необходимые для создания продукции</a:t>
            </a:r>
            <a:endParaRPr lang="en-US" sz="4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509908-FF3B-CBBA-73AE-03F572FA2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228" y="1257565"/>
            <a:ext cx="5217173" cy="5163080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Высокоэффективные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беспилотные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дроны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Грузоподъемность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не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менее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20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килограммов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обеспечивающая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возможность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перевозки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необходимого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объема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Дальность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полета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не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менее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100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километров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обеспечения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охвата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удаленных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регионов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Система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автономной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навигации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стабилизации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надежной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работы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различных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погодных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условиях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Программное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обеспечение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управления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навигации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Специализированное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программное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обеспечение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оптимизации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маршрутов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доставки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обеспечения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безопасности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полетов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Интеграция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системы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мониторинга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состояния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средств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связи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непрерывного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контроля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Искусственный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интеллект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аналитика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Разработка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алгоритмов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машинного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обучения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прогнозирования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спроса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медикаменты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оптимизации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маршрутов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Аналитическая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система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сбора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обработки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данных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о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доставках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спросе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эффективности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процесса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Интегрированные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медицинские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контейнеры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Разработка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специальных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контейнеров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температурным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режимом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средствами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защиты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обеспечивающих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сохранность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во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время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перевозки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Системы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связи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1" i="0" u="none" strike="noStrike" dirty="0" err="1">
                <a:solidFill>
                  <a:schemeClr val="bg1"/>
                </a:solidFill>
                <a:effectLst/>
              </a:rPr>
              <a:t>безопасности</a:t>
            </a:r>
            <a:r>
              <a:rPr lang="en-US" sz="1700" b="1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Обеспечение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надежной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связи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дронами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мониторинга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их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состояния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реальном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времени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Интеграция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системы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безопасности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обнаружения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предотвращения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аварийных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 u="none" strike="noStrike" dirty="0" err="1">
                <a:solidFill>
                  <a:schemeClr val="bg1"/>
                </a:solidFill>
                <a:effectLst/>
              </a:rPr>
              <a:t>ситуаций</a:t>
            </a:r>
            <a:r>
              <a:rPr lang="en-US" sz="17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700" b="0" dirty="0">
              <a:solidFill>
                <a:schemeClr val="bg1"/>
              </a:solidFill>
              <a:effectLst/>
            </a:endParaRPr>
          </a:p>
          <a:p>
            <a:pPr algn="l"/>
            <a:br>
              <a:rPr lang="en-US" sz="800" dirty="0">
                <a:solidFill>
                  <a:schemeClr val="bg1"/>
                </a:solidFill>
              </a:rPr>
            </a:b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155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9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1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40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B6447-727E-1A0D-70FD-B4DA6B845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6992" y="1202026"/>
            <a:ext cx="4030132" cy="44065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Соответствие проекта научным и(или) научно-техническим приоритетам образовательной организации/региона заявителя/предприятия*</a:t>
            </a:r>
            <a:endParaRPr lang="en-US" sz="31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5A0D22-27B6-E9C1-F3BA-ED7AE21E2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228" y="1257564"/>
            <a:ext cx="5217173" cy="504707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Инновационные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технологии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Проект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основан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передовых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технологиях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области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беспилотных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программного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обеспечения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навигации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медицинской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логистики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что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соответствует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приоритетам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развития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инновационной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инфраструктуры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Развитие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медицинской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логистики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Проект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направлен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оптимизацию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улучшение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системы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медицинской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логистики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обеспечивая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оперативную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доставку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труднодоступные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регионы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Улучшение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качества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здравоохранения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Путем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обеспечения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своевременной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надежной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доставки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проект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способствует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повышению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качества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медицинского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обслуживания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удаленных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труднодоступных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районах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Экологическая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устойчивость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Использование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беспилотных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снижает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экологическую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нагрузку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сравнении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традиционными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средствами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доставки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что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соответствует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приоритетам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экологической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устойчивости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Социальная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значимость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Проект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имеет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высокую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социальную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значимость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поскольку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обеспечивает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доступ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к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критически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важным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медикаментам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населения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находящегося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вне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зоны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прямого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доступа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к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медицинским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500" b="0" i="0" u="none" strike="noStrike" dirty="0" err="1">
                <a:solidFill>
                  <a:schemeClr val="bg1"/>
                </a:solidFill>
                <a:effectLst/>
              </a:rPr>
              <a:t>учреждениям</a:t>
            </a:r>
            <a:r>
              <a:rPr lang="en-US" sz="15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</a:endParaRPr>
          </a:p>
        </p:txBody>
      </p:sp>
      <p:grpSp>
        <p:nvGrpSpPr>
          <p:cNvPr id="155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9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1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7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3B723-0331-2547-53BD-F71B9DA8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" r="-2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2EB75-EA01-2DFF-7C2C-18488154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 b="0" i="0" u="none" strike="noStrike">
                <a:solidFill>
                  <a:schemeClr val="bg1"/>
                </a:solidFill>
                <a:effectLst/>
              </a:rPr>
              <a:t>Проект "MRobotics" представляет инновационную систему доставки медикаментов в удаленные и труднодоступные территории с использованием передовых беспилотных технологий. Наша миссия - обеспечить надежную и оперативную поставку жизненно важных препаратов тем, кто находится вне зоны прямого доступа к медицинским учреждениям.</a:t>
            </a:r>
            <a:endParaRPr lang="en-US" sz="19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9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C1BC7-7E34-94CF-2EE6-9AC04A807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6992" y="1202026"/>
            <a:ext cx="4030132" cy="44065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Каналы продвижения будущего продукта</a:t>
            </a:r>
            <a:endParaRPr lang="en-US" sz="4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591AAB-A649-A0D9-ABA0-F0EE88BA7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228" y="637308"/>
            <a:ext cx="5217173" cy="608753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800" b="0" i="0" u="none" strike="noStrike" dirty="0">
                <a:solidFill>
                  <a:schemeClr val="bg1"/>
                </a:solidFill>
                <a:effectLst/>
              </a:rPr>
              <a:t>1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.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Партнерство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медицинскими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учреждениями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Компания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может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установить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партнерские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отношения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медицинскими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учреждениями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включая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больницы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аптеки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лаборатории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Это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может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означать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предоставление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доставки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территории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или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взаимодействие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ними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рамках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специальных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проектов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n-US" sz="1400" b="0" dirty="0">
                <a:solidFill>
                  <a:schemeClr val="bg1"/>
                </a:solidFill>
                <a:effectLst/>
              </a:rPr>
            </a:b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2.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Медиа-кампании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Компания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может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проводить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медийные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кампании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привлечения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внимания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к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своим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дронам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переноски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Реклама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телевидении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радио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печатных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изданиях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стратегическое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партнерство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влиятельными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медиа-персонами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могут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помочь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увеличить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осведомленность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о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продукте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привлечь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больше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клиентов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n-US" sz="1400" b="0" dirty="0">
                <a:solidFill>
                  <a:schemeClr val="bg1"/>
                </a:solidFill>
                <a:effectLst/>
              </a:rPr>
            </a:b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3.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Сотрудничество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правительственными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организациями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Компания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может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войти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партнерство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правительственными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организациями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здравоохранением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проведения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пилотных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проектов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демонстраций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своих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переноски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Это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может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помочь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установлении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доверия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создании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стандартов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будущего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использования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медицинской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отрасли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n-US" sz="1400" b="0" dirty="0">
                <a:solidFill>
                  <a:schemeClr val="bg1"/>
                </a:solidFill>
                <a:effectLst/>
              </a:rPr>
            </a:b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4.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Каналы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социальных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сетей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Компания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может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использовать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социальные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сети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такие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как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Facebook, Twitter, LinkedIn и Instagram,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продвижения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своих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продуктов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услуг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Рекламные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кампании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регулярное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обновление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контента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взаимодействие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подписчиками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могут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помочь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привлечь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внимание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к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продукту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marL="457200"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n-US" sz="1400" b="0" dirty="0">
                <a:solidFill>
                  <a:schemeClr val="bg1"/>
                </a:solidFill>
                <a:effectLst/>
              </a:rPr>
            </a:b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5.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Выпуск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пресс-релизов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Компания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может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выпускать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пресс-релизы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рассказывая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о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своих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новых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разработках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области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переноски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Это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позволит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привлечь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внимание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СМИ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заинтересованных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лиц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а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также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создать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дополнительную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публичность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вокруг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продукта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algn="l"/>
            <a:br>
              <a:rPr lang="en-US" sz="800" dirty="0">
                <a:solidFill>
                  <a:schemeClr val="bg1"/>
                </a:solidFill>
              </a:rPr>
            </a:b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155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9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1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1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93201-E133-E529-62ED-0F5B26968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6992" y="1202026"/>
            <a:ext cx="4030132" cy="44065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Каналы сбыта будущего продукта</a:t>
            </a:r>
            <a:endParaRPr lang="en-US" sz="4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3E59E2-AD2A-C5D2-574E-CE7A7700C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228" y="1257565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Прямые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продажи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корпоративный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канал</a:t>
            </a:r>
            <a:endParaRPr lang="en-US" sz="26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Основными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потребителями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будут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являться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крупные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медицинские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компании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/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учреждения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-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имеет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смысл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использовать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определенный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подход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во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время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личной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chemeClr val="bg1"/>
                </a:solidFill>
                <a:effectLst/>
              </a:rPr>
              <a:t>встречи</a:t>
            </a:r>
            <a:r>
              <a:rPr lang="en-US" sz="26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2600" b="0" dirty="0">
              <a:solidFill>
                <a:schemeClr val="bg1"/>
              </a:solidFill>
              <a:effectLst/>
            </a:endParaRPr>
          </a:p>
          <a:p>
            <a:pPr algn="l"/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5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9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1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8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B39F0-973A-6635-B340-143681244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9" y="895483"/>
            <a:ext cx="5786232" cy="3011190"/>
          </a:xfrm>
        </p:spPr>
        <p:txBody>
          <a:bodyPr>
            <a:normAutofit/>
          </a:bodyPr>
          <a:lstStyle/>
          <a:p>
            <a:r>
              <a:rPr lang="ru-RU" sz="42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Характеристика проблемы, на решение которой направлен стартап-проек</a:t>
            </a:r>
            <a:endParaRPr lang="ru-RU" sz="42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BD91DC-9214-B489-6620-E6BEC4D92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</p:spPr>
        <p:txBody>
          <a:bodyPr>
            <a:normAutofit/>
          </a:bodyPr>
          <a:lstStyle/>
          <a:p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AD677-075A-99E1-E121-FF861076F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9" y="895483"/>
            <a:ext cx="5786232" cy="3011190"/>
          </a:xfrm>
        </p:spPr>
        <p:txBody>
          <a:bodyPr>
            <a:normAutofit/>
          </a:bodyPr>
          <a:lstStyle/>
          <a:p>
            <a:r>
              <a:rPr lang="ru-RU" sz="54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Описание проблемы</a:t>
            </a:r>
            <a:endParaRPr lang="ru-RU" sz="54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B4E4DD-B3E0-5318-20DD-7DA65FED0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</p:spPr>
        <p:txBody>
          <a:bodyPr>
            <a:normAutofit fontScale="77500" lnSpcReduction="20000"/>
          </a:bodyPr>
          <a:lstStyle/>
          <a:p>
            <a:pPr indent="228600" rtl="0">
              <a:spcBef>
                <a:spcPts val="0"/>
              </a:spcBef>
              <a:spcAft>
                <a:spcPts val="800"/>
              </a:spcAft>
            </a:pP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Срочная доставка жизненно важных медикаментов/Доставка медикаментов в труднодоступные места.</a:t>
            </a:r>
            <a:endParaRPr lang="ru-RU" sz="1400" b="0" dirty="0">
              <a:solidFill>
                <a:schemeClr val="bg1"/>
              </a:solidFill>
              <a:effectLst/>
            </a:endParaRPr>
          </a:p>
          <a:p>
            <a:pPr indent="228600" rtl="0">
              <a:spcBef>
                <a:spcPts val="0"/>
              </a:spcBef>
              <a:spcAft>
                <a:spcPts val="800"/>
              </a:spcAft>
            </a:pP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 городских условиях доставка часто занимает много времени из-за загруженности. Труднодоступные места - название говорящее.</a:t>
            </a:r>
            <a:endParaRPr lang="ru-RU" sz="1400" b="0" dirty="0">
              <a:solidFill>
                <a:schemeClr val="bg1"/>
              </a:solidFill>
              <a:effectLst/>
            </a:endParaRPr>
          </a:p>
          <a:p>
            <a:br>
              <a:rPr lang="ru-RU" sz="800" dirty="0">
                <a:solidFill>
                  <a:schemeClr val="bg1"/>
                </a:solidFill>
              </a:rPr>
            </a:b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7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324E3-8534-9A20-659F-A0805EFEF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368" y="694268"/>
            <a:ext cx="3553510" cy="54779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Какая часть проблемы решается (может быть)?</a:t>
            </a:r>
            <a:endParaRPr lang="en-US" sz="4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54FDC6-AA1B-656F-060E-86DFA4D95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868" y="477541"/>
            <a:ext cx="5217173" cy="588631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1.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Быстрая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медицинская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помощь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Дроны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медикаментами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могут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доставить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необходимые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медикаменты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или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первую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помощь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место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происшествия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намного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быстрее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чем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это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сделали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бы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сотрудники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скорой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помощи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или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медицинского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персонала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Это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позволит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обеспечить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медицинскую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помощь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критических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ситуациях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своевременно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предотвратить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ухудшение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здоровья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пострадавших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3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n-US" sz="1300" b="0" dirty="0">
                <a:solidFill>
                  <a:schemeClr val="bg1"/>
                </a:solidFill>
                <a:effectLst/>
              </a:rPr>
            </a:b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2.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Доступность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отдаленных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местах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Многие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люди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живут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удаленных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или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труднодоступных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местах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где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доступ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к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медицинским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учреждениям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ограничен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Использование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медикаментами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обеспечит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быструю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эффективную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доставку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необходимых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особенно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ситуациях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где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каждая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минута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имеет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значение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3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n-US" sz="1300" b="0" dirty="0">
                <a:solidFill>
                  <a:schemeClr val="bg1"/>
                </a:solidFill>
                <a:effectLst/>
              </a:rPr>
            </a:b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3.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Увеличение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шансов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выживания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: С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использованием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медикаментами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возрастают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шансы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выживание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при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медицинских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случаях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особенно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случаях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связанных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остановкой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сердца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травмами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или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аллергическими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реакциями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Медикаменты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доставленные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дроном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могут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стабилизировать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состояние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пострадавшего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прибытия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бригады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скорой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помощи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3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n-US" sz="1300" b="0" dirty="0">
                <a:solidFill>
                  <a:schemeClr val="bg1"/>
                </a:solidFill>
                <a:effectLst/>
              </a:rPr>
            </a:b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4.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Минимизация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риска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медицинского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персонала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Использование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медикаментами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позволит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минимизировать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риск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медицинского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персонала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опасных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или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сложных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условиях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таких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как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пожары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наводнения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или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высокая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высота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.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Дроны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могут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доставить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медикаменты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или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оборудование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эти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области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без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необходимости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направления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медицинского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персонала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риск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3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br>
              <a:rPr lang="en-US" sz="1300" b="0" dirty="0">
                <a:solidFill>
                  <a:schemeClr val="bg1"/>
                </a:solidFill>
                <a:effectLst/>
              </a:rPr>
            </a:b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Безопасность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эффективность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скорость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доставки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использованием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могут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значительно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улучшить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ситуацию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случае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медицинских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чрезвычайных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ситуаций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повысить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уровень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медицинской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300" b="0" i="0" u="none" strike="noStrike" dirty="0" err="1">
                <a:solidFill>
                  <a:schemeClr val="bg1"/>
                </a:solidFill>
                <a:effectLst/>
              </a:rPr>
              <a:t>помощи</a:t>
            </a:r>
            <a:r>
              <a:rPr lang="en-US" sz="1300" b="0" i="0" u="none" strike="noStrike" dirty="0">
                <a:solidFill>
                  <a:schemeClr val="bg1"/>
                </a:solidFill>
                <a:effectLst/>
              </a:rPr>
              <a:t>. </a:t>
            </a:r>
            <a:endParaRPr lang="en-US" sz="1300" b="0" dirty="0">
              <a:solidFill>
                <a:schemeClr val="bg1"/>
              </a:solidFill>
              <a:effectLst/>
            </a:endParaRPr>
          </a:p>
          <a:p>
            <a:pPr algn="l"/>
            <a:br>
              <a:rPr lang="en-US" sz="800" dirty="0">
                <a:solidFill>
                  <a:schemeClr val="bg1"/>
                </a:solidFill>
              </a:rPr>
            </a:b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77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AB195-0F0F-0E77-4C29-0975E6956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368" y="694268"/>
            <a:ext cx="3553510" cy="54779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«Держатель» проблемы, его мотивации и возможности решения проблемы с использованием продукции*</a:t>
            </a:r>
            <a:endParaRPr lang="en-US" sz="3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7F10F4-1736-8100-6592-71127B18B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4868" y="637944"/>
            <a:ext cx="5217173" cy="571667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Проблема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Ограниченный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доступ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к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медикаментам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Пациенты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удаленных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регионах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сталкиваются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затруднением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получении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критически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важных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из-за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долгих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сроков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поставок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сложностей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доставке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Ограниченные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логистические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возможности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Медучреждения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аптеки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расположенные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удаленных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районах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часто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сталкиваются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проблемами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организации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доставки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из-за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отсутствия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надежных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транспортных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средств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сложности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построении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оптимальных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маршрутов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Мотивации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Повышение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качества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здравоохранения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Медицинские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учреждения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стремятся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обеспечить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своих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пациентов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качественными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медикаментами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кратчайшие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сроки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Расширение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обслуживаемой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территории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Увеличение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районов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обслуживания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позволит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медучреждениям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привлечь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больше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пациентов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улучшить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свою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репутацию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Возможности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решения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проблемы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Быстрая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надежная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доставка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Применение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беспилотных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позволяет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осуществлять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доставку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труднодоступные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районы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кратчайшие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сроки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обеспечивая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пациентов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необходимыми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препаратами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Оптимизация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логистики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: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Программное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обеспечение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"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MRobotics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"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позволяет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автоматически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распределять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маршрутизировать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доставки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учитывая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текущие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условия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потребности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что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оптимизирует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логистические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процессы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algn="l"/>
            <a:br>
              <a:rPr lang="en-US" sz="1000" dirty="0">
                <a:solidFill>
                  <a:schemeClr val="bg1"/>
                </a:solidFill>
              </a:rPr>
            </a:b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42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C831D-31BD-0D4B-7797-0B3DFF337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1655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61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Каким способом будет решена проблема</a:t>
            </a:r>
            <a:endParaRPr lang="ru-RU" sz="61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CD8118-CB88-03CC-F909-883C142A5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038763"/>
            <a:ext cx="8071697" cy="2715491"/>
          </a:xfrm>
        </p:spPr>
        <p:txBody>
          <a:bodyPr>
            <a:normAutofit/>
          </a:bodyPr>
          <a:lstStyle/>
          <a:p>
            <a:pPr algn="l"/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Доставка  с использованием дронов </a:t>
            </a:r>
            <a:r>
              <a:rPr lang="ru-RU" sz="22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MRobotics</a:t>
            </a:r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позволяет быстро доставить жизненно важные медикаменты для жителей городов минуя загруженные транспортные каналы, а также жителей труднодоступных или отдаленных районов, так как доставка осуществляется “напрямую” а дроны летают быстрее, чем курьерские службы.</a:t>
            </a:r>
            <a:endParaRPr lang="ru-RU" sz="2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286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F86EE-F548-1E16-C7B0-15D04D5F2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368" y="694268"/>
            <a:ext cx="3553510" cy="54779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Оценка потенциала «рынка» и рентабельности бизнеса*</a:t>
            </a:r>
            <a:endParaRPr lang="en-US" sz="37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6262BB-33D2-4F89-2C01-0DF0DF601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6908" y="794327"/>
            <a:ext cx="5735565" cy="565265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0"/>
              </a:spcBef>
              <a:spcAft>
                <a:spcPts val="800"/>
              </a:spcAft>
            </a:pPr>
            <a:r>
              <a:rPr lang="en-US" sz="1400" b="1" i="0" u="none" strike="noStrike" dirty="0" err="1">
                <a:solidFill>
                  <a:schemeClr val="bg1"/>
                </a:solidFill>
                <a:effectLst/>
              </a:rPr>
              <a:t>Сегмент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1" i="0" u="none" strike="noStrike" dirty="0" err="1">
                <a:solidFill>
                  <a:schemeClr val="bg1"/>
                </a:solidFill>
                <a:effectLst/>
              </a:rPr>
              <a:t>доля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u="none" strike="noStrike" dirty="0" err="1">
                <a:solidFill>
                  <a:schemeClr val="bg1"/>
                </a:solidFill>
                <a:effectLst/>
              </a:rPr>
              <a:t>рынка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Продукция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"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MRobotics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"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ориентирована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сегмент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медицинской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логистики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предоставляя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решение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доставки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медикаментов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удаленные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труднодоступные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районы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Рынок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медицинской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логистики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имеет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стабильный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рост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увеличением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спроса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быструю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надежную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доставку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препаратов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Прогнозируется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что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"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MRobotics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"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сможет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захватить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долю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этого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рынка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,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предоставляя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высокоэффективное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решение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для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медицинских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учреждений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аптек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удаленных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районах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 err="1">
                <a:solidFill>
                  <a:schemeClr val="bg1"/>
                </a:solidFill>
                <a:effectLst/>
              </a:rPr>
              <a:t>Потенциал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u="none" strike="noStrike" dirty="0" err="1">
                <a:solidFill>
                  <a:schemeClr val="bg1"/>
                </a:solidFill>
                <a:effectLst/>
              </a:rPr>
              <a:t>масштабирования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Развертывание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"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MRobotics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" в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других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регионах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труднодоступной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медицинской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инфраструктурой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позволит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расширить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географию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обслуживания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Внедрение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автономных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зарядных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станций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позволит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увеличить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радиус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действия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эффективность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дронов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Партнерство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с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фармацевтическими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компаниями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медицинскими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учреждениями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может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создать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новые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потоки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заказов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расширить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ассортимент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предоставляемых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услуг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i="0" u="none" strike="noStrike" dirty="0" err="1">
                <a:solidFill>
                  <a:schemeClr val="bg1"/>
                </a:solidFill>
                <a:effectLst/>
              </a:rPr>
              <a:t>Оценка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u="none" strike="noStrike" dirty="0" err="1">
                <a:solidFill>
                  <a:schemeClr val="bg1"/>
                </a:solidFill>
                <a:effectLst/>
              </a:rPr>
              <a:t>рентабельности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1" i="0" u="none" strike="noStrike" dirty="0" err="1">
                <a:solidFill>
                  <a:schemeClr val="bg1"/>
                </a:solidFill>
                <a:effectLst/>
              </a:rPr>
              <a:t>бизнеса</a:t>
            </a: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:</a:t>
            </a:r>
            <a:endParaRPr lang="en-US" sz="1400" b="0" dirty="0">
              <a:solidFill>
                <a:schemeClr val="bg1"/>
              </a:solidFill>
              <a:effectLst/>
            </a:endParaRP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Система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подписки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оплаты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за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услуги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обеспечит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стабильный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источник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дохода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Оптимизация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логистических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процессов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снизит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операционные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расходы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повысит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маржинальность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Монетизация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данных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и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аналитика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предоставит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дополнительные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источники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0" u="none" strike="noStrike" dirty="0" err="1">
                <a:solidFill>
                  <a:schemeClr val="bg1"/>
                </a:solidFill>
                <a:effectLst/>
              </a:rPr>
              <a:t>дохода</a:t>
            </a:r>
            <a:r>
              <a:rPr lang="en-US" sz="1400" b="0" i="0" u="none" strike="noStrike" dirty="0">
                <a:solidFill>
                  <a:schemeClr val="bg1"/>
                </a:solidFill>
                <a:effectLst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59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EE0CA-6C87-FB6B-CB87-58FEA97C8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9" y="895483"/>
            <a:ext cx="5786232" cy="3639572"/>
          </a:xfrm>
        </p:spPr>
        <p:txBody>
          <a:bodyPr>
            <a:normAutofit/>
          </a:bodyPr>
          <a:lstStyle/>
          <a:p>
            <a:r>
              <a:rPr lang="ru-RU" sz="5000" b="1" i="0" u="none" strike="noStrike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план дальнейшего развития стартап-проекта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95D37-3A21-E7A9-2074-987F08795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270" y="4142096"/>
            <a:ext cx="5338511" cy="1055142"/>
          </a:xfrm>
        </p:spPr>
        <p:txBody>
          <a:bodyPr>
            <a:normAutofit/>
          </a:bodyPr>
          <a:lstStyle/>
          <a:p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B2BB3-2B61-6BC8-EFEF-A87A8E527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ru-RU" sz="54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Усовершенствование технических характеристик</a:t>
            </a:r>
            <a:endParaRPr lang="ru-RU" sz="54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824E58-4A59-3E88-EBD0-CE8488CAB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Непрерывное совершенствование оборудования для большой устойчивости к климатическим условиям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Внедрение передовых технологий в техническую часть дрона, </a:t>
            </a:r>
          </a:p>
          <a:p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son with idea concept">
            <a:extLst>
              <a:ext uri="{FF2B5EF4-FFF2-40B4-BE49-F238E27FC236}">
                <a16:creationId xmlns:a16="http://schemas.microsoft.com/office/drawing/2014/main" id="{92D798FA-FF86-9316-78D2-9553659A5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E8B19-6372-4124-C96E-C51E54F3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0" u="none" strike="noStrike">
                <a:solidFill>
                  <a:schemeClr val="bg1"/>
                </a:solidFill>
                <a:effectLst/>
              </a:rPr>
              <a:t>Базовая бизнес-идея 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6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7695C-58F0-117D-ADC7-89737A9D6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183987"/>
          </a:xfrm>
        </p:spPr>
        <p:txBody>
          <a:bodyPr>
            <a:normAutofit fontScale="90000"/>
          </a:bodyPr>
          <a:lstStyle/>
          <a:p>
            <a:r>
              <a:rPr lang="ru-RU" sz="5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Расширение ассортимента продукции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AA6E78-B372-86A5-2A5C-C8C7D7329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3731491"/>
            <a:ext cx="6418471" cy="2114741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Разработка дополнительных модулей, для захвата,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Разработка дополнительных креплений сверху,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Дополнительное оборудование </a:t>
            </a:r>
            <a:r>
              <a:rPr lang="ru-RU" sz="1900" b="0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свето</a:t>
            </a:r>
            <a:r>
              <a:rPr lang="ru-RU" sz="19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шумовой индикации дрона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Дополнительный модуль с микрофоном и динамиком для коммуникации с пациентом</a:t>
            </a:r>
          </a:p>
          <a:p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40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B0997-BCAD-00F1-E821-58AA499FE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1599628"/>
          </a:xfrm>
        </p:spPr>
        <p:txBody>
          <a:bodyPr>
            <a:normAutofit/>
          </a:bodyPr>
          <a:lstStyle/>
          <a:p>
            <a:r>
              <a:rPr lang="ru-RU" sz="5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Глобальное масштабирование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5CFA73-1A25-09A1-45DB-2B6936D5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3205019"/>
            <a:ext cx="6418471" cy="2641214"/>
          </a:xfrm>
        </p:spPr>
        <p:txBody>
          <a:bodyPr>
            <a:normAutofit/>
          </a:bodyPr>
          <a:lstStyle/>
          <a:p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Освоение новых рынков за пределами страны, включая стратегическое расширение в регионы с малой урбанизацией населенных пунктов и или труднопроходимой местностью.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895C8-0BE2-25DE-A7B5-F16E6DF22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239405"/>
          </a:xfrm>
        </p:spPr>
        <p:txBody>
          <a:bodyPr>
            <a:normAutofit/>
          </a:bodyPr>
          <a:lstStyle/>
          <a:p>
            <a:r>
              <a:rPr lang="ru-RU" sz="5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Обучение и сертификация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F1D9AA-BA5C-056F-B539-0F7A4D2CC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3796145"/>
            <a:ext cx="6418471" cy="2050087"/>
          </a:xfrm>
        </p:spPr>
        <p:txBody>
          <a:bodyPr>
            <a:normAutofit/>
          </a:bodyPr>
          <a:lstStyle/>
          <a:p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Создание образовательных программ и курсов для использования дронов и оказания первой медицинской помощи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399F7-E20A-8545-D3B0-25F8F8E0D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1251114"/>
          </a:xfrm>
        </p:spPr>
        <p:txBody>
          <a:bodyPr>
            <a:normAutofit/>
          </a:bodyPr>
          <a:lstStyle/>
          <a:p>
            <a:r>
              <a:rPr lang="ru-RU" sz="5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Укрепление бренда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827EE3-0E76-97ED-5CD3-043142D90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3323187"/>
            <a:ext cx="6418471" cy="2523045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Активное продвижение бренда на рынке,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Участие в мероприятиях связанных со здоровьем.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3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Участие в спортивных мероприятиях с повышенной травмоопасностью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78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16C0B-38BC-78A5-F65F-56C7277FB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1691305"/>
          </a:xfrm>
        </p:spPr>
        <p:txBody>
          <a:bodyPr>
            <a:normAutofit fontScale="90000"/>
          </a:bodyPr>
          <a:lstStyle/>
          <a:p>
            <a:r>
              <a:rPr lang="ru-RU" sz="5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Финансовая устойчивость и привлечение инвестиций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5E765B-C612-9249-C28E-1A39E159B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3343565"/>
            <a:ext cx="6418471" cy="2502668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Работа над финансовой устойчивостью компании, включая увеличение прибыли и сокращение издержек.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Привлечение дополнительных инвестиций для поддержания роста и инноваций.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3CA30-9EBA-D4FE-35D6-52A080FA4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1691305"/>
          </a:xfrm>
        </p:spPr>
        <p:txBody>
          <a:bodyPr>
            <a:normAutofit/>
          </a:bodyPr>
          <a:lstStyle/>
          <a:p>
            <a:r>
              <a:rPr lang="ru-RU" sz="54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Обратная связь и поддержка клиентов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AFD81-D085-F52D-494A-6CE14E17C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3517843"/>
            <a:ext cx="6418471" cy="2328389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Постоянное взаимодействие с клиентами для анализа их потребностей и обратной связи по улучшению продукта.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Предоставление качественной поддержки и обслуживания клиентов.</a:t>
            </a:r>
          </a:p>
          <a:p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BABC3-33D7-6C87-45D8-BFD0720C5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ABFB8-3FC6-D1A9-E57B-26F9E3944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30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Какой продукт (товар/ услуга/ устройство/ ПО/ технология/ процесс и т.д.) будет продаваться</a:t>
            </a:r>
            <a:br>
              <a:rPr lang="ru-RU" sz="3000">
                <a:solidFill>
                  <a:schemeClr val="bg1"/>
                </a:solidFill>
              </a:rPr>
            </a:br>
            <a:endParaRPr lang="ru-RU" sz="30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06CCB4-38F8-DA4C-5553-F44ED875C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ru-RU" sz="19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Дрон-доставщик, в будущем возможна продажа модификаций для отдельных задач. Соответствующее ПО для района применения дрона.</a:t>
            </a:r>
            <a:endParaRPr lang="ru-RU" sz="19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64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E89DD-87A4-7A0B-3CE3-3C56A5AD0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97" r="-1" b="1389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349FE-D7BB-CAF2-7732-3A9C90A35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4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Какую и чью (какого типа потребителей) проблему решает</a:t>
            </a:r>
            <a:endParaRPr lang="ru-RU" sz="44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FFA81D-AAFA-57F2-A36A-80ABE5B3F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ru-RU" sz="13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Продукт решает проблему жителей отдаленных или труднодоступных мест, которым требуются жизненно важные медикаменты или срочную доставку медикаментов для людей болеющих смертельно опасными заболеваниями требующими срочный прием медикаментов.</a:t>
            </a:r>
            <a:endParaRPr lang="ru-RU" sz="13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2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E233-6E3B-916E-538B-46C354FBC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141" y="1450655"/>
            <a:ext cx="3932030" cy="39566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 i="0" u="none" strike="noStrike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Потенциальные потребительские сегменты</a:t>
            </a:r>
            <a:endParaRPr lang="en-US" sz="3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828A0B-D084-58FC-04B7-1658F3E34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Аптеки 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Мед. учреждения    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Частные лица</a:t>
            </a:r>
          </a:p>
          <a:p>
            <a:pPr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>
                <a:solidFill>
                  <a:schemeClr val="bg1"/>
                </a:solidFill>
                <a:effectLst/>
              </a:rPr>
              <a:t>Военные компании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3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84917-9CBB-1594-44C3-00B4C6CC3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EEE38-72BF-B940-685E-D86CFBDA2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 rtl="0">
              <a:spcBef>
                <a:spcPts val="1390"/>
              </a:spcBef>
              <a:spcAft>
                <a:spcPts val="0"/>
              </a:spcAft>
            </a:pPr>
            <a:r>
              <a:rPr lang="ru-RU" sz="23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На основе какого научно-технического решения и/или результата будет создан продукт (с указанием использования собственных или существующих разработок)*</a:t>
            </a:r>
            <a:br>
              <a:rPr lang="ru-RU" sz="2300" b="0">
                <a:solidFill>
                  <a:schemeClr val="bg1"/>
                </a:solidFill>
                <a:effectLst/>
              </a:rPr>
            </a:br>
            <a:br>
              <a:rPr lang="ru-RU" sz="2300">
                <a:solidFill>
                  <a:schemeClr val="bg1"/>
                </a:solidFill>
              </a:rPr>
            </a:br>
            <a:endParaRPr lang="ru-RU" sz="23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3B4734-0BD6-EB7B-2851-CDC711C0B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5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Беспилотные дроны высокой грузоподъемности: Разработка и адаптация дронов с увеличенной грузоподъемностью и дальностью полета для надежной и эффективной доставки медикаментов в удаленные регионы.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5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Программное обеспечение для навигации и управления: Создание специализированного программного обеспечения, включая системы управления маршрутом, мониторинга состояния дронов и алгоритмы автоматической навигации.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5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Системы искусственного интеллекта и машинного обучения: Разработка алгоритмов ИИ для оптимизации маршрутов доставки, анализа данных о спросе и прогнозирования потребностей.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5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Интегрированные медицинские контейнеры: Разработка контейнеров, обеспечивающих надежную транспортировку медикаментов с учетом особенностей полетов на дронах.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5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Системы связи и мониторинга: Использование передовых технологий связи для обеспечения непрерывной связи с дронами и мониторинга их состояния в реальном времени.</a:t>
            </a:r>
          </a:p>
          <a:p>
            <a:pPr algn="l"/>
            <a:endParaRPr lang="ru-RU" sz="5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64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9FFC0-69B2-1BF2-2F02-EA3FFD3AB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b="0" i="0" u="none" strike="noStrike" dirty="0" err="1">
                <a:solidFill>
                  <a:schemeClr val="bg1"/>
                </a:solidFill>
                <a:effectLst/>
              </a:rPr>
              <a:t>Бизнес-модель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888DCC-3CC7-BAE0-1A8A-DB5985AB0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>
                <a:solidFill>
                  <a:schemeClr val="bg1"/>
                </a:solidFill>
                <a:effectLst/>
              </a:rPr>
              <a:t>Услуги доставки медикаментов с использованием беспилотных дронов: Мы предлагаем медицинским учреждениям и аптекам эффективный и быстрый способ доставки критически важных препаратов в труднодоступные регионы.</a:t>
            </a:r>
          </a:p>
          <a:p>
            <a:pPr marL="457200"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>
                <a:solidFill>
                  <a:schemeClr val="bg1"/>
                </a:solidFill>
                <a:effectLst/>
              </a:rPr>
              <a:t>Модель подписки и оплаты за услуги: Клиенты могут выбирать подходящий для них тарифный план в зависимости от объема и частоты доставок.</a:t>
            </a:r>
          </a:p>
          <a:p>
            <a:pPr marL="457200"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>
                <a:solidFill>
                  <a:schemeClr val="bg1"/>
                </a:solidFill>
                <a:effectLst/>
              </a:rPr>
              <a:t>Партнерство с медицинскими учреждениями и аптеками: Устанавливаем долгосрочные партнерские отношения с медицинскими учреждениями и аптеками для обеспечения постоянного потока заказов.</a:t>
            </a:r>
          </a:p>
          <a:p>
            <a:pPr marL="457200"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>
                <a:solidFill>
                  <a:schemeClr val="bg1"/>
                </a:solidFill>
                <a:effectLst/>
              </a:rPr>
              <a:t>Монетизация данных и аналитика: Предоставление аналитических отчетов и данных о спросе на медикаменты для медицинских учреждений и фармацевтических компаний.</a:t>
            </a:r>
          </a:p>
          <a:p>
            <a:pPr marL="457200"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>
                <a:solidFill>
                  <a:schemeClr val="bg1"/>
                </a:solidFill>
                <a:effectLst/>
              </a:rPr>
              <a:t>Привлечение инвестиций: Привлечение финансовых инвестиций для расширения парка дронов и развития технологических решений.</a:t>
            </a:r>
          </a:p>
          <a:p>
            <a:pPr marL="457200" indent="-2286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>
                <a:solidFill>
                  <a:schemeClr val="bg1"/>
                </a:solidFill>
                <a:effectLst/>
              </a:rPr>
              <a:t>Развитие каналов продвижения: Маркетинг и реклама через социальные сети, медицинские партнеры и медийные платформы для привлечения новых клиентов.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69386C9-A102-5FAC-CFAA-17DBAFD6C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983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1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Группа желтых иллюстраций и красный рисунок на другой стороне">
            <a:extLst>
              <a:ext uri="{FF2B5EF4-FFF2-40B4-BE49-F238E27FC236}">
                <a16:creationId xmlns:a16="http://schemas.microsoft.com/office/drawing/2014/main" id="{2AD01DD4-C4CC-222B-9800-2590C1349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6" r="211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07E57-9AD7-644F-69A6-0C62EACCF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800" b="1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Основные конкуренты</a:t>
            </a: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988E87-C9D3-4867-34BA-B6A2D38E4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Zipline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Matternet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Flirtey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Volansi</a:t>
            </a: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DHL Parcelcopter</a:t>
            </a:r>
          </a:p>
          <a:p>
            <a:pPr algn="l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897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2315</Words>
  <Application>Microsoft Office PowerPoint</Application>
  <PresentationFormat>Широкоэкранный</PresentationFormat>
  <Paragraphs>155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Mrobotics</vt:lpstr>
      <vt:lpstr>Проект "MRobotics" представляет инновационную систему доставки медикаментов в удаленные и труднодоступные территории с использованием передовых беспилотных технологий. Наша миссия - обеспечить надежную и оперативную поставку жизненно важных препаратов тем, кто находится вне зоны прямого доступа к медицинским учреждениям.</vt:lpstr>
      <vt:lpstr>Базовая бизнес-идея </vt:lpstr>
      <vt:lpstr>Какой продукт (товар/ услуга/ устройство/ ПО/ технология/ процесс и т.д.) будет продаваться </vt:lpstr>
      <vt:lpstr>Какую и чью (какого типа потребителей) проблему решает</vt:lpstr>
      <vt:lpstr>Потенциальные потребительские сегменты</vt:lpstr>
      <vt:lpstr>На основе какого научно-технического решения и/или результата будет создан продукт (с указанием использования собственных или существующих разработок)*  </vt:lpstr>
      <vt:lpstr>Бизнес-модель</vt:lpstr>
      <vt:lpstr>Основные конкуренты</vt:lpstr>
      <vt:lpstr>Ценностное предложение</vt:lpstr>
      <vt:lpstr>Обоснование реализуемости (устойчивости) бизнеса (конкурентные преимущества (включая наличие уникальных РИД, действующих индустриальных партнеров, доступ к ограниченным ресурсам и т.д.); дефицит, дешевизна, уникальность и т.п.)  </vt:lpstr>
      <vt:lpstr>Характеристика будущего продукта</vt:lpstr>
      <vt:lpstr>Основные технические параметры, включая обоснование соответствия идеи/задела тематическому направлению (лоту)</vt:lpstr>
      <vt:lpstr>Основные технические параметры:</vt:lpstr>
      <vt:lpstr>Обоснование соответствия идеи тематическому направлению (лоту):</vt:lpstr>
      <vt:lpstr>Организационные, производственные и финансовые параметры бизнеса</vt:lpstr>
      <vt:lpstr>Основные конкурентные преимущества</vt:lpstr>
      <vt:lpstr>Научно-техническое решение и/или результаты, необходимые для создания продукции</vt:lpstr>
      <vt:lpstr>Соответствие проекта научным и(или) научно-техническим приоритетам образовательной организации/региона заявителя/предприятия*</vt:lpstr>
      <vt:lpstr>Каналы продвижения будущего продукта</vt:lpstr>
      <vt:lpstr>Каналы сбыта будущего продукта</vt:lpstr>
      <vt:lpstr>Характеристика проблемы, на решение которой направлен стартап-проек</vt:lpstr>
      <vt:lpstr>Описание проблемы</vt:lpstr>
      <vt:lpstr>Какая часть проблемы решается (может быть)?</vt:lpstr>
      <vt:lpstr>«Держатель» проблемы, его мотивации и возможности решения проблемы с использованием продукции*</vt:lpstr>
      <vt:lpstr>Каким способом будет решена проблема</vt:lpstr>
      <vt:lpstr>Оценка потенциала «рынка» и рентабельности бизнеса*</vt:lpstr>
      <vt:lpstr>план дальнейшего развития стартап-проекта</vt:lpstr>
      <vt:lpstr>Усовершенствование технических характеристик</vt:lpstr>
      <vt:lpstr>Расширение ассортимента продукции</vt:lpstr>
      <vt:lpstr>Глобальное масштабирование</vt:lpstr>
      <vt:lpstr>Обучение и сертификация</vt:lpstr>
      <vt:lpstr>Укрепление бренда</vt:lpstr>
      <vt:lpstr>Финансовая устойчивость и привлечение инвестиций</vt:lpstr>
      <vt:lpstr>Обратная связь и поддержка клиентов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Mrobotics</dc:title>
  <dc:creator>Андрей Осипов</dc:creator>
  <cp:lastModifiedBy>MAREXX</cp:lastModifiedBy>
  <cp:revision>2</cp:revision>
  <dcterms:created xsi:type="dcterms:W3CDTF">2023-10-18T23:46:05Z</dcterms:created>
  <dcterms:modified xsi:type="dcterms:W3CDTF">2023-10-19T17:54:47Z</dcterms:modified>
</cp:coreProperties>
</file>