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60" r:id="rId5"/>
    <p:sldId id="267" r:id="rId6"/>
    <p:sldId id="261" r:id="rId7"/>
    <p:sldId id="266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C35DF92-113B-47D1-A5DF-1C4375E424F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5B98B7D-03CD-4E3D-9983-489CA71260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319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DF92-113B-47D1-A5DF-1C4375E424F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B7D-03CD-4E3D-9983-489CA7126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7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DF92-113B-47D1-A5DF-1C4375E424F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B7D-03CD-4E3D-9983-489CA7126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DF92-113B-47D1-A5DF-1C4375E424F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B7D-03CD-4E3D-9983-489CA7126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DF92-113B-47D1-A5DF-1C4375E424F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B7D-03CD-4E3D-9983-489CA71260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070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DF92-113B-47D1-A5DF-1C4375E424F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B7D-03CD-4E3D-9983-489CA7126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8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DF92-113B-47D1-A5DF-1C4375E424F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B7D-03CD-4E3D-9983-489CA7126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2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DF92-113B-47D1-A5DF-1C4375E424F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B7D-03CD-4E3D-9983-489CA7126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DF92-113B-47D1-A5DF-1C4375E424F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B7D-03CD-4E3D-9983-489CA7126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2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DF92-113B-47D1-A5DF-1C4375E424F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B7D-03CD-4E3D-9983-489CA7126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7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DF92-113B-47D1-A5DF-1C4375E424F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8B7D-03CD-4E3D-9983-489CA7126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4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C35DF92-113B-47D1-A5DF-1C4375E424FA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5B98B7D-03CD-4E3D-9983-489CA7126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6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3206E-7C1A-40BE-4862-799040B73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137" y="1737889"/>
            <a:ext cx="9418320" cy="1313121"/>
          </a:xfrm>
          <a:effectLst/>
        </p:spPr>
        <p:txBody>
          <a:bodyPr/>
          <a:lstStyle/>
          <a:p>
            <a:r>
              <a:rPr lang="en-US" dirty="0"/>
              <a:t>Collagen Jelly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F4445C-36E1-6E0D-207C-E4CD819FB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840" y="3581975"/>
            <a:ext cx="9418320" cy="1691640"/>
          </a:xfrm>
          <a:effectLst/>
        </p:spPr>
        <p:txBody>
          <a:bodyPr/>
          <a:lstStyle/>
          <a:p>
            <a:r>
              <a:rPr lang="ru-RU" dirty="0"/>
              <a:t>Выполнили:</a:t>
            </a:r>
          </a:p>
          <a:p>
            <a:r>
              <a:rPr lang="ru-RU" dirty="0"/>
              <a:t>Студенты группы 15.04Д-Т02</a:t>
            </a:r>
            <a:r>
              <a:rPr lang="en-US" dirty="0"/>
              <a:t>/</a:t>
            </a:r>
            <a:r>
              <a:rPr lang="ru-RU" dirty="0"/>
              <a:t>21б</a:t>
            </a:r>
          </a:p>
          <a:p>
            <a:r>
              <a:rPr lang="ru-RU" dirty="0"/>
              <a:t>Губина Анна и Жданов Алексей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A6E095-3F5D-05A3-6B71-AC23B85B9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64" y="196878"/>
            <a:ext cx="1773824" cy="16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1EB809-A3FE-8360-373A-62AA04E7D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955" y="2733985"/>
            <a:ext cx="4156333" cy="3166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92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B0B4F-AC1A-F0F9-3945-EAB9E28B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959" y="563526"/>
            <a:ext cx="5464426" cy="872616"/>
          </a:xfrm>
        </p:spPr>
        <p:txBody>
          <a:bodyPr/>
          <a:lstStyle/>
          <a:p>
            <a:r>
              <a:rPr lang="ru-RU" dirty="0"/>
              <a:t>Контакты команды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F9359B7-DCC1-2825-2735-C4518457A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412834"/>
              </p:ext>
            </p:extLst>
          </p:nvPr>
        </p:nvGraphicFramePr>
        <p:xfrm>
          <a:off x="2139268" y="2141042"/>
          <a:ext cx="7291809" cy="2575916"/>
        </p:xfrm>
        <a:graphic>
          <a:graphicData uri="http://schemas.openxmlformats.org/drawingml/2006/table">
            <a:tbl>
              <a:tblPr firstRow="1" firstCol="1" bandRow="1"/>
              <a:tblGrid>
                <a:gridCol w="3886373">
                  <a:extLst>
                    <a:ext uri="{9D8B030D-6E8A-4147-A177-3AD203B41FA5}">
                      <a16:colId xmlns:a16="http://schemas.microsoft.com/office/drawing/2014/main" val="4083885883"/>
                    </a:ext>
                  </a:extLst>
                </a:gridCol>
                <a:gridCol w="3405436">
                  <a:extLst>
                    <a:ext uri="{9D8B030D-6E8A-4147-A177-3AD203B41FA5}">
                      <a16:colId xmlns:a16="http://schemas.microsoft.com/office/drawing/2014/main" val="4189042610"/>
                    </a:ext>
                  </a:extLst>
                </a:gridCol>
              </a:tblGrid>
              <a:tr h="808076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7432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7432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 почта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713187"/>
                  </a:ext>
                </a:extLst>
              </a:tr>
              <a:tr h="861238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7432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Жданов Алексей Олегович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7432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+79688947187</a:t>
                      </a:r>
                    </a:p>
                    <a:p>
                      <a:pPr algn="ctr">
                        <a:spcAft>
                          <a:spcPts val="1200"/>
                        </a:spcAft>
                        <a:tabLst>
                          <a:tab pos="27432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zhdanov.51@yandex.ru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886160"/>
                  </a:ext>
                </a:extLst>
              </a:tr>
              <a:tr h="802758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7432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Губина Анна Юрьевна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27432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+79135014065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  <a:tabLst>
                          <a:tab pos="27432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a.gubina2002@gmail.com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20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00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6CDF9-3F14-FEBE-412D-5EF27B1D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252" y="276447"/>
            <a:ext cx="9692640" cy="1148316"/>
          </a:xfrm>
        </p:spPr>
        <p:txBody>
          <a:bodyPr/>
          <a:lstStyle/>
          <a:p>
            <a:r>
              <a:rPr lang="ru-RU" dirty="0"/>
              <a:t>Актуальность проекта, 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AA4502-7557-9DDD-9643-47E94908E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132" y="1815551"/>
            <a:ext cx="4480560" cy="3136604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/>
              <a:t>Сегодня все больше людей обращают внимание на свое здоровье и питаются осознанно. Однако, не всегда удается найти полезный перекус, который был бы и вкусным, и удобным для приема в любом месте.</a:t>
            </a:r>
          </a:p>
          <a:p>
            <a:r>
              <a:rPr lang="ru-RU" sz="2900" dirty="0"/>
              <a:t>Подобные товары на рынке представлены мало, в основном зарубежного производства, и их возможно приобрести только на маркетплейсах.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C4D01B-B4B1-DACD-BD83-8603D1075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2955" y="1834200"/>
            <a:ext cx="5049756" cy="4138682"/>
          </a:xfrm>
        </p:spPr>
        <p:txBody>
          <a:bodyPr>
            <a:noAutofit/>
          </a:bodyPr>
          <a:lstStyle/>
          <a:p>
            <a:r>
              <a:rPr lang="ru-RU" dirty="0"/>
              <a:t>Наш снэк содержит меньше жира, сахара и соли, а также богат витаминами, минералами и другими питательными веществами по сравнению с аналогами, что делает наш проект актуальным.</a:t>
            </a:r>
          </a:p>
          <a:p>
            <a:r>
              <a:rPr lang="ru-RU" dirty="0"/>
              <a:t>Коллагеновое желе способствует поддержанию здорового образа жизни, помогает контролировать вес, предотвращает переедание и улучшает общую пищевую ценность рациона. Оно также может быть полезным для людей, следящих за своим питанием, имеющих специальные диетические ограничения или просто стремящихся к более здоровому образу жизни.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8D5435-6CA5-ACB1-77C1-042FEC532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4" y="5135525"/>
            <a:ext cx="2570716" cy="14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9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15F7D-A3D0-A3F4-4768-9929A339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722" y="174570"/>
            <a:ext cx="9692640" cy="1325562"/>
          </a:xfrm>
        </p:spPr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781610-7F8D-CDE8-7548-616395285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722" y="1814936"/>
            <a:ext cx="8394050" cy="4170584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Коллагеновое желе </a:t>
            </a:r>
            <a:r>
              <a:rPr lang="ru-RU" sz="2000" dirty="0"/>
              <a:t>становится отличным выбором для решения проблемы. Коллаген содержит аминокислоты, необходимые для поддержания здоровья кожи, суставов и связок, а также помогает повысить уровень коллагена в организме</a:t>
            </a:r>
          </a:p>
          <a:p>
            <a:r>
              <a:rPr lang="ru-RU" sz="2000" dirty="0"/>
              <a:t>Коллагеновое желе не содержит сахара, что делает его отличным выбором для тех, кто следит за своим питанием, стремится вести активный образ жизни и не иметь проблем со здоровьем. Такой полезный перекус можно взять с собой на работу, на прогулку или на тренировку.</a:t>
            </a:r>
          </a:p>
          <a:p>
            <a:r>
              <a:rPr lang="ru-RU" sz="2000" dirty="0"/>
              <a:t>Таким образом, снэк для здорового питания решает проблему необходимости удовлетворения голода или перекуса в течение дня, при этом предлагая более полезные и питательные альтернативы по сравнению с обычными снэками.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A2EF4-3237-E30A-79BA-2F18049A7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646" y="393681"/>
            <a:ext cx="2137144" cy="12021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D0BE0F-2DEF-29EA-9780-37B1B14E2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154" y="4666752"/>
            <a:ext cx="1893260" cy="18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3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584DF-1C48-F395-9E4C-63D528B0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512" y="373892"/>
            <a:ext cx="9692640" cy="1013459"/>
          </a:xfrm>
        </p:spPr>
        <p:txBody>
          <a:bodyPr/>
          <a:lstStyle/>
          <a:p>
            <a:r>
              <a:rPr lang="ru-RU" dirty="0"/>
              <a:t>Рынок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07BC4-347E-8472-FD58-E1F752D9B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739" y="1828798"/>
            <a:ext cx="5523261" cy="4351337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/>
              <a:t>С точки зрения рентабельности бизнеса, коллагеновое желе является выгодным продуктом. </a:t>
            </a:r>
          </a:p>
          <a:p>
            <a:r>
              <a:rPr lang="ru-RU" sz="2100" dirty="0"/>
              <a:t>Во-первых, спрос на продукты, содержащие коллаген, постоянно растет, так как все больше людей осознают его преимущества для красоты и здоровья. Это создает потенциально большой рынок для продажи коллагенового желе.</a:t>
            </a:r>
          </a:p>
          <a:p>
            <a:r>
              <a:rPr lang="ru-RU" sz="2100" dirty="0"/>
              <a:t>Во-вторых, производство коллагенового желе является относительно недорогим и требует минимального оборудования. Сырье для производства коллагенового желе, доступно и относительно дешево. Кроме того, процесс производства коллагенового желе не требует сложных технологий или специализированного оборудования.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CF4BA-2CD3-F214-B5F2-D8F4CB58F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600" y="880622"/>
            <a:ext cx="4480560" cy="29478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dirty="0"/>
              <a:t>Основные конкуренты:</a:t>
            </a:r>
          </a:p>
          <a:p>
            <a:r>
              <a:rPr lang="ru-RU" sz="2100" dirty="0"/>
              <a:t>Корея: </a:t>
            </a:r>
            <a:r>
              <a:rPr lang="en-US" sz="2100" dirty="0"/>
              <a:t>BOTO </a:t>
            </a:r>
            <a:r>
              <a:rPr lang="ru-RU" sz="2100" dirty="0"/>
              <a:t>Коллаген морской желе в стиках с гранатом;</a:t>
            </a:r>
          </a:p>
          <a:p>
            <a:r>
              <a:rPr lang="ru-RU" sz="2100" dirty="0"/>
              <a:t>Германия: </a:t>
            </a:r>
            <a:r>
              <a:rPr lang="en-US" sz="2100" dirty="0"/>
              <a:t>P</a:t>
            </a:r>
            <a:r>
              <a:rPr lang="ru-RU" sz="2100" dirty="0"/>
              <a:t>Р </a:t>
            </a:r>
            <a:r>
              <a:rPr lang="en-US" sz="2100" dirty="0"/>
              <a:t>Lab Collagen;</a:t>
            </a:r>
          </a:p>
          <a:p>
            <a:r>
              <a:rPr lang="ru-RU" sz="2100" dirty="0"/>
              <a:t>Япония: </a:t>
            </a:r>
            <a:r>
              <a:rPr lang="en-US" sz="2100" dirty="0"/>
              <a:t>E ARTH BIOCHEMICAL Collagen C Jelly;</a:t>
            </a:r>
          </a:p>
          <a:p>
            <a:r>
              <a:rPr lang="en-US" sz="2100" dirty="0"/>
              <a:t>K-Beauty Collagen Pomegranate;</a:t>
            </a:r>
          </a:p>
          <a:p>
            <a:r>
              <a:rPr lang="en-US" sz="2100" dirty="0" err="1"/>
              <a:t>Guarchibao</a:t>
            </a:r>
            <a:r>
              <a:rPr lang="en-US" sz="2100" dirty="0"/>
              <a:t> Collagen complex</a:t>
            </a:r>
            <a:r>
              <a:rPr lang="ru-RU" sz="2100" dirty="0"/>
              <a:t>.</a:t>
            </a:r>
            <a:endParaRPr lang="en-US" sz="21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1185B-5D7D-973F-2522-01F546F1F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103" y="4032358"/>
            <a:ext cx="2147777" cy="21477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99F8DA-FCF3-2221-A715-5F5C7C305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055" y="3952392"/>
            <a:ext cx="2307708" cy="23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2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E9815-4F3F-B00F-8DE5-8402F36B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82" y="398750"/>
            <a:ext cx="9467939" cy="968308"/>
          </a:xfrm>
        </p:spPr>
        <p:txBody>
          <a:bodyPr>
            <a:normAutofit fontScale="90000"/>
          </a:bodyPr>
          <a:lstStyle/>
          <a:p>
            <a:r>
              <a:rPr lang="ru-RU" dirty="0"/>
              <a:t>Характеристика будущего продукта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B17134-D41E-9054-0D9D-A63EF0CE8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82" y="1775637"/>
            <a:ext cx="6851125" cy="43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Для обеспечения конкурентоспособности коллагенового желе необходимо учитывать следующие технические параметры:</a:t>
            </a:r>
          </a:p>
          <a:p>
            <a:r>
              <a:rPr lang="ru-RU" dirty="0"/>
              <a:t>Качество сырья: для производства коллагенового желе будет использован высококачественный коллаген, полученный из натуральных источников, таких как рыба и говядина.</a:t>
            </a:r>
          </a:p>
          <a:p>
            <a:r>
              <a:rPr lang="ru-RU" dirty="0"/>
              <a:t>В составе стиков: морской и животный коллаген, концентрированный сок граната, гиалуроновая кислота, витамин С.</a:t>
            </a:r>
          </a:p>
          <a:p>
            <a:r>
              <a:rPr lang="ru-RU" dirty="0"/>
              <a:t>Масса 1 стика – 20г.</a:t>
            </a:r>
          </a:p>
          <a:p>
            <a:r>
              <a:rPr lang="ru-RU" dirty="0"/>
              <a:t>Содержание коллагена – 2000 мг.</a:t>
            </a:r>
          </a:p>
          <a:p>
            <a:r>
              <a:rPr lang="ru-RU" dirty="0"/>
              <a:t>Пищевая ценность: 58 ккал на 100 г.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9409D4-D6ED-BCC7-2373-399DB10A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707" y="2070386"/>
            <a:ext cx="3413051" cy="2992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2EB8C0-86DC-F427-66DF-3CEE0975C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551" y="4733932"/>
            <a:ext cx="1725318" cy="17253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6489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928CF-93B3-CC1C-406A-C6498773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862" y="763749"/>
            <a:ext cx="9692640" cy="790372"/>
          </a:xfrm>
        </p:spPr>
        <p:txBody>
          <a:bodyPr/>
          <a:lstStyle/>
          <a:p>
            <a:r>
              <a:rPr lang="ru-RU" dirty="0"/>
              <a:t>Бизнес-модель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A2D329-DD5B-5FA9-F8D8-9EE192C2F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6179" y="2073348"/>
            <a:ext cx="4480560" cy="4351337"/>
          </a:xfrm>
        </p:spPr>
        <p:txBody>
          <a:bodyPr>
            <a:normAutofit/>
          </a:bodyPr>
          <a:lstStyle/>
          <a:p>
            <a:r>
              <a:rPr lang="ru-RU" sz="2000" dirty="0"/>
              <a:t>Бизнес-модель основывается на производстве и продаже продукта розничному потребителю. Наша организация планирует закупать сырье у отечественных поставщиков, производить желе на малом инновационном предприятии и продавать в дальнейшем через розничные и интернет-магазины. Получение прибыли будет за счет наценки на себестоимость продукта.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4EA5B8-04A0-079C-C39D-B77DCE514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06018"/>
            <a:ext cx="4480560" cy="4351337"/>
          </a:xfrm>
        </p:spPr>
        <p:txBody>
          <a:bodyPr/>
          <a:lstStyle/>
          <a:p>
            <a:r>
              <a:rPr lang="ru-RU" sz="2000" dirty="0"/>
              <a:t>На рынке нет отечественного аналога, что позволяет снизить стоимость, делая продукт более доступным.</a:t>
            </a:r>
          </a:p>
          <a:p>
            <a:r>
              <a:rPr lang="ru-RU" sz="2000" dirty="0"/>
              <a:t>А также наш продукт можно приобрести в розничных магазинах, в отличии от существующих аналогов, продающихся только на маркетплейсах.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FBD36E-0ECB-5B92-697B-CCD438D9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98" y="77037"/>
            <a:ext cx="1770984" cy="17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0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A974F-200B-C8B0-A134-FF69FF14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695369"/>
            <a:ext cx="9692640" cy="1325562"/>
          </a:xfrm>
        </p:spPr>
        <p:txBody>
          <a:bodyPr/>
          <a:lstStyle/>
          <a:p>
            <a:r>
              <a:rPr lang="ru-RU" dirty="0"/>
              <a:t>Каналы продвижения будущего продукта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37EA33-CD7B-A3A1-4B4E-536B5822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00" y="2339163"/>
            <a:ext cx="6808240" cy="43513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Онлайн-маркетинг: использование социальных сетей, поисковой рекламы и электронной почты для продвижения продукта.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Реклама в СМИ: размещение рекламы в телевизионных программах, радио, журналах и газетах.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Участие в выставках и ярмарках: участие в выставках и ярмарках, связанных с здоровым образом жизни и питанием, может привлечь большое количество потенциальных клиентов.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C431D7-CFEC-F0EE-94BE-24FC0CB17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768" y="2477386"/>
            <a:ext cx="2576749" cy="2543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80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9FFFA-0170-6A7B-98D5-3914E919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28" y="114471"/>
            <a:ext cx="8403123" cy="822073"/>
          </a:xfrm>
        </p:spPr>
        <p:txBody>
          <a:bodyPr>
            <a:normAutofit fontScale="90000"/>
          </a:bodyPr>
          <a:lstStyle/>
          <a:p>
            <a:r>
              <a:rPr lang="ru-RU" dirty="0"/>
              <a:t>Каналы сбыта будущего продукта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1FC28D-30A7-C2B8-879C-A08C094E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9" y="1090225"/>
            <a:ext cx="7176975" cy="5665545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600" dirty="0"/>
              <a:t>Продажа через розничные магазины: установление партнерских отношений с магазинами и супермаркетами для продажи продукта.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/>
              <a:t>Продажа через интернет-магазины: создание собственного интернет-магазина или продажа через популярные платформы.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/>
              <a:t>Продажа через аптеки: установление партнерских отношений с аптеками для продажи коллагенового желе в качестве дополнительного средства для поддержания здоровья.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/>
              <a:t>Продажа через спортивные клубы и фитнес-центры: установление партнерских отношений с клубами и центрами для продажи коллагенового желе как средства для поддержания здоровья и восстановления после тренировок.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/>
              <a:t>Продажа через медицинские центры: установление партнерских отношений с медицинскими центрами для продажи коллагенового желе в качестве средства для поддержания здоровья и восстановления после болезней.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00D011-019D-1591-92ED-B8D245C66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92" y="1192455"/>
            <a:ext cx="3460012" cy="2306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43857B-3D3B-0C81-B515-7D7C07255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2" y="4025818"/>
            <a:ext cx="3460011" cy="2306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19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84CB2-F94F-EFCE-38F2-21AE820E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53" y="244173"/>
            <a:ext cx="6929238" cy="723759"/>
          </a:xfrm>
        </p:spPr>
        <p:txBody>
          <a:bodyPr>
            <a:normAutofit/>
          </a:bodyPr>
          <a:lstStyle/>
          <a:p>
            <a:r>
              <a:rPr lang="ru-RU" dirty="0"/>
              <a:t>Планы развития проекта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E204880-FDC3-2979-EF80-CA1A29ABD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288056"/>
              </p:ext>
            </p:extLst>
          </p:nvPr>
        </p:nvGraphicFramePr>
        <p:xfrm>
          <a:off x="1153278" y="1180213"/>
          <a:ext cx="9356651" cy="5071734"/>
        </p:xfrm>
        <a:graphic>
          <a:graphicData uri="http://schemas.openxmlformats.org/drawingml/2006/table">
            <a:tbl>
              <a:tblPr/>
              <a:tblGrid>
                <a:gridCol w="5087100">
                  <a:extLst>
                    <a:ext uri="{9D8B030D-6E8A-4147-A177-3AD203B41FA5}">
                      <a16:colId xmlns:a16="http://schemas.microsoft.com/office/drawing/2014/main" val="3564194085"/>
                    </a:ext>
                  </a:extLst>
                </a:gridCol>
                <a:gridCol w="2062792">
                  <a:extLst>
                    <a:ext uri="{9D8B030D-6E8A-4147-A177-3AD203B41FA5}">
                      <a16:colId xmlns:a16="http://schemas.microsoft.com/office/drawing/2014/main" val="3080938297"/>
                    </a:ext>
                  </a:extLst>
                </a:gridCol>
                <a:gridCol w="2206759">
                  <a:extLst>
                    <a:ext uri="{9D8B030D-6E8A-4147-A177-3AD203B41FA5}">
                      <a16:colId xmlns:a16="http://schemas.microsoft.com/office/drawing/2014/main" val="1914067203"/>
                    </a:ext>
                  </a:extLst>
                </a:gridCol>
              </a:tblGrid>
              <a:tr h="845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этапа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Длительность этапа, мес.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Стоимость, руб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897849"/>
                  </a:ext>
                </a:extLst>
              </a:tr>
              <a:tr h="845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инвесторов для привлечения капитала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013176"/>
                  </a:ext>
                </a:extLst>
              </a:tr>
              <a:tr h="845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и аренда производственных и складских помещений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700.000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027891"/>
                  </a:ext>
                </a:extLst>
              </a:tr>
              <a:tr h="845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Покупка оборудования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1.500.000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873417"/>
                  </a:ext>
                </a:extLst>
              </a:tr>
              <a:tr h="845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поставщиков и приобретение сырья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2.500.000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35250"/>
                  </a:ext>
                </a:extLst>
              </a:tr>
              <a:tr h="845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каналов сбыта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300.000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75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528210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209</TotalTime>
  <Words>793</Words>
  <Application>Microsoft Office PowerPoint</Application>
  <PresentationFormat>Широкоэкранный</PresentationFormat>
  <Paragraphs>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Schoolbook</vt:lpstr>
      <vt:lpstr>Times New Roman</vt:lpstr>
      <vt:lpstr>Wingdings 2</vt:lpstr>
      <vt:lpstr>Вид</vt:lpstr>
      <vt:lpstr>Collagen Jelly</vt:lpstr>
      <vt:lpstr>Актуальность проекта, проблема</vt:lpstr>
      <vt:lpstr>Решение</vt:lpstr>
      <vt:lpstr>Рынок</vt:lpstr>
      <vt:lpstr>Характеристика будущего продукта</vt:lpstr>
      <vt:lpstr>Бизнес-модель</vt:lpstr>
      <vt:lpstr>Каналы продвижения будущего продукта</vt:lpstr>
      <vt:lpstr>Каналы сбыта будущего продукта</vt:lpstr>
      <vt:lpstr>Планы развития проекта</vt:lpstr>
      <vt:lpstr>Контакты команды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Collagen Jelly</dc:title>
  <dc:creator>LenovoS430</dc:creator>
  <cp:lastModifiedBy>LenovoS430</cp:lastModifiedBy>
  <cp:revision>47</cp:revision>
  <dcterms:created xsi:type="dcterms:W3CDTF">2023-10-18T10:14:45Z</dcterms:created>
  <dcterms:modified xsi:type="dcterms:W3CDTF">2023-10-20T15:07:37Z</dcterms:modified>
</cp:coreProperties>
</file>