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2"/>
  </p:notesMasterIdLst>
  <p:sldIdLst>
    <p:sldId id="277" r:id="rId2"/>
    <p:sldId id="259" r:id="rId3"/>
    <p:sldId id="261" r:id="rId4"/>
    <p:sldId id="274" r:id="rId5"/>
    <p:sldId id="262" r:id="rId6"/>
    <p:sldId id="290" r:id="rId7"/>
    <p:sldId id="283" r:id="rId8"/>
    <p:sldId id="286" r:id="rId9"/>
    <p:sldId id="287" r:id="rId10"/>
    <p:sldId id="288" r:id="rId11"/>
    <p:sldId id="263" r:id="rId12"/>
    <p:sldId id="265" r:id="rId13"/>
    <p:sldId id="264" r:id="rId14"/>
    <p:sldId id="285" r:id="rId15"/>
    <p:sldId id="267" r:id="rId16"/>
    <p:sldId id="289" r:id="rId17"/>
    <p:sldId id="271" r:id="rId18"/>
    <p:sldId id="275" r:id="rId19"/>
    <p:sldId id="276" r:id="rId20"/>
    <p:sldId id="278" r:id="rId21"/>
  </p:sldIdLst>
  <p:sldSz cx="9144000" cy="5143500" type="screen16x9"/>
  <p:notesSz cx="6858000" cy="9144000"/>
  <p:embeddedFontLst>
    <p:embeddedFont>
      <p:font typeface="Actay Light" pitchFamily="50" charset="-52"/>
      <p:regular r:id="rId23"/>
      <p:italic r:id="rId24"/>
    </p:embeddedFont>
    <p:embeddedFont>
      <p:font typeface="Actay Wide Bd" pitchFamily="50" charset="-52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CF6"/>
    <a:srgbClr val="A2C4F7"/>
    <a:srgbClr val="1A1C20"/>
    <a:srgbClr val="F7F7F7"/>
    <a:srgbClr val="1E2228"/>
    <a:srgbClr val="697F9F"/>
    <a:srgbClr val="D8FFFD"/>
    <a:srgbClr val="90AEDB"/>
    <a:srgbClr val="C6F1F5"/>
    <a:srgbClr val="84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7"/>
    <p:restoredTop sz="94694"/>
  </p:normalViewPr>
  <p:slideViewPr>
    <p:cSldViewPr snapToGrid="0">
      <p:cViewPr varScale="1">
        <p:scale>
          <a:sx n="142" d="100"/>
          <a:sy n="142" d="100"/>
        </p:scale>
        <p:origin x="31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b0a5e200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b0a5e200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b0a5e200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7b0a5e200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b0a5e200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7b0a5e200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32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b0a5e200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b0a5e200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b0a5e200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b0a5e200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b0a5e20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b0a5e200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17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b45ea0903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b45ea0903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b0a5e20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b0a5e200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3503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7b45ea09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7b45ea09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b0a5e200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b0a5e200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b0a5e200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7b0a5e200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b0a5e200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b0a5e200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576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37BB1F-4374-C7D2-029D-DB90AA885707}"/>
              </a:ext>
            </a:extLst>
          </p:cNvPr>
          <p:cNvSpPr txBox="1"/>
          <p:nvPr/>
        </p:nvSpPr>
        <p:spPr>
          <a:xfrm>
            <a:off x="0" y="191520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ctay Wide Bd" pitchFamily="2" charset="0"/>
              </a:rPr>
              <a:t>FIT REPUBLIC</a:t>
            </a:r>
          </a:p>
        </p:txBody>
      </p:sp>
      <p:sp>
        <p:nvSpPr>
          <p:cNvPr id="2" name="Google Shape;66;p15">
            <a:extLst>
              <a:ext uri="{FF2B5EF4-FFF2-40B4-BE49-F238E27FC236}">
                <a16:creationId xmlns:a16="http://schemas.microsoft.com/office/drawing/2014/main" id="{0E465DB2-9709-6F0B-A65D-5DC37CDFE8D2}"/>
              </a:ext>
            </a:extLst>
          </p:cNvPr>
          <p:cNvSpPr txBox="1"/>
          <p:nvPr/>
        </p:nvSpPr>
        <p:spPr>
          <a:xfrm>
            <a:off x="2094662" y="2795869"/>
            <a:ext cx="4954676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bg1"/>
                </a:solidFill>
                <a:latin typeface="Actay Light" pitchFamily="2" charset="0"/>
              </a:rPr>
              <a:t>революция в онлайн-тренировках</a:t>
            </a:r>
            <a:endParaRPr sz="1800" dirty="0">
              <a:solidFill>
                <a:schemeClr val="bg1"/>
              </a:solidFill>
              <a:latin typeface="Actay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веб-страница, программное обеспечение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567C3A75-F23D-4C36-B2BB-B5433083B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03" y="705118"/>
            <a:ext cx="1725733" cy="3722400"/>
          </a:xfrm>
          <a:prstGeom prst="roundRect">
            <a:avLst>
              <a:gd name="adj" fmla="val 13878"/>
            </a:avLst>
          </a:prstGeom>
        </p:spPr>
      </p:pic>
      <p:pic>
        <p:nvPicPr>
          <p:cNvPr id="3" name="Рисунок 2" descr="Изображение выглядит как текст, веб-страница, программное обеспечение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6AAC544B-D60B-69D5-6712-96F3562D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50" y="685868"/>
            <a:ext cx="1722568" cy="3722400"/>
          </a:xfrm>
          <a:prstGeom prst="roundRect">
            <a:avLst>
              <a:gd name="adj" fmla="val 12197"/>
            </a:avLst>
          </a:prstGeom>
        </p:spPr>
      </p:pic>
      <p:pic>
        <p:nvPicPr>
          <p:cNvPr id="9" name="Рисунок 8" descr="Изображение выглядит как текст, снимок экрана, числ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44CC5C0-343D-4FB6-7FE7-F78C09C5F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091" y="687401"/>
            <a:ext cx="1731212" cy="3722400"/>
          </a:xfrm>
          <a:prstGeom prst="roundRect">
            <a:avLst>
              <a:gd name="adj" fmla="val 11663"/>
            </a:avLst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ABB334-F9C1-3C55-A749-3D3BE80CCF15}"/>
              </a:ext>
            </a:extLst>
          </p:cNvPr>
          <p:cNvSpPr/>
          <p:nvPr/>
        </p:nvSpPr>
        <p:spPr>
          <a:xfrm>
            <a:off x="1305740" y="728337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797C93-9EF9-8108-4714-560C187BA0BC}"/>
              </a:ext>
            </a:extLst>
          </p:cNvPr>
          <p:cNvSpPr/>
          <p:nvPr/>
        </p:nvSpPr>
        <p:spPr>
          <a:xfrm>
            <a:off x="3763108" y="757735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C3F366-898A-B739-60DC-B29E765E883E}"/>
              </a:ext>
            </a:extLst>
          </p:cNvPr>
          <p:cNvGrpSpPr/>
          <p:nvPr/>
        </p:nvGrpSpPr>
        <p:grpSpPr>
          <a:xfrm>
            <a:off x="1190744" y="668151"/>
            <a:ext cx="1874548" cy="3760964"/>
            <a:chOff x="1190744" y="668151"/>
            <a:chExt cx="1874548" cy="3760964"/>
          </a:xfrm>
          <a:solidFill>
            <a:srgbClr val="697F9F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0CA0B8F-D664-C577-A19F-D3934C8AA3F7}"/>
                </a:ext>
              </a:extLst>
            </p:cNvPr>
            <p:cNvSpPr/>
            <p:nvPr/>
          </p:nvSpPr>
          <p:spPr>
            <a:xfrm rot="5400000">
              <a:off x="2050342" y="376534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9ACC123-7C7A-EC88-59D1-A372865278EC}"/>
                </a:ext>
              </a:extLst>
            </p:cNvPr>
            <p:cNvSpPr/>
            <p:nvPr/>
          </p:nvSpPr>
          <p:spPr>
            <a:xfrm rot="5400000">
              <a:off x="1155649" y="1219421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C6B706-5917-5DC6-AFCE-3BBA2AB2E06A}"/>
                </a:ext>
              </a:extLst>
            </p:cNvPr>
            <p:cNvSpPr/>
            <p:nvPr/>
          </p:nvSpPr>
          <p:spPr>
            <a:xfrm rot="5400000">
              <a:off x="1091566" y="1539195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EF61892-327B-147E-B584-294A736C11E3}"/>
                </a:ext>
              </a:extLst>
            </p:cNvPr>
            <p:cNvSpPr/>
            <p:nvPr/>
          </p:nvSpPr>
          <p:spPr>
            <a:xfrm rot="5400000">
              <a:off x="1091563" y="1891127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4241355A-6CAF-E2AA-93D1-B2197CF8C8CC}"/>
                </a:ext>
              </a:extLst>
            </p:cNvPr>
            <p:cNvSpPr/>
            <p:nvPr/>
          </p:nvSpPr>
          <p:spPr>
            <a:xfrm rot="5400000">
              <a:off x="2807708" y="1727971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0A77D62-178C-FEB7-FCF4-B9BA153B1B7E}"/>
                </a:ext>
              </a:extLst>
            </p:cNvPr>
            <p:cNvSpPr/>
            <p:nvPr/>
          </p:nvSpPr>
          <p:spPr>
            <a:xfrm rot="5400000">
              <a:off x="247498" y="1624782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0891901-EDEA-B5A1-3C2E-7459F3C2CFB7}"/>
              </a:ext>
            </a:extLst>
          </p:cNvPr>
          <p:cNvSpPr/>
          <p:nvPr/>
        </p:nvSpPr>
        <p:spPr>
          <a:xfrm>
            <a:off x="6201513" y="721745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C9609EE-A4E6-B395-9243-C7334E3FC295}"/>
              </a:ext>
            </a:extLst>
          </p:cNvPr>
          <p:cNvGrpSpPr/>
          <p:nvPr/>
        </p:nvGrpSpPr>
        <p:grpSpPr>
          <a:xfrm>
            <a:off x="3632438" y="679345"/>
            <a:ext cx="1874548" cy="3760964"/>
            <a:chOff x="3632438" y="679345"/>
            <a:chExt cx="1874548" cy="3760964"/>
          </a:xfrm>
          <a:solidFill>
            <a:srgbClr val="697F9F"/>
          </a:soli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1D9A8C7-67CE-A890-B120-77B6707F14D9}"/>
                </a:ext>
              </a:extLst>
            </p:cNvPr>
            <p:cNvSpPr/>
            <p:nvPr/>
          </p:nvSpPr>
          <p:spPr>
            <a:xfrm rot="5400000">
              <a:off x="4492036" y="387728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BE05AFD-DBBA-C3AB-F659-F393B8C4B0EA}"/>
                </a:ext>
              </a:extLst>
            </p:cNvPr>
            <p:cNvSpPr/>
            <p:nvPr/>
          </p:nvSpPr>
          <p:spPr>
            <a:xfrm rot="5400000">
              <a:off x="3597343" y="1230615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BA439659-DBDD-30FF-C559-3BF420DF8D4A}"/>
                </a:ext>
              </a:extLst>
            </p:cNvPr>
            <p:cNvSpPr/>
            <p:nvPr/>
          </p:nvSpPr>
          <p:spPr>
            <a:xfrm rot="5400000">
              <a:off x="3533260" y="1550389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34BD9348-AFBD-DCE8-0041-8B78D59DCD66}"/>
                </a:ext>
              </a:extLst>
            </p:cNvPr>
            <p:cNvSpPr/>
            <p:nvPr/>
          </p:nvSpPr>
          <p:spPr>
            <a:xfrm rot="5400000">
              <a:off x="3533257" y="1902321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23989C2-7EE0-FFBE-C6C5-EDBE5CA42456}"/>
                </a:ext>
              </a:extLst>
            </p:cNvPr>
            <p:cNvSpPr/>
            <p:nvPr/>
          </p:nvSpPr>
          <p:spPr>
            <a:xfrm rot="5400000">
              <a:off x="5249402" y="1739165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956E5EA7-B693-89DF-9726-178753AED7A0}"/>
                </a:ext>
              </a:extLst>
            </p:cNvPr>
            <p:cNvSpPr/>
            <p:nvPr/>
          </p:nvSpPr>
          <p:spPr>
            <a:xfrm rot="5400000">
              <a:off x="2689192" y="1635976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B941DA-07C5-8858-555E-E19F0E3BDBFB}"/>
              </a:ext>
            </a:extLst>
          </p:cNvPr>
          <p:cNvGrpSpPr/>
          <p:nvPr/>
        </p:nvGrpSpPr>
        <p:grpSpPr>
          <a:xfrm>
            <a:off x="6074132" y="669449"/>
            <a:ext cx="1874548" cy="3760964"/>
            <a:chOff x="6074132" y="669449"/>
            <a:chExt cx="1874548" cy="3760964"/>
          </a:xfrm>
          <a:solidFill>
            <a:srgbClr val="697F9F"/>
          </a:solidFill>
        </p:grpSpPr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0E876E39-37FE-FBA7-6AA2-336F6B0CEAC6}"/>
                </a:ext>
              </a:extLst>
            </p:cNvPr>
            <p:cNvSpPr/>
            <p:nvPr/>
          </p:nvSpPr>
          <p:spPr>
            <a:xfrm rot="5400000">
              <a:off x="6933730" y="377832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0DE4CF25-3EF8-8822-702F-9BF1F662E7D7}"/>
                </a:ext>
              </a:extLst>
            </p:cNvPr>
            <p:cNvSpPr/>
            <p:nvPr/>
          </p:nvSpPr>
          <p:spPr>
            <a:xfrm rot="5400000">
              <a:off x="6039037" y="1220719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C8BC70D-7F29-A6F0-10CA-8ED08B044527}"/>
                </a:ext>
              </a:extLst>
            </p:cNvPr>
            <p:cNvSpPr/>
            <p:nvPr/>
          </p:nvSpPr>
          <p:spPr>
            <a:xfrm rot="5400000">
              <a:off x="5974954" y="1540493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AC21E86E-210D-7394-0323-F9EA950AD0C7}"/>
                </a:ext>
              </a:extLst>
            </p:cNvPr>
            <p:cNvSpPr/>
            <p:nvPr/>
          </p:nvSpPr>
          <p:spPr>
            <a:xfrm rot="5400000">
              <a:off x="5974951" y="1892425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3B89A5F2-D230-1184-D95D-BA2260AEA2A6}"/>
                </a:ext>
              </a:extLst>
            </p:cNvPr>
            <p:cNvSpPr/>
            <p:nvPr/>
          </p:nvSpPr>
          <p:spPr>
            <a:xfrm rot="5400000">
              <a:off x="7691096" y="1729269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9D63F3D-DD13-5870-DEE6-AEE835CE77BA}"/>
                </a:ext>
              </a:extLst>
            </p:cNvPr>
            <p:cNvSpPr/>
            <p:nvPr/>
          </p:nvSpPr>
          <p:spPr>
            <a:xfrm rot="5400000">
              <a:off x="5130886" y="1626080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1908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Графика, Шрифт, графическая встав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27FC691-C002-47BE-6975-3B265466C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1" y="2250418"/>
            <a:ext cx="1687616" cy="1687616"/>
          </a:xfrm>
          <a:prstGeom prst="rect">
            <a:avLst/>
          </a:prstGeom>
        </p:spPr>
      </p:pic>
      <p:sp>
        <p:nvSpPr>
          <p:cNvPr id="110" name="Google Shape;110;p20"/>
          <p:cNvSpPr txBox="1"/>
          <p:nvPr/>
        </p:nvSpPr>
        <p:spPr>
          <a:xfrm>
            <a:off x="2889878" y="2250418"/>
            <a:ext cx="2465893" cy="163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dirty="0">
                <a:solidFill>
                  <a:srgbClr val="404040"/>
                </a:solidFill>
                <a:latin typeface="Actay Wide Bd" pitchFamily="2" charset="0"/>
              </a:rPr>
              <a:t>КЛИЕНТ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- персонаж собственной игры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- </a:t>
            </a: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выбирает спортивные цели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- </a:t>
            </a: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следит за прогрессом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- получает достижения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5532074" y="2250418"/>
            <a:ext cx="2982534" cy="18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solidFill>
                  <a:srgbClr val="404040"/>
                </a:solidFill>
                <a:latin typeface="Actay Wide Bd" pitchFamily="2" charset="0"/>
              </a:rPr>
              <a:t>ТРЕНЕР</a:t>
            </a:r>
            <a:endParaRPr sz="27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- наставник, помогающий достичь поставленной цели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- </a:t>
            </a: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создает план тренировок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- </a:t>
            </a: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ведет квесты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- </a:t>
            </a:r>
            <a:r>
              <a:rPr lang="ru" sz="1100" dirty="0">
                <a:solidFill>
                  <a:srgbClr val="404040"/>
                </a:solidFill>
                <a:latin typeface="Actay Light" pitchFamily="2" charset="0"/>
              </a:rPr>
              <a:t>создает сообщество вокруг себя</a:t>
            </a:r>
            <a:endParaRPr sz="1100" dirty="0">
              <a:solidFill>
                <a:srgbClr val="404040"/>
              </a:solidFill>
              <a:latin typeface="Actay Light" pitchFamily="2" charset="0"/>
            </a:endParaRPr>
          </a:p>
        </p:txBody>
      </p:sp>
      <p:sp>
        <p:nvSpPr>
          <p:cNvPr id="2" name="Google Shape;71;p16">
            <a:extLst>
              <a:ext uri="{FF2B5EF4-FFF2-40B4-BE49-F238E27FC236}">
                <a16:creationId xmlns:a16="http://schemas.microsoft.com/office/drawing/2014/main" id="{1DD7E53E-D588-0F42-45BA-93B3FC69E3E1}"/>
              </a:ext>
            </a:extLst>
          </p:cNvPr>
          <p:cNvSpPr txBox="1"/>
          <p:nvPr/>
        </p:nvSpPr>
        <p:spPr>
          <a:xfrm>
            <a:off x="621691" y="831906"/>
            <a:ext cx="896940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rgbClr val="A2C4F7"/>
                </a:solidFill>
                <a:latin typeface="Actay Wide Bd" pitchFamily="2" charset="0"/>
              </a:rPr>
              <a:t>ГЕЙМИФИКАЦИЯ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аграмм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A34A0FD8-4C26-E2A1-DF84-0746EC00C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5969"/>
          <a:stretch/>
        </p:blipFill>
        <p:spPr>
          <a:xfrm>
            <a:off x="621691" y="2170706"/>
            <a:ext cx="2823469" cy="1736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ADD13-ED43-4FCB-0671-DFB04E23FE74}"/>
              </a:ext>
            </a:extLst>
          </p:cNvPr>
          <p:cNvSpPr txBox="1"/>
          <p:nvPr/>
        </p:nvSpPr>
        <p:spPr>
          <a:xfrm>
            <a:off x="621691" y="3906906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Actay Light" pitchFamily="2" charset="0"/>
              </a:rPr>
              <a:t>Объем рынка фитнеса </a:t>
            </a:r>
            <a:r>
              <a:rPr lang="ru-RU" sz="1100" dirty="0">
                <a:effectLst/>
                <a:latin typeface="Actay Light" pitchFamily="2" charset="0"/>
              </a:rPr>
              <a:t>в России в 2018-2022 </a:t>
            </a:r>
            <a:r>
              <a:rPr lang="ru-RU" sz="1100" dirty="0" err="1">
                <a:effectLst/>
                <a:latin typeface="Actay Light" pitchFamily="2" charset="0"/>
              </a:rPr>
              <a:t>гг</a:t>
            </a:r>
            <a:r>
              <a:rPr lang="ru-RU" sz="1100" dirty="0">
                <a:effectLst/>
                <a:latin typeface="Actay Light" pitchFamily="2" charset="0"/>
              </a:rPr>
              <a:t>, подготовленный </a:t>
            </a:r>
            <a:r>
              <a:rPr lang="en-US" sz="1100" dirty="0" err="1">
                <a:effectLst/>
                <a:latin typeface="Actay Light" pitchFamily="2" charset="0"/>
              </a:rPr>
              <a:t>BusinesStat</a:t>
            </a:r>
            <a:r>
              <a:rPr lang="en-US" sz="1100" dirty="0">
                <a:effectLst/>
                <a:latin typeface="Actay Light" pitchFamily="2" charset="0"/>
              </a:rPr>
              <a:t> </a:t>
            </a:r>
            <a:r>
              <a:rPr lang="ru-RU" sz="1100" dirty="0">
                <a:effectLst/>
                <a:latin typeface="Actay Light" pitchFamily="2" charset="0"/>
              </a:rPr>
              <a:t>в 2023 г</a:t>
            </a:r>
          </a:p>
        </p:txBody>
      </p:sp>
      <p:sp>
        <p:nvSpPr>
          <p:cNvPr id="125" name="Google Shape;125;p22"/>
          <p:cNvSpPr txBox="1"/>
          <p:nvPr/>
        </p:nvSpPr>
        <p:spPr>
          <a:xfrm>
            <a:off x="4572000" y="2170706"/>
            <a:ext cx="3504599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13,7 тыс.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фитнес-объектов</a:t>
            </a:r>
          </a:p>
          <a:p>
            <a:pPr lvl="0"/>
            <a:endParaRPr lang="ru-RU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181,2 млрд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оборот</a:t>
            </a:r>
          </a:p>
          <a:p>
            <a:pPr lvl="0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фитнес рынка в 2022 г.</a:t>
            </a:r>
          </a:p>
          <a:p>
            <a:pPr lvl="0"/>
            <a:endParaRPr lang="ru-RU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+13%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прирост оборота фитнес рынка в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I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полугодии 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2" name="Google Shape;71;p16">
            <a:extLst>
              <a:ext uri="{FF2B5EF4-FFF2-40B4-BE49-F238E27FC236}">
                <a16:creationId xmlns:a16="http://schemas.microsoft.com/office/drawing/2014/main" id="{F0C9E6BD-8A5C-D6B9-D91D-D83857970F6B}"/>
              </a:ext>
            </a:extLst>
          </p:cNvPr>
          <p:cNvSpPr txBox="1"/>
          <p:nvPr/>
        </p:nvSpPr>
        <p:spPr>
          <a:xfrm>
            <a:off x="621691" y="831906"/>
            <a:ext cx="896940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rgbClr val="A2C4F7"/>
                </a:solidFill>
                <a:latin typeface="Actay Wide Bd" pitchFamily="2" charset="0"/>
              </a:rPr>
              <a:t>РЫНОК ФИТНЕСА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B58971D-C46F-1455-3BA0-E3F2017800DB}"/>
              </a:ext>
            </a:extLst>
          </p:cNvPr>
          <p:cNvSpPr/>
          <p:nvPr/>
        </p:nvSpPr>
        <p:spPr>
          <a:xfrm>
            <a:off x="3604766" y="0"/>
            <a:ext cx="5539234" cy="5143500"/>
          </a:xfrm>
          <a:prstGeom prst="rect">
            <a:avLst/>
          </a:prstGeom>
          <a:solidFill>
            <a:srgbClr val="A2C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B98936B-9E8C-33C3-22C9-559DB7294135}"/>
              </a:ext>
            </a:extLst>
          </p:cNvPr>
          <p:cNvSpPr/>
          <p:nvPr/>
        </p:nvSpPr>
        <p:spPr>
          <a:xfrm>
            <a:off x="1033017" y="0"/>
            <a:ext cx="5143500" cy="5143500"/>
          </a:xfrm>
          <a:prstGeom prst="ellipse">
            <a:avLst/>
          </a:prstGeom>
          <a:solidFill>
            <a:srgbClr val="D8FF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B253E33-F031-AE58-2539-03EC5668B830}"/>
              </a:ext>
            </a:extLst>
          </p:cNvPr>
          <p:cNvSpPr/>
          <p:nvPr/>
        </p:nvSpPr>
        <p:spPr>
          <a:xfrm>
            <a:off x="1639702" y="1213369"/>
            <a:ext cx="3930132" cy="3930134"/>
          </a:xfrm>
          <a:prstGeom prst="ellipse">
            <a:avLst/>
          </a:prstGeom>
          <a:solidFill>
            <a:srgbClr val="C6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B95A637-EBC7-246E-000E-A1E42E8B4471}"/>
              </a:ext>
            </a:extLst>
          </p:cNvPr>
          <p:cNvSpPr/>
          <p:nvPr/>
        </p:nvSpPr>
        <p:spPr>
          <a:xfrm>
            <a:off x="2122663" y="2179293"/>
            <a:ext cx="2964210" cy="2964210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2F28934-7AD1-4E14-1393-E6E17A0AED82}"/>
              </a:ext>
            </a:extLst>
          </p:cNvPr>
          <p:cNvSpPr/>
          <p:nvPr/>
        </p:nvSpPr>
        <p:spPr>
          <a:xfrm>
            <a:off x="2638709" y="3211388"/>
            <a:ext cx="1932112" cy="1932112"/>
          </a:xfrm>
          <a:prstGeom prst="ellipse">
            <a:avLst/>
          </a:prstGeom>
          <a:solidFill>
            <a:srgbClr val="A2C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A37F-0079-8D62-EC82-1F320480387C}"/>
              </a:ext>
            </a:extLst>
          </p:cNvPr>
          <p:cNvSpPr txBox="1"/>
          <p:nvPr/>
        </p:nvSpPr>
        <p:spPr>
          <a:xfrm>
            <a:off x="2905139" y="295871"/>
            <a:ext cx="1399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PAM</a:t>
            </a:r>
          </a:p>
          <a:p>
            <a:pPr algn="ctr"/>
            <a:r>
              <a:rPr lang="ru-RU" sz="1100" u="sng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потенциальный</a:t>
            </a: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объем рынка</a:t>
            </a:r>
          </a:p>
        </p:txBody>
      </p:sp>
      <p:sp>
        <p:nvSpPr>
          <p:cNvPr id="118" name="Google Shape;118;p21"/>
          <p:cNvSpPr txBox="1"/>
          <p:nvPr/>
        </p:nvSpPr>
        <p:spPr>
          <a:xfrm>
            <a:off x="95570" y="4515324"/>
            <a:ext cx="2157252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Light" pitchFamily="2" charset="0"/>
              </a:rPr>
              <a:t>Для анализа рынка были использованы данные из исследования </a:t>
            </a:r>
            <a:r>
              <a:rPr lang="ru" sz="9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ctay Light" pitchFamily="2" charset="0"/>
              </a:rPr>
              <a:t>FitnessData</a:t>
            </a:r>
            <a:endParaRPr sz="900" b="1" dirty="0">
              <a:solidFill>
                <a:schemeClr val="bg2">
                  <a:lumMod val="60000"/>
                  <a:lumOff val="40000"/>
                </a:schemeClr>
              </a:solidFill>
              <a:latin typeface="Actay Ligh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52B15-61D8-6CB8-CFF2-30EC7416C2FD}"/>
              </a:ext>
            </a:extLst>
          </p:cNvPr>
          <p:cNvSpPr txBox="1"/>
          <p:nvPr/>
        </p:nvSpPr>
        <p:spPr>
          <a:xfrm>
            <a:off x="2905139" y="1388164"/>
            <a:ext cx="1399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TAM</a:t>
            </a:r>
          </a:p>
          <a:p>
            <a:pPr algn="ctr"/>
            <a:r>
              <a:rPr lang="ru-RU" sz="1100" u="sng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общий</a:t>
            </a:r>
          </a:p>
          <a:p>
            <a:pPr algn="ct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объем рынка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E6456-FAB3-072D-AC45-6DEF033F4103}"/>
              </a:ext>
            </a:extLst>
          </p:cNvPr>
          <p:cNvSpPr txBox="1"/>
          <p:nvPr/>
        </p:nvSpPr>
        <p:spPr>
          <a:xfrm>
            <a:off x="2905139" y="2384526"/>
            <a:ext cx="1399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SAM</a:t>
            </a:r>
          </a:p>
          <a:p>
            <a:pPr algn="ctr"/>
            <a:r>
              <a:rPr lang="ru-RU" sz="1100" u="sng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доступный</a:t>
            </a:r>
          </a:p>
          <a:p>
            <a:pPr algn="ct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объем рынка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E893D-11AA-BAD9-BE00-9FCAEC64CCB5}"/>
              </a:ext>
            </a:extLst>
          </p:cNvPr>
          <p:cNvSpPr txBox="1"/>
          <p:nvPr/>
        </p:nvSpPr>
        <p:spPr>
          <a:xfrm>
            <a:off x="2638708" y="3823501"/>
            <a:ext cx="193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SOM</a:t>
            </a:r>
          </a:p>
          <a:p>
            <a:pPr algn="ctr"/>
            <a:r>
              <a:rPr lang="ru-RU" sz="1100" u="sng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реально достижимый </a:t>
            </a:r>
          </a:p>
          <a:p>
            <a:pPr algn="ct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объем рынка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67113-3029-0927-EA40-5C772DB81F20}"/>
              </a:ext>
            </a:extLst>
          </p:cNvPr>
          <p:cNvSpPr txBox="1"/>
          <p:nvPr/>
        </p:nvSpPr>
        <p:spPr>
          <a:xfrm>
            <a:off x="6461534" y="312387"/>
            <a:ext cx="22685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прирост тренеров за три года +5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%</a:t>
            </a: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: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</a:t>
            </a: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402 000</a:t>
            </a:r>
            <a:endParaRPr lang="ru-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16 100 000 000₽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B1E390-6B94-F89C-55E3-3E32FC9E5458}"/>
              </a:ext>
            </a:extLst>
          </p:cNvPr>
          <p:cNvSpPr txBox="1"/>
          <p:nvPr/>
        </p:nvSpPr>
        <p:spPr>
          <a:xfrm>
            <a:off x="6461534" y="1388164"/>
            <a:ext cx="2268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тренеров: 350 000</a:t>
            </a:r>
            <a:endParaRPr lang="ru-RU" sz="1100" b="1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14 000 000 000₽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C1DDC6-F408-4439-2C9E-1C6F0C9B4FD4}"/>
              </a:ext>
            </a:extLst>
          </p:cNvPr>
          <p:cNvSpPr txBox="1"/>
          <p:nvPr/>
        </p:nvSpPr>
        <p:spPr>
          <a:xfrm>
            <a:off x="6461534" y="2387143"/>
            <a:ext cx="2268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тренеров: 10 000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100 000 000₽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3BE2E-528E-B935-4411-5A975A8698AC}"/>
              </a:ext>
            </a:extLst>
          </p:cNvPr>
          <p:cNvSpPr txBox="1"/>
          <p:nvPr/>
        </p:nvSpPr>
        <p:spPr>
          <a:xfrm>
            <a:off x="6461534" y="3822955"/>
            <a:ext cx="22685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тренеров через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три года: 7 000</a:t>
            </a:r>
            <a:endParaRPr lang="ru-RU" sz="1100" b="1" u="sng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  <a:p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70 000 000₽</a:t>
            </a:r>
            <a:endParaRPr lang="ru-RU" sz="1050" u="sng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076FB60-B79B-6EAB-761C-15A0188D8F01}"/>
              </a:ext>
            </a:extLst>
          </p:cNvPr>
          <p:cNvCxnSpPr>
            <a:cxnSpLocks/>
          </p:cNvCxnSpPr>
          <p:nvPr/>
        </p:nvCxnSpPr>
        <p:spPr>
          <a:xfrm flipH="1">
            <a:off x="4013513" y="468975"/>
            <a:ext cx="2374468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E5D8BB9-78C3-63D0-3334-F33533F06D76}"/>
              </a:ext>
            </a:extLst>
          </p:cNvPr>
          <p:cNvCxnSpPr>
            <a:cxnSpLocks/>
          </p:cNvCxnSpPr>
          <p:nvPr/>
        </p:nvCxnSpPr>
        <p:spPr>
          <a:xfrm flipH="1">
            <a:off x="4013513" y="1567831"/>
            <a:ext cx="2374468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8200FB8-941F-9E06-7F98-D600B5190F97}"/>
              </a:ext>
            </a:extLst>
          </p:cNvPr>
          <p:cNvCxnSpPr>
            <a:cxnSpLocks/>
          </p:cNvCxnSpPr>
          <p:nvPr/>
        </p:nvCxnSpPr>
        <p:spPr>
          <a:xfrm flipH="1">
            <a:off x="4013513" y="2571750"/>
            <a:ext cx="2374468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F4E483B-6D46-9FBF-3090-95D9A7347E0A}"/>
              </a:ext>
            </a:extLst>
          </p:cNvPr>
          <p:cNvCxnSpPr>
            <a:cxnSpLocks/>
          </p:cNvCxnSpPr>
          <p:nvPr/>
        </p:nvCxnSpPr>
        <p:spPr>
          <a:xfrm flipH="1">
            <a:off x="4013513" y="3992232"/>
            <a:ext cx="2374468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18;p21">
            <a:extLst>
              <a:ext uri="{FF2B5EF4-FFF2-40B4-BE49-F238E27FC236}">
                <a16:creationId xmlns:a16="http://schemas.microsoft.com/office/drawing/2014/main" id="{3CAAEC85-3075-CD12-C3EF-C6FC3483E9F8}"/>
              </a:ext>
            </a:extLst>
          </p:cNvPr>
          <p:cNvSpPr txBox="1"/>
          <p:nvPr/>
        </p:nvSpPr>
        <p:spPr>
          <a:xfrm>
            <a:off x="95570" y="127735"/>
            <a:ext cx="1544132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Wide Bd" pitchFamily="2" charset="0"/>
              </a:rPr>
              <a:t>УСЛОВИЯ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800" dirty="0">
              <a:solidFill>
                <a:schemeClr val="bg2">
                  <a:lumMod val="60000"/>
                  <a:lumOff val="4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Light" pitchFamily="2" charset="0"/>
              </a:rPr>
              <a:t>Стоимость подписки: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Wide Bd" pitchFamily="2" charset="0"/>
              </a:rPr>
              <a:t>500₽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800" b="1" dirty="0">
              <a:solidFill>
                <a:schemeClr val="bg2">
                  <a:lumMod val="60000"/>
                  <a:lumOff val="4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Light" pitchFamily="2" charset="0"/>
              </a:rPr>
              <a:t>Количество клиентов: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Wide Bd" pitchFamily="2" charset="0"/>
              </a:rPr>
              <a:t>о</a:t>
            </a:r>
            <a:r>
              <a:rPr lang="ru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Actay Wide Bd" pitchFamily="2" charset="0"/>
              </a:rPr>
              <a:t>т 20 до 80</a:t>
            </a:r>
            <a:endParaRPr sz="800" dirty="0">
              <a:solidFill>
                <a:schemeClr val="bg2">
                  <a:lumMod val="60000"/>
                  <a:lumOff val="40000"/>
                </a:schemeClr>
              </a:solidFill>
              <a:latin typeface="Actay Wide B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/>
        </p:nvSpPr>
        <p:spPr>
          <a:xfrm>
            <a:off x="621691" y="1980020"/>
            <a:ext cx="62370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A2C4F7"/>
                </a:solidFill>
                <a:latin typeface="Actay Light" pitchFamily="2" charset="0"/>
              </a:rPr>
              <a:t>Аналогичные услуги:</a:t>
            </a:r>
            <a:endParaRPr sz="1200" dirty="0">
              <a:solidFill>
                <a:srgbClr val="A2C4F7"/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CRM-системы для фитнеса</a:t>
            </a:r>
            <a:endParaRPr sz="1600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НО – в них нет возможности вести персональный план тренировок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они </a:t>
            </a: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нацелены на сети фитнес клубов и групповые занятия</a:t>
            </a:r>
            <a:endParaRPr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A2C4F7"/>
                </a:solidFill>
                <a:latin typeface="Actay Light" pitchFamily="2" charset="0"/>
              </a:rPr>
              <a:t>С идентичной бизнес-моделью:</a:t>
            </a:r>
            <a:endParaRPr sz="1200" dirty="0">
              <a:solidFill>
                <a:srgbClr val="A2C4F7"/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Непопулярные стартапы,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потенциал видят и другие игроки</a:t>
            </a:r>
            <a:endParaRPr sz="1600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НО – наше преимущество: более комплексный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функционал для клиентов и тренеров</a:t>
            </a:r>
            <a:endParaRPr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2" name="Google Shape;71;p16">
            <a:extLst>
              <a:ext uri="{FF2B5EF4-FFF2-40B4-BE49-F238E27FC236}">
                <a16:creationId xmlns:a16="http://schemas.microsoft.com/office/drawing/2014/main" id="{F0C9E6BD-8A5C-D6B9-D91D-D83857970F6B}"/>
              </a:ext>
            </a:extLst>
          </p:cNvPr>
          <p:cNvSpPr txBox="1"/>
          <p:nvPr/>
        </p:nvSpPr>
        <p:spPr>
          <a:xfrm>
            <a:off x="621691" y="831906"/>
            <a:ext cx="896940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rgbClr val="A2C4F7"/>
                </a:solidFill>
                <a:latin typeface="Actay Wide Bd" pitchFamily="2" charset="0"/>
              </a:rPr>
              <a:t>КОНКУРЕНТЫ</a:t>
            </a:r>
          </a:p>
        </p:txBody>
      </p:sp>
      <p:pic>
        <p:nvPicPr>
          <p:cNvPr id="4" name="Рисунок 3" descr="Изображение выглядит как Графика, круг, дизайн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546D81B-C823-2EBB-A9E0-AD5125C20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00" y="590824"/>
            <a:ext cx="1585933" cy="15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6;p24">
            <a:extLst>
              <a:ext uri="{FF2B5EF4-FFF2-40B4-BE49-F238E27FC236}">
                <a16:creationId xmlns:a16="http://schemas.microsoft.com/office/drawing/2014/main" id="{B16F6A9A-07AB-483C-8259-18C671A33EE3}"/>
              </a:ext>
            </a:extLst>
          </p:cNvPr>
          <p:cNvSpPr txBox="1"/>
          <p:nvPr/>
        </p:nvSpPr>
        <p:spPr>
          <a:xfrm>
            <a:off x="605550" y="2373517"/>
            <a:ext cx="762091" cy="10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b="1" dirty="0">
                <a:solidFill>
                  <a:srgbClr val="A2C4F7">
                    <a:alpha val="23000"/>
                  </a:srgbClr>
                </a:solidFill>
                <a:latin typeface="Actay Wide Bd" pitchFamily="2" charset="0"/>
              </a:rPr>
              <a:t>1</a:t>
            </a:r>
          </a:p>
        </p:txBody>
      </p:sp>
      <p:sp>
        <p:nvSpPr>
          <p:cNvPr id="136" name="Google Shape;136;p24"/>
          <p:cNvSpPr txBox="1"/>
          <p:nvPr/>
        </p:nvSpPr>
        <p:spPr>
          <a:xfrm>
            <a:off x="605550" y="590375"/>
            <a:ext cx="7232164" cy="10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A2C4F7"/>
                </a:solidFill>
                <a:latin typeface="Actay Wide Bd" pitchFamily="2" charset="0"/>
              </a:rPr>
              <a:t>КЛЮЧЕВЫЕ ЭЛЕМЕНТЫ МАРКЕТИНГОВОЙ СТРАТЕГИИ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3B3D7-D7CF-569B-0210-661310BC9674}"/>
              </a:ext>
            </a:extLst>
          </p:cNvPr>
          <p:cNvSpPr txBox="1"/>
          <p:nvPr/>
        </p:nvSpPr>
        <p:spPr>
          <a:xfrm>
            <a:off x="1074719" y="2496477"/>
            <a:ext cx="2891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" dirty="0">
                <a:latin typeface="Actay Light" pitchFamily="2" charset="0"/>
              </a:rPr>
              <a:t>Проведение конференций для тренеров </a:t>
            </a:r>
            <a:r>
              <a:rPr lang="ru" dirty="0">
                <a:latin typeface="Actay Wide Bd" pitchFamily="2" charset="0"/>
              </a:rPr>
              <a:t>«Заработай больше в приложении»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43BC9-116D-FEBC-734E-94F5129BC276}"/>
              </a:ext>
            </a:extLst>
          </p:cNvPr>
          <p:cNvSpPr txBox="1"/>
          <p:nvPr/>
        </p:nvSpPr>
        <p:spPr>
          <a:xfrm>
            <a:off x="4846168" y="2496477"/>
            <a:ext cx="3093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ctay Light" pitchFamily="2" charset="0"/>
              </a:rPr>
              <a:t>Партнерство</a:t>
            </a:r>
            <a:r>
              <a:rPr lang="ru" dirty="0">
                <a:latin typeface="Actay Light" pitchFamily="2" charset="0"/>
              </a:rPr>
              <a:t> с </a:t>
            </a:r>
            <a:r>
              <a:rPr lang="ru" dirty="0">
                <a:latin typeface="Actay Wide Bd" pitchFamily="2" charset="0"/>
              </a:rPr>
              <a:t>учебными заведениями</a:t>
            </a:r>
            <a:r>
              <a:rPr lang="ru" dirty="0">
                <a:latin typeface="Actay Light" pitchFamily="2" charset="0"/>
              </a:rPr>
              <a:t>, выпускающими фитнес-тренеров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7A877-5849-C48A-957B-0A9F827C056C}"/>
              </a:ext>
            </a:extLst>
          </p:cNvPr>
          <p:cNvSpPr txBox="1"/>
          <p:nvPr/>
        </p:nvSpPr>
        <p:spPr>
          <a:xfrm>
            <a:off x="1074719" y="3787326"/>
            <a:ext cx="2048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ctay Light" pitchFamily="2" charset="0"/>
              </a:rPr>
              <a:t>Сотрудничество</a:t>
            </a:r>
          </a:p>
          <a:p>
            <a:r>
              <a:rPr lang="ru-RU" dirty="0">
                <a:latin typeface="Actay Light" pitchFamily="2" charset="0"/>
              </a:rPr>
              <a:t>с </a:t>
            </a:r>
            <a:r>
              <a:rPr lang="ru-RU" dirty="0" err="1">
                <a:latin typeface="Actay Wide Bd" pitchFamily="2" charset="0"/>
              </a:rPr>
              <a:t>инфлюенсерами</a:t>
            </a:r>
            <a:endParaRPr lang="ru-RU" dirty="0">
              <a:latin typeface="Actay Wide Bd" pitchFamily="2" charset="0"/>
            </a:endParaRPr>
          </a:p>
          <a:p>
            <a:r>
              <a:rPr lang="ru-RU" dirty="0">
                <a:latin typeface="Actay Light" pitchFamily="2" charset="0"/>
              </a:rPr>
              <a:t>в сфере фитнеса</a:t>
            </a:r>
            <a:endParaRPr lang="ru" dirty="0">
              <a:latin typeface="Actay 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78E1A-1BA4-E598-36D7-E9C4C68785E2}"/>
              </a:ext>
            </a:extLst>
          </p:cNvPr>
          <p:cNvSpPr txBox="1"/>
          <p:nvPr/>
        </p:nvSpPr>
        <p:spPr>
          <a:xfrm>
            <a:off x="4846167" y="3895048"/>
            <a:ext cx="2490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  <a:latin typeface="Actay Light" pitchFamily="2" charset="0"/>
              </a:rPr>
              <a:t>SEO, </a:t>
            </a:r>
            <a:r>
              <a:rPr lang="ru" dirty="0">
                <a:latin typeface="Actay Light" pitchFamily="2" charset="0"/>
              </a:rPr>
              <a:t>таргетированная</a:t>
            </a:r>
            <a:endParaRPr lang="en-US" dirty="0"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latin typeface="Actay Light" pitchFamily="2" charset="0"/>
              </a:rPr>
              <a:t>и </a:t>
            </a:r>
            <a:r>
              <a:rPr lang="ru" dirty="0">
                <a:solidFill>
                  <a:schemeClr val="dk1"/>
                </a:solidFill>
                <a:latin typeface="Actay Light" pitchFamily="2" charset="0"/>
              </a:rPr>
              <a:t>контекстная</a:t>
            </a:r>
            <a:r>
              <a:rPr lang="ru" dirty="0">
                <a:latin typeface="Actay Light" pitchFamily="2" charset="0"/>
              </a:rPr>
              <a:t> </a:t>
            </a:r>
            <a:r>
              <a:rPr lang="ru" dirty="0">
                <a:latin typeface="Actay Wide Bd" pitchFamily="2" charset="0"/>
              </a:rPr>
              <a:t>реклама</a:t>
            </a:r>
          </a:p>
        </p:txBody>
      </p:sp>
      <p:sp>
        <p:nvSpPr>
          <p:cNvPr id="9" name="Google Shape;136;p24">
            <a:extLst>
              <a:ext uri="{FF2B5EF4-FFF2-40B4-BE49-F238E27FC236}">
                <a16:creationId xmlns:a16="http://schemas.microsoft.com/office/drawing/2014/main" id="{F39AC7FA-F38D-2B97-270F-35F8B017F9EC}"/>
              </a:ext>
            </a:extLst>
          </p:cNvPr>
          <p:cNvSpPr txBox="1"/>
          <p:nvPr/>
        </p:nvSpPr>
        <p:spPr>
          <a:xfrm>
            <a:off x="4347404" y="2373517"/>
            <a:ext cx="762091" cy="10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b="1" dirty="0">
                <a:solidFill>
                  <a:srgbClr val="A2C4F7">
                    <a:alpha val="23000"/>
                  </a:srgbClr>
                </a:solidFill>
                <a:latin typeface="Actay Wide Bd" pitchFamily="2" charset="0"/>
              </a:rPr>
              <a:t>2</a:t>
            </a:r>
          </a:p>
        </p:txBody>
      </p:sp>
      <p:sp>
        <p:nvSpPr>
          <p:cNvPr id="10" name="Google Shape;136;p24">
            <a:extLst>
              <a:ext uri="{FF2B5EF4-FFF2-40B4-BE49-F238E27FC236}">
                <a16:creationId xmlns:a16="http://schemas.microsoft.com/office/drawing/2014/main" id="{B7113E5D-3DEF-4318-8EBE-1F50A2831C8F}"/>
              </a:ext>
            </a:extLst>
          </p:cNvPr>
          <p:cNvSpPr txBox="1"/>
          <p:nvPr/>
        </p:nvSpPr>
        <p:spPr>
          <a:xfrm>
            <a:off x="605550" y="3737359"/>
            <a:ext cx="762091" cy="10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b="1" dirty="0">
                <a:solidFill>
                  <a:srgbClr val="A2C4F7">
                    <a:alpha val="23000"/>
                  </a:srgbClr>
                </a:solidFill>
                <a:latin typeface="Actay Wide Bd" pitchFamily="2" charset="0"/>
              </a:rPr>
              <a:t>3</a:t>
            </a:r>
          </a:p>
        </p:txBody>
      </p:sp>
      <p:sp>
        <p:nvSpPr>
          <p:cNvPr id="11" name="Google Shape;136;p24">
            <a:extLst>
              <a:ext uri="{FF2B5EF4-FFF2-40B4-BE49-F238E27FC236}">
                <a16:creationId xmlns:a16="http://schemas.microsoft.com/office/drawing/2014/main" id="{750D6665-4BB7-9021-F14C-B464445A1B67}"/>
              </a:ext>
            </a:extLst>
          </p:cNvPr>
          <p:cNvSpPr txBox="1"/>
          <p:nvPr/>
        </p:nvSpPr>
        <p:spPr>
          <a:xfrm>
            <a:off x="4347404" y="3655171"/>
            <a:ext cx="762091" cy="10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b="1" dirty="0">
                <a:solidFill>
                  <a:srgbClr val="A2C4F7">
                    <a:alpha val="23000"/>
                  </a:srgbClr>
                </a:solidFill>
                <a:latin typeface="Actay Wide Bd" pitchFamily="2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D943E2F0-0884-A9F5-770A-4C8DE225F70C}"/>
              </a:ext>
            </a:extLst>
          </p:cNvPr>
          <p:cNvSpPr/>
          <p:nvPr/>
        </p:nvSpPr>
        <p:spPr>
          <a:xfrm>
            <a:off x="605550" y="2840606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A143373-6767-4072-9D78-7F9AC1FD6BD1}"/>
              </a:ext>
            </a:extLst>
          </p:cNvPr>
          <p:cNvCxnSpPr>
            <a:cxnSpLocks/>
          </p:cNvCxnSpPr>
          <p:nvPr/>
        </p:nvCxnSpPr>
        <p:spPr>
          <a:xfrm flipH="1">
            <a:off x="4013513" y="3224490"/>
            <a:ext cx="761687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689D6A-CFFA-4A6A-947D-9BA6E18F56F2}"/>
              </a:ext>
            </a:extLst>
          </p:cNvPr>
          <p:cNvSpPr txBox="1"/>
          <p:nvPr/>
        </p:nvSpPr>
        <p:spPr>
          <a:xfrm>
            <a:off x="819256" y="2962881"/>
            <a:ext cx="1108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вирусный контент </a:t>
            </a:r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1E1DAB4-84E8-EC29-202C-68CF7FEF4367}"/>
              </a:ext>
            </a:extLst>
          </p:cNvPr>
          <p:cNvSpPr/>
          <p:nvPr/>
        </p:nvSpPr>
        <p:spPr>
          <a:xfrm>
            <a:off x="605550" y="3778473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9D39D-FB2D-4DDA-FBAA-56C240EEFE8E}"/>
              </a:ext>
            </a:extLst>
          </p:cNvPr>
          <p:cNvSpPr txBox="1"/>
          <p:nvPr/>
        </p:nvSpPr>
        <p:spPr>
          <a:xfrm>
            <a:off x="796617" y="3900748"/>
            <a:ext cx="1108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ctay Light" pitchFamily="2" charset="0"/>
              </a:rPr>
              <a:t>reels</a:t>
            </a:r>
            <a:r>
              <a:rPr lang="ru-RU" dirty="0">
                <a:latin typeface="Actay Light" pitchFamily="2" charset="0"/>
              </a:rPr>
              <a:t>,</a:t>
            </a:r>
            <a:endParaRPr lang="en-US" dirty="0">
              <a:latin typeface="Actay Light" pitchFamily="2" charset="0"/>
            </a:endParaRPr>
          </a:p>
          <a:p>
            <a:r>
              <a:rPr lang="en-US" dirty="0">
                <a:latin typeface="Actay Light" pitchFamily="2" charset="0"/>
              </a:rPr>
              <a:t>shorts</a:t>
            </a:r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90ABFE9-70B5-8BA5-F3FA-0DDC80ACBD6D}"/>
              </a:ext>
            </a:extLst>
          </p:cNvPr>
          <p:cNvSpPr/>
          <p:nvPr/>
        </p:nvSpPr>
        <p:spPr>
          <a:xfrm>
            <a:off x="605550" y="1902738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8D903-4BF5-CBC9-D76C-669E013FC8C5}"/>
              </a:ext>
            </a:extLst>
          </p:cNvPr>
          <p:cNvSpPr txBox="1"/>
          <p:nvPr/>
        </p:nvSpPr>
        <p:spPr>
          <a:xfrm>
            <a:off x="819256" y="2025013"/>
            <a:ext cx="1108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статьи дзен</a:t>
            </a:r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51B7D1E-C305-4002-A55B-6C6EA6766A7E}"/>
              </a:ext>
            </a:extLst>
          </p:cNvPr>
          <p:cNvSpPr/>
          <p:nvPr/>
        </p:nvSpPr>
        <p:spPr>
          <a:xfrm>
            <a:off x="1926779" y="3778473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6AF51F-722D-442F-625D-3B3499C6DD72}"/>
              </a:ext>
            </a:extLst>
          </p:cNvPr>
          <p:cNvSpPr txBox="1"/>
          <p:nvPr/>
        </p:nvSpPr>
        <p:spPr>
          <a:xfrm>
            <a:off x="2117846" y="3900748"/>
            <a:ext cx="1429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социальные</a:t>
            </a:r>
          </a:p>
          <a:p>
            <a:r>
              <a:rPr lang="ru-RU" dirty="0"/>
              <a:t>сети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B58FE0F-DE81-EAE0-AABF-D2159F68E684}"/>
              </a:ext>
            </a:extLst>
          </p:cNvPr>
          <p:cNvSpPr/>
          <p:nvPr/>
        </p:nvSpPr>
        <p:spPr>
          <a:xfrm>
            <a:off x="1921189" y="2840606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52A3E-4CEF-1D7A-DCC1-80520EE7FEA7}"/>
              </a:ext>
            </a:extLst>
          </p:cNvPr>
          <p:cNvSpPr txBox="1"/>
          <p:nvPr/>
        </p:nvSpPr>
        <p:spPr>
          <a:xfrm>
            <a:off x="2112256" y="2962881"/>
            <a:ext cx="1726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блоги и </a:t>
            </a:r>
          </a:p>
          <a:p>
            <a:r>
              <a:rPr lang="ru-RU" dirty="0">
                <a:latin typeface="Actay Light" pitchFamily="2" charset="0"/>
              </a:rPr>
              <a:t>Фитнес-издания</a:t>
            </a:r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375365F-5E08-18E4-D8D8-F032B4E29CAC}"/>
              </a:ext>
            </a:extLst>
          </p:cNvPr>
          <p:cNvSpPr/>
          <p:nvPr/>
        </p:nvSpPr>
        <p:spPr>
          <a:xfrm>
            <a:off x="1921189" y="1902738"/>
            <a:ext cx="767771" cy="767771"/>
          </a:xfrm>
          <a:prstGeom prst="ellipse">
            <a:avLst/>
          </a:prstGeom>
          <a:solidFill>
            <a:srgbClr val="B6D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76E8C7-245E-CEA8-8DF9-96EE74A85C19}"/>
              </a:ext>
            </a:extLst>
          </p:cNvPr>
          <p:cNvSpPr txBox="1"/>
          <p:nvPr/>
        </p:nvSpPr>
        <p:spPr>
          <a:xfrm>
            <a:off x="2112256" y="2025013"/>
            <a:ext cx="1726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спец</a:t>
            </a:r>
          </a:p>
          <a:p>
            <a:r>
              <a:rPr lang="ru-RU" dirty="0">
                <a:latin typeface="Actay Light" pitchFamily="2" charset="0"/>
              </a:rPr>
              <a:t>мероприятия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2C808-C8EE-A2EF-0830-2A0BB89624FE}"/>
              </a:ext>
            </a:extLst>
          </p:cNvPr>
          <p:cNvSpPr txBox="1"/>
          <p:nvPr/>
        </p:nvSpPr>
        <p:spPr>
          <a:xfrm>
            <a:off x="4950217" y="3070601"/>
            <a:ext cx="993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Actay Light" pitchFamily="2" charset="0"/>
              </a:rPr>
              <a:t>лендинг</a:t>
            </a:r>
            <a:endParaRPr lang="ru-RU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DB6EE1A-E19E-8B3B-3D08-BF4630CF55E9}"/>
              </a:ext>
            </a:extLst>
          </p:cNvPr>
          <p:cNvCxnSpPr>
            <a:cxnSpLocks/>
          </p:cNvCxnSpPr>
          <p:nvPr/>
        </p:nvCxnSpPr>
        <p:spPr>
          <a:xfrm flipH="1">
            <a:off x="6034581" y="3224490"/>
            <a:ext cx="761687" cy="0"/>
          </a:xfrm>
          <a:prstGeom prst="line">
            <a:avLst/>
          </a:prstGeom>
          <a:ln w="12700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551D172-88E0-1888-F989-780648C35B2B}"/>
              </a:ext>
            </a:extLst>
          </p:cNvPr>
          <p:cNvSpPr txBox="1"/>
          <p:nvPr/>
        </p:nvSpPr>
        <p:spPr>
          <a:xfrm>
            <a:off x="6971285" y="3070601"/>
            <a:ext cx="1786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ctay Light" pitchFamily="2" charset="0"/>
              </a:rPr>
              <a:t>приложение</a:t>
            </a:r>
            <a:endParaRPr lang="ru-RU" dirty="0"/>
          </a:p>
        </p:txBody>
      </p:sp>
      <p:sp>
        <p:nvSpPr>
          <p:cNvPr id="30" name="Google Shape;71;p16">
            <a:extLst>
              <a:ext uri="{FF2B5EF4-FFF2-40B4-BE49-F238E27FC236}">
                <a16:creationId xmlns:a16="http://schemas.microsoft.com/office/drawing/2014/main" id="{FFFFDE31-2392-736B-A27A-3BD1DD37071B}"/>
              </a:ext>
            </a:extLst>
          </p:cNvPr>
          <p:cNvSpPr txBox="1"/>
          <p:nvPr/>
        </p:nvSpPr>
        <p:spPr>
          <a:xfrm>
            <a:off x="512834" y="415096"/>
            <a:ext cx="896940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rgbClr val="A2C4F7"/>
                </a:solidFill>
                <a:latin typeface="Actay Wide Bd" pitchFamily="2" charset="0"/>
              </a:rPr>
              <a:t>ВОРОНКА</a:t>
            </a:r>
          </a:p>
        </p:txBody>
      </p:sp>
    </p:spTree>
    <p:extLst>
      <p:ext uri="{BB962C8B-B14F-4D97-AF65-F5344CB8AC3E}">
        <p14:creationId xmlns:p14="http://schemas.microsoft.com/office/powerpoint/2010/main" val="40612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Человеческое лицо, сте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2824BE2-E4F0-FDD9-0203-38103CC94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0" r="16668"/>
          <a:stretch/>
        </p:blipFill>
        <p:spPr>
          <a:xfrm>
            <a:off x="4857005" y="3521624"/>
            <a:ext cx="907692" cy="1210256"/>
          </a:xfrm>
          <a:prstGeom prst="roundRect">
            <a:avLst/>
          </a:prstGeom>
        </p:spPr>
      </p:pic>
      <p:sp>
        <p:nvSpPr>
          <p:cNvPr id="160" name="Google Shape;160;p28"/>
          <p:cNvSpPr txBox="1"/>
          <p:nvPr/>
        </p:nvSpPr>
        <p:spPr>
          <a:xfrm>
            <a:off x="1727384" y="2097089"/>
            <a:ext cx="2209142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2C4F7"/>
                </a:solidFill>
                <a:latin typeface="Actay Wide Bd" pitchFamily="2" charset="0"/>
              </a:rPr>
              <a:t>Руслан Идрисов</a:t>
            </a:r>
            <a:endParaRPr dirty="0">
              <a:solidFill>
                <a:srgbClr val="A2C4F7"/>
              </a:solidFill>
              <a:latin typeface="Actay Wide Bd" pitchFamily="2" charset="0"/>
            </a:endParaRPr>
          </a:p>
          <a:p>
            <a:pPr lvl="0">
              <a:lnSpc>
                <a:spcPct val="115000"/>
              </a:lnSpc>
            </a:pPr>
            <a:endParaRPr lang="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</a:pPr>
            <a:r>
              <a:rPr lang="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тренер</a:t>
            </a: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, координатор , фитнес директор , учредитель фитнес клуба </a:t>
            </a:r>
          </a:p>
          <a:p>
            <a:pPr lvl="0">
              <a:lnSpc>
                <a:spcPct val="115000"/>
              </a:lnSpc>
            </a:pPr>
            <a:endParaRPr lang="ru-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Стаж в сфере фитнеса 12 лет</a:t>
            </a:r>
          </a:p>
        </p:txBody>
      </p:sp>
      <p:sp>
        <p:nvSpPr>
          <p:cNvPr id="161" name="Google Shape;161;p28"/>
          <p:cNvSpPr txBox="1"/>
          <p:nvPr/>
        </p:nvSpPr>
        <p:spPr>
          <a:xfrm>
            <a:off x="5844207" y="533196"/>
            <a:ext cx="2409876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2C4F7"/>
                </a:solidFill>
                <a:latin typeface="Actay Wide Bd" pitchFamily="2" charset="0"/>
              </a:rPr>
              <a:t>Сергей Негара</a:t>
            </a:r>
            <a:endParaRPr dirty="0">
              <a:solidFill>
                <a:srgbClr val="A2C4F7"/>
              </a:solidFill>
              <a:latin typeface="Actay Wide Bd" pitchFamily="2" charset="0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Сертифицированный персональный тренер по фитнесу – стаж более 25 лет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Мастер спорта международного класса по пауэрлифтингу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IPF</a:t>
            </a:r>
            <a:endParaRPr lang="ru-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Чемпион и призёр чемпионатов России, Европы и Мира</a:t>
            </a:r>
            <a:endParaRPr sz="105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1727383" y="3613241"/>
            <a:ext cx="268561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2C4F7"/>
                </a:solidFill>
                <a:latin typeface="Actay Wide Bd" pitchFamily="2" charset="0"/>
              </a:rPr>
              <a:t>Александр Карасев</a:t>
            </a:r>
            <a:endParaRPr dirty="0">
              <a:solidFill>
                <a:srgbClr val="A2C4F7"/>
              </a:solidFill>
              <a:latin typeface="Actay Wide Bd" pitchFamily="2" charset="0"/>
            </a:endParaRPr>
          </a:p>
          <a:p>
            <a:pPr lvl="0">
              <a:lnSpc>
                <a:spcPct val="115000"/>
              </a:lnSpc>
            </a:pPr>
            <a:endParaRPr lang="ru-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</a:t>
            </a:r>
            <a:r>
              <a:rPr lang="ru-RU" sz="800" dirty="0" err="1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Продакт</a:t>
            </a: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менеджер</a:t>
            </a:r>
          </a:p>
          <a:p>
            <a:pPr lvl="0">
              <a:lnSpc>
                <a:spcPct val="115000"/>
              </a:lnSpc>
            </a:pPr>
            <a:endParaRPr lang="ru-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Студент 4го курса РЭУ им. Г.В. Плеханова «Менеджмент в инновационном и социальном предпринимательстве»</a:t>
            </a:r>
          </a:p>
        </p:txBody>
      </p:sp>
      <p:sp>
        <p:nvSpPr>
          <p:cNvPr id="163" name="Google Shape;163;p28"/>
          <p:cNvSpPr txBox="1"/>
          <p:nvPr/>
        </p:nvSpPr>
        <p:spPr>
          <a:xfrm>
            <a:off x="5844207" y="2233882"/>
            <a:ext cx="290580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2C4F7"/>
                </a:solidFill>
                <a:latin typeface="Actay Wide Bd" pitchFamily="2" charset="0"/>
              </a:rPr>
              <a:t>Алексей Семенихин</a:t>
            </a:r>
            <a:endParaRPr dirty="0">
              <a:solidFill>
                <a:srgbClr val="A2C4F7"/>
              </a:solidFill>
              <a:latin typeface="Actay Wide Bd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бренд-стратег, дизайнер, креатор</a:t>
            </a:r>
            <a:endParaRPr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опыт работы более 5 лет</a:t>
            </a:r>
            <a:endParaRPr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pic>
        <p:nvPicPr>
          <p:cNvPr id="3" name="Рисунок 2" descr="Изображение выглядит как Человеческое лицо, человек, ше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0CB8726-6CF9-2146-3C95-BBF9CC20C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40180" y="3521623"/>
            <a:ext cx="907693" cy="1210257"/>
          </a:xfrm>
          <a:prstGeom prst="roundRect">
            <a:avLst/>
          </a:prstGeom>
        </p:spPr>
      </p:pic>
      <p:pic>
        <p:nvPicPr>
          <p:cNvPr id="5" name="Рисунок 4" descr="Изображение выглядит как одежда, человек, Человеческое лицо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382842A6-5F8D-1C13-F5FF-F9B293D37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09" t="8309" r="8309" b="8309"/>
          <a:stretch/>
        </p:blipFill>
        <p:spPr>
          <a:xfrm>
            <a:off x="740180" y="2047976"/>
            <a:ext cx="907693" cy="1210257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человек, Человеческое лицо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93493488-6D81-4392-D9B3-DCFE7743D0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50" b="1750"/>
          <a:stretch/>
        </p:blipFill>
        <p:spPr>
          <a:xfrm>
            <a:off x="4857004" y="545145"/>
            <a:ext cx="907693" cy="1210257"/>
          </a:xfrm>
          <a:prstGeom prst="roundRect">
            <a:avLst/>
          </a:prstGeom>
        </p:spPr>
      </p:pic>
      <p:pic>
        <p:nvPicPr>
          <p:cNvPr id="9" name="Рисунок 8" descr="Изображение выглядит как одежда, человек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C32A678-F46A-BDC1-F0EA-15E5CB15D5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35" t="22115" r="14901" b="12831"/>
          <a:stretch/>
        </p:blipFill>
        <p:spPr>
          <a:xfrm>
            <a:off x="4857006" y="2032316"/>
            <a:ext cx="907692" cy="1210256"/>
          </a:xfrm>
          <a:prstGeom prst="roundRect">
            <a:avLst/>
          </a:prstGeom>
        </p:spPr>
      </p:pic>
      <p:sp>
        <p:nvSpPr>
          <p:cNvPr id="10" name="Google Shape;71;p16">
            <a:extLst>
              <a:ext uri="{FF2B5EF4-FFF2-40B4-BE49-F238E27FC236}">
                <a16:creationId xmlns:a16="http://schemas.microsoft.com/office/drawing/2014/main" id="{55620FD0-67F6-506C-BB82-1221CEF40FB3}"/>
              </a:ext>
            </a:extLst>
          </p:cNvPr>
          <p:cNvSpPr txBox="1"/>
          <p:nvPr/>
        </p:nvSpPr>
        <p:spPr>
          <a:xfrm>
            <a:off x="621691" y="381196"/>
            <a:ext cx="4435837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rgbClr val="A2C4F7"/>
                </a:solidFill>
                <a:latin typeface="Actay Wide Bd" pitchFamily="2" charset="0"/>
              </a:rPr>
              <a:t>КОМАНДА</a:t>
            </a:r>
          </a:p>
        </p:txBody>
      </p:sp>
      <p:sp>
        <p:nvSpPr>
          <p:cNvPr id="2" name="Google Shape;163;p28">
            <a:extLst>
              <a:ext uri="{FF2B5EF4-FFF2-40B4-BE49-F238E27FC236}">
                <a16:creationId xmlns:a16="http://schemas.microsoft.com/office/drawing/2014/main" id="{792AB1FC-88DF-0F87-9F92-715306F005A7}"/>
              </a:ext>
            </a:extLst>
          </p:cNvPr>
          <p:cNvSpPr txBox="1"/>
          <p:nvPr/>
        </p:nvSpPr>
        <p:spPr>
          <a:xfrm>
            <a:off x="5844206" y="3723190"/>
            <a:ext cx="3117542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A2C4F7"/>
                </a:solidFill>
                <a:latin typeface="Actay Wide Bd" pitchFamily="2" charset="0"/>
              </a:rPr>
              <a:t>Дарья </a:t>
            </a:r>
            <a:r>
              <a:rPr lang="ru-RU" dirty="0" err="1">
                <a:solidFill>
                  <a:srgbClr val="A2C4F7"/>
                </a:solidFill>
                <a:latin typeface="Actay Wide Bd" pitchFamily="2" charset="0"/>
              </a:rPr>
              <a:t>Бутолина</a:t>
            </a:r>
            <a:r>
              <a:rPr lang="ru-RU" dirty="0">
                <a:solidFill>
                  <a:srgbClr val="A2C4F7"/>
                </a:solidFill>
                <a:latin typeface="Actay Wide Bd" pitchFamily="2" charset="0"/>
              </a:rPr>
              <a:t> </a:t>
            </a:r>
            <a:endParaRPr dirty="0">
              <a:solidFill>
                <a:srgbClr val="A2C4F7"/>
              </a:solidFill>
              <a:latin typeface="Actay Wide Bd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Fullstack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IOS </a:t>
            </a: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разработчик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Студентка 1 курса Высшей школы экономики</a:t>
            </a:r>
          </a:p>
          <a:p>
            <a:pPr lvl="0">
              <a:lnSpc>
                <a:spcPct val="115000"/>
              </a:lnSpc>
            </a:pPr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- отвечает за разработку приложения для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iPhone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B1C0A-5DC9-BA1C-B422-6DC50B30D871}"/>
              </a:ext>
            </a:extLst>
          </p:cNvPr>
          <p:cNvSpPr txBox="1"/>
          <p:nvPr/>
        </p:nvSpPr>
        <p:spPr>
          <a:xfrm>
            <a:off x="128294" y="252238"/>
            <a:ext cx="5686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B6DCF6"/>
                </a:solidFill>
                <a:latin typeface="Actay Wide Bd" pitchFamily="2" charset="0"/>
              </a:rPr>
              <a:t>ROAD MAP</a:t>
            </a:r>
            <a:endParaRPr lang="ru-RU" sz="7200" dirty="0">
              <a:solidFill>
                <a:srgbClr val="B6DCF6"/>
              </a:solidFill>
              <a:latin typeface="Actay Wide Bd" pitchFamily="2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EBC08BB8-29FE-8563-1684-B7ECC4E46FEF}"/>
              </a:ext>
            </a:extLst>
          </p:cNvPr>
          <p:cNvCxnSpPr>
            <a:cxnSpLocks/>
          </p:cNvCxnSpPr>
          <p:nvPr/>
        </p:nvCxnSpPr>
        <p:spPr>
          <a:xfrm>
            <a:off x="-527538" y="3130181"/>
            <a:ext cx="9944100" cy="0"/>
          </a:xfrm>
          <a:prstGeom prst="line">
            <a:avLst/>
          </a:prstGeom>
          <a:ln w="28575">
            <a:solidFill>
              <a:srgbClr val="A2C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F9E229A-BEAF-E6C3-377B-920AF9FCF04B}"/>
              </a:ext>
            </a:extLst>
          </p:cNvPr>
          <p:cNvSpPr txBox="1"/>
          <p:nvPr/>
        </p:nvSpPr>
        <p:spPr>
          <a:xfrm>
            <a:off x="294890" y="2264957"/>
            <a:ext cx="2549907" cy="616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Wide Bd" pitchFamily="2" charset="0"/>
                <a:ea typeface="Roboto"/>
                <a:cs typeface="Roboto"/>
                <a:sym typeface="Roboto"/>
              </a:rPr>
              <a:t>Зарождение идеи.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Руслан начинает проводить тренировки через WhatsApp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4EB28C2-4EE7-0A33-1EB7-926143EF94A2}"/>
              </a:ext>
            </a:extLst>
          </p:cNvPr>
          <p:cNvSpPr txBox="1"/>
          <p:nvPr/>
        </p:nvSpPr>
        <p:spPr>
          <a:xfrm>
            <a:off x="190998" y="3172254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A2C4F7"/>
                </a:solidFill>
                <a:latin typeface="Actay Wide Bd" pitchFamily="2" charset="0"/>
              </a:rPr>
              <a:t>2013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E328014C-D9F0-E687-6A1E-D707FEC69149}"/>
              </a:ext>
            </a:extLst>
          </p:cNvPr>
          <p:cNvCxnSpPr>
            <a:cxnSpLocks/>
            <a:stCxn id="71" idx="1"/>
          </p:cNvCxnSpPr>
          <p:nvPr/>
        </p:nvCxnSpPr>
        <p:spPr>
          <a:xfrm>
            <a:off x="294890" y="2573311"/>
            <a:ext cx="0" cy="556870"/>
          </a:xfrm>
          <a:prstGeom prst="line">
            <a:avLst/>
          </a:prstGeom>
          <a:ln w="28575">
            <a:solidFill>
              <a:srgbClr val="A2C4F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06BA6EA-B5E8-AE2B-47FB-A072019439DF}"/>
              </a:ext>
            </a:extLst>
          </p:cNvPr>
          <p:cNvSpPr txBox="1"/>
          <p:nvPr/>
        </p:nvSpPr>
        <p:spPr>
          <a:xfrm>
            <a:off x="3215127" y="1808903"/>
            <a:ext cx="2166263" cy="793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Wide Bd" pitchFamily="2" charset="0"/>
                <a:ea typeface="Roboto"/>
                <a:cs typeface="Roboto"/>
                <a:sym typeface="Roboto"/>
              </a:rPr>
              <a:t>Запуск MVP. </a:t>
            </a: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Первые пользователи и получение обратной связи. Начало монетизации.</a:t>
            </a:r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6338C269-5C4C-19BB-52B5-C1829DE67729}"/>
              </a:ext>
            </a:extLst>
          </p:cNvPr>
          <p:cNvCxnSpPr>
            <a:cxnSpLocks/>
          </p:cNvCxnSpPr>
          <p:nvPr/>
        </p:nvCxnSpPr>
        <p:spPr>
          <a:xfrm>
            <a:off x="3215127" y="1990776"/>
            <a:ext cx="0" cy="1131715"/>
          </a:xfrm>
          <a:prstGeom prst="line">
            <a:avLst/>
          </a:prstGeom>
          <a:ln w="28575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F345EA3-2C25-FDCD-05C7-F331FA1FF5EF}"/>
              </a:ext>
            </a:extLst>
          </p:cNvPr>
          <p:cNvSpPr txBox="1"/>
          <p:nvPr/>
        </p:nvSpPr>
        <p:spPr>
          <a:xfrm>
            <a:off x="3100880" y="3188074"/>
            <a:ext cx="971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748DB1"/>
                </a:solidFill>
                <a:latin typeface="Actay Wide Bd" pitchFamily="2" charset="0"/>
              </a:rPr>
              <a:t>2021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096D3E1-4DAD-5780-DE71-730D79000BA6}"/>
              </a:ext>
            </a:extLst>
          </p:cNvPr>
          <p:cNvSpPr txBox="1"/>
          <p:nvPr/>
        </p:nvSpPr>
        <p:spPr>
          <a:xfrm>
            <a:off x="1163958" y="2893685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Wide Bd" pitchFamily="2" charset="0"/>
              </a:rPr>
              <a:t>2020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DD64D7A2-8F14-2429-F6FE-3B17DA2EFB0C}"/>
              </a:ext>
            </a:extLst>
          </p:cNvPr>
          <p:cNvCxnSpPr>
            <a:cxnSpLocks/>
          </p:cNvCxnSpPr>
          <p:nvPr/>
        </p:nvCxnSpPr>
        <p:spPr>
          <a:xfrm>
            <a:off x="1290078" y="3131100"/>
            <a:ext cx="0" cy="491645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76C61DE-2BA9-87A6-F3E5-5BAB345D52B4}"/>
              </a:ext>
            </a:extLst>
          </p:cNvPr>
          <p:cNvSpPr txBox="1"/>
          <p:nvPr/>
        </p:nvSpPr>
        <p:spPr>
          <a:xfrm>
            <a:off x="1290077" y="3444642"/>
            <a:ext cx="2807269" cy="793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Переломный момент. Руслан остается без средств к существованию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и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Wide Bd" pitchFamily="2" charset="0"/>
                <a:ea typeface="Roboto"/>
                <a:cs typeface="Roboto"/>
                <a:sym typeface="Roboto"/>
              </a:rPr>
              <a:t>начинает разработку прототипа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приложения.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2194909-819A-EC35-DBD1-0EC51EC14042}"/>
              </a:ext>
            </a:extLst>
          </p:cNvPr>
          <p:cNvSpPr txBox="1"/>
          <p:nvPr/>
        </p:nvSpPr>
        <p:spPr>
          <a:xfrm>
            <a:off x="4816309" y="2885076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90AEDB"/>
                </a:solidFill>
                <a:latin typeface="Actay Wide Bd" pitchFamily="2" charset="0"/>
              </a:rPr>
              <a:t>2022</a:t>
            </a: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2AC9961E-C4B0-18A1-2116-31CEA80C36BE}"/>
              </a:ext>
            </a:extLst>
          </p:cNvPr>
          <p:cNvCxnSpPr>
            <a:cxnSpLocks/>
          </p:cNvCxnSpPr>
          <p:nvPr/>
        </p:nvCxnSpPr>
        <p:spPr>
          <a:xfrm>
            <a:off x="4942429" y="3122491"/>
            <a:ext cx="0" cy="491645"/>
          </a:xfrm>
          <a:prstGeom prst="line">
            <a:avLst/>
          </a:prstGeom>
          <a:ln w="28575">
            <a:solidFill>
              <a:srgbClr val="90AED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D0462E1-C949-2C97-A9A5-3FFD228344CF}"/>
              </a:ext>
            </a:extLst>
          </p:cNvPr>
          <p:cNvSpPr txBox="1"/>
          <p:nvPr/>
        </p:nvSpPr>
        <p:spPr>
          <a:xfrm>
            <a:off x="4942429" y="3436033"/>
            <a:ext cx="1668574" cy="4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Постоянный </a:t>
            </a: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Wide Bd" pitchFamily="2" charset="0"/>
                <a:ea typeface="Roboto"/>
                <a:cs typeface="Roboto"/>
                <a:sym typeface="Roboto"/>
              </a:rPr>
              <a:t>рост</a:t>
            </a:r>
            <a:r>
              <a:rPr lang="ru" sz="1000" dirty="0">
                <a:solidFill>
                  <a:schemeClr val="bg2">
                    <a:lumMod val="50000"/>
                  </a:schemeClr>
                </a:solidFill>
                <a:highlight>
                  <a:srgbClr val="FFFFFF"/>
                </a:highlight>
                <a:latin typeface="Actay Light" pitchFamily="2" charset="0"/>
                <a:ea typeface="Roboto"/>
                <a:cs typeface="Roboto"/>
                <a:sym typeface="Roboto"/>
              </a:rPr>
              <a:t> аудитории и доходов.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4DE0AF-FDAD-45EC-EA1E-F15CA4E44CC7}"/>
              </a:ext>
            </a:extLst>
          </p:cNvPr>
          <p:cNvSpPr txBox="1"/>
          <p:nvPr/>
        </p:nvSpPr>
        <p:spPr>
          <a:xfrm>
            <a:off x="6453911" y="1811217"/>
            <a:ext cx="2631565" cy="120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  <a:ea typeface="Roboto"/>
                <a:cs typeface="Roboto"/>
                <a:sym typeface="Roboto"/>
              </a:rPr>
              <a:t>Текущие результаты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  <a:ea typeface="Roboto"/>
                <a:cs typeface="Roboto"/>
                <a:sym typeface="Roboto"/>
              </a:rPr>
              <a:t>(на октябрь) у Руслана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ru-RU" sz="900" dirty="0">
              <a:solidFill>
                <a:schemeClr val="bg2">
                  <a:lumMod val="50000"/>
                </a:schemeClr>
              </a:solidFill>
              <a:latin typeface="Actay Light" pitchFamily="2" charset="0"/>
              <a:ea typeface="Roboto"/>
              <a:cs typeface="Roboto"/>
              <a:sym typeface="Roboto"/>
            </a:endParaRPr>
          </a:p>
          <a:p>
            <a:pPr marL="171450" lvl="0" indent="-17145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  <a:ea typeface="Roboto"/>
                <a:cs typeface="Roboto"/>
                <a:sym typeface="Roboto"/>
              </a:rPr>
              <a:t>240 пользователей за все время</a:t>
            </a:r>
          </a:p>
          <a:p>
            <a:pPr marL="171450" lvl="0" indent="-17145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  <a:ea typeface="Roboto"/>
                <a:cs typeface="Roboto"/>
                <a:sym typeface="Roboto"/>
              </a:rPr>
              <a:t>Более 7000 проведенных тренировок</a:t>
            </a:r>
          </a:p>
          <a:p>
            <a:pPr marL="171450" lvl="0" indent="-17145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  <a:ea typeface="Roboto"/>
                <a:cs typeface="Roboto"/>
                <a:sym typeface="Roboto"/>
              </a:rPr>
              <a:t>Рост дохода благодаря приложению от 200тр до 500тр в месяц</a:t>
            </a:r>
            <a:endParaRPr lang="ru" sz="900" dirty="0">
              <a:solidFill>
                <a:schemeClr val="bg2">
                  <a:lumMod val="50000"/>
                </a:schemeClr>
              </a:solidFill>
              <a:highlight>
                <a:srgbClr val="FFFFFF"/>
              </a:highlight>
              <a:latin typeface="Actay Light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1D41AC18-930A-F9B8-E4A2-CE1BF7EB5C7D}"/>
              </a:ext>
            </a:extLst>
          </p:cNvPr>
          <p:cNvCxnSpPr>
            <a:cxnSpLocks/>
          </p:cNvCxnSpPr>
          <p:nvPr/>
        </p:nvCxnSpPr>
        <p:spPr>
          <a:xfrm>
            <a:off x="6453911" y="1993090"/>
            <a:ext cx="0" cy="1131715"/>
          </a:xfrm>
          <a:prstGeom prst="line">
            <a:avLst/>
          </a:prstGeom>
          <a:ln w="28575">
            <a:solidFill>
              <a:srgbClr val="A2C4F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F0F34B3-0EEA-C198-FB5B-D8778ABE78EC}"/>
              </a:ext>
            </a:extLst>
          </p:cNvPr>
          <p:cNvSpPr txBox="1"/>
          <p:nvPr/>
        </p:nvSpPr>
        <p:spPr>
          <a:xfrm>
            <a:off x="6339664" y="3190388"/>
            <a:ext cx="971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90AEDB"/>
                </a:solidFill>
                <a:latin typeface="Actay Wide Bd" pitchFamily="2" charset="0"/>
              </a:rPr>
              <a:t>2021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2F99A6-85A9-BF69-D8B1-4A9CE1AC2DC8}"/>
              </a:ext>
            </a:extLst>
          </p:cNvPr>
          <p:cNvSpPr txBox="1"/>
          <p:nvPr/>
        </p:nvSpPr>
        <p:spPr>
          <a:xfrm>
            <a:off x="5778653" y="235023"/>
            <a:ext cx="3160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dirty="0">
                <a:solidFill>
                  <a:srgbClr val="B6DCF6"/>
                </a:solidFill>
                <a:latin typeface="Actay Wide Bd" pitchFamily="2" charset="0"/>
              </a:rPr>
              <a:t>»»»»</a:t>
            </a:r>
          </a:p>
        </p:txBody>
      </p:sp>
    </p:spTree>
    <p:extLst>
      <p:ext uri="{BB962C8B-B14F-4D97-AF65-F5344CB8AC3E}">
        <p14:creationId xmlns:p14="http://schemas.microsoft.com/office/powerpoint/2010/main" val="35371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89" grpId="0"/>
      <p:bldP spid="91" grpId="0"/>
      <p:bldP spid="92" grpId="0"/>
      <p:bldP spid="94" grpId="0"/>
      <p:bldP spid="98" grpId="0"/>
      <p:bldP spid="100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B1C0A-5DC9-BA1C-B422-6DC50B30D871}"/>
              </a:ext>
            </a:extLst>
          </p:cNvPr>
          <p:cNvSpPr txBox="1"/>
          <p:nvPr/>
        </p:nvSpPr>
        <p:spPr>
          <a:xfrm>
            <a:off x="128294" y="249484"/>
            <a:ext cx="5776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B6DCF6"/>
                </a:solidFill>
                <a:latin typeface="Actay Wide Bd" pitchFamily="2" charset="0"/>
              </a:rPr>
              <a:t>РАЗВИТИЕ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92613F-9C2F-1944-4DDF-FF3CF126ABDE}"/>
              </a:ext>
            </a:extLst>
          </p:cNvPr>
          <p:cNvGrpSpPr/>
          <p:nvPr/>
        </p:nvGrpSpPr>
        <p:grpSpPr>
          <a:xfrm>
            <a:off x="1606596" y="3487915"/>
            <a:ext cx="2763991" cy="424345"/>
            <a:chOff x="1606596" y="3487915"/>
            <a:chExt cx="2763991" cy="42434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19085A2-A288-2CFF-D7FA-10026A974EBE}"/>
                </a:ext>
              </a:extLst>
            </p:cNvPr>
            <p:cNvSpPr/>
            <p:nvPr/>
          </p:nvSpPr>
          <p:spPr>
            <a:xfrm>
              <a:off x="1606596" y="3487915"/>
              <a:ext cx="2763991" cy="42434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F033EC-4A55-82EE-D73C-8FC474814BD8}"/>
                </a:ext>
              </a:extLst>
            </p:cNvPr>
            <p:cNvSpPr txBox="1"/>
            <p:nvPr/>
          </p:nvSpPr>
          <p:spPr>
            <a:xfrm>
              <a:off x="1881736" y="3590889"/>
              <a:ext cx="22102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chemeClr val="bg1"/>
                  </a:solidFill>
                  <a:latin typeface="Actay Light" pitchFamily="2" charset="0"/>
                </a:rPr>
                <a:t>тренер платит подписку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0BF65F0-A2B6-ADF5-75F2-A970D4C4734A}"/>
              </a:ext>
            </a:extLst>
          </p:cNvPr>
          <p:cNvGrpSpPr/>
          <p:nvPr/>
        </p:nvGrpSpPr>
        <p:grpSpPr>
          <a:xfrm>
            <a:off x="4367121" y="3487915"/>
            <a:ext cx="3867964" cy="424345"/>
            <a:chOff x="4367121" y="3487915"/>
            <a:chExt cx="3867964" cy="42434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46BC120-BB1E-CD18-935C-34DA9AA1BAC7}"/>
                </a:ext>
              </a:extLst>
            </p:cNvPr>
            <p:cNvSpPr/>
            <p:nvPr/>
          </p:nvSpPr>
          <p:spPr>
            <a:xfrm>
              <a:off x="4367121" y="3487915"/>
              <a:ext cx="3867964" cy="42434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451451-FA19-CF91-11F6-D805140FD1A5}"/>
                </a:ext>
              </a:extLst>
            </p:cNvPr>
            <p:cNvSpPr txBox="1"/>
            <p:nvPr/>
          </p:nvSpPr>
          <p:spPr>
            <a:xfrm>
              <a:off x="4762265" y="3561588"/>
              <a:ext cx="30834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chemeClr val="bg1"/>
                  </a:solidFill>
                  <a:latin typeface="Actay Light" pitchFamily="2" charset="0"/>
                </a:rPr>
                <a:t>клиент платит подписку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B8650-8065-9C9C-CFBA-FC849947FBFD}"/>
              </a:ext>
            </a:extLst>
          </p:cNvPr>
          <p:cNvSpPr txBox="1"/>
          <p:nvPr/>
        </p:nvSpPr>
        <p:spPr>
          <a:xfrm>
            <a:off x="1603130" y="4096173"/>
            <a:ext cx="276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1 ЭТАП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22D7CD7-EE96-055E-E199-F70A10CFE605}"/>
              </a:ext>
            </a:extLst>
          </p:cNvPr>
          <p:cNvCxnSpPr>
            <a:cxnSpLocks/>
          </p:cNvCxnSpPr>
          <p:nvPr/>
        </p:nvCxnSpPr>
        <p:spPr>
          <a:xfrm>
            <a:off x="-527538" y="2582447"/>
            <a:ext cx="9944100" cy="0"/>
          </a:xfrm>
          <a:prstGeom prst="line">
            <a:avLst/>
          </a:prstGeom>
          <a:ln w="28575">
            <a:solidFill>
              <a:srgbClr val="A2C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CE8FF6E-A6CB-2170-5F58-A117F302F836}"/>
              </a:ext>
            </a:extLst>
          </p:cNvPr>
          <p:cNvCxnSpPr>
            <a:cxnSpLocks/>
          </p:cNvCxnSpPr>
          <p:nvPr/>
        </p:nvCxnSpPr>
        <p:spPr>
          <a:xfrm>
            <a:off x="4370591" y="1631515"/>
            <a:ext cx="0" cy="3546232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1B70DB-9651-9DF0-DF5E-8F5B1EAC3050}"/>
              </a:ext>
            </a:extLst>
          </p:cNvPr>
          <p:cNvSpPr txBox="1"/>
          <p:nvPr/>
        </p:nvSpPr>
        <p:spPr>
          <a:xfrm>
            <a:off x="4585806" y="4114657"/>
            <a:ext cx="34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2 ЭТАП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FBDA62A-14A0-82C2-9C20-59213A73A252}"/>
              </a:ext>
            </a:extLst>
          </p:cNvPr>
          <p:cNvCxnSpPr>
            <a:cxnSpLocks/>
          </p:cNvCxnSpPr>
          <p:nvPr/>
        </p:nvCxnSpPr>
        <p:spPr>
          <a:xfrm>
            <a:off x="8240811" y="1631515"/>
            <a:ext cx="0" cy="3546232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2F327A8-3D30-55F3-F0ED-2B562FA30421}"/>
              </a:ext>
            </a:extLst>
          </p:cNvPr>
          <p:cNvSpPr txBox="1"/>
          <p:nvPr/>
        </p:nvSpPr>
        <p:spPr>
          <a:xfrm>
            <a:off x="560178" y="1717223"/>
            <a:ext cx="9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A2C4F7"/>
                </a:solidFill>
                <a:latin typeface="Actay Light" pitchFamily="2" charset="0"/>
              </a:rPr>
              <a:t>Создание приложения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5FF0F3-F928-17EA-0191-827268D7552C}"/>
              </a:ext>
            </a:extLst>
          </p:cNvPr>
          <p:cNvSpPr txBox="1"/>
          <p:nvPr/>
        </p:nvSpPr>
        <p:spPr>
          <a:xfrm>
            <a:off x="254416" y="3585743"/>
            <a:ext cx="1345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бизнес-модель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1750A7-EE12-46D4-8876-190DEA25FD2F}"/>
              </a:ext>
            </a:extLst>
          </p:cNvPr>
          <p:cNvSpPr txBox="1"/>
          <p:nvPr/>
        </p:nvSpPr>
        <p:spPr>
          <a:xfrm>
            <a:off x="424756" y="2624520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A2C4F7"/>
                </a:solidFill>
                <a:latin typeface="Actay Light" pitchFamily="2" charset="0"/>
              </a:rPr>
              <a:t>с ноября, 23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AF62168-43D2-F32C-EE7A-8CA4B6D5D436}"/>
              </a:ext>
            </a:extLst>
          </p:cNvPr>
          <p:cNvCxnSpPr>
            <a:cxnSpLocks/>
            <a:stCxn id="29" idx="1"/>
          </p:cNvCxnSpPr>
          <p:nvPr/>
        </p:nvCxnSpPr>
        <p:spPr>
          <a:xfrm>
            <a:off x="560178" y="1901889"/>
            <a:ext cx="0" cy="680558"/>
          </a:xfrm>
          <a:prstGeom prst="line">
            <a:avLst/>
          </a:prstGeom>
          <a:ln w="28575">
            <a:solidFill>
              <a:srgbClr val="A2C4F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334DD71-9456-BD19-DB99-8F976DFCFDA1}"/>
              </a:ext>
            </a:extLst>
          </p:cNvPr>
          <p:cNvSpPr txBox="1"/>
          <p:nvPr/>
        </p:nvSpPr>
        <p:spPr>
          <a:xfrm>
            <a:off x="560178" y="2080618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u="sng" dirty="0">
                <a:solidFill>
                  <a:srgbClr val="A2C4F7"/>
                </a:solidFill>
                <a:latin typeface="Actay Light" pitchFamily="2" charset="0"/>
              </a:rPr>
              <a:t>10 млн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A8B0FA-6B2B-3EAB-13F0-9E7CE35565C5}"/>
              </a:ext>
            </a:extLst>
          </p:cNvPr>
          <p:cNvSpPr txBox="1"/>
          <p:nvPr/>
        </p:nvSpPr>
        <p:spPr>
          <a:xfrm>
            <a:off x="1698100" y="4484313"/>
            <a:ext cx="25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Привлекаем тренеров – от них развиваем базу клиентов в приложении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B29DEF-961A-B288-8125-D60A14E21D98}"/>
              </a:ext>
            </a:extLst>
          </p:cNvPr>
          <p:cNvSpPr txBox="1"/>
          <p:nvPr/>
        </p:nvSpPr>
        <p:spPr>
          <a:xfrm>
            <a:off x="4773719" y="4512630"/>
            <a:ext cx="30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Привлекаем тренеров + клиентов, теперь</a:t>
            </a: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они могут находить друг друга в приложении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061B66-EF69-AFD7-EAB2-12D498EBE1C0}"/>
              </a:ext>
            </a:extLst>
          </p:cNvPr>
          <p:cNvSpPr txBox="1"/>
          <p:nvPr/>
        </p:nvSpPr>
        <p:spPr>
          <a:xfrm>
            <a:off x="1745311" y="1717223"/>
            <a:ext cx="9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90AEDB"/>
                </a:solidFill>
                <a:latin typeface="Actay Light" pitchFamily="2" charset="0"/>
              </a:rPr>
              <a:t>Маркетинг: </a:t>
            </a:r>
          </a:p>
          <a:p>
            <a:r>
              <a:rPr lang="ru-RU" sz="900" dirty="0">
                <a:solidFill>
                  <a:srgbClr val="90AEDB"/>
                </a:solidFill>
                <a:latin typeface="Actay Light" pitchFamily="2" charset="0"/>
              </a:rPr>
              <a:t>тренеры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7252F6-E189-93E1-1D70-0DA2C44221DE}"/>
              </a:ext>
            </a:extLst>
          </p:cNvPr>
          <p:cNvSpPr txBox="1"/>
          <p:nvPr/>
        </p:nvSpPr>
        <p:spPr>
          <a:xfrm>
            <a:off x="1619866" y="2624520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90AEDB"/>
                </a:solidFill>
                <a:latin typeface="Actay Light" pitchFamily="2" charset="0"/>
              </a:rPr>
              <a:t>с мая, 23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C8E0DA3-71D8-B465-1C36-8C0E086BC8DB}"/>
              </a:ext>
            </a:extLst>
          </p:cNvPr>
          <p:cNvCxnSpPr>
            <a:cxnSpLocks/>
            <a:stCxn id="45" idx="1"/>
          </p:cNvCxnSpPr>
          <p:nvPr/>
        </p:nvCxnSpPr>
        <p:spPr>
          <a:xfrm>
            <a:off x="1745311" y="1901889"/>
            <a:ext cx="0" cy="680558"/>
          </a:xfrm>
          <a:prstGeom prst="line">
            <a:avLst/>
          </a:prstGeom>
          <a:ln w="28575">
            <a:solidFill>
              <a:srgbClr val="90AED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B1FE859-A593-380C-1FF8-546DD239A347}"/>
              </a:ext>
            </a:extLst>
          </p:cNvPr>
          <p:cNvSpPr txBox="1"/>
          <p:nvPr/>
        </p:nvSpPr>
        <p:spPr>
          <a:xfrm>
            <a:off x="1745311" y="2080618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u="sng" dirty="0">
                <a:solidFill>
                  <a:srgbClr val="90AEDB"/>
                </a:solidFill>
                <a:latin typeface="Actay Light" pitchFamily="2" charset="0"/>
              </a:rPr>
              <a:t>5 млн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B7B935-0E37-71C2-2F3E-52466B639F4E}"/>
              </a:ext>
            </a:extLst>
          </p:cNvPr>
          <p:cNvSpPr txBox="1"/>
          <p:nvPr/>
        </p:nvSpPr>
        <p:spPr>
          <a:xfrm>
            <a:off x="3305889" y="1717223"/>
            <a:ext cx="13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90AEDB"/>
                </a:solidFill>
                <a:latin typeface="Actay Light" pitchFamily="2" charset="0"/>
              </a:rPr>
              <a:t>Доработка</a:t>
            </a:r>
          </a:p>
          <a:p>
            <a:r>
              <a:rPr lang="ru-RU" sz="900" dirty="0">
                <a:solidFill>
                  <a:srgbClr val="90AEDB"/>
                </a:solidFill>
                <a:latin typeface="Actay Light" pitchFamily="2" charset="0"/>
              </a:rPr>
              <a:t>приложения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D5D422-F2D4-839E-4006-E97D4A66C2DE}"/>
              </a:ext>
            </a:extLst>
          </p:cNvPr>
          <p:cNvSpPr txBox="1"/>
          <p:nvPr/>
        </p:nvSpPr>
        <p:spPr>
          <a:xfrm>
            <a:off x="3305889" y="2624520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90AEDB"/>
                </a:solidFill>
                <a:latin typeface="Actay Light" pitchFamily="2" charset="0"/>
              </a:rPr>
              <a:t>ноябрь, 24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E0CF5B10-0D2B-ED44-7ECC-C942680BACEA}"/>
              </a:ext>
            </a:extLst>
          </p:cNvPr>
          <p:cNvCxnSpPr>
            <a:cxnSpLocks/>
            <a:stCxn id="49" idx="1"/>
          </p:cNvCxnSpPr>
          <p:nvPr/>
        </p:nvCxnSpPr>
        <p:spPr>
          <a:xfrm>
            <a:off x="3305889" y="1901889"/>
            <a:ext cx="0" cy="680558"/>
          </a:xfrm>
          <a:prstGeom prst="line">
            <a:avLst/>
          </a:prstGeom>
          <a:ln w="28575">
            <a:solidFill>
              <a:srgbClr val="90AED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5D9C920-21BA-7CE5-F458-99AC305A3FE7}"/>
              </a:ext>
            </a:extLst>
          </p:cNvPr>
          <p:cNvSpPr txBox="1"/>
          <p:nvPr/>
        </p:nvSpPr>
        <p:spPr>
          <a:xfrm>
            <a:off x="3305889" y="2080618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u="sng" dirty="0">
                <a:solidFill>
                  <a:srgbClr val="90AEDB"/>
                </a:solidFill>
                <a:latin typeface="Actay Light" pitchFamily="2" charset="0"/>
              </a:rPr>
              <a:t>5 млн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663B2B-CDEB-8767-9E2B-CB7BBD1406E8}"/>
              </a:ext>
            </a:extLst>
          </p:cNvPr>
          <p:cNvSpPr txBox="1"/>
          <p:nvPr/>
        </p:nvSpPr>
        <p:spPr>
          <a:xfrm>
            <a:off x="4564228" y="1717223"/>
            <a:ext cx="13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697F9F"/>
                </a:solidFill>
                <a:latin typeface="Actay Light" pitchFamily="2" charset="0"/>
              </a:rPr>
              <a:t>Маркетинг:</a:t>
            </a:r>
          </a:p>
          <a:p>
            <a:r>
              <a:rPr lang="ru-RU" sz="900" dirty="0">
                <a:solidFill>
                  <a:srgbClr val="697F9F"/>
                </a:solidFill>
                <a:latin typeface="Actay Light" pitchFamily="2" charset="0"/>
              </a:rPr>
              <a:t>тренеры + клиенты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0581D5-49C2-B92B-A949-00B2FB24D63D}"/>
              </a:ext>
            </a:extLst>
          </p:cNvPr>
          <p:cNvSpPr txBox="1"/>
          <p:nvPr/>
        </p:nvSpPr>
        <p:spPr>
          <a:xfrm>
            <a:off x="4564228" y="2624520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697F9F"/>
                </a:solidFill>
                <a:latin typeface="Actay Light" pitchFamily="2" charset="0"/>
              </a:rPr>
              <a:t>с января, 25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E4DEC207-2859-462D-E0B8-FA49B5F4B072}"/>
              </a:ext>
            </a:extLst>
          </p:cNvPr>
          <p:cNvCxnSpPr>
            <a:cxnSpLocks/>
            <a:stCxn id="54" idx="1"/>
          </p:cNvCxnSpPr>
          <p:nvPr/>
        </p:nvCxnSpPr>
        <p:spPr>
          <a:xfrm>
            <a:off x="4564228" y="1901889"/>
            <a:ext cx="0" cy="680558"/>
          </a:xfrm>
          <a:prstGeom prst="line">
            <a:avLst/>
          </a:prstGeom>
          <a:ln w="28575">
            <a:solidFill>
              <a:srgbClr val="697F9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46E064-45C0-1E41-8DF7-70D83CEEF6FB}"/>
              </a:ext>
            </a:extLst>
          </p:cNvPr>
          <p:cNvSpPr txBox="1"/>
          <p:nvPr/>
        </p:nvSpPr>
        <p:spPr>
          <a:xfrm>
            <a:off x="4564228" y="2080618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u="sng" dirty="0">
                <a:solidFill>
                  <a:srgbClr val="697F9F"/>
                </a:solidFill>
                <a:latin typeface="Actay Light" pitchFamily="2" charset="0"/>
              </a:rPr>
              <a:t>5 млн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097E6B-1B9E-72A2-53A7-D13279DEB4EC}"/>
              </a:ext>
            </a:extLst>
          </p:cNvPr>
          <p:cNvSpPr txBox="1"/>
          <p:nvPr/>
        </p:nvSpPr>
        <p:spPr>
          <a:xfrm>
            <a:off x="5905090" y="1268858"/>
            <a:ext cx="1352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Обновление, партнерство</a:t>
            </a: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с залами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C2915C1E-375C-D545-40E8-EE1C1FA19828}"/>
              </a:ext>
            </a:extLst>
          </p:cNvPr>
          <p:cNvCxnSpPr>
            <a:cxnSpLocks/>
          </p:cNvCxnSpPr>
          <p:nvPr/>
        </p:nvCxnSpPr>
        <p:spPr>
          <a:xfrm>
            <a:off x="5905090" y="1450731"/>
            <a:ext cx="0" cy="113171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80A74B-7CEE-B9FA-1E90-D7B2471E8C6B}"/>
              </a:ext>
            </a:extLst>
          </p:cNvPr>
          <p:cNvCxnSpPr>
            <a:cxnSpLocks/>
          </p:cNvCxnSpPr>
          <p:nvPr/>
        </p:nvCxnSpPr>
        <p:spPr>
          <a:xfrm>
            <a:off x="1603131" y="1631515"/>
            <a:ext cx="0" cy="3546232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BCA492-D466-EF84-97DB-53DE9D8C14FC}"/>
              </a:ext>
            </a:extLst>
          </p:cNvPr>
          <p:cNvSpPr txBox="1"/>
          <p:nvPr/>
        </p:nvSpPr>
        <p:spPr>
          <a:xfrm>
            <a:off x="2647585" y="1261169"/>
            <a:ext cx="97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Запуск приложения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ACD0202-8EE9-7A05-A33F-F4570C61CD2A}"/>
              </a:ext>
            </a:extLst>
          </p:cNvPr>
          <p:cNvCxnSpPr>
            <a:cxnSpLocks/>
          </p:cNvCxnSpPr>
          <p:nvPr/>
        </p:nvCxnSpPr>
        <p:spPr>
          <a:xfrm>
            <a:off x="2647585" y="1443042"/>
            <a:ext cx="0" cy="113171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050E6C-7E5B-2A42-2E21-DD3E2C21FE62}"/>
              </a:ext>
            </a:extLst>
          </p:cNvPr>
          <p:cNvSpPr txBox="1"/>
          <p:nvPr/>
        </p:nvSpPr>
        <p:spPr>
          <a:xfrm>
            <a:off x="2501808" y="2640340"/>
            <a:ext cx="971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748DB1"/>
                </a:solidFill>
                <a:latin typeface="Actay Light" pitchFamily="2" charset="0"/>
              </a:rPr>
              <a:t>июнь,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6722C-3972-FC5E-30ED-F283BA4352FE}"/>
              </a:ext>
            </a:extLst>
          </p:cNvPr>
          <p:cNvSpPr txBox="1"/>
          <p:nvPr/>
        </p:nvSpPr>
        <p:spPr>
          <a:xfrm>
            <a:off x="6910717" y="2345951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февраль, 26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0771FCC-F28C-6148-28A0-4E8AF8CDC8BB}"/>
              </a:ext>
            </a:extLst>
          </p:cNvPr>
          <p:cNvCxnSpPr>
            <a:cxnSpLocks/>
          </p:cNvCxnSpPr>
          <p:nvPr/>
        </p:nvCxnSpPr>
        <p:spPr>
          <a:xfrm>
            <a:off x="6910717" y="2583366"/>
            <a:ext cx="0" cy="491645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52E36F-AB54-72EC-4A6D-6B46C425188C}"/>
              </a:ext>
            </a:extLst>
          </p:cNvPr>
          <p:cNvSpPr txBox="1"/>
          <p:nvPr/>
        </p:nvSpPr>
        <p:spPr>
          <a:xfrm>
            <a:off x="6910717" y="2896908"/>
            <a:ext cx="112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Точка</a:t>
            </a:r>
          </a:p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окупаемости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BBC82-1FF6-8432-5EE5-0DD4C247FD43}"/>
              </a:ext>
            </a:extLst>
          </p:cNvPr>
          <p:cNvSpPr txBox="1"/>
          <p:nvPr/>
        </p:nvSpPr>
        <p:spPr>
          <a:xfrm>
            <a:off x="5778654" y="2624520"/>
            <a:ext cx="97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697F9F"/>
                </a:solidFill>
                <a:latin typeface="Actay Light" pitchFamily="2" charset="0"/>
              </a:rPr>
              <a:t>февраль, 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736AB2-1F4C-C8BD-B4AD-6D0D0ECB49D6}"/>
              </a:ext>
            </a:extLst>
          </p:cNvPr>
          <p:cNvSpPr txBox="1"/>
          <p:nvPr/>
        </p:nvSpPr>
        <p:spPr>
          <a:xfrm>
            <a:off x="5778653" y="235023"/>
            <a:ext cx="3160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dirty="0">
                <a:solidFill>
                  <a:srgbClr val="B6DCF6"/>
                </a:solidFill>
                <a:latin typeface="Actay Wide Bd" pitchFamily="2" charset="0"/>
              </a:rPr>
              <a:t>»»»»</a:t>
            </a:r>
          </a:p>
        </p:txBody>
      </p:sp>
      <p:pic>
        <p:nvPicPr>
          <p:cNvPr id="23" name="Рисунок 22" descr="Бумажник со сплошной заливкой">
            <a:extLst>
              <a:ext uri="{FF2B5EF4-FFF2-40B4-BE49-F238E27FC236}">
                <a16:creationId xmlns:a16="http://schemas.microsoft.com/office/drawing/2014/main" id="{5CEAC3A5-9431-3A27-6AD9-CA6CA643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9595" y="5501799"/>
            <a:ext cx="5164811" cy="516481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8FBE94F-A13E-446A-5346-6A632FACC59E}"/>
              </a:ext>
            </a:extLst>
          </p:cNvPr>
          <p:cNvCxnSpPr>
            <a:cxnSpLocks/>
          </p:cNvCxnSpPr>
          <p:nvPr/>
        </p:nvCxnSpPr>
        <p:spPr>
          <a:xfrm>
            <a:off x="266078" y="2576703"/>
            <a:ext cx="0" cy="491645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857736-DB62-CCDE-5DC9-F3A0F5787E68}"/>
              </a:ext>
            </a:extLst>
          </p:cNvPr>
          <p:cNvSpPr txBox="1"/>
          <p:nvPr/>
        </p:nvSpPr>
        <p:spPr>
          <a:xfrm>
            <a:off x="266078" y="2890245"/>
            <a:ext cx="112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Привлечение</a:t>
            </a:r>
          </a:p>
          <a:p>
            <a:r>
              <a:rPr lang="ru-RU" sz="9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ctay Light" pitchFamily="2" charset="0"/>
              </a:rPr>
              <a:t>инвестиций</a:t>
            </a:r>
          </a:p>
        </p:txBody>
      </p:sp>
    </p:spTree>
    <p:extLst>
      <p:ext uri="{BB962C8B-B14F-4D97-AF65-F5344CB8AC3E}">
        <p14:creationId xmlns:p14="http://schemas.microsoft.com/office/powerpoint/2010/main" val="420608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9" grpId="0"/>
      <p:bldP spid="31" grpId="0"/>
      <p:bldP spid="32" grpId="0"/>
      <p:bldP spid="36" grpId="0"/>
      <p:bldP spid="37" grpId="0"/>
      <p:bldP spid="38" grpId="0"/>
      <p:bldP spid="45" grpId="0"/>
      <p:bldP spid="46" grpId="0"/>
      <p:bldP spid="48" grpId="0"/>
      <p:bldP spid="49" grpId="0"/>
      <p:bldP spid="50" grpId="0"/>
      <p:bldP spid="52" grpId="0"/>
      <p:bldP spid="54" grpId="0"/>
      <p:bldP spid="55" grpId="0"/>
      <p:bldP spid="57" grpId="0"/>
      <p:bldP spid="58" grpId="0"/>
      <p:bldP spid="3" grpId="0"/>
      <p:bldP spid="6" grpId="0"/>
      <p:bldP spid="7" grpId="0"/>
      <p:bldP spid="10" grpId="0"/>
      <p:bldP spid="1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B01A89E-84B1-4109-6C99-3BC7F631F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23" y="3239365"/>
            <a:ext cx="868218" cy="868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FF1E8E-63BB-9BEA-C19F-935F6718873E}"/>
              </a:ext>
            </a:extLst>
          </p:cNvPr>
          <p:cNvSpPr txBox="1"/>
          <p:nvPr/>
        </p:nvSpPr>
        <p:spPr>
          <a:xfrm>
            <a:off x="5550061" y="3442642"/>
            <a:ext cx="2207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в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офлайне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– есть лимит времени и сил</a:t>
            </a:r>
          </a:p>
        </p:txBody>
      </p:sp>
      <p:pic>
        <p:nvPicPr>
          <p:cNvPr id="8" name="Рисунок 7" descr="Изображение выглядит как Графика, графическая вставка,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E116C7E-25AC-912E-2C8B-0E116C9A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21" y="3229804"/>
            <a:ext cx="887340" cy="887340"/>
          </a:xfrm>
          <a:prstGeom prst="rect">
            <a:avLst/>
          </a:prstGeom>
        </p:spPr>
      </p:pic>
      <p:sp>
        <p:nvSpPr>
          <p:cNvPr id="71" name="Google Shape;71;p16"/>
          <p:cNvSpPr txBox="1"/>
          <p:nvPr/>
        </p:nvSpPr>
        <p:spPr>
          <a:xfrm>
            <a:off x="621691" y="831906"/>
            <a:ext cx="896940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dirty="0">
                <a:solidFill>
                  <a:srgbClr val="A2C4F7"/>
                </a:solidFill>
                <a:latin typeface="Actay Wide Bd" pitchFamily="2" charset="0"/>
              </a:rPr>
              <a:t>ПРОБЛЕМА</a:t>
            </a:r>
          </a:p>
        </p:txBody>
      </p:sp>
      <p:sp>
        <p:nvSpPr>
          <p:cNvPr id="72" name="Google Shape;72;p16"/>
          <p:cNvSpPr txBox="1"/>
          <p:nvPr/>
        </p:nvSpPr>
        <p:spPr>
          <a:xfrm>
            <a:off x="621691" y="2089528"/>
            <a:ext cx="7319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Тренеру тяжело масштабироваться</a:t>
            </a:r>
            <a:endParaRPr sz="29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647541" y="3310554"/>
            <a:ext cx="2640680" cy="72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в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онлайне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– нет упрощённого сервиса, в мессенджерах долго и неудобно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FE3729-C4D9-63B0-07AC-4376D2DED4F4}"/>
              </a:ext>
            </a:extLst>
          </p:cNvPr>
          <p:cNvSpPr/>
          <p:nvPr/>
        </p:nvSpPr>
        <p:spPr>
          <a:xfrm>
            <a:off x="-526685" y="2817180"/>
            <a:ext cx="10117776" cy="91008"/>
          </a:xfrm>
          <a:prstGeom prst="rect">
            <a:avLst/>
          </a:prstGeom>
          <a:solidFill>
            <a:srgbClr val="A2C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умажник со сплошной заливкой">
            <a:extLst>
              <a:ext uri="{FF2B5EF4-FFF2-40B4-BE49-F238E27FC236}">
                <a16:creationId xmlns:a16="http://schemas.microsoft.com/office/drawing/2014/main" id="{4DB4D628-04B0-7393-9806-E57CF81F0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9595" y="-4666883"/>
            <a:ext cx="5164811" cy="516481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8DB1465-B844-B9F4-0AB1-6DB6BF27423C}"/>
              </a:ext>
            </a:extLst>
          </p:cNvPr>
          <p:cNvSpPr/>
          <p:nvPr/>
        </p:nvSpPr>
        <p:spPr>
          <a:xfrm>
            <a:off x="1129861" y="-870389"/>
            <a:ext cx="6884277" cy="6884277"/>
          </a:xfrm>
          <a:prstGeom prst="ellipse">
            <a:avLst/>
          </a:prstGeom>
          <a:solidFill>
            <a:srgbClr val="90AE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7BB1F-4374-C7D2-029D-DB90AA885707}"/>
              </a:ext>
            </a:extLst>
          </p:cNvPr>
          <p:cNvSpPr txBox="1"/>
          <p:nvPr/>
        </p:nvSpPr>
        <p:spPr>
          <a:xfrm>
            <a:off x="0" y="202031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ctay Wide Bd" pitchFamily="2" charset="0"/>
              </a:rPr>
              <a:t>FIT REPUBLIC</a:t>
            </a:r>
          </a:p>
        </p:txBody>
      </p:sp>
      <p:sp>
        <p:nvSpPr>
          <p:cNvPr id="2" name="Google Shape;66;p15">
            <a:extLst>
              <a:ext uri="{FF2B5EF4-FFF2-40B4-BE49-F238E27FC236}">
                <a16:creationId xmlns:a16="http://schemas.microsoft.com/office/drawing/2014/main" id="{0E465DB2-9709-6F0B-A65D-5DC37CDFE8D2}"/>
              </a:ext>
            </a:extLst>
          </p:cNvPr>
          <p:cNvSpPr txBox="1"/>
          <p:nvPr/>
        </p:nvSpPr>
        <p:spPr>
          <a:xfrm>
            <a:off x="1767579" y="3035974"/>
            <a:ext cx="5608842" cy="90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ctay Light" pitchFamily="2" charset="0"/>
              </a:rPr>
              <a:t>давайте вместе совершать революцию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Actay Light" pitchFamily="2" charset="0"/>
              </a:rPr>
              <a:t>в онлайн-тренировках!</a:t>
            </a:r>
          </a:p>
          <a:p>
            <a:pPr algn="ctr"/>
            <a:endParaRPr sz="1800" dirty="0">
              <a:solidFill>
                <a:schemeClr val="bg1"/>
              </a:solidFill>
              <a:latin typeface="Actay Ligh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B9164-1FE2-363F-A962-FD0B3729B88E}"/>
              </a:ext>
            </a:extLst>
          </p:cNvPr>
          <p:cNvSpPr txBox="1"/>
          <p:nvPr/>
        </p:nvSpPr>
        <p:spPr>
          <a:xfrm>
            <a:off x="1894657" y="1667909"/>
            <a:ext cx="5259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ctay Light" pitchFamily="2" charset="0"/>
              </a:rPr>
              <a:t>fit-republic@yandex.ru</a:t>
            </a:r>
            <a:endParaRPr lang="en-US" sz="1200" dirty="0">
              <a:solidFill>
                <a:schemeClr val="bg1"/>
              </a:solidFill>
              <a:latin typeface="Actay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3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екундомер 75% со сплошной заливкой">
            <a:extLst>
              <a:ext uri="{FF2B5EF4-FFF2-40B4-BE49-F238E27FC236}">
                <a16:creationId xmlns:a16="http://schemas.microsoft.com/office/drawing/2014/main" id="{AA5D30DB-7E4D-4BE6-EE3E-D3996139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2364" y="984996"/>
            <a:ext cx="779303" cy="779303"/>
          </a:xfrm>
          <a:prstGeom prst="rect">
            <a:avLst/>
          </a:prstGeom>
        </p:spPr>
      </p:pic>
      <p:sp>
        <p:nvSpPr>
          <p:cNvPr id="89" name="Google Shape;89;p18"/>
          <p:cNvSpPr txBox="1"/>
          <p:nvPr/>
        </p:nvSpPr>
        <p:spPr>
          <a:xfrm>
            <a:off x="6402853" y="1884754"/>
            <a:ext cx="253644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rgbClr val="A2C4F7"/>
                </a:solidFill>
                <a:latin typeface="Actay Wide Bd" pitchFamily="2" charset="0"/>
              </a:rPr>
              <a:t>1 </a:t>
            </a:r>
            <a:r>
              <a:rPr lang="ru" sz="17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клиент в зале</a:t>
            </a:r>
            <a:endParaRPr sz="25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6428908" y="3442314"/>
            <a:ext cx="2484330" cy="85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A2C4F7"/>
                </a:solidFill>
                <a:latin typeface="Actay Wide Bd" pitchFamily="2" charset="0"/>
              </a:rPr>
              <a:t>10 </a:t>
            </a:r>
            <a:r>
              <a:rPr lang="ru" sz="17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заполненных онлайн-тренировок</a:t>
            </a:r>
            <a:endParaRPr sz="25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pic>
        <p:nvPicPr>
          <p:cNvPr id="5" name="Рисунок 4" descr="Изображение выглядит как Графика, графическая вставка, симво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69C70D-2B82-D9E0-7999-81E04A14A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91" y="2393318"/>
            <a:ext cx="693734" cy="693734"/>
          </a:xfrm>
          <a:prstGeom prst="rect">
            <a:avLst/>
          </a:prstGeom>
        </p:spPr>
      </p:pic>
      <p:sp>
        <p:nvSpPr>
          <p:cNvPr id="92" name="Google Shape;92;p18"/>
          <p:cNvSpPr txBox="1"/>
          <p:nvPr/>
        </p:nvSpPr>
        <p:spPr>
          <a:xfrm>
            <a:off x="621691" y="3148155"/>
            <a:ext cx="2944374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Создание </a:t>
            </a:r>
            <a:r>
              <a:rPr lang="ru" sz="1200" b="1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бизнес-инструмента</a:t>
            </a:r>
            <a:r>
              <a:rPr lang="ru" sz="12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 для тренеров, который позволит легко вести более сотни клиентов одновременно</a:t>
            </a:r>
            <a:endParaRPr sz="12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7727818" y="4182254"/>
            <a:ext cx="1247100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bg2">
                    <a:lumMod val="50000"/>
                  </a:schemeClr>
                </a:solidFill>
                <a:latin typeface="Actay Light" pitchFamily="2" charset="0"/>
              </a:rPr>
              <a:t>+  учет офлайн</a:t>
            </a:r>
            <a:endParaRPr sz="1000" dirty="0">
              <a:solidFill>
                <a:schemeClr val="bg2">
                  <a:lumMod val="50000"/>
                </a:schemeClr>
              </a:solidFill>
              <a:latin typeface="Actay Light" pitchFamily="2" charset="0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286711" y="2364713"/>
            <a:ext cx="2536439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Мобильное приложение</a:t>
            </a:r>
            <a:endParaRPr sz="1600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</p:txBody>
      </p:sp>
      <p:sp>
        <p:nvSpPr>
          <p:cNvPr id="2" name="Google Shape;89;p18">
            <a:extLst>
              <a:ext uri="{FF2B5EF4-FFF2-40B4-BE49-F238E27FC236}">
                <a16:creationId xmlns:a16="http://schemas.microsoft.com/office/drawing/2014/main" id="{C33E9B17-0D37-00BC-80FE-69806C35032F}"/>
              </a:ext>
            </a:extLst>
          </p:cNvPr>
          <p:cNvSpPr txBox="1"/>
          <p:nvPr/>
        </p:nvSpPr>
        <p:spPr>
          <a:xfrm>
            <a:off x="6991431" y="1177143"/>
            <a:ext cx="939499" cy="51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bg2">
                    <a:lumMod val="50000"/>
                  </a:schemeClr>
                </a:solidFill>
                <a:latin typeface="Actay Wide Bd" pitchFamily="2" charset="0"/>
              </a:rPr>
              <a:t>1 час</a:t>
            </a:r>
            <a:endParaRPr sz="3200" dirty="0">
              <a:solidFill>
                <a:schemeClr val="bg2">
                  <a:lumMod val="50000"/>
                </a:schemeClr>
              </a:solidFill>
              <a:latin typeface="Actay Wide Bd" pitchFamily="2" charset="0"/>
            </a:endParaRPr>
          </a:p>
        </p:txBody>
      </p:sp>
      <p:sp>
        <p:nvSpPr>
          <p:cNvPr id="3" name="Google Shape;71;p16">
            <a:extLst>
              <a:ext uri="{FF2B5EF4-FFF2-40B4-BE49-F238E27FC236}">
                <a16:creationId xmlns:a16="http://schemas.microsoft.com/office/drawing/2014/main" id="{F82C6C2E-996B-F006-7FCC-0573952BB9DD}"/>
              </a:ext>
            </a:extLst>
          </p:cNvPr>
          <p:cNvSpPr txBox="1"/>
          <p:nvPr/>
        </p:nvSpPr>
        <p:spPr>
          <a:xfrm>
            <a:off x="621691" y="831906"/>
            <a:ext cx="5422849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dirty="0">
                <a:solidFill>
                  <a:srgbClr val="A2C4F7"/>
                </a:solidFill>
                <a:latin typeface="Actay Wide Bd" pitchFamily="2" charset="0"/>
              </a:rPr>
              <a:t>РЕШЕНИЕ</a:t>
            </a:r>
          </a:p>
        </p:txBody>
      </p:sp>
      <p:pic>
        <p:nvPicPr>
          <p:cNvPr id="9" name="Рисунок 8" descr="Изображение выглядит как символ, Графика,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8534DAE-808C-50DB-6B5A-76CFDC18E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378779" y="2763852"/>
            <a:ext cx="584588" cy="5845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1E128B-B294-072A-FEDC-83CD1B255FBC}"/>
              </a:ext>
            </a:extLst>
          </p:cNvPr>
          <p:cNvSpPr/>
          <p:nvPr/>
        </p:nvSpPr>
        <p:spPr>
          <a:xfrm rot="5400000">
            <a:off x="1102408" y="2789598"/>
            <a:ext cx="10117776" cy="91008"/>
          </a:xfrm>
          <a:prstGeom prst="rect">
            <a:avLst/>
          </a:prstGeom>
          <a:solidFill>
            <a:srgbClr val="A2C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2" grpId="0"/>
      <p:bldP spid="9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2306846" y="1904215"/>
            <a:ext cx="4498823" cy="133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bg1"/>
                </a:solidFill>
                <a:latin typeface="Actay Light" pitchFamily="2" charset="0"/>
              </a:rPr>
              <a:t>К</a:t>
            </a:r>
            <a:r>
              <a:rPr lang="ru-RU" sz="4000" dirty="0">
                <a:solidFill>
                  <a:schemeClr val="bg1"/>
                </a:solidFill>
                <a:latin typeface="Actay Light" pitchFamily="2" charset="0"/>
              </a:rPr>
              <a:t>а</a:t>
            </a:r>
            <a:r>
              <a:rPr lang="ru" sz="4000" dirty="0">
                <a:solidFill>
                  <a:schemeClr val="bg1"/>
                </a:solidFill>
                <a:latin typeface="Actay Light" pitchFamily="2" charset="0"/>
              </a:rPr>
              <a:t>к ведутся </a:t>
            </a:r>
            <a:r>
              <a:rPr lang="ru" sz="4000" dirty="0">
                <a:solidFill>
                  <a:schemeClr val="bg1"/>
                </a:solidFill>
                <a:latin typeface="Actay Wide Bd" pitchFamily="2" charset="0"/>
              </a:rPr>
              <a:t>тренировки?</a:t>
            </a:r>
            <a:endParaRPr sz="4000" dirty="0">
              <a:solidFill>
                <a:schemeClr val="bg1"/>
              </a:solidFill>
              <a:latin typeface="Actay Wide Bd" pitchFamily="2" charset="0"/>
            </a:endParaRPr>
          </a:p>
        </p:txBody>
      </p:sp>
      <p:pic>
        <p:nvPicPr>
          <p:cNvPr id="2" name="Рисунок 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CBB9B6-13B5-E9B2-2DC3-EEE814AD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5244" y="-879141"/>
            <a:ext cx="6680851" cy="66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Графика, Шрифт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9D36455-4A99-08EB-3726-ABF1DFE5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2" y="3500634"/>
            <a:ext cx="1384720" cy="1384720"/>
          </a:xfrm>
          <a:prstGeom prst="rect">
            <a:avLst/>
          </a:prstGeom>
        </p:spPr>
      </p:pic>
      <p:sp>
        <p:nvSpPr>
          <p:cNvPr id="99" name="Google Shape;99;p19"/>
          <p:cNvSpPr txBox="1"/>
          <p:nvPr/>
        </p:nvSpPr>
        <p:spPr>
          <a:xfrm>
            <a:off x="3796579" y="546033"/>
            <a:ext cx="32343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Wide Bd" pitchFamily="2" charset="0"/>
              </a:rPr>
              <a:t>Тренер</a:t>
            </a: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 видит результат прошлой тренировки, анализирует и строит новую</a:t>
            </a:r>
            <a:endParaRPr sz="1800" dirty="0">
              <a:latin typeface="Actay Light" pitchFamily="2" charset="0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1183620" y="1589424"/>
            <a:ext cx="27411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Wide Bd" pitchFamily="2" charset="0"/>
              </a:rPr>
              <a:t>Клиент</a:t>
            </a: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 проходит тренировку, отправляет записи, получает обратную связь и фиксирует результаты</a:t>
            </a:r>
            <a:endParaRPr sz="1800" dirty="0">
              <a:latin typeface="Actay Light" pitchFamily="2" charset="0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4726080" y="1885884"/>
            <a:ext cx="3895406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  <a:latin typeface="Actay Wide Bd" pitchFamily="2" charset="0"/>
              </a:rPr>
              <a:t>Приложение</a:t>
            </a: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 стимулирует визуализацией прогресса, push-уведомлениями, достижениями, ежедневными заданиями и соревнованиями с другими клиентами </a:t>
            </a:r>
            <a:endParaRPr sz="1800" dirty="0">
              <a:latin typeface="Actay Light" pitchFamily="2" charset="0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004102" y="3488137"/>
            <a:ext cx="7052837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A2C4F7"/>
                </a:solidFill>
                <a:latin typeface="Actay Wide Bd" pitchFamily="2" charset="0"/>
              </a:rPr>
              <a:t>Это позволяет:</a:t>
            </a:r>
            <a:endParaRPr sz="1800" dirty="0">
              <a:solidFill>
                <a:srgbClr val="A2C4F7"/>
              </a:solidFill>
              <a:latin typeface="Actay Wide Bd" pitchFamily="2" charset="0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endParaRPr lang="ru" sz="1100" dirty="0">
              <a:solidFill>
                <a:schemeClr val="dk1"/>
              </a:solidFill>
              <a:latin typeface="Actay Light" pitchFamily="2" charset="0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быстро заполнять программу клиентам, персонализируя готовые шаблоны</a:t>
            </a:r>
            <a:endParaRPr sz="1100" dirty="0">
              <a:solidFill>
                <a:schemeClr val="dk1"/>
              </a:solidFill>
              <a:latin typeface="Actay Light" pitchFamily="2" charset="0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создавать долгосрочный план тренировок</a:t>
            </a:r>
            <a:endParaRPr sz="1100" dirty="0">
              <a:solidFill>
                <a:schemeClr val="dk1"/>
              </a:solidFill>
              <a:latin typeface="Actay Light" pitchFamily="2" charset="0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100" dirty="0">
                <a:solidFill>
                  <a:schemeClr val="dk1"/>
                </a:solidFill>
                <a:latin typeface="Actay Light" pitchFamily="2" charset="0"/>
              </a:rPr>
              <a:t>отслеживать активность и прогресс клиентов</a:t>
            </a:r>
            <a:endParaRPr sz="1100" dirty="0">
              <a:solidFill>
                <a:schemeClr val="dk1"/>
              </a:solidFill>
              <a:latin typeface="Actay Light" pitchFamily="2" charset="0"/>
            </a:endParaRPr>
          </a:p>
        </p:txBody>
      </p:sp>
      <p:pic>
        <p:nvPicPr>
          <p:cNvPr id="3" name="Рисунок 2" descr="Линия со стрелкой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0C03EF05-C510-A7DB-D80C-7D5AA303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698830" flipH="1">
            <a:off x="2779537" y="648675"/>
            <a:ext cx="914400" cy="914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0DA366-3DAC-83EE-5C28-8D72E69E99E4}"/>
              </a:ext>
            </a:extLst>
          </p:cNvPr>
          <p:cNvSpPr/>
          <p:nvPr/>
        </p:nvSpPr>
        <p:spPr>
          <a:xfrm>
            <a:off x="-667015" y="3320995"/>
            <a:ext cx="10117776" cy="91008"/>
          </a:xfrm>
          <a:prstGeom prst="rect">
            <a:avLst/>
          </a:prstGeom>
          <a:solidFill>
            <a:srgbClr val="A2C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Линия со стрелкой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CCAF5DD1-F956-758F-C1B5-583FC2749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633272" flipH="1">
            <a:off x="3567797" y="2228161"/>
            <a:ext cx="914400" cy="914400"/>
          </a:xfrm>
          <a:prstGeom prst="rect">
            <a:avLst/>
          </a:prstGeom>
        </p:spPr>
      </p:pic>
      <p:pic>
        <p:nvPicPr>
          <p:cNvPr id="6" name="Рисунок 5" descr="Линия со стрелкой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F289B07B-4E39-13E0-21A7-42A48F395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883603" flipH="1">
            <a:off x="7051478" y="897516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2306846" y="1904215"/>
            <a:ext cx="4498823" cy="133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bg1"/>
                </a:solidFill>
                <a:latin typeface="Actay Light" pitchFamily="2" charset="0"/>
              </a:rPr>
              <a:t>Наше </a:t>
            </a:r>
            <a:r>
              <a:rPr lang="en-US" sz="4000" dirty="0">
                <a:solidFill>
                  <a:schemeClr val="bg1"/>
                </a:solidFill>
                <a:latin typeface="Actay Wide Bd" pitchFamily="50" charset="-52"/>
              </a:rPr>
              <a:t>MVP</a:t>
            </a:r>
            <a:endParaRPr sz="4000" dirty="0">
              <a:solidFill>
                <a:schemeClr val="bg1"/>
              </a:solidFill>
              <a:latin typeface="Actay Wide B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681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AED1C45F-5774-03B1-562D-D6568BBA1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19" y="699355"/>
            <a:ext cx="1715794" cy="3722400"/>
          </a:xfrm>
          <a:prstGeom prst="roundRect">
            <a:avLst>
              <a:gd name="adj" fmla="val 10156"/>
            </a:avLst>
          </a:prstGeom>
        </p:spPr>
      </p:pic>
      <p:pic>
        <p:nvPicPr>
          <p:cNvPr id="5" name="Рисунок 4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CF45CC85-8F6F-FE6B-B93B-6EF5371C9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14" y="710550"/>
            <a:ext cx="1715794" cy="3722400"/>
          </a:xfrm>
          <a:prstGeom prst="roundRect">
            <a:avLst>
              <a:gd name="adj" fmla="val 10972"/>
            </a:avLst>
          </a:prstGeom>
        </p:spPr>
      </p:pic>
      <p:pic>
        <p:nvPicPr>
          <p:cNvPr id="7" name="Рисунок 6" descr="Изображение выглядит как текст, программное обеспечение, Мультимедийное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F85CE1F6-8B78-868C-3906-1F25D1CB4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808" y="700655"/>
            <a:ext cx="1715195" cy="3721100"/>
          </a:xfrm>
          <a:prstGeom prst="roundRect">
            <a:avLst>
              <a:gd name="adj" fmla="val 10563"/>
            </a:avLst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3F10E17-2767-9311-1666-A78114192D0F}"/>
              </a:ext>
            </a:extLst>
          </p:cNvPr>
          <p:cNvSpPr/>
          <p:nvPr/>
        </p:nvSpPr>
        <p:spPr>
          <a:xfrm>
            <a:off x="1309378" y="733934"/>
            <a:ext cx="1617784" cy="166610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D4B4967-032D-E322-A4D2-650A4B8FFFDD}"/>
              </a:ext>
            </a:extLst>
          </p:cNvPr>
          <p:cNvSpPr/>
          <p:nvPr/>
        </p:nvSpPr>
        <p:spPr>
          <a:xfrm>
            <a:off x="3763108" y="733934"/>
            <a:ext cx="1617784" cy="155416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C3F366-898A-B739-60DC-B29E765E883E}"/>
              </a:ext>
            </a:extLst>
          </p:cNvPr>
          <p:cNvGrpSpPr/>
          <p:nvPr/>
        </p:nvGrpSpPr>
        <p:grpSpPr>
          <a:xfrm>
            <a:off x="1190744" y="668151"/>
            <a:ext cx="1874548" cy="3760964"/>
            <a:chOff x="1190744" y="668151"/>
            <a:chExt cx="1874548" cy="3760964"/>
          </a:xfrm>
          <a:solidFill>
            <a:srgbClr val="697F9F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0CA0B8F-D664-C577-A19F-D3934C8AA3F7}"/>
                </a:ext>
              </a:extLst>
            </p:cNvPr>
            <p:cNvSpPr/>
            <p:nvPr/>
          </p:nvSpPr>
          <p:spPr>
            <a:xfrm rot="5400000">
              <a:off x="2050342" y="376534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9ACC123-7C7A-EC88-59D1-A372865278EC}"/>
                </a:ext>
              </a:extLst>
            </p:cNvPr>
            <p:cNvSpPr/>
            <p:nvPr/>
          </p:nvSpPr>
          <p:spPr>
            <a:xfrm rot="5400000">
              <a:off x="1155649" y="1219421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C6B706-5917-5DC6-AFCE-3BBA2AB2E06A}"/>
                </a:ext>
              </a:extLst>
            </p:cNvPr>
            <p:cNvSpPr/>
            <p:nvPr/>
          </p:nvSpPr>
          <p:spPr>
            <a:xfrm rot="5400000">
              <a:off x="1091566" y="1539195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EF61892-327B-147E-B584-294A736C11E3}"/>
                </a:ext>
              </a:extLst>
            </p:cNvPr>
            <p:cNvSpPr/>
            <p:nvPr/>
          </p:nvSpPr>
          <p:spPr>
            <a:xfrm rot="5400000">
              <a:off x="1091563" y="1891127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4241355A-6CAF-E2AA-93D1-B2197CF8C8CC}"/>
                </a:ext>
              </a:extLst>
            </p:cNvPr>
            <p:cNvSpPr/>
            <p:nvPr/>
          </p:nvSpPr>
          <p:spPr>
            <a:xfrm rot="5400000">
              <a:off x="2807708" y="1727971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0A77D62-178C-FEB7-FCF4-B9BA153B1B7E}"/>
                </a:ext>
              </a:extLst>
            </p:cNvPr>
            <p:cNvSpPr/>
            <p:nvPr/>
          </p:nvSpPr>
          <p:spPr>
            <a:xfrm rot="5400000">
              <a:off x="247498" y="1624782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0891901-EDEA-B5A1-3C2E-7459F3C2CFB7}"/>
              </a:ext>
            </a:extLst>
          </p:cNvPr>
          <p:cNvSpPr/>
          <p:nvPr/>
        </p:nvSpPr>
        <p:spPr>
          <a:xfrm>
            <a:off x="6201513" y="721745"/>
            <a:ext cx="1617784" cy="166610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C9609EE-A4E6-B395-9243-C7334E3FC295}"/>
              </a:ext>
            </a:extLst>
          </p:cNvPr>
          <p:cNvGrpSpPr/>
          <p:nvPr/>
        </p:nvGrpSpPr>
        <p:grpSpPr>
          <a:xfrm>
            <a:off x="3632438" y="679345"/>
            <a:ext cx="1874548" cy="3760964"/>
            <a:chOff x="3632438" y="679345"/>
            <a:chExt cx="1874548" cy="3760964"/>
          </a:xfrm>
          <a:solidFill>
            <a:srgbClr val="697F9F"/>
          </a:soli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1D9A8C7-67CE-A890-B120-77B6707F14D9}"/>
                </a:ext>
              </a:extLst>
            </p:cNvPr>
            <p:cNvSpPr/>
            <p:nvPr/>
          </p:nvSpPr>
          <p:spPr>
            <a:xfrm rot="5400000">
              <a:off x="4492036" y="387728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BE05AFD-DBBA-C3AB-F659-F393B8C4B0EA}"/>
                </a:ext>
              </a:extLst>
            </p:cNvPr>
            <p:cNvSpPr/>
            <p:nvPr/>
          </p:nvSpPr>
          <p:spPr>
            <a:xfrm rot="5400000">
              <a:off x="3597343" y="1230615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BA439659-DBDD-30FF-C559-3BF420DF8D4A}"/>
                </a:ext>
              </a:extLst>
            </p:cNvPr>
            <p:cNvSpPr/>
            <p:nvPr/>
          </p:nvSpPr>
          <p:spPr>
            <a:xfrm rot="5400000">
              <a:off x="3533260" y="1550389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34BD9348-AFBD-DCE8-0041-8B78D59DCD66}"/>
                </a:ext>
              </a:extLst>
            </p:cNvPr>
            <p:cNvSpPr/>
            <p:nvPr/>
          </p:nvSpPr>
          <p:spPr>
            <a:xfrm rot="5400000">
              <a:off x="3533257" y="1902321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23989C2-7EE0-FFBE-C6C5-EDBE5CA42456}"/>
                </a:ext>
              </a:extLst>
            </p:cNvPr>
            <p:cNvSpPr/>
            <p:nvPr/>
          </p:nvSpPr>
          <p:spPr>
            <a:xfrm rot="5400000">
              <a:off x="5249402" y="1739165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956E5EA7-B693-89DF-9726-178753AED7A0}"/>
                </a:ext>
              </a:extLst>
            </p:cNvPr>
            <p:cNvSpPr/>
            <p:nvPr/>
          </p:nvSpPr>
          <p:spPr>
            <a:xfrm rot="5400000">
              <a:off x="2689192" y="1635976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B941DA-07C5-8858-555E-E19F0E3BDBFB}"/>
              </a:ext>
            </a:extLst>
          </p:cNvPr>
          <p:cNvGrpSpPr/>
          <p:nvPr/>
        </p:nvGrpSpPr>
        <p:grpSpPr>
          <a:xfrm>
            <a:off x="6074132" y="669449"/>
            <a:ext cx="1874548" cy="3760964"/>
            <a:chOff x="6074132" y="669449"/>
            <a:chExt cx="1874548" cy="3760964"/>
          </a:xfrm>
          <a:solidFill>
            <a:srgbClr val="697F9F"/>
          </a:solidFill>
        </p:grpSpPr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0E876E39-37FE-FBA7-6AA2-336F6B0CEAC6}"/>
                </a:ext>
              </a:extLst>
            </p:cNvPr>
            <p:cNvSpPr/>
            <p:nvPr/>
          </p:nvSpPr>
          <p:spPr>
            <a:xfrm rot="5400000">
              <a:off x="6933730" y="377832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0DE4CF25-3EF8-8822-702F-9BF1F662E7D7}"/>
                </a:ext>
              </a:extLst>
            </p:cNvPr>
            <p:cNvSpPr/>
            <p:nvPr/>
          </p:nvSpPr>
          <p:spPr>
            <a:xfrm rot="5400000">
              <a:off x="6039037" y="1220719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C8BC70D-7F29-A6F0-10CA-8ED08B044527}"/>
                </a:ext>
              </a:extLst>
            </p:cNvPr>
            <p:cNvSpPr/>
            <p:nvPr/>
          </p:nvSpPr>
          <p:spPr>
            <a:xfrm rot="5400000">
              <a:off x="5974954" y="1540493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AC21E86E-210D-7394-0323-F9EA950AD0C7}"/>
                </a:ext>
              </a:extLst>
            </p:cNvPr>
            <p:cNvSpPr/>
            <p:nvPr/>
          </p:nvSpPr>
          <p:spPr>
            <a:xfrm rot="5400000">
              <a:off x="5974951" y="1892425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3B89A5F2-D230-1184-D95D-BA2260AEA2A6}"/>
                </a:ext>
              </a:extLst>
            </p:cNvPr>
            <p:cNvSpPr/>
            <p:nvPr/>
          </p:nvSpPr>
          <p:spPr>
            <a:xfrm rot="5400000">
              <a:off x="7691096" y="1729269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9D63F3D-DD13-5870-DEE6-AEE835CE77BA}"/>
                </a:ext>
              </a:extLst>
            </p:cNvPr>
            <p:cNvSpPr/>
            <p:nvPr/>
          </p:nvSpPr>
          <p:spPr>
            <a:xfrm rot="5400000">
              <a:off x="5130886" y="1626080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037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порт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F393238-40F3-99C2-12C7-7620525D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471" y="695690"/>
            <a:ext cx="1715794" cy="3722400"/>
          </a:xfrm>
          <a:prstGeom prst="roundRect">
            <a:avLst>
              <a:gd name="adj" fmla="val 12179"/>
            </a:avLst>
          </a:prstGeom>
        </p:spPr>
      </p:pic>
      <p:pic>
        <p:nvPicPr>
          <p:cNvPr id="4" name="Рисунок 3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AF68C8A2-A1BB-EFC6-418E-391F6FFD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03" y="717909"/>
            <a:ext cx="1715794" cy="3722400"/>
          </a:xfrm>
          <a:prstGeom prst="roundRect">
            <a:avLst>
              <a:gd name="adj" fmla="val 13862"/>
            </a:avLst>
          </a:prstGeom>
        </p:spPr>
      </p:pic>
      <p:pic>
        <p:nvPicPr>
          <p:cNvPr id="2" name="Рисунок 1" descr="Изображение выглядит как текст, программное обеспечение, Мультимедийное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5970CD1B-9BAF-08FA-E767-736D87451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747" y="687166"/>
            <a:ext cx="1715794" cy="3722400"/>
          </a:xfrm>
          <a:prstGeom prst="roundRect">
            <a:avLst>
              <a:gd name="adj" fmla="val 11057"/>
            </a:avLst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3F10E17-2767-9311-1666-A78114192D0F}"/>
              </a:ext>
            </a:extLst>
          </p:cNvPr>
          <p:cNvSpPr/>
          <p:nvPr/>
        </p:nvSpPr>
        <p:spPr>
          <a:xfrm>
            <a:off x="1309378" y="733934"/>
            <a:ext cx="1617784" cy="166610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D4B4967-032D-E322-A4D2-650A4B8FFFDD}"/>
              </a:ext>
            </a:extLst>
          </p:cNvPr>
          <p:cNvSpPr/>
          <p:nvPr/>
        </p:nvSpPr>
        <p:spPr>
          <a:xfrm>
            <a:off x="3763108" y="733934"/>
            <a:ext cx="1617784" cy="155416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C3F366-898A-B739-60DC-B29E765E883E}"/>
              </a:ext>
            </a:extLst>
          </p:cNvPr>
          <p:cNvGrpSpPr/>
          <p:nvPr/>
        </p:nvGrpSpPr>
        <p:grpSpPr>
          <a:xfrm>
            <a:off x="1190744" y="668151"/>
            <a:ext cx="1874548" cy="3760964"/>
            <a:chOff x="1190744" y="668151"/>
            <a:chExt cx="1874548" cy="3760964"/>
          </a:xfrm>
          <a:solidFill>
            <a:srgbClr val="697F9F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0CA0B8F-D664-C577-A19F-D3934C8AA3F7}"/>
                </a:ext>
              </a:extLst>
            </p:cNvPr>
            <p:cNvSpPr/>
            <p:nvPr/>
          </p:nvSpPr>
          <p:spPr>
            <a:xfrm rot="5400000">
              <a:off x="2050342" y="376534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9ACC123-7C7A-EC88-59D1-A372865278EC}"/>
                </a:ext>
              </a:extLst>
            </p:cNvPr>
            <p:cNvSpPr/>
            <p:nvPr/>
          </p:nvSpPr>
          <p:spPr>
            <a:xfrm rot="5400000">
              <a:off x="1155649" y="1219421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C6B706-5917-5DC6-AFCE-3BBA2AB2E06A}"/>
                </a:ext>
              </a:extLst>
            </p:cNvPr>
            <p:cNvSpPr/>
            <p:nvPr/>
          </p:nvSpPr>
          <p:spPr>
            <a:xfrm rot="5400000">
              <a:off x="1091566" y="1539195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EF61892-327B-147E-B584-294A736C11E3}"/>
                </a:ext>
              </a:extLst>
            </p:cNvPr>
            <p:cNvSpPr/>
            <p:nvPr/>
          </p:nvSpPr>
          <p:spPr>
            <a:xfrm rot="5400000">
              <a:off x="1091563" y="1891127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4241355A-6CAF-E2AA-93D1-B2197CF8C8CC}"/>
                </a:ext>
              </a:extLst>
            </p:cNvPr>
            <p:cNvSpPr/>
            <p:nvPr/>
          </p:nvSpPr>
          <p:spPr>
            <a:xfrm rot="5400000">
              <a:off x="2807708" y="1727971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0A77D62-178C-FEB7-FCF4-B9BA153B1B7E}"/>
                </a:ext>
              </a:extLst>
            </p:cNvPr>
            <p:cNvSpPr/>
            <p:nvPr/>
          </p:nvSpPr>
          <p:spPr>
            <a:xfrm rot="5400000">
              <a:off x="247498" y="1624782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0891901-EDEA-B5A1-3C2E-7459F3C2CFB7}"/>
              </a:ext>
            </a:extLst>
          </p:cNvPr>
          <p:cNvSpPr/>
          <p:nvPr/>
        </p:nvSpPr>
        <p:spPr>
          <a:xfrm>
            <a:off x="6201513" y="721745"/>
            <a:ext cx="1617784" cy="166610"/>
          </a:xfrm>
          <a:prstGeom prst="rect">
            <a:avLst/>
          </a:prstGeom>
          <a:solidFill>
            <a:srgbClr val="1E22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C9609EE-A4E6-B395-9243-C7334E3FC295}"/>
              </a:ext>
            </a:extLst>
          </p:cNvPr>
          <p:cNvGrpSpPr/>
          <p:nvPr/>
        </p:nvGrpSpPr>
        <p:grpSpPr>
          <a:xfrm>
            <a:off x="3632438" y="679345"/>
            <a:ext cx="1874548" cy="3760964"/>
            <a:chOff x="3632438" y="679345"/>
            <a:chExt cx="1874548" cy="3760964"/>
          </a:xfrm>
          <a:solidFill>
            <a:srgbClr val="697F9F"/>
          </a:soli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1D9A8C7-67CE-A890-B120-77B6707F14D9}"/>
                </a:ext>
              </a:extLst>
            </p:cNvPr>
            <p:cNvSpPr/>
            <p:nvPr/>
          </p:nvSpPr>
          <p:spPr>
            <a:xfrm rot="5400000">
              <a:off x="4492036" y="387728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BE05AFD-DBBA-C3AB-F659-F393B8C4B0EA}"/>
                </a:ext>
              </a:extLst>
            </p:cNvPr>
            <p:cNvSpPr/>
            <p:nvPr/>
          </p:nvSpPr>
          <p:spPr>
            <a:xfrm rot="5400000">
              <a:off x="3597343" y="1230615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BA439659-DBDD-30FF-C559-3BF420DF8D4A}"/>
                </a:ext>
              </a:extLst>
            </p:cNvPr>
            <p:cNvSpPr/>
            <p:nvPr/>
          </p:nvSpPr>
          <p:spPr>
            <a:xfrm rot="5400000">
              <a:off x="3533260" y="1550389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34BD9348-AFBD-DCE8-0041-8B78D59DCD66}"/>
                </a:ext>
              </a:extLst>
            </p:cNvPr>
            <p:cNvSpPr/>
            <p:nvPr/>
          </p:nvSpPr>
          <p:spPr>
            <a:xfrm rot="5400000">
              <a:off x="3533257" y="1902321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23989C2-7EE0-FFBE-C6C5-EDBE5CA42456}"/>
                </a:ext>
              </a:extLst>
            </p:cNvPr>
            <p:cNvSpPr/>
            <p:nvPr/>
          </p:nvSpPr>
          <p:spPr>
            <a:xfrm rot="5400000">
              <a:off x="5249402" y="1739165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956E5EA7-B693-89DF-9726-178753AED7A0}"/>
                </a:ext>
              </a:extLst>
            </p:cNvPr>
            <p:cNvSpPr/>
            <p:nvPr/>
          </p:nvSpPr>
          <p:spPr>
            <a:xfrm rot="5400000">
              <a:off x="2689192" y="1635976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B941DA-07C5-8858-555E-E19F0E3BDBFB}"/>
              </a:ext>
            </a:extLst>
          </p:cNvPr>
          <p:cNvGrpSpPr/>
          <p:nvPr/>
        </p:nvGrpSpPr>
        <p:grpSpPr>
          <a:xfrm>
            <a:off x="6074132" y="669449"/>
            <a:ext cx="1874548" cy="3760964"/>
            <a:chOff x="6074132" y="669449"/>
            <a:chExt cx="1874548" cy="3760964"/>
          </a:xfrm>
          <a:solidFill>
            <a:srgbClr val="697F9F"/>
          </a:solidFill>
        </p:grpSpPr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0E876E39-37FE-FBA7-6AA2-336F6B0CEAC6}"/>
                </a:ext>
              </a:extLst>
            </p:cNvPr>
            <p:cNvSpPr/>
            <p:nvPr/>
          </p:nvSpPr>
          <p:spPr>
            <a:xfrm rot="5400000">
              <a:off x="6933730" y="377832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0DE4CF25-3EF8-8822-702F-9BF1F662E7D7}"/>
                </a:ext>
              </a:extLst>
            </p:cNvPr>
            <p:cNvSpPr/>
            <p:nvPr/>
          </p:nvSpPr>
          <p:spPr>
            <a:xfrm rot="5400000">
              <a:off x="6039037" y="1220719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C8BC70D-7F29-A6F0-10CA-8ED08B044527}"/>
                </a:ext>
              </a:extLst>
            </p:cNvPr>
            <p:cNvSpPr/>
            <p:nvPr/>
          </p:nvSpPr>
          <p:spPr>
            <a:xfrm rot="5400000">
              <a:off x="5974954" y="1540493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AC21E86E-210D-7394-0323-F9EA950AD0C7}"/>
                </a:ext>
              </a:extLst>
            </p:cNvPr>
            <p:cNvSpPr/>
            <p:nvPr/>
          </p:nvSpPr>
          <p:spPr>
            <a:xfrm rot="5400000">
              <a:off x="5974951" y="1892425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3B89A5F2-D230-1184-D95D-BA2260AEA2A6}"/>
                </a:ext>
              </a:extLst>
            </p:cNvPr>
            <p:cNvSpPr/>
            <p:nvPr/>
          </p:nvSpPr>
          <p:spPr>
            <a:xfrm rot="5400000">
              <a:off x="7691096" y="1729269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9D63F3D-DD13-5870-DEE6-AEE835CE77BA}"/>
                </a:ext>
              </a:extLst>
            </p:cNvPr>
            <p:cNvSpPr/>
            <p:nvPr/>
          </p:nvSpPr>
          <p:spPr>
            <a:xfrm rot="5400000">
              <a:off x="5130886" y="1626080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100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23E65113-4562-FB68-1B35-FB02D684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10" y="706181"/>
            <a:ext cx="1728468" cy="3722400"/>
          </a:xfrm>
          <a:prstGeom prst="roundRect">
            <a:avLst>
              <a:gd name="adj" fmla="val 8871"/>
            </a:avLst>
          </a:prstGeom>
        </p:spPr>
      </p:pic>
      <p:pic>
        <p:nvPicPr>
          <p:cNvPr id="8" name="Рисунок 7" descr="Изображение выглядит как текст, программное обеспечение, числ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C444847-0D26-7F97-696B-52ECE74F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091" y="687166"/>
            <a:ext cx="1728887" cy="3722400"/>
          </a:xfrm>
          <a:prstGeom prst="roundRect">
            <a:avLst>
              <a:gd name="adj" fmla="val 12770"/>
            </a:avLst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ABB334-F9C1-3C55-A749-3D3BE80CCF15}"/>
              </a:ext>
            </a:extLst>
          </p:cNvPr>
          <p:cNvSpPr/>
          <p:nvPr/>
        </p:nvSpPr>
        <p:spPr>
          <a:xfrm>
            <a:off x="1305740" y="728337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797C93-9EF9-8108-4714-560C187BA0BC}"/>
              </a:ext>
            </a:extLst>
          </p:cNvPr>
          <p:cNvSpPr/>
          <p:nvPr/>
        </p:nvSpPr>
        <p:spPr>
          <a:xfrm>
            <a:off x="3763108" y="757735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B52294E-FADD-CF3F-6C8B-08322915B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901" y="685868"/>
            <a:ext cx="1723007" cy="3722400"/>
          </a:xfrm>
          <a:prstGeom prst="roundRect">
            <a:avLst>
              <a:gd name="adj" fmla="val 11639"/>
            </a:avLst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C3F366-898A-B739-60DC-B29E765E883E}"/>
              </a:ext>
            </a:extLst>
          </p:cNvPr>
          <p:cNvGrpSpPr/>
          <p:nvPr/>
        </p:nvGrpSpPr>
        <p:grpSpPr>
          <a:xfrm>
            <a:off x="1190744" y="668151"/>
            <a:ext cx="1874548" cy="3760964"/>
            <a:chOff x="1190744" y="668151"/>
            <a:chExt cx="1874548" cy="3760964"/>
          </a:xfrm>
          <a:solidFill>
            <a:srgbClr val="697F9F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0CA0B8F-D664-C577-A19F-D3934C8AA3F7}"/>
                </a:ext>
              </a:extLst>
            </p:cNvPr>
            <p:cNvSpPr/>
            <p:nvPr/>
          </p:nvSpPr>
          <p:spPr>
            <a:xfrm rot="5400000">
              <a:off x="2050342" y="376534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9ACC123-7C7A-EC88-59D1-A372865278EC}"/>
                </a:ext>
              </a:extLst>
            </p:cNvPr>
            <p:cNvSpPr/>
            <p:nvPr/>
          </p:nvSpPr>
          <p:spPr>
            <a:xfrm rot="5400000">
              <a:off x="1155649" y="1219421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C6B706-5917-5DC6-AFCE-3BBA2AB2E06A}"/>
                </a:ext>
              </a:extLst>
            </p:cNvPr>
            <p:cNvSpPr/>
            <p:nvPr/>
          </p:nvSpPr>
          <p:spPr>
            <a:xfrm rot="5400000">
              <a:off x="1091566" y="1539195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EF61892-327B-147E-B584-294A736C11E3}"/>
                </a:ext>
              </a:extLst>
            </p:cNvPr>
            <p:cNvSpPr/>
            <p:nvPr/>
          </p:nvSpPr>
          <p:spPr>
            <a:xfrm rot="5400000">
              <a:off x="1091563" y="1891127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4241355A-6CAF-E2AA-93D1-B2197CF8C8CC}"/>
                </a:ext>
              </a:extLst>
            </p:cNvPr>
            <p:cNvSpPr/>
            <p:nvPr/>
          </p:nvSpPr>
          <p:spPr>
            <a:xfrm rot="5400000">
              <a:off x="2807708" y="1727971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0A77D62-178C-FEB7-FCF4-B9BA153B1B7E}"/>
                </a:ext>
              </a:extLst>
            </p:cNvPr>
            <p:cNvSpPr/>
            <p:nvPr/>
          </p:nvSpPr>
          <p:spPr>
            <a:xfrm rot="5400000">
              <a:off x="247498" y="1624782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0891901-EDEA-B5A1-3C2E-7459F3C2CFB7}"/>
              </a:ext>
            </a:extLst>
          </p:cNvPr>
          <p:cNvSpPr/>
          <p:nvPr/>
        </p:nvSpPr>
        <p:spPr>
          <a:xfrm>
            <a:off x="6201513" y="721745"/>
            <a:ext cx="1617784" cy="1666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C9609EE-A4E6-B395-9243-C7334E3FC295}"/>
              </a:ext>
            </a:extLst>
          </p:cNvPr>
          <p:cNvGrpSpPr/>
          <p:nvPr/>
        </p:nvGrpSpPr>
        <p:grpSpPr>
          <a:xfrm>
            <a:off x="3632438" y="679345"/>
            <a:ext cx="1874548" cy="3760964"/>
            <a:chOff x="3632438" y="679345"/>
            <a:chExt cx="1874548" cy="3760964"/>
          </a:xfrm>
          <a:solidFill>
            <a:srgbClr val="697F9F"/>
          </a:soli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1D9A8C7-67CE-A890-B120-77B6707F14D9}"/>
                </a:ext>
              </a:extLst>
            </p:cNvPr>
            <p:cNvSpPr/>
            <p:nvPr/>
          </p:nvSpPr>
          <p:spPr>
            <a:xfrm rot="5400000">
              <a:off x="4492036" y="387728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BE05AFD-DBBA-C3AB-F659-F393B8C4B0EA}"/>
                </a:ext>
              </a:extLst>
            </p:cNvPr>
            <p:cNvSpPr/>
            <p:nvPr/>
          </p:nvSpPr>
          <p:spPr>
            <a:xfrm rot="5400000">
              <a:off x="3597343" y="1230615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BA439659-DBDD-30FF-C559-3BF420DF8D4A}"/>
                </a:ext>
              </a:extLst>
            </p:cNvPr>
            <p:cNvSpPr/>
            <p:nvPr/>
          </p:nvSpPr>
          <p:spPr>
            <a:xfrm rot="5400000">
              <a:off x="3533260" y="1550389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34BD9348-AFBD-DCE8-0041-8B78D59DCD66}"/>
                </a:ext>
              </a:extLst>
            </p:cNvPr>
            <p:cNvSpPr/>
            <p:nvPr/>
          </p:nvSpPr>
          <p:spPr>
            <a:xfrm rot="5400000">
              <a:off x="3533257" y="1902321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23989C2-7EE0-FFBE-C6C5-EDBE5CA42456}"/>
                </a:ext>
              </a:extLst>
            </p:cNvPr>
            <p:cNvSpPr/>
            <p:nvPr/>
          </p:nvSpPr>
          <p:spPr>
            <a:xfrm rot="5400000">
              <a:off x="5249402" y="1739165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956E5EA7-B693-89DF-9726-178753AED7A0}"/>
                </a:ext>
              </a:extLst>
            </p:cNvPr>
            <p:cNvSpPr/>
            <p:nvPr/>
          </p:nvSpPr>
          <p:spPr>
            <a:xfrm rot="5400000">
              <a:off x="2689192" y="1635976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B941DA-07C5-8858-555E-E19F0E3BDBFB}"/>
              </a:ext>
            </a:extLst>
          </p:cNvPr>
          <p:cNvGrpSpPr/>
          <p:nvPr/>
        </p:nvGrpSpPr>
        <p:grpSpPr>
          <a:xfrm>
            <a:off x="6074132" y="669449"/>
            <a:ext cx="1874548" cy="3760964"/>
            <a:chOff x="6074132" y="669449"/>
            <a:chExt cx="1874548" cy="3760964"/>
          </a:xfrm>
          <a:solidFill>
            <a:srgbClr val="697F9F"/>
          </a:solidFill>
        </p:grpSpPr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0E876E39-37FE-FBA7-6AA2-336F6B0CEAC6}"/>
                </a:ext>
              </a:extLst>
            </p:cNvPr>
            <p:cNvSpPr/>
            <p:nvPr/>
          </p:nvSpPr>
          <p:spPr>
            <a:xfrm rot="5400000">
              <a:off x="6933730" y="377832"/>
              <a:ext cx="155415" cy="870216"/>
            </a:xfrm>
            <a:custGeom>
              <a:avLst/>
              <a:gdLst>
                <a:gd name="connsiteX0" fmla="*/ 0 w 155415"/>
                <a:gd name="connsiteY0" fmla="*/ 107 h 870216"/>
                <a:gd name="connsiteX1" fmla="*/ 0 w 155415"/>
                <a:gd name="connsiteY1" fmla="*/ 870217 h 870216"/>
                <a:gd name="connsiteX2" fmla="*/ 87182 w 155415"/>
                <a:gd name="connsiteY2" fmla="*/ 843997 h 870216"/>
                <a:gd name="connsiteX3" fmla="*/ 136521 w 155415"/>
                <a:gd name="connsiteY3" fmla="*/ 809486 h 870216"/>
                <a:gd name="connsiteX4" fmla="*/ 155416 w 155415"/>
                <a:gd name="connsiteY4" fmla="*/ 752433 h 870216"/>
                <a:gd name="connsiteX5" fmla="*/ 155416 w 155415"/>
                <a:gd name="connsiteY5" fmla="*/ 117677 h 870216"/>
                <a:gd name="connsiteX6" fmla="*/ 136490 w 155415"/>
                <a:gd name="connsiteY6" fmla="*/ 60682 h 870216"/>
                <a:gd name="connsiteX7" fmla="*/ 87182 w 155415"/>
                <a:gd name="connsiteY7" fmla="*/ 26210 h 870216"/>
                <a:gd name="connsiteX8" fmla="*/ 0 w 155415"/>
                <a:gd name="connsiteY8" fmla="*/ 0 h 870216"/>
                <a:gd name="connsiteX9" fmla="*/ 0 w 155415"/>
                <a:gd name="connsiteY9" fmla="*/ 107 h 87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15" h="870216">
                  <a:moveTo>
                    <a:pt x="0" y="107"/>
                  </a:moveTo>
                  <a:lnTo>
                    <a:pt x="0" y="870217"/>
                  </a:lnTo>
                  <a:lnTo>
                    <a:pt x="87182" y="843997"/>
                  </a:lnTo>
                  <a:cubicBezTo>
                    <a:pt x="106926" y="838085"/>
                    <a:pt x="124229" y="825985"/>
                    <a:pt x="136521" y="809486"/>
                  </a:cubicBezTo>
                  <a:cubicBezTo>
                    <a:pt x="148815" y="792988"/>
                    <a:pt x="155441" y="772981"/>
                    <a:pt x="155416" y="752433"/>
                  </a:cubicBezTo>
                  <a:lnTo>
                    <a:pt x="155416" y="117677"/>
                  </a:lnTo>
                  <a:cubicBezTo>
                    <a:pt x="155418" y="97145"/>
                    <a:pt x="148781" y="77159"/>
                    <a:pt x="136490" y="60682"/>
                  </a:cubicBezTo>
                  <a:cubicBezTo>
                    <a:pt x="124199" y="44207"/>
                    <a:pt x="106909" y="32118"/>
                    <a:pt x="87182" y="26210"/>
                  </a:cubicBez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0DE4CF25-3EF8-8822-702F-9BF1F662E7D7}"/>
                </a:ext>
              </a:extLst>
            </p:cNvPr>
            <p:cNvSpPr/>
            <p:nvPr/>
          </p:nvSpPr>
          <p:spPr>
            <a:xfrm rot="5400000">
              <a:off x="6039037" y="1220719"/>
              <a:ext cx="149773" cy="79584"/>
            </a:xfrm>
            <a:custGeom>
              <a:avLst/>
              <a:gdLst>
                <a:gd name="connsiteX0" fmla="*/ 0 w 149773"/>
                <a:gd name="connsiteY0" fmla="*/ 23660 h 79584"/>
                <a:gd name="connsiteX1" fmla="*/ 0 w 149773"/>
                <a:gd name="connsiteY1" fmla="*/ 55924 h 79584"/>
                <a:gd name="connsiteX2" fmla="*/ 23738 w 149773"/>
                <a:gd name="connsiteY2" fmla="*/ 79584 h 79584"/>
                <a:gd name="connsiteX3" fmla="*/ 126035 w 149773"/>
                <a:gd name="connsiteY3" fmla="*/ 79584 h 79584"/>
                <a:gd name="connsiteX4" fmla="*/ 149774 w 149773"/>
                <a:gd name="connsiteY4" fmla="*/ 55924 h 79584"/>
                <a:gd name="connsiteX5" fmla="*/ 149774 w 149773"/>
                <a:gd name="connsiteY5" fmla="*/ 23660 h 79584"/>
                <a:gd name="connsiteX6" fmla="*/ 126035 w 149773"/>
                <a:gd name="connsiteY6" fmla="*/ 0 h 79584"/>
                <a:gd name="connsiteX7" fmla="*/ 23738 w 149773"/>
                <a:gd name="connsiteY7" fmla="*/ 0 h 79584"/>
                <a:gd name="connsiteX8" fmla="*/ 0 w 149773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73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126035" y="79584"/>
                  </a:lnTo>
                  <a:cubicBezTo>
                    <a:pt x="139146" y="79584"/>
                    <a:pt x="149774" y="68986"/>
                    <a:pt x="149774" y="55924"/>
                  </a:cubicBezTo>
                  <a:lnTo>
                    <a:pt x="149774" y="23660"/>
                  </a:lnTo>
                  <a:cubicBezTo>
                    <a:pt x="149774" y="10598"/>
                    <a:pt x="139146" y="0"/>
                    <a:pt x="126035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C8BC70D-7F29-A6F0-10CA-8ED08B044527}"/>
                </a:ext>
              </a:extLst>
            </p:cNvPr>
            <p:cNvSpPr/>
            <p:nvPr/>
          </p:nvSpPr>
          <p:spPr>
            <a:xfrm rot="5400000">
              <a:off x="5974954" y="1540493"/>
              <a:ext cx="277939" cy="79584"/>
            </a:xfrm>
            <a:custGeom>
              <a:avLst/>
              <a:gdLst>
                <a:gd name="connsiteX0" fmla="*/ 0 w 277939"/>
                <a:gd name="connsiteY0" fmla="*/ 23660 h 79584"/>
                <a:gd name="connsiteX1" fmla="*/ 0 w 277939"/>
                <a:gd name="connsiteY1" fmla="*/ 55924 h 79584"/>
                <a:gd name="connsiteX2" fmla="*/ 23738 w 277939"/>
                <a:gd name="connsiteY2" fmla="*/ 79584 h 79584"/>
                <a:gd name="connsiteX3" fmla="*/ 254201 w 277939"/>
                <a:gd name="connsiteY3" fmla="*/ 79584 h 79584"/>
                <a:gd name="connsiteX4" fmla="*/ 277939 w 277939"/>
                <a:gd name="connsiteY4" fmla="*/ 55924 h 79584"/>
                <a:gd name="connsiteX5" fmla="*/ 277939 w 277939"/>
                <a:gd name="connsiteY5" fmla="*/ 23660 h 79584"/>
                <a:gd name="connsiteX6" fmla="*/ 254201 w 277939"/>
                <a:gd name="connsiteY6" fmla="*/ 0 h 79584"/>
                <a:gd name="connsiteX7" fmla="*/ 23738 w 277939"/>
                <a:gd name="connsiteY7" fmla="*/ 0 h 79584"/>
                <a:gd name="connsiteX8" fmla="*/ 0 w 277939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39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7" y="79584"/>
                    <a:pt x="23738" y="79584"/>
                  </a:cubicBezTo>
                  <a:lnTo>
                    <a:pt x="254201" y="79584"/>
                  </a:lnTo>
                  <a:cubicBezTo>
                    <a:pt x="267311" y="79584"/>
                    <a:pt x="277939" y="68986"/>
                    <a:pt x="277939" y="55924"/>
                  </a:cubicBezTo>
                  <a:lnTo>
                    <a:pt x="277939" y="23660"/>
                  </a:lnTo>
                  <a:cubicBezTo>
                    <a:pt x="277939" y="10598"/>
                    <a:pt x="267311" y="0"/>
                    <a:pt x="254201" y="0"/>
                  </a:cubicBezTo>
                  <a:lnTo>
                    <a:pt x="23738" y="0"/>
                  </a:lnTo>
                  <a:cubicBezTo>
                    <a:pt x="10627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AC21E86E-210D-7394-0323-F9EA950AD0C7}"/>
                </a:ext>
              </a:extLst>
            </p:cNvPr>
            <p:cNvSpPr/>
            <p:nvPr/>
          </p:nvSpPr>
          <p:spPr>
            <a:xfrm rot="5400000">
              <a:off x="5974951" y="1892425"/>
              <a:ext cx="277945" cy="79584"/>
            </a:xfrm>
            <a:custGeom>
              <a:avLst/>
              <a:gdLst>
                <a:gd name="connsiteX0" fmla="*/ 0 w 277945"/>
                <a:gd name="connsiteY0" fmla="*/ 23660 h 79584"/>
                <a:gd name="connsiteX1" fmla="*/ 0 w 277945"/>
                <a:gd name="connsiteY1" fmla="*/ 55924 h 79584"/>
                <a:gd name="connsiteX2" fmla="*/ 23738 w 277945"/>
                <a:gd name="connsiteY2" fmla="*/ 79584 h 79584"/>
                <a:gd name="connsiteX3" fmla="*/ 254197 w 277945"/>
                <a:gd name="connsiteY3" fmla="*/ 79584 h 79584"/>
                <a:gd name="connsiteX4" fmla="*/ 277945 w 277945"/>
                <a:gd name="connsiteY4" fmla="*/ 55924 h 79584"/>
                <a:gd name="connsiteX5" fmla="*/ 277945 w 277945"/>
                <a:gd name="connsiteY5" fmla="*/ 23660 h 79584"/>
                <a:gd name="connsiteX6" fmla="*/ 254197 w 277945"/>
                <a:gd name="connsiteY6" fmla="*/ 0 h 79584"/>
                <a:gd name="connsiteX7" fmla="*/ 23738 w 277945"/>
                <a:gd name="connsiteY7" fmla="*/ 0 h 79584"/>
                <a:gd name="connsiteX8" fmla="*/ 0 w 277945"/>
                <a:gd name="connsiteY8" fmla="*/ 23660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" h="79584">
                  <a:moveTo>
                    <a:pt x="0" y="23660"/>
                  </a:moveTo>
                  <a:lnTo>
                    <a:pt x="0" y="55924"/>
                  </a:lnTo>
                  <a:cubicBezTo>
                    <a:pt x="0" y="68986"/>
                    <a:pt x="10629" y="79584"/>
                    <a:pt x="23738" y="79584"/>
                  </a:cubicBezTo>
                  <a:lnTo>
                    <a:pt x="254197" y="79584"/>
                  </a:lnTo>
                  <a:cubicBezTo>
                    <a:pt x="267313" y="79584"/>
                    <a:pt x="277945" y="68986"/>
                    <a:pt x="277945" y="55924"/>
                  </a:cubicBezTo>
                  <a:lnTo>
                    <a:pt x="277945" y="23660"/>
                  </a:lnTo>
                  <a:cubicBezTo>
                    <a:pt x="277945" y="10598"/>
                    <a:pt x="267313" y="0"/>
                    <a:pt x="254197" y="0"/>
                  </a:cubicBezTo>
                  <a:lnTo>
                    <a:pt x="23738" y="0"/>
                  </a:lnTo>
                  <a:cubicBezTo>
                    <a:pt x="10629" y="0"/>
                    <a:pt x="0" y="10598"/>
                    <a:pt x="0" y="23660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3B89A5F2-D230-1184-D95D-BA2260AEA2A6}"/>
                </a:ext>
              </a:extLst>
            </p:cNvPr>
            <p:cNvSpPr/>
            <p:nvPr/>
          </p:nvSpPr>
          <p:spPr>
            <a:xfrm rot="5400000">
              <a:off x="7691096" y="1729269"/>
              <a:ext cx="435586" cy="79582"/>
            </a:xfrm>
            <a:custGeom>
              <a:avLst/>
              <a:gdLst>
                <a:gd name="connsiteX0" fmla="*/ 0 w 435586"/>
                <a:gd name="connsiteY0" fmla="*/ 23663 h 79582"/>
                <a:gd name="connsiteX1" fmla="*/ 0 w 435586"/>
                <a:gd name="connsiteY1" fmla="*/ 55920 h 79582"/>
                <a:gd name="connsiteX2" fmla="*/ 23738 w 435586"/>
                <a:gd name="connsiteY2" fmla="*/ 79583 h 79582"/>
                <a:gd name="connsiteX3" fmla="*/ 411851 w 435586"/>
                <a:gd name="connsiteY3" fmla="*/ 79583 h 79582"/>
                <a:gd name="connsiteX4" fmla="*/ 435587 w 435586"/>
                <a:gd name="connsiteY4" fmla="*/ 55920 h 79582"/>
                <a:gd name="connsiteX5" fmla="*/ 435587 w 435586"/>
                <a:gd name="connsiteY5" fmla="*/ 23663 h 79582"/>
                <a:gd name="connsiteX6" fmla="*/ 411851 w 435586"/>
                <a:gd name="connsiteY6" fmla="*/ 0 h 79582"/>
                <a:gd name="connsiteX7" fmla="*/ 23738 w 435586"/>
                <a:gd name="connsiteY7" fmla="*/ 0 h 79582"/>
                <a:gd name="connsiteX8" fmla="*/ 0 w 435586"/>
                <a:gd name="connsiteY8" fmla="*/ 23663 h 7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586" h="79582">
                  <a:moveTo>
                    <a:pt x="0" y="23663"/>
                  </a:moveTo>
                  <a:lnTo>
                    <a:pt x="0" y="55920"/>
                  </a:lnTo>
                  <a:cubicBezTo>
                    <a:pt x="0" y="68989"/>
                    <a:pt x="10627" y="79583"/>
                    <a:pt x="23738" y="79583"/>
                  </a:cubicBezTo>
                  <a:lnTo>
                    <a:pt x="411851" y="79583"/>
                  </a:lnTo>
                  <a:cubicBezTo>
                    <a:pt x="424967" y="79583"/>
                    <a:pt x="435587" y="68989"/>
                    <a:pt x="435587" y="55920"/>
                  </a:cubicBezTo>
                  <a:lnTo>
                    <a:pt x="435587" y="23663"/>
                  </a:lnTo>
                  <a:cubicBezTo>
                    <a:pt x="435587" y="10594"/>
                    <a:pt x="424967" y="0"/>
                    <a:pt x="411851" y="0"/>
                  </a:cubicBezTo>
                  <a:lnTo>
                    <a:pt x="23738" y="0"/>
                  </a:lnTo>
                  <a:cubicBezTo>
                    <a:pt x="10627" y="0"/>
                    <a:pt x="0" y="10594"/>
                    <a:pt x="0" y="23663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9D63F3D-DD13-5870-DEE6-AEE835CE77BA}"/>
                </a:ext>
              </a:extLst>
            </p:cNvPr>
            <p:cNvSpPr/>
            <p:nvPr/>
          </p:nvSpPr>
          <p:spPr>
            <a:xfrm rot="5400000">
              <a:off x="5130886" y="1626080"/>
              <a:ext cx="3760964" cy="1847702"/>
            </a:xfrm>
            <a:custGeom>
              <a:avLst/>
              <a:gdLst>
                <a:gd name="connsiteX0" fmla="*/ 74515 w 3760964"/>
                <a:gd name="connsiteY0" fmla="*/ 257318 h 1847702"/>
                <a:gd name="connsiteX1" fmla="*/ 128397 w 3760964"/>
                <a:gd name="connsiteY1" fmla="*/ 127913 h 1847702"/>
                <a:gd name="connsiteX2" fmla="*/ 258246 w 3760964"/>
                <a:gd name="connsiteY2" fmla="*/ 74277 h 1847702"/>
                <a:gd name="connsiteX3" fmla="*/ 3502826 w 3760964"/>
                <a:gd name="connsiteY3" fmla="*/ 74277 h 1847702"/>
                <a:gd name="connsiteX4" fmla="*/ 3632606 w 3760964"/>
                <a:gd name="connsiteY4" fmla="*/ 127951 h 1847702"/>
                <a:gd name="connsiteX5" fmla="*/ 3686443 w 3760964"/>
                <a:gd name="connsiteY5" fmla="*/ 257317 h 1847702"/>
                <a:gd name="connsiteX6" fmla="*/ 3686443 w 3760964"/>
                <a:gd name="connsiteY6" fmla="*/ 1590277 h 1847702"/>
                <a:gd name="connsiteX7" fmla="*/ 3632642 w 3760964"/>
                <a:gd name="connsiteY7" fmla="*/ 1719717 h 1847702"/>
                <a:gd name="connsiteX8" fmla="*/ 3502826 w 3760964"/>
                <a:gd name="connsiteY8" fmla="*/ 1773418 h 1847702"/>
                <a:gd name="connsiteX9" fmla="*/ 258246 w 3760964"/>
                <a:gd name="connsiteY9" fmla="*/ 1773418 h 1847702"/>
                <a:gd name="connsiteX10" fmla="*/ 128391 w 3760964"/>
                <a:gd name="connsiteY10" fmla="*/ 1719717 h 1847702"/>
                <a:gd name="connsiteX11" fmla="*/ 74515 w 3760964"/>
                <a:gd name="connsiteY11" fmla="*/ 1590277 h 1847702"/>
                <a:gd name="connsiteX12" fmla="*/ 74515 w 3760964"/>
                <a:gd name="connsiteY12" fmla="*/ 257318 h 1847702"/>
                <a:gd name="connsiteX13" fmla="*/ 0 w 3760964"/>
                <a:gd name="connsiteY13" fmla="*/ 257318 h 1847702"/>
                <a:gd name="connsiteX14" fmla="*/ 0 w 3760964"/>
                <a:gd name="connsiteY14" fmla="*/ 1590277 h 1847702"/>
                <a:gd name="connsiteX15" fmla="*/ 75639 w 3760964"/>
                <a:gd name="connsiteY15" fmla="*/ 1772300 h 1847702"/>
                <a:gd name="connsiteX16" fmla="*/ 258246 w 3760964"/>
                <a:gd name="connsiteY16" fmla="*/ 1847702 h 1847702"/>
                <a:gd name="connsiteX17" fmla="*/ 3502826 w 3760964"/>
                <a:gd name="connsiteY17" fmla="*/ 1847702 h 1847702"/>
                <a:gd name="connsiteX18" fmla="*/ 3685358 w 3760964"/>
                <a:gd name="connsiteY18" fmla="*/ 1772264 h 1847702"/>
                <a:gd name="connsiteX19" fmla="*/ 3760965 w 3760964"/>
                <a:gd name="connsiteY19" fmla="*/ 1590277 h 1847702"/>
                <a:gd name="connsiteX20" fmla="*/ 3760965 w 3760964"/>
                <a:gd name="connsiteY20" fmla="*/ 257317 h 1847702"/>
                <a:gd name="connsiteX21" fmla="*/ 3685358 w 3760964"/>
                <a:gd name="connsiteY21" fmla="*/ 75367 h 1847702"/>
                <a:gd name="connsiteX22" fmla="*/ 3502826 w 3760964"/>
                <a:gd name="connsiteY22" fmla="*/ 0 h 1847702"/>
                <a:gd name="connsiteX23" fmla="*/ 258246 w 3760964"/>
                <a:gd name="connsiteY23" fmla="*/ 0 h 1847702"/>
                <a:gd name="connsiteX24" fmla="*/ 75676 w 3760964"/>
                <a:gd name="connsiteY24" fmla="*/ 75360 h 1847702"/>
                <a:gd name="connsiteX25" fmla="*/ 0 w 3760964"/>
                <a:gd name="connsiteY25" fmla="*/ 257318 h 184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60964" h="1847702">
                  <a:moveTo>
                    <a:pt x="74515" y="257318"/>
                  </a:moveTo>
                  <a:cubicBezTo>
                    <a:pt x="74571" y="208771"/>
                    <a:pt x="93950" y="162231"/>
                    <a:pt x="128397" y="127913"/>
                  </a:cubicBezTo>
                  <a:cubicBezTo>
                    <a:pt x="162844" y="93596"/>
                    <a:pt x="209544" y="74306"/>
                    <a:pt x="258246" y="74277"/>
                  </a:cubicBezTo>
                  <a:lnTo>
                    <a:pt x="3502826" y="74277"/>
                  </a:lnTo>
                  <a:cubicBezTo>
                    <a:pt x="3551502" y="74333"/>
                    <a:pt x="3598178" y="93636"/>
                    <a:pt x="3632606" y="127951"/>
                  </a:cubicBezTo>
                  <a:cubicBezTo>
                    <a:pt x="3667023" y="162266"/>
                    <a:pt x="3686395" y="208789"/>
                    <a:pt x="3686443" y="257317"/>
                  </a:cubicBezTo>
                  <a:lnTo>
                    <a:pt x="3686443" y="1590277"/>
                  </a:lnTo>
                  <a:cubicBezTo>
                    <a:pt x="3686418" y="1638823"/>
                    <a:pt x="3667071" y="1685374"/>
                    <a:pt x="3632642" y="1719717"/>
                  </a:cubicBezTo>
                  <a:cubicBezTo>
                    <a:pt x="3598214" y="1754047"/>
                    <a:pt x="3551527" y="1773369"/>
                    <a:pt x="3502826" y="1773418"/>
                  </a:cubicBezTo>
                  <a:lnTo>
                    <a:pt x="258246" y="1773418"/>
                  </a:lnTo>
                  <a:cubicBezTo>
                    <a:pt x="209534" y="1773369"/>
                    <a:pt x="162835" y="1754047"/>
                    <a:pt x="128391" y="1719717"/>
                  </a:cubicBezTo>
                  <a:cubicBezTo>
                    <a:pt x="93946" y="1685386"/>
                    <a:pt x="74571" y="1638835"/>
                    <a:pt x="74515" y="1590277"/>
                  </a:cubicBezTo>
                  <a:lnTo>
                    <a:pt x="74515" y="257318"/>
                  </a:lnTo>
                  <a:close/>
                  <a:moveTo>
                    <a:pt x="0" y="257318"/>
                  </a:moveTo>
                  <a:lnTo>
                    <a:pt x="0" y="1590277"/>
                  </a:lnTo>
                  <a:cubicBezTo>
                    <a:pt x="0" y="1658554"/>
                    <a:pt x="27208" y="1724030"/>
                    <a:pt x="75639" y="1772300"/>
                  </a:cubicBezTo>
                  <a:cubicBezTo>
                    <a:pt x="124069" y="1820582"/>
                    <a:pt x="189755" y="1847702"/>
                    <a:pt x="258246" y="1847702"/>
                  </a:cubicBezTo>
                  <a:lnTo>
                    <a:pt x="3502826" y="1847702"/>
                  </a:lnTo>
                  <a:cubicBezTo>
                    <a:pt x="3571296" y="1847666"/>
                    <a:pt x="3636946" y="1820534"/>
                    <a:pt x="3685358" y="1772264"/>
                  </a:cubicBezTo>
                  <a:cubicBezTo>
                    <a:pt x="3733769" y="1723994"/>
                    <a:pt x="3760965" y="1658530"/>
                    <a:pt x="3760965" y="1590277"/>
                  </a:cubicBezTo>
                  <a:lnTo>
                    <a:pt x="3760965" y="257317"/>
                  </a:lnTo>
                  <a:cubicBezTo>
                    <a:pt x="3760965" y="189073"/>
                    <a:pt x="3733757" y="123623"/>
                    <a:pt x="3685358" y="75367"/>
                  </a:cubicBezTo>
                  <a:cubicBezTo>
                    <a:pt x="3636946" y="27110"/>
                    <a:pt x="3571284" y="0"/>
                    <a:pt x="3502826" y="0"/>
                  </a:cubicBezTo>
                  <a:lnTo>
                    <a:pt x="258246" y="0"/>
                  </a:lnTo>
                  <a:cubicBezTo>
                    <a:pt x="189773" y="0"/>
                    <a:pt x="124104" y="27107"/>
                    <a:pt x="75676" y="75360"/>
                  </a:cubicBezTo>
                  <a:cubicBezTo>
                    <a:pt x="27249" y="123614"/>
                    <a:pt x="28" y="189063"/>
                    <a:pt x="0" y="257318"/>
                  </a:cubicBezTo>
                  <a:close/>
                </a:path>
              </a:pathLst>
            </a:custGeom>
            <a:grpFill/>
            <a:ln w="120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6675320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687</Words>
  <Application>Microsoft Office PowerPoint</Application>
  <PresentationFormat>Экран (16:9)</PresentationFormat>
  <Paragraphs>193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Actay Wide Bd</vt:lpstr>
      <vt:lpstr>Actay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sasha2012785@gmail.com</cp:lastModifiedBy>
  <cp:revision>6</cp:revision>
  <dcterms:modified xsi:type="dcterms:W3CDTF">2023-10-26T15:32:26Z</dcterms:modified>
</cp:coreProperties>
</file>