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88150" cy="10020300"/>
  <p:embeddedFontLst>
    <p:embeddedFont>
      <p:font typeface="Arial Narrow"/>
      <p:regular r:id="rId18"/>
      <p:bold r:id="rId19"/>
      <p:italic r:id="rId20"/>
      <p:boldItalic r:id="rId21"/>
    </p:embeddedFont>
    <p:embeddedFont>
      <p:font typeface="Arial Black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3" roundtripDataSignature="AMtx7mgID0aGkr3NrzCG6Xub1YNsGedV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8852015-D60C-413B-A7D3-FBE0139A086A}">
  <a:tblStyle styleId="{B8852015-D60C-413B-A7D3-FBE0139A086A}" styleName="Table_0">
    <a:wholeTbl>
      <a:tcTxStyle b="off" i="off">
        <a:font>
          <a:latin typeface="Bembo"/>
          <a:ea typeface="Bembo"/>
          <a:cs typeface="Bembo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EECEE"/>
          </a:solidFill>
        </a:fill>
      </a:tcStyle>
    </a:wholeTbl>
    <a:band1H>
      <a:tcTxStyle/>
      <a:tcStyle>
        <a:fill>
          <a:solidFill>
            <a:srgbClr val="DBD7DB"/>
          </a:solidFill>
        </a:fill>
      </a:tcStyle>
    </a:band1H>
    <a:band2H>
      <a:tcTxStyle/>
    </a:band2H>
    <a:band1V>
      <a:tcTxStyle/>
      <a:tcStyle>
        <a:fill>
          <a:solidFill>
            <a:srgbClr val="DBD7DB"/>
          </a:solidFill>
        </a:fill>
      </a:tcStyle>
    </a:band1V>
    <a:band2V>
      <a:tcTxStyle/>
    </a:band2V>
    <a:lastCol>
      <a:tcTxStyle b="on" i="off">
        <a:font>
          <a:latin typeface="Bembo"/>
          <a:ea typeface="Bembo"/>
          <a:cs typeface="Bembo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Bembo"/>
          <a:ea typeface="Bembo"/>
          <a:cs typeface="Bembo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Bembo"/>
          <a:ea typeface="Bembo"/>
          <a:cs typeface="Bembo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Bembo"/>
          <a:ea typeface="Bembo"/>
          <a:cs typeface="Bembo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alNarrow-italic.fntdata"/><Relationship Id="rId11" Type="http://schemas.openxmlformats.org/officeDocument/2006/relationships/slide" Target="slides/slide6.xml"/><Relationship Id="rId22" Type="http://schemas.openxmlformats.org/officeDocument/2006/relationships/font" Target="fonts/ArialBlack-regular.fntdata"/><Relationship Id="rId10" Type="http://schemas.openxmlformats.org/officeDocument/2006/relationships/slide" Target="slides/slide5.xml"/><Relationship Id="rId21" Type="http://schemas.openxmlformats.org/officeDocument/2006/relationships/font" Target="fonts/ArialNarrow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ArialNarrow-bold.fntdata"/><Relationship Id="rId6" Type="http://schemas.openxmlformats.org/officeDocument/2006/relationships/slide" Target="slides/slide1.xml"/><Relationship Id="rId18" Type="http://schemas.openxmlformats.org/officeDocument/2006/relationships/font" Target="fonts/ArialNarrow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84871" cy="502755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01698" y="0"/>
            <a:ext cx="2984871" cy="502755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517547"/>
            <a:ext cx="2984871" cy="502754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00" spcFirstLastPara="1" rIns="96600" wrap="square" tIns="483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00" spcFirstLastPara="1" rIns="96600" wrap="square" tIns="483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/>
          <p:nvPr>
            <p:ph idx="1" type="body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 txBox="1"/>
          <p:nvPr>
            <p:ph idx="1" type="body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0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:notes"/>
          <p:cNvSpPr txBox="1"/>
          <p:nvPr>
            <p:ph idx="1" type="body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1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:notes"/>
          <p:cNvSpPr txBox="1"/>
          <p:nvPr>
            <p:ph idx="1" type="body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2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 txBox="1"/>
          <p:nvPr>
            <p:ph idx="1" type="body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/>
          <p:nvPr>
            <p:ph idx="1" type="body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3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/>
          <p:nvPr>
            <p:ph idx="1" type="body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4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/>
          <p:nvPr>
            <p:ph idx="1" type="body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6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 txBox="1"/>
          <p:nvPr>
            <p:ph idx="1" type="body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5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:notes"/>
          <p:cNvSpPr txBox="1"/>
          <p:nvPr>
            <p:ph idx="1" type="body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7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/>
          <p:nvPr>
            <p:ph idx="1" type="body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8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 txBox="1"/>
          <p:nvPr>
            <p:ph idx="1" type="body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9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4"/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4"/>
          <p:cNvSpPr txBox="1"/>
          <p:nvPr>
            <p:ph type="ctrTitle"/>
          </p:nvPr>
        </p:nvSpPr>
        <p:spPr>
          <a:xfrm>
            <a:off x="2035130" y="1066800"/>
            <a:ext cx="8112369" cy="20731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" type="subTitle"/>
          </p:nvPr>
        </p:nvSpPr>
        <p:spPr>
          <a:xfrm>
            <a:off x="2175804" y="4876802"/>
            <a:ext cx="7821637" cy="1028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/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14"/>
          <p:cNvSpPr txBox="1"/>
          <p:nvPr>
            <p:ph idx="10" type="dt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1" type="ftr"/>
          </p:nvPr>
        </p:nvSpPr>
        <p:spPr>
          <a:xfrm>
            <a:off x="7279965" y="6245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2" type="sldNum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23" name="Google Shape;23;p14"/>
          <p:cNvGrpSpPr/>
          <p:nvPr/>
        </p:nvGrpSpPr>
        <p:grpSpPr>
          <a:xfrm>
            <a:off x="5662258" y="4216652"/>
            <a:ext cx="867485" cy="163226"/>
            <a:chOff x="8910933" y="1837414"/>
            <a:chExt cx="867485" cy="163226"/>
          </a:xfrm>
        </p:grpSpPr>
        <p:sp>
          <p:nvSpPr>
            <p:cNvPr id="24" name="Google Shape;24;p14"/>
            <p:cNvSpPr/>
            <p:nvPr/>
          </p:nvSpPr>
          <p:spPr>
            <a:xfrm flipH="1" rot="-2635175">
              <a:off x="9286956" y="1861308"/>
              <a:ext cx="115439" cy="115439"/>
            </a:xfrm>
            <a:prstGeom prst="rect">
              <a:avLst/>
            </a:prstGeom>
            <a:noFill/>
            <a:ln cap="flat" cmpd="sng" w="1587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" name="Google Shape;25;p14"/>
            <p:cNvCxnSpPr/>
            <p:nvPr/>
          </p:nvCxnSpPr>
          <p:spPr>
            <a:xfrm>
              <a:off x="9426289" y="1919027"/>
              <a:ext cx="352129" cy="0"/>
            </a:xfrm>
            <a:prstGeom prst="straightConnector1">
              <a:avLst/>
            </a:prstGeom>
            <a:noFill/>
            <a:ln cap="flat" cmpd="sng" w="1587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" name="Google Shape;26;p14"/>
            <p:cNvCxnSpPr/>
            <p:nvPr/>
          </p:nvCxnSpPr>
          <p:spPr>
            <a:xfrm>
              <a:off x="8910933" y="1919027"/>
              <a:ext cx="352129" cy="0"/>
            </a:xfrm>
            <a:prstGeom prst="straightConnector1">
              <a:avLst/>
            </a:prstGeom>
            <a:noFill/>
            <a:ln cap="flat" cmpd="sng" w="1587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3"/>
          <p:cNvSpPr txBox="1"/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3"/>
          <p:cNvSpPr txBox="1"/>
          <p:nvPr>
            <p:ph idx="1" type="body"/>
          </p:nvPr>
        </p:nvSpPr>
        <p:spPr>
          <a:xfrm rot="5400000">
            <a:off x="4224202" y="-1033598"/>
            <a:ext cx="3743597" cy="101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325755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30"/>
              <a:buChar char="•"/>
              <a:defRPr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23"/>
          <p:cNvSpPr txBox="1"/>
          <p:nvPr>
            <p:ph idx="10" type="dt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3"/>
          <p:cNvSpPr txBox="1"/>
          <p:nvPr>
            <p:ph idx="11" type="ftr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3"/>
          <p:cNvSpPr txBox="1"/>
          <p:nvPr>
            <p:ph idx="12" type="sldNum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4"/>
          <p:cNvSpPr txBox="1"/>
          <p:nvPr>
            <p:ph type="title"/>
          </p:nvPr>
        </p:nvSpPr>
        <p:spPr>
          <a:xfrm rot="5400000">
            <a:off x="7627074" y="2293075"/>
            <a:ext cx="5410201" cy="22718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4"/>
          <p:cNvSpPr txBox="1"/>
          <p:nvPr>
            <p:ph idx="1" type="body"/>
          </p:nvPr>
        </p:nvSpPr>
        <p:spPr>
          <a:xfrm rot="5400000">
            <a:off x="2170066" y="-722267"/>
            <a:ext cx="5410201" cy="83025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325755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30"/>
              <a:buChar char="•"/>
              <a:defRPr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24"/>
          <p:cNvSpPr txBox="1"/>
          <p:nvPr>
            <p:ph idx="10" type="dt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4"/>
          <p:cNvSpPr txBox="1"/>
          <p:nvPr>
            <p:ph idx="11" type="ftr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0" type="dt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5"/>
          <p:cNvSpPr txBox="1"/>
          <p:nvPr>
            <p:ph idx="11" type="ftr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2" type="sldNum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/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" type="body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325755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30"/>
              <a:buChar char="•"/>
              <a:defRPr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0" type="dt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11" type="ftr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6"/>
          <p:cNvSpPr txBox="1"/>
          <p:nvPr>
            <p:ph idx="12" type="sldNum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 txBox="1"/>
          <p:nvPr>
            <p:ph idx="10" type="dt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11" type="ftr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7"/>
          <p:cNvSpPr txBox="1"/>
          <p:nvPr>
            <p:ph idx="12" type="sldNum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2" name="Google Shape;42;p17"/>
          <p:cNvSpPr/>
          <p:nvPr/>
        </p:nvSpPr>
        <p:spPr>
          <a:xfrm>
            <a:off x="723900" y="750338"/>
            <a:ext cx="4580642" cy="5494694"/>
          </a:xfrm>
          <a:custGeom>
            <a:rect b="b" l="l" r="r" t="t"/>
            <a:pathLst>
              <a:path extrusionOk="0" h="6858000" w="6096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lt2">
              <a:alpha val="8078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" name="Google Shape;43;p17"/>
          <p:cNvGrpSpPr/>
          <p:nvPr/>
        </p:nvGrpSpPr>
        <p:grpSpPr>
          <a:xfrm>
            <a:off x="2580478" y="4690810"/>
            <a:ext cx="867485" cy="163226"/>
            <a:chOff x="8910933" y="1837414"/>
            <a:chExt cx="867485" cy="163226"/>
          </a:xfrm>
        </p:grpSpPr>
        <p:sp>
          <p:nvSpPr>
            <p:cNvPr id="44" name="Google Shape;44;p17"/>
            <p:cNvSpPr/>
            <p:nvPr/>
          </p:nvSpPr>
          <p:spPr>
            <a:xfrm flipH="1" rot="-2635175">
              <a:off x="9286956" y="1861308"/>
              <a:ext cx="115439" cy="115439"/>
            </a:xfrm>
            <a:prstGeom prst="rect">
              <a:avLst/>
            </a:prstGeom>
            <a:noFill/>
            <a:ln cap="flat" cmpd="sng" w="1587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5" name="Google Shape;45;p17"/>
            <p:cNvCxnSpPr/>
            <p:nvPr/>
          </p:nvCxnSpPr>
          <p:spPr>
            <a:xfrm>
              <a:off x="9426289" y="1919027"/>
              <a:ext cx="352129" cy="0"/>
            </a:xfrm>
            <a:prstGeom prst="straightConnector1">
              <a:avLst/>
            </a:prstGeom>
            <a:noFill/>
            <a:ln cap="flat" cmpd="sng" w="1587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" name="Google Shape;46;p17"/>
            <p:cNvCxnSpPr/>
            <p:nvPr/>
          </p:nvCxnSpPr>
          <p:spPr>
            <a:xfrm>
              <a:off x="8910933" y="1919027"/>
              <a:ext cx="352129" cy="0"/>
            </a:xfrm>
            <a:prstGeom prst="straightConnector1">
              <a:avLst/>
            </a:prstGeom>
            <a:noFill/>
            <a:ln cap="flat" cmpd="sng" w="1587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7" name="Google Shape;47;p17"/>
          <p:cNvSpPr txBox="1"/>
          <p:nvPr>
            <p:ph type="title"/>
          </p:nvPr>
        </p:nvSpPr>
        <p:spPr>
          <a:xfrm>
            <a:off x="1151291" y="1274475"/>
            <a:ext cx="3761832" cy="28239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" type="body"/>
          </p:nvPr>
        </p:nvSpPr>
        <p:spPr>
          <a:xfrm>
            <a:off x="6556756" y="2730304"/>
            <a:ext cx="4383030" cy="13973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" type="body"/>
          </p:nvPr>
        </p:nvSpPr>
        <p:spPr>
          <a:xfrm>
            <a:off x="1037305" y="2155369"/>
            <a:ext cx="4953000" cy="3998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325755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30"/>
              <a:buChar char="•"/>
              <a:defRPr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2" type="body"/>
          </p:nvPr>
        </p:nvSpPr>
        <p:spPr>
          <a:xfrm>
            <a:off x="6172200" y="2155369"/>
            <a:ext cx="4953000" cy="3998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325755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30"/>
              <a:buChar char="•"/>
              <a:defRPr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0" type="dt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8"/>
          <p:cNvSpPr txBox="1"/>
          <p:nvPr>
            <p:ph idx="11" type="ftr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8"/>
          <p:cNvSpPr txBox="1"/>
          <p:nvPr>
            <p:ph idx="12" type="sldNum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9"/>
          <p:cNvSpPr txBox="1"/>
          <p:nvPr>
            <p:ph type="title"/>
          </p:nvPr>
        </p:nvSpPr>
        <p:spPr>
          <a:xfrm>
            <a:off x="1028700" y="555171"/>
            <a:ext cx="10134600" cy="11355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9"/>
          <p:cNvSpPr txBox="1"/>
          <p:nvPr>
            <p:ph idx="1" type="body"/>
          </p:nvPr>
        </p:nvSpPr>
        <p:spPr>
          <a:xfrm>
            <a:off x="1037306" y="1801620"/>
            <a:ext cx="4849036" cy="814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sz="1800" cap="none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19"/>
          <p:cNvSpPr txBox="1"/>
          <p:nvPr>
            <p:ph idx="2" type="body"/>
          </p:nvPr>
        </p:nvSpPr>
        <p:spPr>
          <a:xfrm>
            <a:off x="1037306" y="2619103"/>
            <a:ext cx="4849036" cy="3514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325755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30"/>
              <a:buChar char="•"/>
              <a:defRPr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3" type="body"/>
          </p:nvPr>
        </p:nvSpPr>
        <p:spPr>
          <a:xfrm>
            <a:off x="6250108" y="1801620"/>
            <a:ext cx="4904585" cy="814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sz="1800" cap="none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19"/>
          <p:cNvSpPr txBox="1"/>
          <p:nvPr>
            <p:ph idx="4" type="body"/>
          </p:nvPr>
        </p:nvSpPr>
        <p:spPr>
          <a:xfrm>
            <a:off x="6250108" y="2619103"/>
            <a:ext cx="4904585" cy="3514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325755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30"/>
              <a:buChar char="•"/>
              <a:defRPr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19"/>
          <p:cNvSpPr txBox="1"/>
          <p:nvPr>
            <p:ph idx="10" type="dt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1" type="ftr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2" type="sldNum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/>
          <p:nvPr>
            <p:ph idx="10" type="dt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1" type="ftr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0"/>
          <p:cNvSpPr txBox="1"/>
          <p:nvPr>
            <p:ph idx="12" type="sldNum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1"/>
          <p:cNvSpPr txBox="1"/>
          <p:nvPr>
            <p:ph type="title"/>
          </p:nvPr>
        </p:nvSpPr>
        <p:spPr>
          <a:xfrm>
            <a:off x="1066800" y="457200"/>
            <a:ext cx="370522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" type="body"/>
          </p:nvPr>
        </p:nvSpPr>
        <p:spPr>
          <a:xfrm>
            <a:off x="5183188" y="1066800"/>
            <a:ext cx="6172200" cy="4838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/>
            </a:lvl1pPr>
            <a:lvl2pPr indent="-37973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380"/>
              <a:buChar char="•"/>
              <a:defRPr sz="28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/>
            </a:lvl3pPr>
            <a:lvl4pPr indent="-355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2" name="Google Shape;72;p21"/>
          <p:cNvSpPr txBox="1"/>
          <p:nvPr>
            <p:ph idx="2" type="body"/>
          </p:nvPr>
        </p:nvSpPr>
        <p:spPr>
          <a:xfrm>
            <a:off x="1066800" y="2057400"/>
            <a:ext cx="370522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9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21"/>
          <p:cNvSpPr txBox="1"/>
          <p:nvPr>
            <p:ph idx="10" type="dt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1" type="ftr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2" type="sldNum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/>
          <p:nvPr>
            <p:ph type="title"/>
          </p:nvPr>
        </p:nvSpPr>
        <p:spPr>
          <a:xfrm>
            <a:off x="1066800" y="457200"/>
            <a:ext cx="370522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/>
          <p:nvPr>
            <p:ph idx="2" type="pic"/>
          </p:nvPr>
        </p:nvSpPr>
        <p:spPr>
          <a:xfrm>
            <a:off x="5183188" y="1066800"/>
            <a:ext cx="5942012" cy="48387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22"/>
          <p:cNvSpPr txBox="1"/>
          <p:nvPr>
            <p:ph idx="1" type="body"/>
          </p:nvPr>
        </p:nvSpPr>
        <p:spPr>
          <a:xfrm>
            <a:off x="1066800" y="2057400"/>
            <a:ext cx="370522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9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0" name="Google Shape;80;p22"/>
          <p:cNvSpPr txBox="1"/>
          <p:nvPr>
            <p:ph idx="10" type="dt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1" type="ftr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2" type="sldNum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5755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3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2" type="sldNum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3" name="Google Shape;13;p13"/>
          <p:cNvSpPr txBox="1"/>
          <p:nvPr>
            <p:ph idx="10" type="dt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1" type="ftr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3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1028700" y="1028700"/>
            <a:ext cx="10134600" cy="4800600"/>
          </a:xfrm>
          <a:prstGeom prst="rect">
            <a:avLst/>
          </a:prstGeom>
          <a:solidFill>
            <a:schemeClr val="lt2">
              <a:alpha val="8078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" name="Google Shape;101;p1"/>
          <p:cNvGrpSpPr/>
          <p:nvPr/>
        </p:nvGrpSpPr>
        <p:grpSpPr>
          <a:xfrm>
            <a:off x="5662258" y="3867111"/>
            <a:ext cx="867485" cy="163226"/>
            <a:chOff x="8910933" y="1837414"/>
            <a:chExt cx="867485" cy="163226"/>
          </a:xfrm>
        </p:grpSpPr>
        <p:sp>
          <p:nvSpPr>
            <p:cNvPr id="102" name="Google Shape;102;p1"/>
            <p:cNvSpPr/>
            <p:nvPr/>
          </p:nvSpPr>
          <p:spPr>
            <a:xfrm flipH="1" rot="-2635175">
              <a:off x="9286956" y="1861308"/>
              <a:ext cx="115439" cy="115439"/>
            </a:xfrm>
            <a:prstGeom prst="rect">
              <a:avLst/>
            </a:prstGeom>
            <a:noFill/>
            <a:ln cap="flat" cmpd="sng" w="1587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3" name="Google Shape;103;p1"/>
            <p:cNvCxnSpPr/>
            <p:nvPr/>
          </p:nvCxnSpPr>
          <p:spPr>
            <a:xfrm>
              <a:off x="9426289" y="1919027"/>
              <a:ext cx="352129" cy="0"/>
            </a:xfrm>
            <a:prstGeom prst="straightConnector1">
              <a:avLst/>
            </a:prstGeom>
            <a:noFill/>
            <a:ln cap="flat" cmpd="sng" w="1587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4" name="Google Shape;104;p1"/>
            <p:cNvCxnSpPr/>
            <p:nvPr/>
          </p:nvCxnSpPr>
          <p:spPr>
            <a:xfrm>
              <a:off x="8910933" y="1919027"/>
              <a:ext cx="352129" cy="0"/>
            </a:xfrm>
            <a:prstGeom prst="straightConnector1">
              <a:avLst/>
            </a:prstGeom>
            <a:noFill/>
            <a:ln cap="flat" cmpd="sng" w="1587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05" name="Google Shape;105;p1"/>
          <p:cNvSpPr txBox="1"/>
          <p:nvPr/>
        </p:nvSpPr>
        <p:spPr>
          <a:xfrm>
            <a:off x="5050971" y="5492506"/>
            <a:ext cx="209005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Москва - 2024</a:t>
            </a:r>
            <a:endParaRPr/>
          </a:p>
        </p:txBody>
      </p:sp>
      <p:sp>
        <p:nvSpPr>
          <p:cNvPr id="106" name="Google Shape;106;p1"/>
          <p:cNvSpPr txBox="1"/>
          <p:nvPr>
            <p:ph idx="12" type="sldNum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07" name="Google Shape;10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2597" y="-335300"/>
            <a:ext cx="12788090" cy="719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"/>
          <p:cNvSpPr txBox="1"/>
          <p:nvPr>
            <p:ph type="ctrTitle"/>
          </p:nvPr>
        </p:nvSpPr>
        <p:spPr>
          <a:xfrm>
            <a:off x="1484637" y="550378"/>
            <a:ext cx="9493622" cy="5421943"/>
          </a:xfrm>
          <a:prstGeom prst="rect">
            <a:avLst/>
          </a:prstGeom>
          <a:gradFill>
            <a:gsLst>
              <a:gs pos="0">
                <a:srgbClr val="F9F8F9">
                  <a:alpha val="41960"/>
                </a:srgbClr>
              </a:gs>
              <a:gs pos="11000">
                <a:srgbClr val="E3E0E4">
                  <a:alpha val="53725"/>
                </a:srgbClr>
              </a:gs>
              <a:gs pos="22000">
                <a:srgbClr val="D8D3D9">
                  <a:alpha val="61960"/>
                </a:srgbClr>
              </a:gs>
              <a:gs pos="36000">
                <a:srgbClr val="D3CDD4">
                  <a:alpha val="63921"/>
                </a:srgbClr>
              </a:gs>
              <a:gs pos="48000">
                <a:srgbClr val="D0CAD1">
                  <a:alpha val="51764"/>
                </a:srgbClr>
              </a:gs>
              <a:gs pos="60000">
                <a:srgbClr val="D8D2D9">
                  <a:alpha val="53725"/>
                </a:srgbClr>
              </a:gs>
              <a:gs pos="70500">
                <a:srgbClr val="D3CDD4">
                  <a:alpha val="58823"/>
                </a:srgbClr>
              </a:gs>
              <a:gs pos="81000">
                <a:srgbClr val="CCC5CD">
                  <a:alpha val="68627"/>
                </a:srgbClr>
              </a:gs>
              <a:gs pos="90000">
                <a:srgbClr val="CCC5CD">
                  <a:alpha val="69803"/>
                </a:srgbClr>
              </a:gs>
              <a:gs pos="100000">
                <a:srgbClr val="DDD8DE">
                  <a:alpha val="49803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 Black"/>
              <a:buNone/>
            </a:pPr>
            <a:br>
              <a:rPr b="1" lang="ru-RU" sz="1600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br>
              <a:rPr b="1" lang="ru-RU" sz="1600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b="1" lang="ru-RU" sz="1600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МИНИСТЕРСТВО НАУКИ И ВЫСШЕГО ОБРАЗОВАНИЯ РОССИЙСКОЙ ФЕДЕРАЦИИ</a:t>
            </a:r>
            <a:br>
              <a:rPr b="1" lang="ru-RU" sz="1600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b="1" lang="ru-RU" sz="1600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ФЕДЕРАЛЬНОЕ ГОСУДАРСТВЕННОЕ БЮДЖЕТНОЕ ОБРАЗОВАТЕЛЬНОЕ УЧРЕЖДЕНИЕ ВЫСШЕГО ОБРАЗОВАНИЯ</a:t>
            </a:r>
            <a:br>
              <a:rPr b="1" lang="ru-RU" sz="1600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b="1" lang="ru-RU" sz="1600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 «РОССИЙСКИЙ ЭКОНОМИЧЕСКИЙ УНИВЕРСИТЕТ</a:t>
            </a:r>
            <a:br>
              <a:rPr b="1" lang="ru-RU" sz="1600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b="1" lang="ru-RU" sz="1600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 ИМЕНИ Г.В. ПЛЕХАНОВА»</a:t>
            </a:r>
            <a:br>
              <a:rPr b="1" lang="ru-RU" sz="1600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b="1" lang="ru-RU" sz="1600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ВЫСШАЯ ШКОЛА МЕНЕДЖМЕНТА</a:t>
            </a:r>
            <a:br>
              <a:rPr b="1" lang="ru-RU" sz="1600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br>
              <a:rPr b="1" lang="ru-RU" sz="1600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b="1" lang="ru-RU" sz="1600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ТЕМА ВЫПУСКНОЙ КВАЛИФИКАЦИОННОЙ РАБОТЫ В ФОРМЕ СТАРТАП</a:t>
            </a:r>
            <a:br>
              <a:rPr b="1" lang="ru-RU" sz="1600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br>
              <a:rPr b="1" lang="ru-RU" sz="1600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b="1" lang="ru-RU" sz="1600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РАЗРАБОТКА ПРОЕКТА МЕССЕНДЖЕРА ЭКСКУРСИЙ ПО ВЫСШИМ УЧЕБНЫМ ЗАВЕДЕНИЯМ РОССИИ</a:t>
            </a:r>
            <a:br>
              <a:rPr b="1" lang="ru-RU" sz="1600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br>
              <a:rPr b="1" lang="ru-RU" sz="1600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br>
              <a:rPr lang="ru-RU" sz="12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Изображение выглядит как текст, логотип, эмблема, символ&#10;&#10;Автоматически созданное описание" id="109" name="Google Shape;10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39235" y="4596439"/>
            <a:ext cx="1592620" cy="8960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"/>
          <p:cNvSpPr txBox="1"/>
          <p:nvPr>
            <p:ph idx="1" type="subTitle"/>
          </p:nvPr>
        </p:nvSpPr>
        <p:spPr>
          <a:xfrm>
            <a:off x="3275196" y="4305815"/>
            <a:ext cx="6509093" cy="1530250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lang="ru-RU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Исполнители: </a:t>
            </a:r>
            <a:r>
              <a:rPr lang="ru-RU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Рещиков Георгий и Кашина Анна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ru-RU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-RU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Группа: </a:t>
            </a:r>
            <a:r>
              <a:rPr lang="ru-RU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15.08Д-11бТ/20, 4-й курс, факультет ВШМ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lang="ru-RU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Научный руководитель: </a:t>
            </a:r>
            <a:r>
              <a:rPr lang="ru-RU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Кульгачев Иван Петрович,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ru-RU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к.ф.н., доцент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"/>
          <p:cNvSpPr txBox="1"/>
          <p:nvPr>
            <p:ph type="title"/>
          </p:nvPr>
        </p:nvSpPr>
        <p:spPr>
          <a:xfrm>
            <a:off x="312420" y="219453"/>
            <a:ext cx="3645626" cy="87554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 Narrow"/>
              <a:buNone/>
            </a:pPr>
            <a:r>
              <a:rPr lang="ru-RU" sz="2400" u="sng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10. Организационная составляющая мессенджера</a:t>
            </a:r>
            <a:endParaRPr/>
          </a:p>
        </p:txBody>
      </p:sp>
      <p:sp>
        <p:nvSpPr>
          <p:cNvPr id="216" name="Google Shape;216;p10"/>
          <p:cNvSpPr txBox="1"/>
          <p:nvPr>
            <p:ph idx="12" type="sldNum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217" name="Google Shape;217;p10"/>
          <p:cNvGrpSpPr/>
          <p:nvPr/>
        </p:nvGrpSpPr>
        <p:grpSpPr>
          <a:xfrm>
            <a:off x="655275" y="1250791"/>
            <a:ext cx="4259705" cy="2327789"/>
            <a:chOff x="762433" y="6348"/>
            <a:chExt cx="4259705" cy="2327789"/>
          </a:xfrm>
        </p:grpSpPr>
        <p:sp>
          <p:nvSpPr>
            <p:cNvPr id="218" name="Google Shape;218;p10"/>
            <p:cNvSpPr/>
            <p:nvPr/>
          </p:nvSpPr>
          <p:spPr>
            <a:xfrm>
              <a:off x="762433" y="6348"/>
              <a:ext cx="2321440" cy="232144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27242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0"/>
            <p:cNvSpPr txBox="1"/>
            <p:nvPr/>
          </p:nvSpPr>
          <p:spPr>
            <a:xfrm>
              <a:off x="1086598" y="280096"/>
              <a:ext cx="1338488" cy="17739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200"/>
                <a:buFont typeface="Arial"/>
                <a:buNone/>
              </a:pPr>
              <a:r>
                <a:rPr lang="ru-RU" sz="12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Форма ведения бизнеса </a:t>
              </a:r>
              <a:endParaRPr/>
            </a:p>
          </p:txBody>
        </p:sp>
        <p:sp>
          <p:nvSpPr>
            <p:cNvPr id="220" name="Google Shape;220;p10"/>
            <p:cNvSpPr/>
            <p:nvPr/>
          </p:nvSpPr>
          <p:spPr>
            <a:xfrm>
              <a:off x="2700698" y="12697"/>
              <a:ext cx="2321440" cy="2321440"/>
            </a:xfrm>
            <a:prstGeom prst="ellipse">
              <a:avLst/>
            </a:prstGeom>
            <a:solidFill>
              <a:schemeClr val="lt1">
                <a:alpha val="49803"/>
              </a:schemeClr>
            </a:solidFill>
            <a:ln cap="flat" cmpd="sng" w="12700">
              <a:solidFill>
                <a:srgbClr val="27242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0"/>
            <p:cNvSpPr txBox="1"/>
            <p:nvPr/>
          </p:nvSpPr>
          <p:spPr>
            <a:xfrm>
              <a:off x="3359485" y="286445"/>
              <a:ext cx="1338488" cy="17739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200"/>
                <a:buFont typeface="Arial"/>
                <a:buNone/>
              </a:pPr>
              <a:r>
                <a:rPr lang="ru-RU" sz="12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Организационная структура</a:t>
              </a:r>
              <a:endParaRPr/>
            </a:p>
          </p:txBody>
        </p:sp>
      </p:grpSp>
      <p:sp>
        <p:nvSpPr>
          <p:cNvPr id="222" name="Google Shape;222;p10"/>
          <p:cNvSpPr txBox="1"/>
          <p:nvPr/>
        </p:nvSpPr>
        <p:spPr>
          <a:xfrm>
            <a:off x="2352267" y="6073781"/>
            <a:ext cx="483268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Рисунок 11. Схема проектной структуры управления (составлено автором)</a:t>
            </a:r>
            <a:endParaRPr/>
          </a:p>
        </p:txBody>
      </p:sp>
      <p:sp>
        <p:nvSpPr>
          <p:cNvPr id="223" name="Google Shape;223;p10"/>
          <p:cNvSpPr txBox="1"/>
          <p:nvPr/>
        </p:nvSpPr>
        <p:spPr>
          <a:xfrm>
            <a:off x="5928679" y="9219"/>
            <a:ext cx="572833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4958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Таблица. 4 </a:t>
            </a:r>
            <a:endParaRPr/>
          </a:p>
          <a:p>
            <a:pPr indent="44958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Плюсы и минусы самозанятости  (составлено автором)</a:t>
            </a:r>
            <a:endParaRPr/>
          </a:p>
        </p:txBody>
      </p:sp>
      <p:pic>
        <p:nvPicPr>
          <p:cNvPr descr="Изображение выглядит как текст, логотип, эмблема, символ&#10;&#10;Автоматически созданное описание" id="224" name="Google Shape;22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6499" y="-178253"/>
            <a:ext cx="2045726" cy="115100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5" name="Google Shape;225;p10"/>
          <p:cNvGraphicFramePr/>
          <p:nvPr/>
        </p:nvGraphicFramePr>
        <p:xfrm>
          <a:off x="6463243" y="532439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{B8852015-D60C-413B-A7D3-FBE0139A086A}</a:tableStyleId>
              </a:tblPr>
              <a:tblGrid>
                <a:gridCol w="5166125"/>
              </a:tblGrid>
              <a:tr h="313475"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Char char="∙"/>
                      </a:pPr>
                      <a:r>
                        <a:rPr lang="ru-RU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Один вид налога: 4% и 6%; 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solidFill>
                      <a:srgbClr val="002060"/>
                    </a:solidFill>
                  </a:tcPr>
                </a:tc>
              </a:tr>
              <a:tr h="313475"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Char char="∙"/>
                      </a:pPr>
                      <a:r>
                        <a:rPr lang="ru-RU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Отсутствие страховых взносов, деклараций, ККМ; 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solidFill>
                      <a:srgbClr val="002060"/>
                    </a:solidFill>
                  </a:tcPr>
                </a:tc>
              </a:tr>
              <a:tr h="313475"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Char char="∙"/>
                      </a:pPr>
                      <a:r>
                        <a:rPr lang="ru-RU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Регистрация производится без посещения ИФНС; 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solidFill>
                      <a:srgbClr val="002060"/>
                    </a:solidFill>
                  </a:tcPr>
                </a:tc>
              </a:tr>
              <a:tr h="313475"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Char char="∙"/>
                      </a:pPr>
                      <a:r>
                        <a:rPr lang="ru-RU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Автоматический расчет налогов к уплате;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solidFill>
                      <a:srgbClr val="002060"/>
                    </a:solidFill>
                  </a:tcPr>
                </a:tc>
              </a:tr>
              <a:tr h="313475"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Char char="∙"/>
                      </a:pPr>
                      <a:r>
                        <a:rPr lang="ru-RU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Возможно совмещение с основным местом работы. 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solidFill>
                      <a:srgbClr val="002060"/>
                    </a:solidFill>
                  </a:tcPr>
                </a:tc>
              </a:tr>
              <a:tr h="3134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Данная форма имеет и минусы, такие как: 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solidFill>
                      <a:srgbClr val="002060"/>
                    </a:solidFill>
                  </a:tcPr>
                </a:tc>
              </a:tr>
              <a:tr h="313475"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Char char="∙"/>
                      </a:pPr>
                      <a:r>
                        <a:rPr lang="ru-RU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Ограничения по видам деятельности; 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solidFill>
                      <a:srgbClr val="002060"/>
                    </a:solidFill>
                  </a:tcPr>
                </a:tc>
              </a:tr>
              <a:tr h="313475"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Char char="∙"/>
                      </a:pPr>
                      <a:r>
                        <a:rPr lang="ru-RU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Работа без партнеров и инвесторов; 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solidFill>
                      <a:srgbClr val="002060"/>
                    </a:solidFill>
                  </a:tcPr>
                </a:tc>
              </a:tr>
              <a:tr h="313475"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Char char="∙"/>
                      </a:pPr>
                      <a:r>
                        <a:rPr lang="ru-RU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Не формируется актив; 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solidFill>
                      <a:srgbClr val="002060"/>
                    </a:solidFill>
                  </a:tcPr>
                </a:tc>
              </a:tr>
              <a:tr h="313475"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Char char="∙"/>
                      </a:pPr>
                      <a:r>
                        <a:rPr lang="ru-RU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Работа без наемных сотрудников; 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solidFill>
                      <a:srgbClr val="002060"/>
                    </a:solidFill>
                  </a:tcPr>
                </a:tc>
              </a:tr>
              <a:tr h="313475"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Char char="∙"/>
                      </a:pPr>
                      <a:r>
                        <a:rPr lang="ru-RU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Доход ограничен – не более 2,4 млн. в год. 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pic>
        <p:nvPicPr>
          <p:cNvPr id="226" name="Google Shape;22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52550" y="3748948"/>
            <a:ext cx="3657917" cy="2158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"/>
          <p:cNvSpPr txBox="1"/>
          <p:nvPr>
            <p:ph type="title"/>
          </p:nvPr>
        </p:nvSpPr>
        <p:spPr>
          <a:xfrm>
            <a:off x="242706" y="69920"/>
            <a:ext cx="6011409" cy="5650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 Narrow"/>
              <a:buNone/>
            </a:pPr>
            <a:r>
              <a:rPr lang="ru-RU" sz="2400" u="sng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11. Финансовый план мессенджера</a:t>
            </a:r>
            <a:endParaRPr/>
          </a:p>
        </p:txBody>
      </p:sp>
      <p:sp>
        <p:nvSpPr>
          <p:cNvPr id="232" name="Google Shape;232;p11"/>
          <p:cNvSpPr txBox="1"/>
          <p:nvPr>
            <p:ph idx="12" type="sldNum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33" name="Google Shape;233;p11"/>
          <p:cNvSpPr txBox="1"/>
          <p:nvPr/>
        </p:nvSpPr>
        <p:spPr>
          <a:xfrm>
            <a:off x="-1" y="719367"/>
            <a:ext cx="613318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4958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Предполагаемая цена программного продукта</a:t>
            </a:r>
            <a:endParaRPr sz="12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1"/>
          <p:cNvSpPr txBox="1"/>
          <p:nvPr/>
        </p:nvSpPr>
        <p:spPr>
          <a:xfrm>
            <a:off x="5455640" y="848671"/>
            <a:ext cx="622044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4958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Таблица 7.</a:t>
            </a:r>
            <a:endParaRPr/>
          </a:p>
          <a:p>
            <a:pPr indent="44958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Амортизационные затраты (составлено автором)</a:t>
            </a:r>
            <a:endParaRPr/>
          </a:p>
        </p:txBody>
      </p:sp>
      <p:sp>
        <p:nvSpPr>
          <p:cNvPr id="235" name="Google Shape;235;p11"/>
          <p:cNvSpPr txBox="1"/>
          <p:nvPr/>
        </p:nvSpPr>
        <p:spPr>
          <a:xfrm>
            <a:off x="6608845" y="3770965"/>
            <a:ext cx="5470536" cy="2492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4958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Срок окупаемости мессенджера, при цене в 40 руб. на мобильных маркетах</a:t>
            </a:r>
            <a:endParaRPr/>
          </a:p>
          <a:p>
            <a:pPr indent="44958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Т = К/П</a:t>
            </a:r>
            <a:endParaRPr/>
          </a:p>
          <a:p>
            <a:pPr indent="44958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где:</a:t>
            </a:r>
            <a:endParaRPr/>
          </a:p>
          <a:p>
            <a:pPr indent="44958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Т – срок окупаемости приложения,</a:t>
            </a:r>
            <a:endParaRPr/>
          </a:p>
          <a:p>
            <a:pPr indent="44958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К – итоговая стоимость разработки приложения, П – стоимость продажи приложения через маркет.</a:t>
            </a:r>
            <a:endParaRPr/>
          </a:p>
          <a:p>
            <a:pPr indent="44958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 нашем случае: К = 76 751,92 руб., П = 40 руб.</a:t>
            </a:r>
            <a:endParaRPr/>
          </a:p>
          <a:p>
            <a:pPr indent="44958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Следовательно: Т = 76 751, 92/ 40</a:t>
            </a:r>
            <a:endParaRPr/>
          </a:p>
          <a:p>
            <a:pPr indent="44958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Т= 1918,8</a:t>
            </a:r>
            <a:endParaRPr/>
          </a:p>
          <a:p>
            <a:pPr indent="44958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Таким образом, можно сделать вывод что мессенджер окупит стоимость разработки приложения через </a:t>
            </a:r>
            <a:r>
              <a:rPr b="1" i="1" lang="ru-RU" sz="1200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1919 скачиваний</a:t>
            </a:r>
            <a:r>
              <a:rPr lang="ru-RU" sz="1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44958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  <p:pic>
        <p:nvPicPr>
          <p:cNvPr descr="Изображение выглядит как текст, логотип, эмблема, символ&#10;&#10;Автоматически созданное описание" id="236" name="Google Shape;23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54520" y="-79280"/>
            <a:ext cx="2034955" cy="114494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7" name="Google Shape;237;p11"/>
          <p:cNvGraphicFramePr/>
          <p:nvPr/>
        </p:nvGraphicFramePr>
        <p:xfrm>
          <a:off x="7451440" y="1509515"/>
          <a:ext cx="3000000" cy="3000000"/>
        </p:xfrm>
        <a:graphic>
          <a:graphicData uri="http://schemas.openxmlformats.org/drawingml/2006/table">
            <a:tbl>
              <a:tblPr bandCol="1" bandRow="1" firstCol="1" firstRow="1" lastCol="1" lastRow="1">
                <a:noFill/>
                <a:tableStyleId>{B8852015-D60C-413B-A7D3-FBE0139A086A}</a:tableStyleId>
              </a:tblPr>
              <a:tblGrid>
                <a:gridCol w="816025"/>
                <a:gridCol w="863900"/>
                <a:gridCol w="864800"/>
                <a:gridCol w="863900"/>
                <a:gridCol w="816025"/>
              </a:tblGrid>
              <a:tr h="306075">
                <a:tc>
                  <a:txBody>
                    <a:bodyPr/>
                    <a:lstStyle/>
                    <a:p>
                      <a:pPr indent="0" lvl="0" marL="67945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Вид оборудования</a:t>
                      </a:r>
                      <a:endParaRPr b="1" i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731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Первоначальная стоимость, руб.</a:t>
                      </a:r>
                      <a:endParaRPr b="1" i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858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Кол-во рабочих месяцев</a:t>
                      </a:r>
                      <a:endParaRPr b="1" i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731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Норма амортизации, %</a:t>
                      </a:r>
                      <a:endParaRPr b="1" i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9215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Сумма амортизационных отчислений, руб.</a:t>
                      </a:r>
                      <a:endParaRPr b="1" i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solidFill>
                      <a:srgbClr val="002060"/>
                    </a:solidFill>
                  </a:tcPr>
                </a:tc>
              </a:tr>
              <a:tr h="3060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Ноутбук</a:t>
                      </a:r>
                      <a:endParaRPr b="1" i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731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60 500</a:t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858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731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12,5</a:t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9215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4609,5</a:t>
                      </a:r>
                      <a:endParaRPr b="0" i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solidFill>
                      <a:srgbClr val="002060"/>
                    </a:solidFill>
                  </a:tcPr>
                </a:tc>
              </a:tr>
              <a:tr h="3073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Итого</a:t>
                      </a:r>
                      <a:endParaRPr b="1" i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731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b="0" i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858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b="0" i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731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b="0" i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9215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4609,5</a:t>
                      </a:r>
                      <a:endParaRPr b="0" i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8" name="Google Shape;238;p11"/>
          <p:cNvGraphicFramePr/>
          <p:nvPr/>
        </p:nvGraphicFramePr>
        <p:xfrm>
          <a:off x="320040" y="5065772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{B8852015-D60C-413B-A7D3-FBE0139A086A}</a:tableStyleId>
              </a:tblPr>
              <a:tblGrid>
                <a:gridCol w="988700"/>
                <a:gridCol w="988700"/>
                <a:gridCol w="988700"/>
                <a:gridCol w="989325"/>
                <a:gridCol w="989325"/>
                <a:gridCol w="989325"/>
              </a:tblGrid>
              <a:tr h="15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Вид оборудования 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Кол-во (шт.)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Мощность, кВт 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Стоимость 1 кВт/час, руб.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Время работы оборудования, час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Сумма затрат, руб. 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solidFill>
                      <a:srgbClr val="00206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Ноутбук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0,3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3,09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396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367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solidFill>
                      <a:srgbClr val="00206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Итого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367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239" name="Google Shape;239;p11"/>
          <p:cNvSpPr txBox="1"/>
          <p:nvPr/>
        </p:nvSpPr>
        <p:spPr>
          <a:xfrm>
            <a:off x="63120" y="4439869"/>
            <a:ext cx="622044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4958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Таблица 8.</a:t>
            </a:r>
            <a:endParaRPr/>
          </a:p>
          <a:p>
            <a:pPr indent="44958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Затраты на электроэнергию (составлено автором)</a:t>
            </a:r>
            <a:endParaRPr/>
          </a:p>
        </p:txBody>
      </p:sp>
      <p:sp>
        <p:nvSpPr>
          <p:cNvPr id="240" name="Google Shape;240;p11"/>
          <p:cNvSpPr/>
          <p:nvPr/>
        </p:nvSpPr>
        <p:spPr>
          <a:xfrm>
            <a:off x="242706" y="735289"/>
            <a:ext cx="6133187" cy="3631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2286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2286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Arial"/>
              <a:buNone/>
            </a:pPr>
            <a:r>
              <a:rPr b="0" lang="ru-RU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П=С</a:t>
            </a:r>
            <a:r>
              <a:rPr b="0" baseline="-25000" lang="ru-RU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ПОЛН</a:t>
            </a:r>
            <a:r>
              <a:rPr b="0" lang="ru-RU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*Р</a:t>
            </a:r>
            <a:endParaRPr b="0" sz="1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2286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Arial"/>
              <a:buNone/>
            </a:pPr>
            <a:r>
              <a:rPr b="0" lang="ru-RU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              100</a:t>
            </a:r>
            <a:endParaRPr b="0" sz="1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49263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Arial"/>
              <a:buNone/>
            </a:pPr>
            <a:r>
              <a:rPr b="0" lang="ru-RU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Где:</a:t>
            </a:r>
            <a:endParaRPr b="0" sz="1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9263" lvl="0" marL="449263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Arial"/>
              <a:buChar char="•"/>
            </a:pPr>
            <a:r>
              <a:rPr b="0" lang="ru-RU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Сполн – себестоимость;</a:t>
            </a:r>
            <a:endParaRPr b="0" sz="1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9263" lvl="0" marL="449263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Arial"/>
              <a:buChar char="•"/>
            </a:pPr>
            <a:r>
              <a:rPr b="0" lang="ru-RU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 – процент рентабельности.</a:t>
            </a:r>
            <a:endParaRPr b="0" sz="1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49263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Arial"/>
              <a:buNone/>
            </a:pPr>
            <a:r>
              <a:rPr b="0" lang="ru-RU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 = (4 976,5* 15)/ 100 = 746,475 руб</a:t>
            </a:r>
            <a:endParaRPr b="0" sz="1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49263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Arial"/>
              <a:buNone/>
            </a:pPr>
            <a:r>
              <a:rPr b="0" lang="ru-RU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Цена программного продукта равна сумме полной себестоимости и прибыли и рассчитывается по формуле :</a:t>
            </a:r>
            <a:endParaRPr b="0" sz="1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49263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Arial"/>
              <a:buNone/>
            </a:pPr>
            <a:r>
              <a:rPr b="0" lang="ru-RU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Ц = Сполн + П</a:t>
            </a:r>
            <a:endParaRPr b="0" sz="1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49263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Arial"/>
              <a:buNone/>
            </a:pPr>
            <a:r>
              <a:rPr b="0" lang="ru-RU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Ц = 4975,5+ 746,475= 5721,97 руб.</a:t>
            </a:r>
            <a:endParaRPr b="0" sz="1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49263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Arial"/>
              <a:buNone/>
            </a:pPr>
            <a:r>
              <a:rPr b="0" lang="ru-RU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НДС и цена программного продукта с НДС определяется по формулам</a:t>
            </a:r>
            <a:endParaRPr b="0" sz="1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49263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Arial"/>
              <a:buNone/>
            </a:pPr>
            <a:r>
              <a:rPr b="0" lang="ru-RU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НДС = Ц∗18/100</a:t>
            </a:r>
            <a:endParaRPr b="0" sz="1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49263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Arial"/>
              <a:buNone/>
            </a:pPr>
            <a:r>
              <a:rPr b="0" lang="ru-RU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НДС = (5 721,97* 18)/100 =1 029,95 руб.</a:t>
            </a:r>
            <a:endParaRPr b="0" sz="1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49263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Arial"/>
              <a:buNone/>
            </a:pPr>
            <a:r>
              <a:rPr b="0" lang="ru-RU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Цена = НДС + Ц</a:t>
            </a:r>
            <a:endParaRPr b="0" sz="1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49263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Arial"/>
              <a:buNone/>
            </a:pPr>
            <a:r>
              <a:rPr b="0" lang="ru-RU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Цена = 5 721,97 + 1 029,95 = 6 751,92 руб.</a:t>
            </a:r>
            <a:endParaRPr b="0" sz="1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49263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Arial"/>
              <a:buNone/>
            </a:pPr>
            <a:r>
              <a:rPr b="0" lang="ru-RU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Таким	образом,	предполагаемая	стоимость	программного продукта </a:t>
            </a:r>
            <a:r>
              <a:rPr b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составляет </a:t>
            </a:r>
            <a:r>
              <a:rPr b="1" lang="ru-RU" sz="1200" u="sng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6 751,92 руб. (+лицензия на распространение платформы= 70 000 руб</a:t>
            </a:r>
            <a:endParaRPr b="0" sz="1200" u="sng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2"/>
          <p:cNvSpPr txBox="1"/>
          <p:nvPr>
            <p:ph idx="12" type="sldNum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46" name="Google Shape;24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76600" y="-98963"/>
            <a:ext cx="12545199" cy="7055926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2"/>
          <p:cNvSpPr txBox="1"/>
          <p:nvPr/>
        </p:nvSpPr>
        <p:spPr>
          <a:xfrm>
            <a:off x="2992041" y="2644170"/>
            <a:ext cx="6207918" cy="1569660"/>
          </a:xfrm>
          <a:prstGeom prst="rect">
            <a:avLst/>
          </a:prstGeom>
          <a:gradFill>
            <a:gsLst>
              <a:gs pos="0">
                <a:srgbClr val="F9F8F9">
                  <a:alpha val="47058"/>
                </a:srgbClr>
              </a:gs>
              <a:gs pos="11000">
                <a:srgbClr val="E3E0E4">
                  <a:alpha val="54901"/>
                </a:srgbClr>
              </a:gs>
              <a:gs pos="22000">
                <a:srgbClr val="D8D3D9">
                  <a:alpha val="43137"/>
                </a:srgbClr>
              </a:gs>
              <a:gs pos="36000">
                <a:srgbClr val="D3CDD4">
                  <a:alpha val="51372"/>
                </a:srgbClr>
              </a:gs>
              <a:gs pos="48000">
                <a:srgbClr val="D0CAD1">
                  <a:alpha val="51764"/>
                </a:srgbClr>
              </a:gs>
              <a:gs pos="60000">
                <a:srgbClr val="D8D2D9">
                  <a:alpha val="47843"/>
                </a:srgbClr>
              </a:gs>
              <a:gs pos="70500">
                <a:srgbClr val="D3CDD4">
                  <a:alpha val="47843"/>
                </a:srgbClr>
              </a:gs>
              <a:gs pos="80000">
                <a:srgbClr val="CCC5CD">
                  <a:alpha val="49411"/>
                </a:srgbClr>
              </a:gs>
              <a:gs pos="90000">
                <a:srgbClr val="CCC5CD">
                  <a:alpha val="43137"/>
                </a:srgbClr>
              </a:gs>
              <a:gs pos="100000">
                <a:srgbClr val="DDD8DE">
                  <a:alpha val="4745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Спасибо за внимание!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Изображение выглядит как текст, логотип, эмблема, символ&#10;&#10;Автоматически созданное описание" id="248" name="Google Shape;24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78782" y="0"/>
            <a:ext cx="3254212" cy="1830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2"/>
          <p:cNvGrpSpPr/>
          <p:nvPr/>
        </p:nvGrpSpPr>
        <p:grpSpPr>
          <a:xfrm>
            <a:off x="5134942" y="1712899"/>
            <a:ext cx="6820208" cy="1300681"/>
            <a:chOff x="41271" y="19925"/>
            <a:chExt cx="6820208" cy="1300681"/>
          </a:xfrm>
        </p:grpSpPr>
        <p:sp>
          <p:nvSpPr>
            <p:cNvPr id="116" name="Google Shape;116;p2"/>
            <p:cNvSpPr/>
            <p:nvPr/>
          </p:nvSpPr>
          <p:spPr>
            <a:xfrm>
              <a:off x="41271" y="19925"/>
              <a:ext cx="2588310" cy="130068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"/>
            <p:cNvSpPr txBox="1"/>
            <p:nvPr/>
          </p:nvSpPr>
          <p:spPr>
            <a:xfrm>
              <a:off x="79367" y="58021"/>
              <a:ext cx="2512118" cy="12244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22850" spcFirstLastPara="1" rIns="22850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200"/>
                <a:buFont typeface="Arial"/>
                <a:buNone/>
              </a:pPr>
              <a:r>
                <a:rPr b="1" i="0" lang="ru-RU" sz="1200" u="none" cap="none" strike="noStrik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Объект исследования </a:t>
              </a:r>
              <a:r>
                <a:rPr b="0" i="0" lang="ru-RU" sz="1200" u="none" cap="none" strike="noStrik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–развитие школьного туризма.</a:t>
              </a: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73543" y="63609"/>
              <a:ext cx="3487936" cy="1243789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"/>
            <p:cNvSpPr txBox="1"/>
            <p:nvPr/>
          </p:nvSpPr>
          <p:spPr>
            <a:xfrm>
              <a:off x="3409972" y="100038"/>
              <a:ext cx="3415078" cy="11709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22850" spcFirstLastPara="1" rIns="22850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200"/>
                <a:buFont typeface="Arial"/>
                <a:buNone/>
              </a:pPr>
              <a:r>
                <a:rPr b="1" i="0" lang="ru-RU" sz="1200" u="none" cap="none" strike="noStrik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Предмет исследования </a:t>
              </a:r>
              <a:r>
                <a:rPr b="0" i="0" lang="ru-RU" sz="1200" u="none" cap="none" strike="noStrik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-проект мессенджера экскурсий по высшим учебным заведениям России. </a:t>
              </a:r>
              <a:endParaRPr/>
            </a:p>
          </p:txBody>
        </p:sp>
      </p:grpSp>
      <p:sp>
        <p:nvSpPr>
          <p:cNvPr id="120" name="Google Shape;120;p2"/>
          <p:cNvSpPr/>
          <p:nvPr/>
        </p:nvSpPr>
        <p:spPr>
          <a:xfrm>
            <a:off x="236848" y="2748825"/>
            <a:ext cx="11600949" cy="1785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50215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Целями</a:t>
            </a:r>
            <a:r>
              <a:rPr b="0" i="0" lang="ru-RU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проекта выступают: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1. Создание принципиально нового туристского экскурсионного продукта и продвижение его на всероссийский уровень по узнаваемости, привлекательности, качеству.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2. Формирование предложений по внедрению конкретного туристского продукта, исследование его эффективности и масштабности;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3. Маркетинговое продвижение создаваемого командой приложения;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4. Развитие школьного туризма;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5.Правильное и рациональное продвижение создаваемого приложения.</a:t>
            </a:r>
            <a:endParaRPr/>
          </a:p>
          <a:p>
            <a:pPr indent="-2667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2"/>
          <p:cNvSpPr/>
          <p:nvPr/>
        </p:nvSpPr>
        <p:spPr>
          <a:xfrm>
            <a:off x="4100572" y="138645"/>
            <a:ext cx="60244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sng" cap="none" strike="noStrik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1. Актуальность, объект и предмет исследования</a:t>
            </a:r>
            <a:endParaRPr/>
          </a:p>
        </p:txBody>
      </p:sp>
      <p:grpSp>
        <p:nvGrpSpPr>
          <p:cNvPr id="122" name="Google Shape;122;p2"/>
          <p:cNvGrpSpPr/>
          <p:nvPr/>
        </p:nvGrpSpPr>
        <p:grpSpPr>
          <a:xfrm>
            <a:off x="1843737" y="4543102"/>
            <a:ext cx="9734250" cy="2314898"/>
            <a:chOff x="129237" y="1"/>
            <a:chExt cx="9734250" cy="2314898"/>
          </a:xfrm>
        </p:grpSpPr>
        <p:sp>
          <p:nvSpPr>
            <p:cNvPr id="123" name="Google Shape;123;p2"/>
            <p:cNvSpPr/>
            <p:nvPr/>
          </p:nvSpPr>
          <p:spPr>
            <a:xfrm rot="5400000">
              <a:off x="5534376" y="-2014212"/>
              <a:ext cx="2314898" cy="6343323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4">
                  <a:alpha val="89803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"/>
            <p:cNvSpPr txBox="1"/>
            <p:nvPr/>
          </p:nvSpPr>
          <p:spPr>
            <a:xfrm>
              <a:off x="3520164" y="113004"/>
              <a:ext cx="6230319" cy="20888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53325" spcFirstLastPara="1" rIns="53325" wrap="square" tIns="2665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400"/>
                <a:buFont typeface="Arial"/>
                <a:buChar char="•"/>
              </a:pPr>
              <a:r>
                <a:rPr b="1" i="0" lang="ru-RU" sz="1400" u="none" cap="none" strike="noStrik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Исследовать</a:t>
              </a:r>
              <a:r>
                <a:rPr b="0" i="0" lang="ru-RU" sz="1400" u="none" cap="none" strike="noStrik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 и изучить статистические факторы, которые связаны с ежегодным количеством абитуриентов и узнать основные проблемы;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002060"/>
                </a:buClr>
                <a:buSzPts val="1400"/>
                <a:buFont typeface="Arial"/>
                <a:buChar char="•"/>
              </a:pPr>
              <a:r>
                <a:rPr b="1" i="0" lang="ru-RU" sz="1400" u="none" cap="none" strike="noStrik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Создание</a:t>
              </a:r>
              <a:r>
                <a:rPr b="0" i="0" lang="ru-RU" sz="1400" u="none" cap="none" strike="noStrik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 на основе прогнозирования развития туризма полноценного туристического приложения, которое будет направлено на развитие школьного туризма, а также способствовать увеличению людей, желавших получить высшее образование; создание маркетинговых основ существования турпродукта на ближайшие годы, обеспечивая дальнейшее сотрудничество университетами; 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002060"/>
                </a:buClr>
                <a:buSzPts val="1400"/>
                <a:buFont typeface="Arial"/>
                <a:buChar char="•"/>
              </a:pPr>
              <a:r>
                <a:rPr b="1" i="0" lang="ru-RU" sz="1400" u="none" cap="none" strike="noStrik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Цифровое</a:t>
              </a:r>
              <a:r>
                <a:rPr b="0" i="0" lang="ru-RU" sz="1400" u="none" cap="none" strike="noStrik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 развитие в сфере туризма – позитивное повлияет не только на рассматриваемую сферу, но и на другие сферы экономики страны. </a:t>
              </a: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29237" y="223769"/>
              <a:ext cx="3309644" cy="1867358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rgbClr val="E1E1E1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"/>
            <p:cNvSpPr txBox="1"/>
            <p:nvPr/>
          </p:nvSpPr>
          <p:spPr>
            <a:xfrm>
              <a:off x="220394" y="314926"/>
              <a:ext cx="3127330" cy="16850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600"/>
                <a:buFont typeface="Arial"/>
                <a:buNone/>
              </a:pPr>
              <a:r>
                <a:rPr b="0" lang="ru-RU" sz="16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Стратегии ВКРС:</a:t>
              </a:r>
              <a:endParaRPr/>
            </a:p>
          </p:txBody>
        </p:sp>
      </p:grpSp>
      <p:sp>
        <p:nvSpPr>
          <p:cNvPr id="127" name="Google Shape;127;p2"/>
          <p:cNvSpPr/>
          <p:nvPr/>
        </p:nvSpPr>
        <p:spPr>
          <a:xfrm>
            <a:off x="236849" y="718523"/>
            <a:ext cx="10607364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50215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Актуальность проекта:</a:t>
            </a:r>
            <a:endParaRPr/>
          </a:p>
          <a:p>
            <a:pPr indent="450215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повышение инвестиционной активности для развития туристской инфраструктуры в области школьного туризма. </a:t>
            </a:r>
            <a:endParaRPr/>
          </a:p>
          <a:p>
            <a:pPr indent="450215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разработку информационного поля для проведения рекламной деятельности и повышения конкурентоспособности среди университетов</a:t>
            </a:r>
            <a:endParaRPr/>
          </a:p>
          <a:p>
            <a:pPr indent="450215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"/>
          <p:cNvSpPr txBox="1"/>
          <p:nvPr/>
        </p:nvSpPr>
        <p:spPr>
          <a:xfrm>
            <a:off x="-984984" y="2287160"/>
            <a:ext cx="70223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u="sng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2. Цели и стратегии ВКРС</a:t>
            </a:r>
            <a:endParaRPr/>
          </a:p>
        </p:txBody>
      </p:sp>
      <p:pic>
        <p:nvPicPr>
          <p:cNvPr descr="Изображение выглядит как текст, логотип, эмблема, символ&#10;&#10;Автоматически созданное описание" id="129" name="Google Shape;12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848" y="0"/>
            <a:ext cx="1603881" cy="902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 txBox="1"/>
          <p:nvPr>
            <p:ph type="title"/>
          </p:nvPr>
        </p:nvSpPr>
        <p:spPr>
          <a:xfrm>
            <a:off x="1526969" y="729543"/>
            <a:ext cx="9138062" cy="4255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 Narrow"/>
              <a:buNone/>
            </a:pPr>
            <a:r>
              <a:rPr lang="ru-RU" sz="2400" u="sng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3. Результаты опроса жителей России </a:t>
            </a:r>
            <a:endParaRPr/>
          </a:p>
        </p:txBody>
      </p:sp>
      <p:sp>
        <p:nvSpPr>
          <p:cNvPr id="135" name="Google Shape;135;p3"/>
          <p:cNvSpPr/>
          <p:nvPr/>
        </p:nvSpPr>
        <p:spPr>
          <a:xfrm>
            <a:off x="632248" y="1685914"/>
            <a:ext cx="6096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8750" lvl="0" marL="2286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3"/>
          <p:cNvSpPr txBox="1"/>
          <p:nvPr>
            <p:ph idx="12" type="sldNum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descr="Изображение выглядит как текст, логотип, эмблема, символ&#10;&#10;Автоматически созданное описание" id="137" name="Google Shape;13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46678"/>
            <a:ext cx="2126395" cy="119638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"/>
          <p:cNvSpPr txBox="1"/>
          <p:nvPr/>
        </p:nvSpPr>
        <p:spPr>
          <a:xfrm>
            <a:off x="3269055" y="5578678"/>
            <a:ext cx="540407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Рисунок 1. Сколько времени жители России проводят в социальных сетях и мессенджерах (Источник: Сайт ВЦИОМ)</a:t>
            </a:r>
            <a:endParaRPr/>
          </a:p>
        </p:txBody>
      </p:sp>
      <p:pic>
        <p:nvPicPr>
          <p:cNvPr descr="Изображение выглядит как текст, диаграмма, снимок экрана, круг&#10;&#10;Автоматически созданное описание" id="139" name="Google Shape;139;p3"/>
          <p:cNvPicPr preferRelativeResize="0"/>
          <p:nvPr/>
        </p:nvPicPr>
        <p:blipFill rotWithShape="1">
          <a:blip r:embed="rId4">
            <a:alphaModFix/>
          </a:blip>
          <a:srcRect b="7220" l="0" r="0" t="0"/>
          <a:stretch/>
        </p:blipFill>
        <p:spPr>
          <a:xfrm>
            <a:off x="2913741" y="1279322"/>
            <a:ext cx="6114701" cy="3892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"/>
          <p:cNvSpPr txBox="1"/>
          <p:nvPr>
            <p:ph type="title"/>
          </p:nvPr>
        </p:nvSpPr>
        <p:spPr>
          <a:xfrm>
            <a:off x="4705542" y="0"/>
            <a:ext cx="2943225" cy="10161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 Narrow"/>
              <a:buNone/>
            </a:pPr>
            <a:r>
              <a:rPr lang="ru-RU" sz="2400" u="sng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4. Разработка и создание мессенджера</a:t>
            </a:r>
            <a:endParaRPr/>
          </a:p>
        </p:txBody>
      </p:sp>
      <p:sp>
        <p:nvSpPr>
          <p:cNvPr id="145" name="Google Shape;145;p4"/>
          <p:cNvSpPr txBox="1"/>
          <p:nvPr>
            <p:ph idx="12" type="sldNum"/>
          </p:nvPr>
        </p:nvSpPr>
        <p:spPr>
          <a:xfrm>
            <a:off x="11344217" y="6328501"/>
            <a:ext cx="5244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46" name="Google Shape;146;p4"/>
          <p:cNvGrpSpPr/>
          <p:nvPr/>
        </p:nvGrpSpPr>
        <p:grpSpPr>
          <a:xfrm>
            <a:off x="4343052" y="1431588"/>
            <a:ext cx="3505895" cy="1967467"/>
            <a:chOff x="0" y="20185"/>
            <a:chExt cx="3505895" cy="1967467"/>
          </a:xfrm>
        </p:grpSpPr>
        <p:sp>
          <p:nvSpPr>
            <p:cNvPr id="147" name="Google Shape;147;p4"/>
            <p:cNvSpPr/>
            <p:nvPr/>
          </p:nvSpPr>
          <p:spPr>
            <a:xfrm>
              <a:off x="0" y="20185"/>
              <a:ext cx="1945772" cy="1945772"/>
            </a:xfrm>
            <a:prstGeom prst="ellipse">
              <a:avLst/>
            </a:prstGeom>
            <a:solidFill>
              <a:schemeClr val="lt1">
                <a:alpha val="49803"/>
              </a:schemeClr>
            </a:solidFill>
            <a:ln cap="flat" cmpd="sng" w="12700">
              <a:solidFill>
                <a:srgbClr val="27242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4"/>
            <p:cNvSpPr txBox="1"/>
            <p:nvPr/>
          </p:nvSpPr>
          <p:spPr>
            <a:xfrm>
              <a:off x="271706" y="249633"/>
              <a:ext cx="1121886" cy="1486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500"/>
                <a:buFont typeface="Arial"/>
                <a:buNone/>
              </a:pPr>
              <a:r>
                <a:rPr b="0" lang="ru-RU" sz="15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Выбор платформы</a:t>
              </a: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1560123" y="41880"/>
              <a:ext cx="1945772" cy="1945772"/>
            </a:xfrm>
            <a:prstGeom prst="ellipse">
              <a:avLst/>
            </a:prstGeom>
            <a:solidFill>
              <a:schemeClr val="lt1">
                <a:alpha val="49803"/>
              </a:schemeClr>
            </a:solidFill>
            <a:ln cap="flat" cmpd="sng" w="12700">
              <a:solidFill>
                <a:srgbClr val="27242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4"/>
            <p:cNvSpPr txBox="1"/>
            <p:nvPr/>
          </p:nvSpPr>
          <p:spPr>
            <a:xfrm>
              <a:off x="2112302" y="271328"/>
              <a:ext cx="1121886" cy="1486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500"/>
                <a:buFont typeface="Arial"/>
                <a:buNone/>
              </a:pPr>
              <a:r>
                <a:rPr lang="ru-RU" sz="15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Разработка Дизайна и интерфейса</a:t>
              </a:r>
              <a:endParaRPr/>
            </a:p>
          </p:txBody>
        </p:sp>
      </p:grpSp>
      <p:pic>
        <p:nvPicPr>
          <p:cNvPr descr="Изображение выглядит как текст, логотип, эмблема, символ&#10;&#10;Автоматически созданное описание" id="151" name="Google Shape;15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637" y="0"/>
            <a:ext cx="2544406" cy="1431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4678" y="2990318"/>
            <a:ext cx="2825729" cy="2105073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4"/>
          <p:cNvSpPr txBox="1"/>
          <p:nvPr/>
        </p:nvSpPr>
        <p:spPr>
          <a:xfrm>
            <a:off x="453337" y="5319444"/>
            <a:ext cx="609414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Рисунок 3. Создание эскиза (макета)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(составлено автором)</a:t>
            </a:r>
            <a:endParaRPr sz="12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07164" y="2205059"/>
            <a:ext cx="3199298" cy="299246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4"/>
          <p:cNvSpPr txBox="1"/>
          <p:nvPr/>
        </p:nvSpPr>
        <p:spPr>
          <a:xfrm>
            <a:off x="7740207" y="5319444"/>
            <a:ext cx="6096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Рисунок 4. Пример навигации в формате карточек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(составлено автором)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"/>
          <p:cNvSpPr txBox="1"/>
          <p:nvPr>
            <p:ph type="title"/>
          </p:nvPr>
        </p:nvSpPr>
        <p:spPr>
          <a:xfrm>
            <a:off x="398145" y="2920927"/>
            <a:ext cx="2943225" cy="10161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 Narrow"/>
              <a:buNone/>
            </a:pPr>
            <a:r>
              <a:rPr lang="ru-RU" sz="2400" u="sng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6. SWOT-анализ </a:t>
            </a:r>
            <a:r>
              <a:rPr lang="ru-RU" sz="2400" u="sng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мессенджера</a:t>
            </a:r>
            <a:r>
              <a:rPr lang="ru-RU" sz="2400" u="sng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161" name="Google Shape;161;p6"/>
          <p:cNvSpPr txBox="1"/>
          <p:nvPr>
            <p:ph idx="12" type="sldNum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62" name="Google Shape;162;p6"/>
          <p:cNvSpPr txBox="1"/>
          <p:nvPr/>
        </p:nvSpPr>
        <p:spPr>
          <a:xfrm>
            <a:off x="5556248" y="0"/>
            <a:ext cx="610076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4958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Таблица 1. </a:t>
            </a:r>
            <a:endParaRPr/>
          </a:p>
          <a:p>
            <a:pPr indent="44958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SWOT-анализ мессенджера (составлено автором)</a:t>
            </a:r>
            <a:endParaRPr/>
          </a:p>
        </p:txBody>
      </p:sp>
      <p:pic>
        <p:nvPicPr>
          <p:cNvPr id="163" name="Google Shape;16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649" y="0"/>
            <a:ext cx="2560542" cy="143878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4" name="Google Shape;164;p6"/>
          <p:cNvGraphicFramePr/>
          <p:nvPr/>
        </p:nvGraphicFramePr>
        <p:xfrm>
          <a:off x="2849852" y="539813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{B8852015-D60C-413B-A7D3-FBE0139A086A}</a:tableStyleId>
              </a:tblPr>
              <a:tblGrid>
                <a:gridCol w="1564975"/>
                <a:gridCol w="3986200"/>
                <a:gridCol w="3518200"/>
              </a:tblGrid>
              <a:tr h="477675">
                <a:tc rowSpan="2">
                  <a:txBody>
                    <a:bodyPr/>
                    <a:lstStyle/>
                    <a:p>
                      <a:pPr indent="0" lvl="0" marL="71755" marR="71755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Внутренняя среда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36525" marL="36525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Сильные стороны</a:t>
                      </a:r>
                      <a:endParaRPr b="1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36525" marL="36525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Слабые стороны</a:t>
                      </a:r>
                      <a:endParaRPr b="1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36525" marL="36525">
                    <a:solidFill>
                      <a:srgbClr val="002060"/>
                    </a:solidFill>
                  </a:tcPr>
                </a:tc>
              </a:tr>
              <a:tr h="20575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• отсутствие конкурентов в аналогичной сфере;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• высокая мотивация команды;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•отсутствие больших затрат на начальном этапе стартап проекта мессенджера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36525" marL="365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• слабый финансовый потенциал;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• недостаточно высокий профессиональный уровень 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команды, отсутствие опыта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• отсутствие средств на достаточно сильную рекламу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36525" marL="36525">
                    <a:solidFill>
                      <a:schemeClr val="lt1"/>
                    </a:solidFill>
                  </a:tcPr>
                </a:tc>
              </a:tr>
              <a:tr h="394075">
                <a:tc rowSpan="2">
                  <a:txBody>
                    <a:bodyPr/>
                    <a:lstStyle/>
                    <a:p>
                      <a:pPr indent="0" lvl="0" marL="228600" marR="71755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Внешняя среда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36525" marL="36525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5720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Возможности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36525" marL="36525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5720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Угрозы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36525" marL="36525">
                    <a:solidFill>
                      <a:srgbClr val="002060"/>
                    </a:solidFill>
                  </a:tcPr>
                </a:tc>
              </a:tr>
              <a:tr h="31411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• ежегодно большое количество абитуриентов-потенциальных клиентов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• отсутствие подобной альтернативы у учебных заведений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• более интенсивное развитие отрасли IT, потребляющей данную продукцию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• появление новых рынков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36525" marL="365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• экономические кризисы,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• нестабильность политической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обстановки,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• альтернатива мессенджеру как у абитуриентов, так и учебных заведениях,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• появление нового соперника,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предлагающего более низкие цены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36525" marL="365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"/>
          <p:cNvSpPr txBox="1"/>
          <p:nvPr>
            <p:ph type="title"/>
          </p:nvPr>
        </p:nvSpPr>
        <p:spPr>
          <a:xfrm>
            <a:off x="1201782" y="129957"/>
            <a:ext cx="9138062" cy="4255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 Narrow"/>
              <a:buNone/>
            </a:pPr>
            <a:r>
              <a:rPr lang="ru-RU" sz="2400" u="sng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5. Результаты опроса жителей России </a:t>
            </a:r>
            <a:endParaRPr/>
          </a:p>
        </p:txBody>
      </p:sp>
      <p:sp>
        <p:nvSpPr>
          <p:cNvPr id="170" name="Google Shape;170;p5"/>
          <p:cNvSpPr/>
          <p:nvPr/>
        </p:nvSpPr>
        <p:spPr>
          <a:xfrm>
            <a:off x="632248" y="1685914"/>
            <a:ext cx="6096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8750" lvl="0" marL="2286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" name="Google Shape;171;p5"/>
          <p:cNvSpPr txBox="1"/>
          <p:nvPr>
            <p:ph idx="12" type="sldNum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2" name="Google Shape;172;p5"/>
          <p:cNvSpPr txBox="1"/>
          <p:nvPr/>
        </p:nvSpPr>
        <p:spPr>
          <a:xfrm>
            <a:off x="239490" y="5754109"/>
            <a:ext cx="469344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Рисунок 9. Трудности при выборе учебного заведения (составлено автором)  </a:t>
            </a:r>
            <a:endParaRPr sz="1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 выглядит как текст, логотип, эмблема, символ&#10;&#10;Автоматически созданное описание" id="173" name="Google Shape;17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46678"/>
            <a:ext cx="2126395" cy="119638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5"/>
          <p:cNvSpPr txBox="1"/>
          <p:nvPr/>
        </p:nvSpPr>
        <p:spPr>
          <a:xfrm>
            <a:off x="285675" y="2854532"/>
            <a:ext cx="469344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Рисунок 7. Кол-во опрашиваемых по возрастному признаку (составлено автором) </a:t>
            </a:r>
            <a:endParaRPr sz="1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5"/>
          <p:cNvSpPr txBox="1"/>
          <p:nvPr/>
        </p:nvSpPr>
        <p:spPr>
          <a:xfrm>
            <a:off x="6575647" y="5754109"/>
            <a:ext cx="4693444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Рисунок 6. Степень сложности нахождения информации об учебных заведениях (составлено автором)  </a:t>
            </a:r>
            <a:endParaRPr sz="1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6196" y="847310"/>
            <a:ext cx="4779678" cy="2011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0" y="596155"/>
            <a:ext cx="5378140" cy="225837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5"/>
          <p:cNvSpPr txBox="1"/>
          <p:nvPr/>
        </p:nvSpPr>
        <p:spPr>
          <a:xfrm>
            <a:off x="5823256" y="2843948"/>
            <a:ext cx="6096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Рисунок 8. Потребность к продолжению обучения (составлено автором)</a:t>
            </a:r>
            <a:endParaRPr sz="1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5675" y="3358497"/>
            <a:ext cx="4693444" cy="2395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47124" y="3377752"/>
            <a:ext cx="5188146" cy="2176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"/>
          <p:cNvSpPr txBox="1"/>
          <p:nvPr>
            <p:ph type="title"/>
          </p:nvPr>
        </p:nvSpPr>
        <p:spPr>
          <a:xfrm>
            <a:off x="973992" y="2299151"/>
            <a:ext cx="3202305" cy="2134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 Narrow"/>
              <a:buNone/>
            </a:pPr>
            <a:r>
              <a:rPr lang="ru-RU" sz="2400" u="sng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7. План рекламной кампании для продвижения мессенджера </a:t>
            </a:r>
            <a:endParaRPr/>
          </a:p>
        </p:txBody>
      </p:sp>
      <p:sp>
        <p:nvSpPr>
          <p:cNvPr id="186" name="Google Shape;186;p7"/>
          <p:cNvSpPr txBox="1"/>
          <p:nvPr>
            <p:ph idx="12" type="sldNum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7" name="Google Shape;187;p7"/>
          <p:cNvSpPr txBox="1"/>
          <p:nvPr/>
        </p:nvSpPr>
        <p:spPr>
          <a:xfrm>
            <a:off x="5173597" y="430406"/>
            <a:ext cx="635447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Таблица 2.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рекламная кампания на первоначальном этапе (составлено автором)</a:t>
            </a:r>
            <a:endParaRPr/>
          </a:p>
        </p:txBody>
      </p:sp>
      <p:pic>
        <p:nvPicPr>
          <p:cNvPr descr="Изображение выглядит как текст, логотип, эмблема, символ&#10;&#10;Автоматически созданное описание" id="188" name="Google Shape;18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605" y="108947"/>
            <a:ext cx="2557469" cy="143892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9" name="Google Shape;189;p7"/>
          <p:cNvGraphicFramePr/>
          <p:nvPr/>
        </p:nvGraphicFramePr>
        <p:xfrm>
          <a:off x="4886325" y="1238891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{B8852015-D60C-413B-A7D3-FBE0139A086A}</a:tableStyleId>
              </a:tblPr>
              <a:tblGrid>
                <a:gridCol w="6641750"/>
              </a:tblGrid>
              <a:tr h="3125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Создание своего сайта;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100" marL="59100">
                    <a:solidFill>
                      <a:srgbClr val="002060"/>
                    </a:solidFill>
                  </a:tcPr>
                </a:tc>
              </a:tr>
              <a:tr h="13561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SEO-оптимизация (Создание правильной структуры сайта, оптимизация контента и мета тегов, внутренняя перелинковка, работа над юзабилити сайта, подбор ключевых запросов, которые ищут пользователи в поисковиках;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100" marL="59100">
                    <a:solidFill>
                      <a:srgbClr val="002060"/>
                    </a:solidFill>
                  </a:tcPr>
                </a:tc>
              </a:tr>
              <a:tr h="6604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Ведение собственного блога в социальных сетях( telegram, vk, Яндекс Дзен);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100" marL="59100">
                    <a:solidFill>
                      <a:srgbClr val="002060"/>
                    </a:solidFill>
                  </a:tcPr>
                </a:tc>
              </a:tr>
              <a:tr h="10082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Email-маркетинг (Чтобы собрать список адресатов рассылки, можно создать всплывающие окна на своем сайте с предложением подписаться на рассылку);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100" marL="59100">
                    <a:solidFill>
                      <a:srgbClr val="002060"/>
                    </a:solidFill>
                  </a:tcPr>
                </a:tc>
              </a:tr>
              <a:tr h="13561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Регистрация в системе «Google Мой бизнес». Пройдя верификацию и заполнив данные компанию будет проще найти на просторах интернета. Также система поможет с аналитикой целевой аудитории и продвижением;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100" marL="59100">
                    <a:solidFill>
                      <a:srgbClr val="002060"/>
                    </a:solidFill>
                  </a:tcPr>
                </a:tc>
              </a:tr>
              <a:tr h="3125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u="none" cap="none" strike="noStrike"/>
                        <a:t>Сарафанное радио.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100" marL="59100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/>
          <p:nvPr>
            <p:ph type="title"/>
          </p:nvPr>
        </p:nvSpPr>
        <p:spPr>
          <a:xfrm>
            <a:off x="0" y="503513"/>
            <a:ext cx="9138062" cy="4255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 Narrow"/>
              <a:buNone/>
            </a:pPr>
            <a:r>
              <a:rPr lang="ru-RU" sz="2400" u="sng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8. MVP </a:t>
            </a: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632248" y="1685914"/>
            <a:ext cx="6096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8750" lvl="0" marL="2286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Google Shape;196;p8"/>
          <p:cNvSpPr txBox="1"/>
          <p:nvPr>
            <p:ph idx="12" type="sldNum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97" name="Google Shape;197;p8"/>
          <p:cNvSpPr txBox="1"/>
          <p:nvPr/>
        </p:nvSpPr>
        <p:spPr>
          <a:xfrm>
            <a:off x="6728248" y="4250093"/>
            <a:ext cx="435054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Рисунок 6 Минимально-жизнеспособный продукт на примере бургера (составлено автором).</a:t>
            </a:r>
            <a:endParaRPr sz="1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8"/>
          <p:cNvSpPr txBox="1"/>
          <p:nvPr/>
        </p:nvSpPr>
        <p:spPr>
          <a:xfrm>
            <a:off x="729019" y="4250094"/>
            <a:ext cx="456485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Рисунок 5 Антипример MVP (составлено автором).</a:t>
            </a:r>
            <a:endParaRPr sz="1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 выглядит как текст, логотип, эмблема, символ&#10;&#10;Автоматически созданное описание" id="199" name="Google Shape;19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3891" y="102932"/>
            <a:ext cx="2400715" cy="1350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3275" y="2210553"/>
            <a:ext cx="5306973" cy="1474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10040" y="2210552"/>
            <a:ext cx="4986960" cy="1572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"/>
          <p:cNvSpPr txBox="1"/>
          <p:nvPr>
            <p:ph type="title"/>
          </p:nvPr>
        </p:nvSpPr>
        <p:spPr>
          <a:xfrm>
            <a:off x="355282" y="2991228"/>
            <a:ext cx="3202305" cy="87554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 Narrow"/>
              <a:buNone/>
            </a:pPr>
            <a:r>
              <a:rPr lang="ru-RU" sz="2400" u="sng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9. Календарный график работ </a:t>
            </a:r>
            <a:endParaRPr/>
          </a:p>
        </p:txBody>
      </p:sp>
      <p:sp>
        <p:nvSpPr>
          <p:cNvPr id="207" name="Google Shape;207;p9"/>
          <p:cNvSpPr txBox="1"/>
          <p:nvPr>
            <p:ph idx="12" type="sldNum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08" name="Google Shape;208;p9"/>
          <p:cNvSpPr txBox="1"/>
          <p:nvPr/>
        </p:nvSpPr>
        <p:spPr>
          <a:xfrm>
            <a:off x="5735956" y="811311"/>
            <a:ext cx="610076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4958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Таблица 3. </a:t>
            </a:r>
            <a:endParaRPr/>
          </a:p>
          <a:p>
            <a:pPr indent="44958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Календарный график работ (составлено автором)</a:t>
            </a:r>
            <a:endParaRPr/>
          </a:p>
        </p:txBody>
      </p:sp>
      <p:pic>
        <p:nvPicPr>
          <p:cNvPr descr="Изображение выглядит как текст, логотип, эмблема, символ&#10;&#10;Автоматически созданное описание" id="209" name="Google Shape;20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542" y="-6448"/>
            <a:ext cx="2584875" cy="145434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0" name="Google Shape;210;p9"/>
          <p:cNvGraphicFramePr/>
          <p:nvPr/>
        </p:nvGraphicFramePr>
        <p:xfrm>
          <a:off x="4522573" y="1447899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{B8852015-D60C-413B-A7D3-FBE0139A086A}</a:tableStyleId>
              </a:tblPr>
              <a:tblGrid>
                <a:gridCol w="1438575"/>
                <a:gridCol w="3437525"/>
                <a:gridCol w="2438050"/>
              </a:tblGrid>
              <a:tr h="332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Месяц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Задачи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Срок выполнения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060"/>
                    </a:solidFill>
                  </a:tcPr>
                </a:tc>
              </a:tr>
              <a:tr h="2847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Сентябрь 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Создания дизайна приложения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 недели 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3475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Октябрь 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Программирование мобильного приложения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на платформах iOS и андроид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 недель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847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Декабрь 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Создание сервера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 недели 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847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Январь 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тестирование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 недели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867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Февраль 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Реализация маркетинговой стратегии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867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Март 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Организация тестового запуска мессенджера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 недели 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867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Апрель 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Корректировка мессенджера на основе тестовых результатов 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 недели 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856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Май – июнь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Запуск полноценного продукта 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 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dornVTI">
  <a:themeElements>
    <a:clrScheme name="GC1">
      <a:dk1>
        <a:srgbClr val="000000"/>
      </a:dk1>
      <a:lt1>
        <a:srgbClr val="FFFFFF"/>
      </a:lt1>
      <a:dk2>
        <a:srgbClr val="2C2830"/>
      </a:dk2>
      <a:lt2>
        <a:srgbClr val="E0DCE1"/>
      </a:lt2>
      <a:accent1>
        <a:srgbClr val="908193"/>
      </a:accent1>
      <a:accent2>
        <a:srgbClr val="A08889"/>
      </a:accent2>
      <a:accent3>
        <a:srgbClr val="B48C7E"/>
      </a:accent3>
      <a:accent4>
        <a:srgbClr val="809C9B"/>
      </a:accent4>
      <a:accent5>
        <a:srgbClr val="899F91"/>
      </a:accent5>
      <a:accent6>
        <a:srgbClr val="728274"/>
      </a:accent6>
      <a:hlink>
        <a:srgbClr val="837585"/>
      </a:hlink>
      <a:folHlink>
        <a:srgbClr val="677E8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2023-05-22T07:13:41Z</dcterms:created>
  <dc:creator>Рещиков Георгий Игоревич</dc:creator>
</cp:coreProperties>
</file>