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2" r:id="rId1"/>
  </p:sldMasterIdLst>
  <p:notesMasterIdLst>
    <p:notesMasterId r:id="rId14"/>
  </p:notesMasterIdLst>
  <p:sldIdLst>
    <p:sldId id="256" r:id="rId2"/>
    <p:sldId id="257" r:id="rId3"/>
    <p:sldId id="258" r:id="rId4"/>
    <p:sldId id="269" r:id="rId5"/>
    <p:sldId id="260" r:id="rId6"/>
    <p:sldId id="261" r:id="rId7"/>
    <p:sldId id="270" r:id="rId8"/>
    <p:sldId id="263" r:id="rId9"/>
    <p:sldId id="264" r:id="rId10"/>
    <p:sldId id="267" r:id="rId11"/>
    <p:sldId id="268" r:id="rId12"/>
    <p:sldId id="265" r:id="rId13"/>
  </p:sldIdLst>
  <p:sldSz cx="20104100" cy="11315700"/>
  <p:notesSz cx="9947275" cy="68151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9" d="100"/>
          <a:sy n="49" d="100"/>
        </p:scale>
        <p:origin x="3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4310700" cy="3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750" tIns="24375" rIns="48750" bIns="243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n"/>
          <p:cNvSpPr txBox="1">
            <a:spLocks noGrp="1"/>
          </p:cNvSpPr>
          <p:nvPr>
            <p:ph type="dt" idx="10"/>
          </p:nvPr>
        </p:nvSpPr>
        <p:spPr>
          <a:xfrm>
            <a:off x="5634224" y="0"/>
            <a:ext cx="4310700" cy="3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750" tIns="24375" rIns="48750" bIns="2437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n"/>
          <p:cNvSpPr>
            <a:spLocks noGrp="1" noRot="1" noChangeAspect="1"/>
          </p:cNvSpPr>
          <p:nvPr>
            <p:ph type="sldImg" idx="3"/>
          </p:nvPr>
        </p:nvSpPr>
        <p:spPr>
          <a:xfrm>
            <a:off x="2930525" y="852488"/>
            <a:ext cx="4086300" cy="2300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" name="Google Shape;49;n"/>
          <p:cNvSpPr txBox="1">
            <a:spLocks noGrp="1"/>
          </p:cNvSpPr>
          <p:nvPr>
            <p:ph type="body" idx="1"/>
          </p:nvPr>
        </p:nvSpPr>
        <p:spPr>
          <a:xfrm>
            <a:off x="994414" y="3279451"/>
            <a:ext cx="7958400" cy="268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750" tIns="24375" rIns="48750" bIns="2437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n"/>
          <p:cNvSpPr txBox="1">
            <a:spLocks noGrp="1"/>
          </p:cNvSpPr>
          <p:nvPr>
            <p:ph type="ftr" idx="11"/>
          </p:nvPr>
        </p:nvSpPr>
        <p:spPr>
          <a:xfrm>
            <a:off x="0" y="6473808"/>
            <a:ext cx="4310700" cy="3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750" tIns="24375" rIns="48750" bIns="2437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n"/>
          <p:cNvSpPr txBox="1">
            <a:spLocks noGrp="1"/>
          </p:cNvSpPr>
          <p:nvPr>
            <p:ph type="sldNum" idx="12"/>
          </p:nvPr>
        </p:nvSpPr>
        <p:spPr>
          <a:xfrm>
            <a:off x="5634224" y="6473808"/>
            <a:ext cx="4310700" cy="3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750" tIns="24375" rIns="48750" bIns="243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fld id="{00000000-1234-1234-1234-123412341234}" type="slidenum">
              <a:rPr lang="ru-RU" sz="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:notes"/>
          <p:cNvSpPr txBox="1">
            <a:spLocks noGrp="1"/>
          </p:cNvSpPr>
          <p:nvPr>
            <p:ph type="body" idx="1"/>
          </p:nvPr>
        </p:nvSpPr>
        <p:spPr>
          <a:xfrm>
            <a:off x="994414" y="3279451"/>
            <a:ext cx="7958400" cy="2683800"/>
          </a:xfrm>
          <a:prstGeom prst="rect">
            <a:avLst/>
          </a:prstGeom>
        </p:spPr>
        <p:txBody>
          <a:bodyPr spcFirstLastPara="1" wrap="square" lIns="48750" tIns="24375" rIns="48750" bIns="243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30525" y="852488"/>
            <a:ext cx="4086225" cy="23002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:notes"/>
          <p:cNvSpPr txBox="1">
            <a:spLocks noGrp="1"/>
          </p:cNvSpPr>
          <p:nvPr>
            <p:ph type="body" idx="1"/>
          </p:nvPr>
        </p:nvSpPr>
        <p:spPr>
          <a:xfrm>
            <a:off x="994414" y="3279451"/>
            <a:ext cx="7958400" cy="2683800"/>
          </a:xfrm>
          <a:prstGeom prst="rect">
            <a:avLst/>
          </a:prstGeom>
        </p:spPr>
        <p:txBody>
          <a:bodyPr spcFirstLastPara="1" wrap="square" lIns="48750" tIns="24375" rIns="48750" bIns="243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30525" y="852488"/>
            <a:ext cx="4086225" cy="23002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:notes"/>
          <p:cNvSpPr txBox="1">
            <a:spLocks noGrp="1"/>
          </p:cNvSpPr>
          <p:nvPr>
            <p:ph type="body" idx="1"/>
          </p:nvPr>
        </p:nvSpPr>
        <p:spPr>
          <a:xfrm>
            <a:off x="994414" y="3279451"/>
            <a:ext cx="7958400" cy="2683800"/>
          </a:xfrm>
          <a:prstGeom prst="rect">
            <a:avLst/>
          </a:prstGeom>
        </p:spPr>
        <p:txBody>
          <a:bodyPr spcFirstLastPara="1" wrap="square" lIns="48750" tIns="24375" rIns="48750" bIns="243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30525" y="852488"/>
            <a:ext cx="4086225" cy="23002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5:notes"/>
          <p:cNvSpPr txBox="1">
            <a:spLocks noGrp="1"/>
          </p:cNvSpPr>
          <p:nvPr>
            <p:ph type="body" idx="1"/>
          </p:nvPr>
        </p:nvSpPr>
        <p:spPr>
          <a:xfrm>
            <a:off x="994414" y="3279451"/>
            <a:ext cx="7958400" cy="2683800"/>
          </a:xfrm>
          <a:prstGeom prst="rect">
            <a:avLst/>
          </a:prstGeom>
        </p:spPr>
        <p:txBody>
          <a:bodyPr spcFirstLastPara="1" wrap="square" lIns="48750" tIns="24375" rIns="48750" bIns="243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30525" y="852488"/>
            <a:ext cx="4086225" cy="23002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6:notes"/>
          <p:cNvSpPr txBox="1">
            <a:spLocks noGrp="1"/>
          </p:cNvSpPr>
          <p:nvPr>
            <p:ph type="body" idx="1"/>
          </p:nvPr>
        </p:nvSpPr>
        <p:spPr>
          <a:xfrm>
            <a:off x="994414" y="3279451"/>
            <a:ext cx="7958400" cy="2683800"/>
          </a:xfrm>
          <a:prstGeom prst="rect">
            <a:avLst/>
          </a:prstGeom>
        </p:spPr>
        <p:txBody>
          <a:bodyPr spcFirstLastPara="1" wrap="square" lIns="48750" tIns="24375" rIns="48750" bIns="243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30525" y="852488"/>
            <a:ext cx="4086225" cy="23002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8:notes"/>
          <p:cNvSpPr txBox="1">
            <a:spLocks noGrp="1"/>
          </p:cNvSpPr>
          <p:nvPr>
            <p:ph type="body" idx="1"/>
          </p:nvPr>
        </p:nvSpPr>
        <p:spPr>
          <a:xfrm>
            <a:off x="994414" y="3279451"/>
            <a:ext cx="7958400" cy="2683800"/>
          </a:xfrm>
          <a:prstGeom prst="rect">
            <a:avLst/>
          </a:prstGeom>
        </p:spPr>
        <p:txBody>
          <a:bodyPr spcFirstLastPara="1" wrap="square" lIns="48750" tIns="24375" rIns="48750" bIns="243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30525" y="852488"/>
            <a:ext cx="4086225" cy="23002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9:notes"/>
          <p:cNvSpPr txBox="1">
            <a:spLocks noGrp="1"/>
          </p:cNvSpPr>
          <p:nvPr>
            <p:ph type="body" idx="1"/>
          </p:nvPr>
        </p:nvSpPr>
        <p:spPr>
          <a:xfrm>
            <a:off x="994414" y="3279451"/>
            <a:ext cx="7958400" cy="2683800"/>
          </a:xfrm>
          <a:prstGeom prst="rect">
            <a:avLst/>
          </a:prstGeom>
        </p:spPr>
        <p:txBody>
          <a:bodyPr spcFirstLastPara="1" wrap="square" lIns="48750" tIns="24375" rIns="48750" bIns="243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30525" y="852488"/>
            <a:ext cx="4086225" cy="23002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0:notes"/>
          <p:cNvSpPr txBox="1">
            <a:spLocks noGrp="1"/>
          </p:cNvSpPr>
          <p:nvPr>
            <p:ph type="body" idx="1"/>
          </p:nvPr>
        </p:nvSpPr>
        <p:spPr>
          <a:xfrm>
            <a:off x="994414" y="3279451"/>
            <a:ext cx="7958400" cy="268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750" tIns="24375" rIns="48750" bIns="243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4" name="Google Shape;22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30525" y="852488"/>
            <a:ext cx="4086225" cy="23002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1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>
  <p:cSld name="Титульный слайд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88226" y="566928"/>
            <a:ext cx="10849819" cy="11651675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2"/>
          <p:cNvSpPr txBox="1">
            <a:spLocks noGrp="1"/>
          </p:cNvSpPr>
          <p:nvPr>
            <p:ph type="ctrTitle"/>
          </p:nvPr>
        </p:nvSpPr>
        <p:spPr>
          <a:xfrm>
            <a:off x="888112" y="3574472"/>
            <a:ext cx="7400100" cy="31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7" name="Google Shape;57;p2"/>
          <p:cNvSpPr txBox="1">
            <a:spLocks noGrp="1"/>
          </p:cNvSpPr>
          <p:nvPr>
            <p:ph type="subTitle" idx="1"/>
          </p:nvPr>
        </p:nvSpPr>
        <p:spPr>
          <a:xfrm>
            <a:off x="888112" y="7242047"/>
            <a:ext cx="7400100" cy="24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Google Shape;58;p2"/>
          <p:cNvSpPr txBox="1">
            <a:spLocks noGrp="1"/>
          </p:cNvSpPr>
          <p:nvPr>
            <p:ph type="body" idx="2"/>
          </p:nvPr>
        </p:nvSpPr>
        <p:spPr>
          <a:xfrm>
            <a:off x="910336" y="10374313"/>
            <a:ext cx="3678300" cy="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0D7C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20D7C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59" name="Google Shape;59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2976" y="740509"/>
            <a:ext cx="5432745" cy="1975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009876" y="725488"/>
            <a:ext cx="6407295" cy="5646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75">
          <p15:clr>
            <a:srgbClr val="FBAE40"/>
          </p15:clr>
        </p15:guide>
        <p15:guide id="2" orient="horz" pos="6535">
          <p15:clr>
            <a:srgbClr val="FBAE40"/>
          </p15:clr>
        </p15:guide>
        <p15:guide id="3" orient="horz" pos="457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итульный слайд">
  <p:cSld name="2_Титульный слайд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63346" y="-3760202"/>
            <a:ext cx="15445314" cy="14464129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20"/>
          <p:cNvSpPr txBox="1">
            <a:spLocks noGrp="1"/>
          </p:cNvSpPr>
          <p:nvPr>
            <p:ph type="sldNum" idx="12"/>
          </p:nvPr>
        </p:nvSpPr>
        <p:spPr>
          <a:xfrm>
            <a:off x="14648272" y="10759710"/>
            <a:ext cx="4623900" cy="3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99" name="Google Shape;99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009876" y="458195"/>
            <a:ext cx="6407295" cy="564628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20"/>
          <p:cNvSpPr txBox="1">
            <a:spLocks noGrp="1"/>
          </p:cNvSpPr>
          <p:nvPr>
            <p:ph type="subTitle" idx="1"/>
          </p:nvPr>
        </p:nvSpPr>
        <p:spPr>
          <a:xfrm>
            <a:off x="906400" y="5923756"/>
            <a:ext cx="15078000" cy="273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1" name="Google Shape;101;p20"/>
          <p:cNvSpPr txBox="1">
            <a:spLocks noGrp="1"/>
          </p:cNvSpPr>
          <p:nvPr>
            <p:ph type="title"/>
          </p:nvPr>
        </p:nvSpPr>
        <p:spPr>
          <a:xfrm>
            <a:off x="906400" y="3471862"/>
            <a:ext cx="17338800" cy="21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2" name="Google Shape;102;p20"/>
          <p:cNvSpPr txBox="1">
            <a:spLocks noGrp="1"/>
          </p:cNvSpPr>
          <p:nvPr>
            <p:ph type="ftr" idx="11"/>
          </p:nvPr>
        </p:nvSpPr>
        <p:spPr>
          <a:xfrm>
            <a:off x="906400" y="10759710"/>
            <a:ext cx="6433200" cy="3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03" name="Google Shape;103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06400" y="714058"/>
            <a:ext cx="3177667" cy="11823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95061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7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Пользовательский макет">
  <p:cSld name="4_Пользовательский макет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3"/>
          <p:cNvPicPr preferRelativeResize="0"/>
          <p:nvPr/>
        </p:nvPicPr>
        <p:blipFill rotWithShape="1">
          <a:blip r:embed="rId3">
            <a:alphaModFix amt="58000"/>
          </a:blip>
          <a:srcRect/>
          <a:stretch/>
        </p:blipFill>
        <p:spPr>
          <a:xfrm rot="10800000">
            <a:off x="-2925211" y="4296693"/>
            <a:ext cx="10473265" cy="9804482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3"/>
          <p:cNvSpPr txBox="1">
            <a:spLocks noGrp="1"/>
          </p:cNvSpPr>
          <p:nvPr>
            <p:ph type="body" idx="1"/>
          </p:nvPr>
        </p:nvSpPr>
        <p:spPr>
          <a:xfrm>
            <a:off x="894588" y="1589088"/>
            <a:ext cx="9741300" cy="113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Google Shape;64;p3"/>
          <p:cNvSpPr txBox="1">
            <a:spLocks noGrp="1"/>
          </p:cNvSpPr>
          <p:nvPr>
            <p:ph type="title"/>
          </p:nvPr>
        </p:nvSpPr>
        <p:spPr>
          <a:xfrm>
            <a:off x="894588" y="515375"/>
            <a:ext cx="9741300" cy="9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65" name="Google Shape;65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815317" y="496093"/>
            <a:ext cx="5977226" cy="526729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7405103" y="458194"/>
            <a:ext cx="1914136" cy="712237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3"/>
          <p:cNvSpPr txBox="1">
            <a:spLocks noGrp="1"/>
          </p:cNvSpPr>
          <p:nvPr>
            <p:ph type="body" idx="2"/>
          </p:nvPr>
        </p:nvSpPr>
        <p:spPr>
          <a:xfrm>
            <a:off x="894588" y="2942400"/>
            <a:ext cx="8793300" cy="75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Google Shape;68;p3"/>
          <p:cNvSpPr txBox="1">
            <a:spLocks noGrp="1"/>
          </p:cNvSpPr>
          <p:nvPr>
            <p:ph type="sldNum" idx="12"/>
          </p:nvPr>
        </p:nvSpPr>
        <p:spPr>
          <a:xfrm>
            <a:off x="14703136" y="10759710"/>
            <a:ext cx="4623900" cy="3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69" name="Google Shape;69;p3"/>
          <p:cNvSpPr txBox="1">
            <a:spLocks noGrp="1"/>
          </p:cNvSpPr>
          <p:nvPr>
            <p:ph type="body" idx="3"/>
          </p:nvPr>
        </p:nvSpPr>
        <p:spPr>
          <a:xfrm>
            <a:off x="10544366" y="2942400"/>
            <a:ext cx="8793300" cy="75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ользовательский макет">
  <p:cSld name="Пользовательский макет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15317" y="496093"/>
            <a:ext cx="5977226" cy="526729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405103" y="458194"/>
            <a:ext cx="1914136" cy="712237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4"/>
          <p:cNvSpPr txBox="1">
            <a:spLocks noGrp="1"/>
          </p:cNvSpPr>
          <p:nvPr>
            <p:ph type="sldNum" idx="12"/>
          </p:nvPr>
        </p:nvSpPr>
        <p:spPr>
          <a:xfrm>
            <a:off x="14703136" y="10759710"/>
            <a:ext cx="4623900" cy="3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74" name="Google Shape;74;p4"/>
          <p:cNvSpPr txBox="1">
            <a:spLocks noGrp="1"/>
          </p:cNvSpPr>
          <p:nvPr>
            <p:ph type="body" idx="1"/>
          </p:nvPr>
        </p:nvSpPr>
        <p:spPr>
          <a:xfrm>
            <a:off x="894589" y="1813822"/>
            <a:ext cx="8793300" cy="9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Google Shape;75;p4"/>
          <p:cNvSpPr txBox="1">
            <a:spLocks noGrp="1"/>
          </p:cNvSpPr>
          <p:nvPr>
            <p:ph type="title"/>
          </p:nvPr>
        </p:nvSpPr>
        <p:spPr>
          <a:xfrm>
            <a:off x="894588" y="515375"/>
            <a:ext cx="9741300" cy="9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6" name="Google Shape;76;p4"/>
          <p:cNvSpPr txBox="1">
            <a:spLocks noGrp="1"/>
          </p:cNvSpPr>
          <p:nvPr>
            <p:ph type="body" idx="2"/>
          </p:nvPr>
        </p:nvSpPr>
        <p:spPr>
          <a:xfrm>
            <a:off x="894588" y="2942400"/>
            <a:ext cx="8793300" cy="75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Google Shape;77;p4"/>
          <p:cNvSpPr txBox="1">
            <a:spLocks noGrp="1"/>
          </p:cNvSpPr>
          <p:nvPr>
            <p:ph type="body" idx="3"/>
          </p:nvPr>
        </p:nvSpPr>
        <p:spPr>
          <a:xfrm>
            <a:off x="10544366" y="2942400"/>
            <a:ext cx="8793300" cy="75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" name="Google Shape;78;p4"/>
          <p:cNvSpPr txBox="1">
            <a:spLocks noGrp="1"/>
          </p:cNvSpPr>
          <p:nvPr>
            <p:ph type="body" idx="4"/>
          </p:nvPr>
        </p:nvSpPr>
        <p:spPr>
          <a:xfrm>
            <a:off x="10495788" y="1813822"/>
            <a:ext cx="8841600" cy="9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Пользовательский макет">
  <p:cSld name="5_Пользовательский макет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15317" y="496093"/>
            <a:ext cx="5977226" cy="526729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405103" y="458194"/>
            <a:ext cx="1914136" cy="712237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5"/>
          <p:cNvSpPr txBox="1">
            <a:spLocks noGrp="1"/>
          </p:cNvSpPr>
          <p:nvPr>
            <p:ph type="sldNum" idx="12"/>
          </p:nvPr>
        </p:nvSpPr>
        <p:spPr>
          <a:xfrm>
            <a:off x="14703136" y="10759710"/>
            <a:ext cx="4623900" cy="3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83" name="Google Shape;83;p5"/>
          <p:cNvSpPr txBox="1">
            <a:spLocks noGrp="1"/>
          </p:cNvSpPr>
          <p:nvPr>
            <p:ph type="body" idx="1"/>
          </p:nvPr>
        </p:nvSpPr>
        <p:spPr>
          <a:xfrm>
            <a:off x="894589" y="1728887"/>
            <a:ext cx="9741300" cy="9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4" name="Google Shape;84;p5"/>
          <p:cNvSpPr txBox="1">
            <a:spLocks noGrp="1"/>
          </p:cNvSpPr>
          <p:nvPr>
            <p:ph type="title"/>
          </p:nvPr>
        </p:nvSpPr>
        <p:spPr>
          <a:xfrm>
            <a:off x="894588" y="515375"/>
            <a:ext cx="9741300" cy="9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5" name="Google Shape;85;p5"/>
          <p:cNvSpPr txBox="1">
            <a:spLocks noGrp="1"/>
          </p:cNvSpPr>
          <p:nvPr>
            <p:ph type="body" idx="2"/>
          </p:nvPr>
        </p:nvSpPr>
        <p:spPr>
          <a:xfrm>
            <a:off x="894588" y="2942400"/>
            <a:ext cx="18424800" cy="75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Пользовательский макет">
  <p:cSld name="1_Пользовательский макет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6"/>
          <p:cNvPicPr preferRelativeResize="0"/>
          <p:nvPr/>
        </p:nvPicPr>
        <p:blipFill rotWithShape="1">
          <a:blip r:embed="rId3">
            <a:alphaModFix amt="58000"/>
          </a:blip>
          <a:srcRect/>
          <a:stretch/>
        </p:blipFill>
        <p:spPr>
          <a:xfrm>
            <a:off x="8650225" y="-2453964"/>
            <a:ext cx="14708923" cy="13769665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6"/>
          <p:cNvSpPr txBox="1">
            <a:spLocks noGrp="1"/>
          </p:cNvSpPr>
          <p:nvPr>
            <p:ph type="body" idx="1"/>
          </p:nvPr>
        </p:nvSpPr>
        <p:spPr>
          <a:xfrm>
            <a:off x="894588" y="1589088"/>
            <a:ext cx="9741300" cy="113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9" name="Google Shape;89;p6"/>
          <p:cNvSpPr txBox="1">
            <a:spLocks noGrp="1"/>
          </p:cNvSpPr>
          <p:nvPr>
            <p:ph type="title"/>
          </p:nvPr>
        </p:nvSpPr>
        <p:spPr>
          <a:xfrm>
            <a:off x="894588" y="515375"/>
            <a:ext cx="9741300" cy="9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90" name="Google Shape;90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815317" y="496093"/>
            <a:ext cx="5977226" cy="526729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7405103" y="458194"/>
            <a:ext cx="1914136" cy="712237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6"/>
          <p:cNvSpPr txBox="1">
            <a:spLocks noGrp="1"/>
          </p:cNvSpPr>
          <p:nvPr>
            <p:ph type="body" idx="2"/>
          </p:nvPr>
        </p:nvSpPr>
        <p:spPr>
          <a:xfrm>
            <a:off x="894587" y="2942400"/>
            <a:ext cx="18432600" cy="75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3" name="Google Shape;93;p6"/>
          <p:cNvSpPr txBox="1">
            <a:spLocks noGrp="1"/>
          </p:cNvSpPr>
          <p:nvPr>
            <p:ph type="sldNum" idx="12"/>
          </p:nvPr>
        </p:nvSpPr>
        <p:spPr>
          <a:xfrm>
            <a:off x="14703136" y="10759710"/>
            <a:ext cx="4623900" cy="3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Пользовательский макет">
  <p:cSld name="2_Пользовательский макет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15317" y="496093"/>
            <a:ext cx="5977226" cy="5267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405103" y="458194"/>
            <a:ext cx="1914136" cy="7122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327138" y="225635"/>
            <a:ext cx="16355821" cy="15633027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8"/>
          <p:cNvSpPr txBox="1">
            <a:spLocks noGrp="1"/>
          </p:cNvSpPr>
          <p:nvPr>
            <p:ph type="sldNum" idx="12"/>
          </p:nvPr>
        </p:nvSpPr>
        <p:spPr>
          <a:xfrm>
            <a:off x="14648272" y="10759710"/>
            <a:ext cx="4623900" cy="3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18" name="Google Shape;118;p8"/>
          <p:cNvSpPr txBox="1">
            <a:spLocks noGrp="1"/>
          </p:cNvSpPr>
          <p:nvPr>
            <p:ph type="body" idx="1"/>
          </p:nvPr>
        </p:nvSpPr>
        <p:spPr>
          <a:xfrm>
            <a:off x="894588" y="1589088"/>
            <a:ext cx="9741300" cy="113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9" name="Google Shape;119;p8"/>
          <p:cNvSpPr txBox="1">
            <a:spLocks noGrp="1"/>
          </p:cNvSpPr>
          <p:nvPr>
            <p:ph type="title"/>
          </p:nvPr>
        </p:nvSpPr>
        <p:spPr>
          <a:xfrm>
            <a:off x="894588" y="515375"/>
            <a:ext cx="9741300" cy="9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0" name="Google Shape;120;p8"/>
          <p:cNvSpPr txBox="1">
            <a:spLocks noGrp="1"/>
          </p:cNvSpPr>
          <p:nvPr>
            <p:ph type="body" idx="2"/>
          </p:nvPr>
        </p:nvSpPr>
        <p:spPr>
          <a:xfrm>
            <a:off x="894588" y="2942400"/>
            <a:ext cx="8793300" cy="75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1" name="Google Shape;121;p8"/>
          <p:cNvSpPr txBox="1">
            <a:spLocks noGrp="1"/>
          </p:cNvSpPr>
          <p:nvPr>
            <p:ph type="body" idx="3"/>
          </p:nvPr>
        </p:nvSpPr>
        <p:spPr>
          <a:xfrm>
            <a:off x="10544366" y="2942400"/>
            <a:ext cx="8793300" cy="75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итульный слайд">
  <p:cSld name="1_Титульный слайд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9"/>
          <p:cNvPicPr preferRelativeResize="0"/>
          <p:nvPr/>
        </p:nvPicPr>
        <p:blipFill rotWithShape="1">
          <a:blip r:embed="rId3">
            <a:alphaModFix/>
          </a:blip>
          <a:srcRect l="-915" r="6522" b="8315"/>
          <a:stretch/>
        </p:blipFill>
        <p:spPr>
          <a:xfrm>
            <a:off x="0" y="0"/>
            <a:ext cx="20228510" cy="113157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9"/>
          <p:cNvSpPr txBox="1">
            <a:spLocks noGrp="1"/>
          </p:cNvSpPr>
          <p:nvPr>
            <p:ph type="ctrTitle"/>
          </p:nvPr>
        </p:nvSpPr>
        <p:spPr>
          <a:xfrm>
            <a:off x="942976" y="3574472"/>
            <a:ext cx="7400100" cy="31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5" name="Google Shape;125;p9"/>
          <p:cNvSpPr txBox="1">
            <a:spLocks noGrp="1"/>
          </p:cNvSpPr>
          <p:nvPr>
            <p:ph type="subTitle" idx="1"/>
          </p:nvPr>
        </p:nvSpPr>
        <p:spPr>
          <a:xfrm>
            <a:off x="942976" y="6998407"/>
            <a:ext cx="7400100" cy="273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6" name="Google Shape;126;p9"/>
          <p:cNvSpPr txBox="1">
            <a:spLocks noGrp="1"/>
          </p:cNvSpPr>
          <p:nvPr>
            <p:ph type="body" idx="2"/>
          </p:nvPr>
        </p:nvSpPr>
        <p:spPr>
          <a:xfrm>
            <a:off x="965200" y="10374313"/>
            <a:ext cx="3678300" cy="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0D7C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20D7C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27" name="Google Shape;127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71538" y="725488"/>
            <a:ext cx="5432745" cy="1975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009876" y="458195"/>
            <a:ext cx="6407295" cy="5646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75">
          <p15:clr>
            <a:srgbClr val="FBAE40"/>
          </p15:clr>
        </p15:guide>
        <p15:guide id="2" orient="horz" pos="6535">
          <p15:clr>
            <a:srgbClr val="FBAE40"/>
          </p15:clr>
        </p15:guide>
        <p15:guide id="3" orient="horz" pos="457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Пользовательский макет">
  <p:cSld name="3_Пользовательский макет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15317" y="496093"/>
            <a:ext cx="5977226" cy="5267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405103" y="458194"/>
            <a:ext cx="1914136" cy="712237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0"/>
          <p:cNvSpPr txBox="1">
            <a:spLocks noGrp="1"/>
          </p:cNvSpPr>
          <p:nvPr>
            <p:ph type="sldNum" idx="12"/>
          </p:nvPr>
        </p:nvSpPr>
        <p:spPr>
          <a:xfrm>
            <a:off x="14648272" y="10759710"/>
            <a:ext cx="4623900" cy="3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33" name="Google Shape;133;p10"/>
          <p:cNvSpPr txBox="1">
            <a:spLocks noGrp="1"/>
          </p:cNvSpPr>
          <p:nvPr>
            <p:ph type="body" idx="1"/>
          </p:nvPr>
        </p:nvSpPr>
        <p:spPr>
          <a:xfrm>
            <a:off x="11107925" y="3344736"/>
            <a:ext cx="8211300" cy="9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4" name="Google Shape;134;p10"/>
          <p:cNvSpPr txBox="1">
            <a:spLocks noGrp="1"/>
          </p:cNvSpPr>
          <p:nvPr>
            <p:ph type="title"/>
          </p:nvPr>
        </p:nvSpPr>
        <p:spPr>
          <a:xfrm>
            <a:off x="11107925" y="2271023"/>
            <a:ext cx="8211300" cy="9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5" name="Google Shape;135;p10"/>
          <p:cNvSpPr txBox="1">
            <a:spLocks noGrp="1"/>
          </p:cNvSpPr>
          <p:nvPr>
            <p:ph type="body" idx="2"/>
          </p:nvPr>
        </p:nvSpPr>
        <p:spPr>
          <a:xfrm>
            <a:off x="11107925" y="4483209"/>
            <a:ext cx="8211300" cy="57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6" name="Google Shape;136;p10"/>
          <p:cNvSpPr>
            <a:spLocks noGrp="1"/>
          </p:cNvSpPr>
          <p:nvPr>
            <p:ph type="pic" idx="3"/>
          </p:nvPr>
        </p:nvSpPr>
        <p:spPr>
          <a:xfrm>
            <a:off x="0" y="0"/>
            <a:ext cx="10202700" cy="113157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Пользовательский макет">
  <p:cSld name="6_Пользовательский макет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15317" y="496093"/>
            <a:ext cx="5977226" cy="526729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405103" y="458194"/>
            <a:ext cx="1914136" cy="712237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327138" y="225635"/>
            <a:ext cx="16355821" cy="15633027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7"/>
          <p:cNvSpPr txBox="1">
            <a:spLocks noGrp="1"/>
          </p:cNvSpPr>
          <p:nvPr>
            <p:ph type="sldNum" idx="12"/>
          </p:nvPr>
        </p:nvSpPr>
        <p:spPr>
          <a:xfrm>
            <a:off x="14648272" y="10759710"/>
            <a:ext cx="4623900" cy="3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9" name="Google Shape;99;p7"/>
          <p:cNvSpPr txBox="1">
            <a:spLocks noGrp="1"/>
          </p:cNvSpPr>
          <p:nvPr>
            <p:ph type="body" idx="1"/>
          </p:nvPr>
        </p:nvSpPr>
        <p:spPr>
          <a:xfrm>
            <a:off x="894588" y="1589088"/>
            <a:ext cx="9741300" cy="113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0" name="Google Shape;100;p7"/>
          <p:cNvSpPr txBox="1">
            <a:spLocks noGrp="1"/>
          </p:cNvSpPr>
          <p:nvPr>
            <p:ph type="title"/>
          </p:nvPr>
        </p:nvSpPr>
        <p:spPr>
          <a:xfrm>
            <a:off x="894588" y="515375"/>
            <a:ext cx="9741300" cy="9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1" name="Google Shape;101;p7"/>
          <p:cNvSpPr txBox="1">
            <a:spLocks noGrp="1"/>
          </p:cNvSpPr>
          <p:nvPr>
            <p:ph type="body" idx="2"/>
          </p:nvPr>
        </p:nvSpPr>
        <p:spPr>
          <a:xfrm>
            <a:off x="894588" y="7261819"/>
            <a:ext cx="4134600" cy="210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2" name="Google Shape;102;p7"/>
          <p:cNvSpPr>
            <a:spLocks noGrp="1"/>
          </p:cNvSpPr>
          <p:nvPr>
            <p:ph type="pic" idx="3"/>
          </p:nvPr>
        </p:nvSpPr>
        <p:spPr>
          <a:xfrm>
            <a:off x="895350" y="3949700"/>
            <a:ext cx="2139900" cy="2141400"/>
          </a:xfrm>
          <a:prstGeom prst="rect">
            <a:avLst/>
          </a:prstGeom>
          <a:noFill/>
          <a:ln>
            <a:noFill/>
          </a:ln>
        </p:spPr>
      </p:sp>
      <p:sp>
        <p:nvSpPr>
          <p:cNvPr id="103" name="Google Shape;103;p7"/>
          <p:cNvSpPr txBox="1">
            <a:spLocks noGrp="1"/>
          </p:cNvSpPr>
          <p:nvPr>
            <p:ph type="body" idx="4"/>
          </p:nvPr>
        </p:nvSpPr>
        <p:spPr>
          <a:xfrm>
            <a:off x="894588" y="6621739"/>
            <a:ext cx="4134600" cy="4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4" name="Google Shape;104;p7"/>
          <p:cNvSpPr txBox="1">
            <a:spLocks noGrp="1"/>
          </p:cNvSpPr>
          <p:nvPr>
            <p:ph type="body" idx="5"/>
          </p:nvPr>
        </p:nvSpPr>
        <p:spPr>
          <a:xfrm>
            <a:off x="5644134" y="7261819"/>
            <a:ext cx="4134600" cy="210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5" name="Google Shape;105;p7"/>
          <p:cNvSpPr>
            <a:spLocks noGrp="1"/>
          </p:cNvSpPr>
          <p:nvPr>
            <p:ph type="pic" idx="6"/>
          </p:nvPr>
        </p:nvSpPr>
        <p:spPr>
          <a:xfrm>
            <a:off x="5644896" y="3949700"/>
            <a:ext cx="2139900" cy="2141400"/>
          </a:xfrm>
          <a:prstGeom prst="rect">
            <a:avLst/>
          </a:prstGeom>
          <a:noFill/>
          <a:ln>
            <a:noFill/>
          </a:ln>
        </p:spPr>
      </p:sp>
      <p:sp>
        <p:nvSpPr>
          <p:cNvPr id="106" name="Google Shape;106;p7"/>
          <p:cNvSpPr txBox="1">
            <a:spLocks noGrp="1"/>
          </p:cNvSpPr>
          <p:nvPr>
            <p:ph type="body" idx="7"/>
          </p:nvPr>
        </p:nvSpPr>
        <p:spPr>
          <a:xfrm>
            <a:off x="5644134" y="6621739"/>
            <a:ext cx="4134600" cy="4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7" name="Google Shape;107;p7"/>
          <p:cNvSpPr txBox="1">
            <a:spLocks noGrp="1"/>
          </p:cNvSpPr>
          <p:nvPr>
            <p:ph type="body" idx="8"/>
          </p:nvPr>
        </p:nvSpPr>
        <p:spPr>
          <a:xfrm>
            <a:off x="10393680" y="7261819"/>
            <a:ext cx="4134600" cy="210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8" name="Google Shape;108;p7"/>
          <p:cNvSpPr>
            <a:spLocks noGrp="1"/>
          </p:cNvSpPr>
          <p:nvPr>
            <p:ph type="pic" idx="9"/>
          </p:nvPr>
        </p:nvSpPr>
        <p:spPr>
          <a:xfrm>
            <a:off x="10394442" y="3949700"/>
            <a:ext cx="2139900" cy="2141400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7"/>
          <p:cNvSpPr txBox="1">
            <a:spLocks noGrp="1"/>
          </p:cNvSpPr>
          <p:nvPr>
            <p:ph type="body" idx="13"/>
          </p:nvPr>
        </p:nvSpPr>
        <p:spPr>
          <a:xfrm>
            <a:off x="10393680" y="6621739"/>
            <a:ext cx="4134600" cy="4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0" name="Google Shape;110;p7"/>
          <p:cNvSpPr txBox="1">
            <a:spLocks noGrp="1"/>
          </p:cNvSpPr>
          <p:nvPr>
            <p:ph type="body" idx="14"/>
          </p:nvPr>
        </p:nvSpPr>
        <p:spPr>
          <a:xfrm>
            <a:off x="15143226" y="7261819"/>
            <a:ext cx="4134600" cy="210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1" name="Google Shape;111;p7"/>
          <p:cNvSpPr>
            <a:spLocks noGrp="1"/>
          </p:cNvSpPr>
          <p:nvPr>
            <p:ph type="pic" idx="15"/>
          </p:nvPr>
        </p:nvSpPr>
        <p:spPr>
          <a:xfrm>
            <a:off x="15143988" y="3949700"/>
            <a:ext cx="2139900" cy="2141400"/>
          </a:xfrm>
          <a:prstGeom prst="rect">
            <a:avLst/>
          </a:prstGeom>
          <a:noFill/>
          <a:ln>
            <a:noFill/>
          </a:ln>
        </p:spPr>
      </p:sp>
      <p:sp>
        <p:nvSpPr>
          <p:cNvPr id="112" name="Google Shape;112;p7"/>
          <p:cNvSpPr txBox="1">
            <a:spLocks noGrp="1"/>
          </p:cNvSpPr>
          <p:nvPr>
            <p:ph type="body" idx="16"/>
          </p:nvPr>
        </p:nvSpPr>
        <p:spPr>
          <a:xfrm>
            <a:off x="15143226" y="6621739"/>
            <a:ext cx="4134600" cy="4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79449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"/>
          <p:cNvSpPr txBox="1">
            <a:spLocks noGrp="1"/>
          </p:cNvSpPr>
          <p:nvPr>
            <p:ph type="sldNum" idx="12"/>
          </p:nvPr>
        </p:nvSpPr>
        <p:spPr>
          <a:xfrm>
            <a:off x="14648272" y="10759710"/>
            <a:ext cx="4623900" cy="3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4" r:id="rId6"/>
    <p:sldLayoutId id="2147483655" r:id="rId7"/>
    <p:sldLayoutId id="2147483656" r:id="rId8"/>
    <p:sldLayoutId id="2147483663" r:id="rId9"/>
    <p:sldLayoutId id="2147483664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54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5.png"/><Relationship Id="rId5" Type="http://schemas.openxmlformats.org/officeDocument/2006/relationships/image" Target="../media/image24.jpeg"/><Relationship Id="rId4" Type="http://schemas.openxmlformats.org/officeDocument/2006/relationships/image" Target="../media/image2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7"/>
          <p:cNvSpPr txBox="1">
            <a:spLocks noGrp="1"/>
          </p:cNvSpPr>
          <p:nvPr>
            <p:ph type="ctrTitle"/>
          </p:nvPr>
        </p:nvSpPr>
        <p:spPr>
          <a:xfrm>
            <a:off x="888112" y="3574472"/>
            <a:ext cx="7400100" cy="31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algn="l"/>
            <a:r>
              <a:rPr lang="en-US" b="1" i="0" dirty="0" err="1">
                <a:solidFill>
                  <a:srgbClr val="FFFFFF"/>
                </a:solidFill>
                <a:effectLst/>
                <a:latin typeface="Roboto Condensed" panose="020B0604020202020204" pitchFamily="2" charset="0"/>
              </a:rPr>
              <a:t>VREducation</a:t>
            </a:r>
            <a:endParaRPr lang="en-US" b="1" i="0" dirty="0">
              <a:solidFill>
                <a:srgbClr val="FFFFFF"/>
              </a:solidFill>
              <a:effectLst/>
              <a:latin typeface="Roboto Condensed" panose="020B0604020202020204" pitchFamily="2" charset="0"/>
            </a:endParaRPr>
          </a:p>
        </p:txBody>
      </p:sp>
      <p:sp>
        <p:nvSpPr>
          <p:cNvPr id="183" name="Google Shape;183;p17"/>
          <p:cNvSpPr txBox="1">
            <a:spLocks noGrp="1"/>
          </p:cNvSpPr>
          <p:nvPr>
            <p:ph type="subTitle" idx="1"/>
          </p:nvPr>
        </p:nvSpPr>
        <p:spPr>
          <a:xfrm>
            <a:off x="888112" y="7242047"/>
            <a:ext cx="7400100" cy="24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sz="3600" dirty="0" err="1">
                <a:latin typeface="+mn-lt"/>
                <a:ea typeface="Open Sans" pitchFamily="34" charset="-122"/>
                <a:cs typeface="Times New Roman" panose="02020603050405020304" pitchFamily="18" charset="0"/>
              </a:rPr>
              <a:t>Здесь</a:t>
            </a:r>
            <a:r>
              <a:rPr lang="en-US" sz="3600" dirty="0">
                <a:latin typeface="+mn-lt"/>
                <a:ea typeface="Open Sans" pitchFamily="34" charset="-122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+mn-lt"/>
                <a:ea typeface="Open Sans" pitchFamily="34" charset="-122"/>
                <a:cs typeface="Times New Roman" panose="02020603050405020304" pitchFamily="18" charset="0"/>
              </a:rPr>
              <a:t>вы</a:t>
            </a:r>
            <a:r>
              <a:rPr lang="en-US" sz="3600" dirty="0">
                <a:latin typeface="+mn-lt"/>
                <a:ea typeface="Open Sans" pitchFamily="34" charset="-122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+mn-lt"/>
                <a:ea typeface="Open Sans" pitchFamily="34" charset="-122"/>
                <a:cs typeface="Times New Roman" panose="02020603050405020304" pitchFamily="18" charset="0"/>
              </a:rPr>
              <a:t>узнаете</a:t>
            </a:r>
            <a:r>
              <a:rPr lang="en-US" sz="3600" dirty="0">
                <a:latin typeface="+mn-lt"/>
                <a:ea typeface="Open Sans" pitchFamily="34" charset="-122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+mn-lt"/>
                <a:ea typeface="Open Sans" pitchFamily="34" charset="-122"/>
                <a:cs typeface="Times New Roman" panose="02020603050405020304" pitchFamily="18" charset="0"/>
              </a:rPr>
              <a:t>об</a:t>
            </a:r>
            <a:r>
              <a:rPr lang="en-US" sz="3600" dirty="0">
                <a:latin typeface="+mn-lt"/>
                <a:ea typeface="Open Sans" pitchFamily="34" charset="-122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+mn-lt"/>
                <a:ea typeface="Open Sans" pitchFamily="34" charset="-122"/>
                <a:cs typeface="Times New Roman" panose="02020603050405020304" pitchFamily="18" charset="0"/>
              </a:rPr>
              <a:t>особенностях</a:t>
            </a:r>
            <a:r>
              <a:rPr lang="en-US" sz="3600" dirty="0">
                <a:latin typeface="+mn-lt"/>
                <a:ea typeface="Open Sans" pitchFamily="34" charset="-122"/>
                <a:cs typeface="Times New Roman" panose="02020603050405020304" pitchFamily="18" charset="0"/>
              </a:rPr>
              <a:t> и </a:t>
            </a:r>
            <a:r>
              <a:rPr lang="en-US" sz="3600" dirty="0" err="1">
                <a:latin typeface="+mn-lt"/>
                <a:ea typeface="Open Sans" pitchFamily="34" charset="-122"/>
                <a:cs typeface="Times New Roman" panose="02020603050405020304" pitchFamily="18" charset="0"/>
              </a:rPr>
              <a:t>преимуществах</a:t>
            </a:r>
            <a:r>
              <a:rPr lang="en-US" sz="3600" dirty="0">
                <a:latin typeface="+mn-lt"/>
                <a:ea typeface="Open Sans" pitchFamily="34" charset="-122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+mn-lt"/>
                <a:ea typeface="Open Sans" pitchFamily="34" charset="-122"/>
                <a:cs typeface="Times New Roman" panose="02020603050405020304" pitchFamily="18" charset="0"/>
              </a:rPr>
              <a:t>продукта</a:t>
            </a:r>
            <a:r>
              <a:rPr lang="en-US" sz="3600" dirty="0">
                <a:latin typeface="+mn-lt"/>
                <a:ea typeface="Open Sans" pitchFamily="34" charset="-122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+mn-lt"/>
                <a:ea typeface="Open Sans" pitchFamily="34" charset="-122"/>
                <a:cs typeface="Times New Roman" panose="02020603050405020304" pitchFamily="18" charset="0"/>
              </a:rPr>
              <a:t>проблемах</a:t>
            </a:r>
            <a:r>
              <a:rPr lang="en-US" sz="3600" dirty="0">
                <a:latin typeface="+mn-lt"/>
                <a:ea typeface="Open Sans" pitchFamily="34" charset="-122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+mn-lt"/>
                <a:ea typeface="Open Sans" pitchFamily="34" charset="-122"/>
                <a:cs typeface="Times New Roman" panose="02020603050405020304" pitchFamily="18" charset="0"/>
              </a:rPr>
              <a:t>которые</a:t>
            </a:r>
            <a:r>
              <a:rPr lang="en-US" sz="3600" dirty="0">
                <a:latin typeface="+mn-lt"/>
                <a:ea typeface="Open Sans" pitchFamily="34" charset="-122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+mn-lt"/>
                <a:ea typeface="Open Sans" pitchFamily="34" charset="-122"/>
                <a:cs typeface="Times New Roman" panose="02020603050405020304" pitchFamily="18" charset="0"/>
              </a:rPr>
              <a:t>он</a:t>
            </a:r>
            <a:r>
              <a:rPr lang="en-US" sz="3600" dirty="0">
                <a:latin typeface="+mn-lt"/>
                <a:ea typeface="Open Sans" pitchFamily="34" charset="-122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+mn-lt"/>
                <a:ea typeface="Open Sans" pitchFamily="34" charset="-122"/>
                <a:cs typeface="Times New Roman" panose="02020603050405020304" pitchFamily="18" charset="0"/>
              </a:rPr>
              <a:t>решает</a:t>
            </a:r>
            <a:r>
              <a:rPr lang="en-US" sz="3600" dirty="0">
                <a:latin typeface="+mn-lt"/>
                <a:ea typeface="Open Sans" pitchFamily="34" charset="-122"/>
                <a:cs typeface="Times New Roman" panose="02020603050405020304" pitchFamily="18" charset="0"/>
              </a:rPr>
              <a:t>, и </a:t>
            </a:r>
            <a:r>
              <a:rPr lang="en-US" sz="3600" dirty="0" err="1">
                <a:latin typeface="+mn-lt"/>
                <a:ea typeface="Open Sans" pitchFamily="34" charset="-122"/>
                <a:cs typeface="Times New Roman" panose="02020603050405020304" pitchFamily="18" charset="0"/>
              </a:rPr>
              <a:t>плане</a:t>
            </a:r>
            <a:r>
              <a:rPr lang="en-US" sz="3600" dirty="0">
                <a:latin typeface="+mn-lt"/>
                <a:ea typeface="Open Sans" pitchFamily="34" charset="-122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+mn-lt"/>
                <a:ea typeface="Open Sans" pitchFamily="34" charset="-122"/>
                <a:cs typeface="Times New Roman" panose="02020603050405020304" pitchFamily="18" charset="0"/>
              </a:rPr>
              <a:t>его</a:t>
            </a:r>
            <a:r>
              <a:rPr lang="en-US" sz="3600" dirty="0">
                <a:latin typeface="+mn-lt"/>
                <a:ea typeface="Open Sans" pitchFamily="34" charset="-122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+mn-lt"/>
                <a:ea typeface="Open Sans" pitchFamily="34" charset="-122"/>
                <a:cs typeface="Times New Roman" panose="02020603050405020304" pitchFamily="18" charset="0"/>
              </a:rPr>
              <a:t>разработки</a:t>
            </a:r>
            <a:r>
              <a:rPr lang="en-US" sz="3600" dirty="0">
                <a:latin typeface="+mn-lt"/>
                <a:ea typeface="Open Sans" pitchFamily="34" charset="-122"/>
                <a:cs typeface="Times New Roman" panose="02020603050405020304" pitchFamily="18" charset="0"/>
              </a:rPr>
              <a:t>.</a:t>
            </a:r>
            <a:endParaRPr lang="en-US" sz="3600" dirty="0">
              <a:latin typeface="+mn-lt"/>
              <a:cs typeface="Times New Roman" panose="02020603050405020304" pitchFamily="18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61ACE90-49A3-4E27-97E7-3550C0B28E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2012" y="5657850"/>
            <a:ext cx="1345266" cy="134562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CF44B31E-562B-47C2-AB54-2A497022E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План развития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CBC3097-C74C-4789-999D-A4E0AD47AEFE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3.  Разработать приложение:</a:t>
            </a:r>
            <a:endParaRPr lang="ru-RU" sz="32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- Нанять команду разработчиков-программистов.</a:t>
            </a:r>
            <a:endParaRPr lang="ru-RU" sz="32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- Разъяснить команде разработчиков идею приложения, а также необходимые функции внутри приложения.</a:t>
            </a:r>
            <a:endParaRPr lang="ru-RU" sz="32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- Выделить денежные средства для заработной платы разработчикам в период разработки приложения.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- Разработать логотип приложения</a:t>
            </a:r>
            <a:endParaRPr lang="ru-RU" sz="32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40CAE1D-ED22-457D-A034-9E957B904A81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4. Маркетинговая стратегия:</a:t>
            </a:r>
            <a:endParaRPr lang="ru-RU" sz="32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- Участие в выставках и конференциях, посвящённых образованию.</a:t>
            </a:r>
            <a:endParaRPr lang="ru-RU" sz="32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- Направление сотрудников из маркетингового отдела в частные, а также государственные организации для продвижения приложения.</a:t>
            </a:r>
            <a:endParaRPr lang="ru-RU" sz="32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- Создание рекламных баннеров на сайтах на тему образования, а также связь с блогерами по соответствующей тематике для покупки рекламных интеграций в видеороликах.</a:t>
            </a:r>
            <a:endParaRPr lang="ru-RU" sz="3200" dirty="0"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A702A73-CFD7-45EC-B5EA-B6F39B1F6B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955" y="9824489"/>
            <a:ext cx="1345266" cy="1345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4696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A6122733-07B0-4164-8CC6-B20B33BD9482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5. Выстраивание обратной связи:</a:t>
            </a:r>
            <a:endParaRPr lang="ru-RU" sz="32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- Выстраивание системы обратной связи с образовательными организациями</a:t>
            </a:r>
            <a:endParaRPr lang="ru-RU" sz="32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- Учет ошибок и недоработок приложения в соответствии с отзывами образовательных организаций</a:t>
            </a:r>
            <a:endParaRPr lang="ru-RU" sz="32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32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- Исправление ошибок и постоянная поддержка приложения</a:t>
            </a:r>
            <a:endParaRPr lang="ru-RU" sz="32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6" name="Заголовок 2">
            <a:extLst>
              <a:ext uri="{FF2B5EF4-FFF2-40B4-BE49-F238E27FC236}">
                <a16:creationId xmlns:a16="http://schemas.microsoft.com/office/drawing/2014/main" id="{0C3915C1-0603-41D3-8294-33D8CB325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588" y="515375"/>
            <a:ext cx="9741300" cy="911100"/>
          </a:xfrm>
        </p:spPr>
        <p:txBody>
          <a:bodyPr/>
          <a:lstStyle/>
          <a:p>
            <a:r>
              <a:rPr lang="ru-RU" b="1" dirty="0"/>
              <a:t>План развития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5DB1C4AA-25AC-49F4-9E11-A602A26052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5888" y="2959089"/>
            <a:ext cx="8365164" cy="5397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B8C0C2D-BF90-455C-80C0-90CA0911DE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955" y="9824489"/>
            <a:ext cx="1345266" cy="1345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2979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0"/>
          <p:cNvSpPr txBox="1">
            <a:spLocks noGrp="1"/>
          </p:cNvSpPr>
          <p:nvPr>
            <p:ph type="subTitle" idx="1"/>
          </p:nvPr>
        </p:nvSpPr>
        <p:spPr>
          <a:xfrm>
            <a:off x="906463" y="7631892"/>
            <a:ext cx="9733800" cy="273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28600" marR="0" lvl="0" indent="-228600" algn="l" rtl="0">
              <a:lnSpc>
                <a:spcPct val="242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ru-RU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Сайт </a:t>
            </a:r>
            <a:endParaRPr/>
          </a:p>
          <a:p>
            <a:pPr marL="228600" marR="0" lvl="0" indent="-228600" algn="l" rtl="0">
              <a:lnSpc>
                <a:spcPct val="242222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ru-RU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Телефон</a:t>
            </a:r>
            <a:endParaRPr/>
          </a:p>
          <a:p>
            <a:pPr marL="228600" marR="0" lvl="0" indent="-228600" algn="l" rtl="0">
              <a:lnSpc>
                <a:spcPct val="242222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ru-RU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email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10"/>
          <p:cNvSpPr txBox="1">
            <a:spLocks noGrp="1"/>
          </p:cNvSpPr>
          <p:nvPr>
            <p:ph type="title"/>
          </p:nvPr>
        </p:nvSpPr>
        <p:spPr>
          <a:xfrm>
            <a:off x="906464" y="4564856"/>
            <a:ext cx="9733800" cy="21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ru-RU" b="1"/>
              <a:t>Контакты</a:t>
            </a:r>
            <a:endParaRPr/>
          </a:p>
        </p:txBody>
      </p:sp>
      <p:sp>
        <p:nvSpPr>
          <p:cNvPr id="228" name="Google Shape;228;p10"/>
          <p:cNvSpPr txBox="1"/>
          <p:nvPr/>
        </p:nvSpPr>
        <p:spPr>
          <a:xfrm>
            <a:off x="2668761" y="7631892"/>
            <a:ext cx="9733800" cy="273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5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dirty="0">
                <a:solidFill>
                  <a:schemeClr val="dk1"/>
                </a:solidFill>
              </a:rPr>
              <a:t>https://vk.com/kostunin_m</a:t>
            </a:r>
            <a:endParaRPr lang="ru-RU" sz="2800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5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-RU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89012876591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5714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dirty="0">
                <a:solidFill>
                  <a:schemeClr val="dk1"/>
                </a:solidFill>
              </a:rPr>
              <a:t>koctqnin@gmail.com</a:t>
            </a: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8"/>
          <p:cNvSpPr txBox="1">
            <a:spLocks noGrp="1"/>
          </p:cNvSpPr>
          <p:nvPr>
            <p:ph type="title"/>
          </p:nvPr>
        </p:nvSpPr>
        <p:spPr>
          <a:xfrm>
            <a:off x="894588" y="515375"/>
            <a:ext cx="9741300" cy="9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ru-RU" b="1" dirty="0"/>
              <a:t>Актуальность проекта</a:t>
            </a:r>
            <a:endParaRPr dirty="0"/>
          </a:p>
        </p:txBody>
      </p:sp>
      <p:sp>
        <p:nvSpPr>
          <p:cNvPr id="191" name="Google Shape;191;p18"/>
          <p:cNvSpPr txBox="1">
            <a:spLocks noGrp="1"/>
          </p:cNvSpPr>
          <p:nvPr>
            <p:ph type="body" idx="2"/>
          </p:nvPr>
        </p:nvSpPr>
        <p:spPr>
          <a:xfrm>
            <a:off x="894588" y="2366962"/>
            <a:ext cx="8793300" cy="75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5875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ru-RU" sz="4000" dirty="0">
                <a:latin typeface="+mn-lt"/>
                <a:cs typeface="Times New Roman" panose="02020603050405020304" pitchFamily="18" charset="0"/>
              </a:rPr>
              <a:t>В настоящее время наблюдается активное развитие дистанционного формата обучения</a:t>
            </a:r>
            <a:r>
              <a:rPr lang="en-US" sz="4000" dirty="0">
                <a:latin typeface="+mn-lt"/>
                <a:cs typeface="Times New Roman" panose="02020603050405020304" pitchFamily="18" charset="0"/>
              </a:rPr>
              <a:t>,</a:t>
            </a:r>
            <a:r>
              <a:rPr lang="ru-RU" sz="4000" dirty="0">
                <a:latin typeface="+mn-lt"/>
                <a:cs typeface="Times New Roman" panose="02020603050405020304" pitchFamily="18" charset="0"/>
              </a:rPr>
              <a:t> растёт количество вузов</a:t>
            </a:r>
            <a:r>
              <a:rPr lang="en-US" sz="4000" dirty="0">
                <a:latin typeface="+mn-lt"/>
                <a:cs typeface="Times New Roman" panose="02020603050405020304" pitchFamily="18" charset="0"/>
              </a:rPr>
              <a:t>,</a:t>
            </a:r>
            <a:r>
              <a:rPr lang="ru-RU" sz="4000" dirty="0">
                <a:latin typeface="+mn-lt"/>
                <a:cs typeface="Times New Roman" panose="02020603050405020304" pitchFamily="18" charset="0"/>
              </a:rPr>
              <a:t> которые ведут набор студентов на данное направление</a:t>
            </a:r>
            <a:r>
              <a:rPr lang="en-US" sz="4000" dirty="0">
                <a:latin typeface="+mn-lt"/>
                <a:cs typeface="Times New Roman" panose="02020603050405020304" pitchFamily="18" charset="0"/>
              </a:rPr>
              <a:t>, </a:t>
            </a:r>
            <a:r>
              <a:rPr lang="ru-RU" sz="4000" dirty="0">
                <a:latin typeface="+mn-lt"/>
                <a:cs typeface="Times New Roman" panose="02020603050405020304" pitchFamily="18" charset="0"/>
              </a:rPr>
              <a:t>появляются множество онлайн школ</a:t>
            </a:r>
            <a:r>
              <a:rPr lang="en-US" sz="4000" dirty="0">
                <a:latin typeface="+mn-lt"/>
                <a:cs typeface="Times New Roman" panose="02020603050405020304" pitchFamily="18" charset="0"/>
              </a:rPr>
              <a:t>,</a:t>
            </a:r>
            <a:r>
              <a:rPr lang="ru-RU" sz="4000" dirty="0">
                <a:latin typeface="+mn-lt"/>
                <a:cs typeface="Times New Roman" panose="02020603050405020304" pitchFamily="18" charset="0"/>
              </a:rPr>
              <a:t> но при этом можно заменить</a:t>
            </a:r>
            <a:r>
              <a:rPr lang="en-US" sz="4000" dirty="0">
                <a:latin typeface="+mn-lt"/>
                <a:cs typeface="Times New Roman" panose="02020603050405020304" pitchFamily="18" charset="0"/>
              </a:rPr>
              <a:t>,</a:t>
            </a:r>
            <a:r>
              <a:rPr lang="ru-RU" sz="4000" dirty="0">
                <a:latin typeface="+mn-lt"/>
                <a:cs typeface="Times New Roman" panose="02020603050405020304" pitchFamily="18" charset="0"/>
              </a:rPr>
              <a:t> что данный вид обучения уступает живому общению. Как раз для решения данной проблемы и будет существовать наш продукт.</a:t>
            </a:r>
            <a:endParaRPr sz="4000" dirty="0"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026" name="Picture 2" descr="ГБУДОСО &quot;Серовская ДХШ им. С.П. Кодолова&quot; | Дистанционное обучение">
            <a:extLst>
              <a:ext uri="{FF2B5EF4-FFF2-40B4-BE49-F238E27FC236}">
                <a16:creationId xmlns:a16="http://schemas.microsoft.com/office/drawing/2014/main" id="{0F9A3FC6-1D13-456F-9F47-B8808BE565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2893" y="2366962"/>
            <a:ext cx="9753600" cy="658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25EA7C0-78FA-444D-81E8-C8932A2DB5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955" y="9824489"/>
            <a:ext cx="1345266" cy="134562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5E20E82-A89D-4D9F-808D-8D9A017D6D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955" y="9824489"/>
            <a:ext cx="1345266" cy="1345622"/>
          </a:xfrm>
          <a:prstGeom prst="rect">
            <a:avLst/>
          </a:prstGeom>
        </p:spPr>
      </p:pic>
      <p:sp>
        <p:nvSpPr>
          <p:cNvPr id="198" name="Google Shape;198;p19"/>
          <p:cNvSpPr txBox="1">
            <a:spLocks noGrp="1"/>
          </p:cNvSpPr>
          <p:nvPr>
            <p:ph type="title"/>
          </p:nvPr>
        </p:nvSpPr>
        <p:spPr>
          <a:xfrm>
            <a:off x="894588" y="515375"/>
            <a:ext cx="9741300" cy="9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ru-RU" b="1" dirty="0"/>
              <a:t>Проблема</a:t>
            </a:r>
            <a:br>
              <a:rPr lang="ru-RU" b="1" dirty="0"/>
            </a:br>
            <a:br>
              <a:rPr lang="ru-RU" b="1" dirty="0"/>
            </a:br>
            <a:endParaRPr dirty="0"/>
          </a:p>
        </p:txBody>
      </p:sp>
      <p:sp>
        <p:nvSpPr>
          <p:cNvPr id="199" name="Google Shape;199;p19"/>
          <p:cNvSpPr txBox="1">
            <a:spLocks noGrp="1"/>
          </p:cNvSpPr>
          <p:nvPr>
            <p:ph type="body" idx="2"/>
          </p:nvPr>
        </p:nvSpPr>
        <p:spPr>
          <a:xfrm>
            <a:off x="513588" y="1848032"/>
            <a:ext cx="9228313" cy="75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73075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/>
            </a:pPr>
            <a:r>
              <a:rPr lang="ru-RU" sz="36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Программное обеспечение для очков виртуальной реальности позволяет максимально погрузиться в процесс обучения</a:t>
            </a:r>
            <a:r>
              <a:rPr lang="en-US" sz="36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36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симулируя живое общение</a:t>
            </a:r>
            <a:r>
              <a:rPr lang="en-US" sz="36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ru-RU" sz="36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повысив результативность дистанционного обучения.</a:t>
            </a:r>
            <a:r>
              <a:rPr lang="ru-RU" sz="36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473075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/>
            </a:pPr>
            <a:r>
              <a:rPr lang="ru-RU" sz="36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ru-RU" sz="36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иртуальная реальность решает проблему пространственных ограничений, предоставляя учащимся возможность исследовать места и концепции, которые в противном случае были бы недоступны. </a:t>
            </a:r>
          </a:p>
          <a:p>
            <a:pPr marL="473075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/>
            </a:pPr>
            <a:r>
              <a:rPr lang="ru-RU" sz="36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С помощью очков виртуальной реальности студенты могут проводить эксперименты в виртуальных лабораториях, исследовать научные явления даже в условиях ограниченных ресурсов. </a:t>
            </a:r>
            <a:endParaRPr sz="3600" dirty="0"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050" name="Picture 2" descr="Виртуальная реальность (VR) — что это? Перспективы развития">
            <a:extLst>
              <a:ext uri="{FF2B5EF4-FFF2-40B4-BE49-F238E27FC236}">
                <a16:creationId xmlns:a16="http://schemas.microsoft.com/office/drawing/2014/main" id="{E1252AD1-9910-4464-8756-F33AA5FBE3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1901" y="3124201"/>
            <a:ext cx="9589901" cy="5625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2CD0FB4-6AC8-417E-993D-1DF24A69B2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955" y="9824489"/>
            <a:ext cx="1345266" cy="1345622"/>
          </a:xfrm>
          <a:prstGeom prst="rect">
            <a:avLst/>
          </a:prstGeo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F5DDB2C9-45E4-46E9-B82E-0C0889CD8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+mn-lt"/>
              </a:rPr>
              <a:t>Решение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33CE2EB-4831-42F8-9ACA-DCAB69A303B2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749840" y="1790882"/>
            <a:ext cx="11175460" cy="9810568"/>
          </a:xfrm>
        </p:spPr>
        <p:txBody>
          <a:bodyPr/>
          <a:lstStyle/>
          <a:p>
            <a:pPr marL="88900" indent="0"/>
            <a:r>
              <a:rPr lang="ru-RU" sz="4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Предполагается создание ПО для "виртуального обучения", которое будет осуществляться с помощью очков виртуальной реальности. Мы хотим разработать программу, которая будет симулировать нахождение всех участников обучения в одном помещении, где обучающий и обучающиеся смогут слышать друг друга и видеть в </a:t>
            </a:r>
            <a:r>
              <a:rPr lang="ru-RU" sz="4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трëхмерном</a:t>
            </a:r>
            <a:r>
              <a:rPr lang="ru-RU" sz="4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пространстве. </a:t>
            </a:r>
            <a:r>
              <a:rPr lang="ru-RU" sz="40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У слушателей будет возможность конспектировать материал, благодаря внедрению в процесс графического планшета</a:t>
            </a:r>
            <a:r>
              <a:rPr lang="en-US" sz="40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ru-RU" sz="40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а так же контактировать с различными предметами с помощью контролеров.</a:t>
            </a:r>
            <a:endParaRPr lang="ru-RU" sz="4000" dirty="0">
              <a:latin typeface="+mn-lt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7" name="Picture 8" descr="Ученый-футуролог в гарнитуре vr создает модели и структуры в виртуальной  реальности. химическое образование в ар. цветная плоская векторная  иллюстрация научных исследований в киберпространстве, изолированная на  белом | Премиум векторы">
            <a:extLst>
              <a:ext uri="{FF2B5EF4-FFF2-40B4-BE49-F238E27FC236}">
                <a16:creationId xmlns:a16="http://schemas.microsoft.com/office/drawing/2014/main" id="{84D63CFB-8CE7-4A8B-95A1-189F06DFFB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9574" y="3013953"/>
            <a:ext cx="7194686" cy="6849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08054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1"/>
          <p:cNvSpPr txBox="1">
            <a:spLocks noGrp="1"/>
          </p:cNvSpPr>
          <p:nvPr>
            <p:ph type="title"/>
          </p:nvPr>
        </p:nvSpPr>
        <p:spPr>
          <a:xfrm>
            <a:off x="894588" y="515375"/>
            <a:ext cx="9741300" cy="9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ru-RU" b="1" dirty="0"/>
              <a:t>Рынок</a:t>
            </a:r>
            <a:endParaRPr dirty="0"/>
          </a:p>
        </p:txBody>
      </p:sp>
      <p:sp>
        <p:nvSpPr>
          <p:cNvPr id="215" name="Google Shape;215;p21"/>
          <p:cNvSpPr txBox="1">
            <a:spLocks noGrp="1"/>
          </p:cNvSpPr>
          <p:nvPr>
            <p:ph type="body" idx="2"/>
          </p:nvPr>
        </p:nvSpPr>
        <p:spPr>
          <a:xfrm>
            <a:off x="894587" y="2942400"/>
            <a:ext cx="8346690" cy="75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5875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ru-RU" sz="4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Сегмент рынка включает в себя школы, колледжи, вузы и иные образовательные организации, а так же предпринимателей инфосферы. Уровень конкуренции сложно оценить</a:t>
            </a:r>
            <a:r>
              <a:rPr lang="en-US" sz="4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,</a:t>
            </a:r>
            <a:r>
              <a:rPr lang="ru-RU" sz="4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ибо </a:t>
            </a:r>
            <a:r>
              <a:rPr lang="en-US" sz="4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VR </a:t>
            </a:r>
            <a:r>
              <a:rPr lang="ru-RU" sz="4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в сфере образования только – только начало какое-то развитие</a:t>
            </a:r>
            <a:endParaRPr sz="4000" dirty="0">
              <a:latin typeface="+mn-lt"/>
            </a:endParaRPr>
          </a:p>
        </p:txBody>
      </p:sp>
      <p:pic>
        <p:nvPicPr>
          <p:cNvPr id="4098" name="Picture 2" descr="Сфера образования">
            <a:extLst>
              <a:ext uri="{FF2B5EF4-FFF2-40B4-BE49-F238E27FC236}">
                <a16:creationId xmlns:a16="http://schemas.microsoft.com/office/drawing/2014/main" id="{A8E70E9F-F7A5-4DE4-8A7B-6E27688343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2050" y="2466500"/>
            <a:ext cx="8808463" cy="5971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BD9D743-071C-4E03-9E9F-BF7AD1E6DE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955" y="9824489"/>
            <a:ext cx="1345266" cy="134562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2"/>
          <p:cNvSpPr txBox="1">
            <a:spLocks noGrp="1"/>
          </p:cNvSpPr>
          <p:nvPr>
            <p:ph type="title"/>
          </p:nvPr>
        </p:nvSpPr>
        <p:spPr>
          <a:xfrm>
            <a:off x="894588" y="515375"/>
            <a:ext cx="9741300" cy="9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ru-RU" b="1" dirty="0"/>
              <a:t>Бизнес-модель</a:t>
            </a:r>
            <a:endParaRPr dirty="0"/>
          </a:p>
        </p:txBody>
      </p:sp>
      <p:sp>
        <p:nvSpPr>
          <p:cNvPr id="222" name="Google Shape;222;p22"/>
          <p:cNvSpPr txBox="1">
            <a:spLocks noGrp="1"/>
          </p:cNvSpPr>
          <p:nvPr>
            <p:ph type="body" idx="2"/>
          </p:nvPr>
        </p:nvSpPr>
        <p:spPr>
          <a:xfrm>
            <a:off x="894588" y="2751900"/>
            <a:ext cx="8928366" cy="75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5875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ru-RU" sz="4000" dirty="0">
                <a:latin typeface="+mn-lt"/>
                <a:cs typeface="Times New Roman" panose="02020603050405020304" pitchFamily="18" charset="0"/>
              </a:rPr>
              <a:t>Наше программное обеспечение будет продаваться в виде месячной или годовой подписке</a:t>
            </a:r>
            <a:r>
              <a:rPr lang="en-US" sz="4000" dirty="0">
                <a:latin typeface="+mn-lt"/>
                <a:cs typeface="Times New Roman" panose="02020603050405020304" pitchFamily="18" charset="0"/>
              </a:rPr>
              <a:t>,</a:t>
            </a:r>
            <a:r>
              <a:rPr lang="ru-RU" sz="4000" dirty="0">
                <a:latin typeface="+mn-lt"/>
                <a:cs typeface="Times New Roman" panose="02020603050405020304" pitchFamily="18" charset="0"/>
              </a:rPr>
              <a:t> так как затраты на </a:t>
            </a:r>
            <a:r>
              <a:rPr lang="en-US" sz="4000" dirty="0">
                <a:latin typeface="+mn-lt"/>
                <a:cs typeface="Times New Roman" panose="02020603050405020304" pitchFamily="18" charset="0"/>
              </a:rPr>
              <a:t>VR </a:t>
            </a:r>
            <a:r>
              <a:rPr lang="ru-RU" sz="4000" dirty="0">
                <a:latin typeface="+mn-lt"/>
                <a:cs typeface="Times New Roman" panose="02020603050405020304" pitchFamily="18" charset="0"/>
              </a:rPr>
              <a:t>шлемы для учебного заведения является ответственным моментом</a:t>
            </a:r>
            <a:r>
              <a:rPr lang="en-US" sz="4000" dirty="0">
                <a:latin typeface="+mn-lt"/>
                <a:cs typeface="Times New Roman" panose="02020603050405020304" pitchFamily="18" charset="0"/>
              </a:rPr>
              <a:t>,</a:t>
            </a:r>
            <a:r>
              <a:rPr lang="ru-RU" sz="4000" dirty="0">
                <a:latin typeface="+mn-lt"/>
                <a:cs typeface="Times New Roman" panose="02020603050405020304" pitchFamily="18" charset="0"/>
              </a:rPr>
              <a:t> изначально будем предлагаться пробный период с оборудованием с нашей стороны</a:t>
            </a:r>
            <a:r>
              <a:rPr lang="en-US" sz="4000" dirty="0">
                <a:latin typeface="+mn-lt"/>
                <a:cs typeface="Times New Roman" panose="02020603050405020304" pitchFamily="18" charset="0"/>
              </a:rPr>
              <a:t>,</a:t>
            </a:r>
            <a:r>
              <a:rPr lang="ru-RU" sz="4000" dirty="0">
                <a:latin typeface="+mn-lt"/>
                <a:cs typeface="Times New Roman" panose="02020603050405020304" pitchFamily="18" charset="0"/>
              </a:rPr>
              <a:t> если организации устроит наш продукт</a:t>
            </a:r>
            <a:r>
              <a:rPr lang="en-US" sz="4000" dirty="0">
                <a:latin typeface="+mn-lt"/>
                <a:cs typeface="Times New Roman" panose="02020603050405020304" pitchFamily="18" charset="0"/>
              </a:rPr>
              <a:t>,</a:t>
            </a:r>
            <a:r>
              <a:rPr lang="ru-RU" sz="4000" dirty="0">
                <a:latin typeface="+mn-lt"/>
                <a:cs typeface="Times New Roman" panose="02020603050405020304" pitchFamily="18" charset="0"/>
              </a:rPr>
              <a:t> то они соответсвенном выкупают предоставленную технику и оформляют подписку</a:t>
            </a:r>
            <a:r>
              <a:rPr lang="en-US" sz="4000" dirty="0">
                <a:latin typeface="+mn-lt"/>
                <a:cs typeface="Times New Roman" panose="02020603050405020304" pitchFamily="18" charset="0"/>
              </a:rPr>
              <a:t>,</a:t>
            </a:r>
            <a:r>
              <a:rPr lang="ru-RU" sz="4000" dirty="0">
                <a:latin typeface="+mn-lt"/>
                <a:cs typeface="Times New Roman" panose="02020603050405020304" pitchFamily="18" charset="0"/>
              </a:rPr>
              <a:t> которую надо будем  каждый раз продлевать </a:t>
            </a:r>
            <a:endParaRPr sz="4000" dirty="0"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5768A96F-A570-4E46-8E96-E250C51F66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2050" y="2942400"/>
            <a:ext cx="8928367" cy="603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6413D0B-B70E-4613-B2E3-EAEC2CA551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955" y="9824489"/>
            <a:ext cx="1345266" cy="134562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D9E7C09E-9B8E-4ABD-A432-21A912DAB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Текущие результаты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6A4D5CD-0CD7-4D67-85A0-11E28C425E54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894588" y="2923350"/>
            <a:ext cx="9316212" cy="7554900"/>
          </a:xfrm>
        </p:spPr>
        <p:txBody>
          <a:bodyPr/>
          <a:lstStyle/>
          <a:p>
            <a:pPr marL="266700" indent="0"/>
            <a:r>
              <a:rPr lang="ru-RU" sz="4000" dirty="0">
                <a:latin typeface="+mn-lt"/>
                <a:cs typeface="Times New Roman" panose="02020603050405020304" pitchFamily="18" charset="0"/>
              </a:rPr>
              <a:t>Данный стартап-проект находится на стадии идеи</a:t>
            </a:r>
            <a:r>
              <a:rPr lang="en-US" sz="4000" dirty="0">
                <a:latin typeface="+mn-lt"/>
                <a:cs typeface="Times New Roman" panose="02020603050405020304" pitchFamily="18" charset="0"/>
              </a:rPr>
              <a:t>,</a:t>
            </a:r>
            <a:r>
              <a:rPr lang="ru-RU" sz="4000" dirty="0">
                <a:latin typeface="+mn-lt"/>
                <a:cs typeface="Times New Roman" panose="02020603050405020304" pitchFamily="18" charset="0"/>
              </a:rPr>
              <a:t> но на примерах различных </a:t>
            </a:r>
            <a:r>
              <a:rPr lang="en-US" sz="4000" dirty="0">
                <a:latin typeface="+mn-lt"/>
                <a:cs typeface="Times New Roman" panose="02020603050405020304" pitchFamily="18" charset="0"/>
              </a:rPr>
              <a:t>VR</a:t>
            </a:r>
            <a:r>
              <a:rPr lang="ru-RU" sz="4000" dirty="0">
                <a:latin typeface="+mn-lt"/>
                <a:cs typeface="Times New Roman" panose="02020603050405020304" pitchFamily="18" charset="0"/>
              </a:rPr>
              <a:t> программ (Например многопользовательская онлайн игра «</a:t>
            </a:r>
            <a:r>
              <a:rPr lang="en-US" sz="4000" dirty="0" err="1">
                <a:latin typeface="+mn-lt"/>
                <a:cs typeface="Times New Roman" panose="02020603050405020304" pitchFamily="18" charset="0"/>
              </a:rPr>
              <a:t>VRChat</a:t>
            </a:r>
            <a:r>
              <a:rPr lang="ru-RU" sz="4000" dirty="0">
                <a:latin typeface="+mn-lt"/>
                <a:cs typeface="Times New Roman" panose="02020603050405020304" pitchFamily="18" charset="0"/>
              </a:rPr>
              <a:t>»</a:t>
            </a:r>
            <a:r>
              <a:rPr lang="en-US" sz="4000" dirty="0">
                <a:latin typeface="+mn-lt"/>
                <a:cs typeface="Times New Roman" panose="02020603050405020304" pitchFamily="18" charset="0"/>
              </a:rPr>
              <a:t>),</a:t>
            </a:r>
            <a:r>
              <a:rPr lang="ru-RU" sz="4000" dirty="0">
                <a:latin typeface="+mn-lt"/>
                <a:cs typeface="Times New Roman" panose="02020603050405020304" pitchFamily="18" charset="0"/>
              </a:rPr>
              <a:t> можно сказать смело</a:t>
            </a:r>
            <a:r>
              <a:rPr lang="en-US" sz="4000" dirty="0">
                <a:latin typeface="+mn-lt"/>
                <a:cs typeface="Times New Roman" panose="02020603050405020304" pitchFamily="18" charset="0"/>
              </a:rPr>
              <a:t>, </a:t>
            </a:r>
            <a:r>
              <a:rPr lang="ru-RU" sz="4000" dirty="0">
                <a:latin typeface="+mn-lt"/>
                <a:cs typeface="Times New Roman" panose="02020603050405020304" pitchFamily="18" charset="0"/>
              </a:rPr>
              <a:t>что данный проект реализуем в техническом плане.</a:t>
            </a:r>
          </a:p>
        </p:txBody>
      </p:sp>
      <p:pic>
        <p:nvPicPr>
          <p:cNvPr id="1026" name="Picture 2" descr="Концепция метавселенной цифровой виртуальной реальности | Премиум векторы">
            <a:extLst>
              <a:ext uri="{FF2B5EF4-FFF2-40B4-BE49-F238E27FC236}">
                <a16:creationId xmlns:a16="http://schemas.microsoft.com/office/drawing/2014/main" id="{E33E1523-C601-4258-B8C4-F9BBAF2D29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0" t="4204" r="3743" b="4507"/>
          <a:stretch/>
        </p:blipFill>
        <p:spPr bwMode="auto">
          <a:xfrm>
            <a:off x="11277600" y="2466421"/>
            <a:ext cx="6934200" cy="6382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0DDA9E8-A948-43F5-A736-AAEEE4555F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955" y="9824489"/>
            <a:ext cx="1345266" cy="1345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2716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Google Shape;234;p24"/>
          <p:cNvPicPr preferRelativeResize="0"/>
          <p:nvPr/>
        </p:nvPicPr>
        <p:blipFill rotWithShape="1">
          <a:blip r:embed="rId3">
            <a:alphaModFix amt="48000"/>
          </a:blip>
          <a:srcRect l="12509" t="15044" r="19245" b="34925"/>
          <a:stretch/>
        </p:blipFill>
        <p:spPr>
          <a:xfrm>
            <a:off x="7370064" y="1096849"/>
            <a:ext cx="13331950" cy="10218851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24"/>
          <p:cNvSpPr txBox="1">
            <a:spLocks noGrp="1"/>
          </p:cNvSpPr>
          <p:nvPr>
            <p:ph type="title"/>
          </p:nvPr>
        </p:nvSpPr>
        <p:spPr>
          <a:xfrm>
            <a:off x="894588" y="515375"/>
            <a:ext cx="9741300" cy="9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ru-RU" b="1"/>
              <a:t>Команда</a:t>
            </a:r>
            <a:endParaRPr/>
          </a:p>
        </p:txBody>
      </p:sp>
      <p:sp>
        <p:nvSpPr>
          <p:cNvPr id="243" name="Google Shape;243;p24"/>
          <p:cNvSpPr txBox="1">
            <a:spLocks noGrp="1"/>
          </p:cNvSpPr>
          <p:nvPr>
            <p:ph type="body" idx="8"/>
          </p:nvPr>
        </p:nvSpPr>
        <p:spPr>
          <a:xfrm>
            <a:off x="3373026" y="8229947"/>
            <a:ext cx="4134600" cy="210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5875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ru-RU" sz="4000" dirty="0">
                <a:latin typeface="+mn-lt"/>
                <a:cs typeface="Times New Roman" panose="02020603050405020304" pitchFamily="18" charset="0"/>
              </a:rPr>
              <a:t>Лидер стартап проекта</a:t>
            </a:r>
            <a:endParaRPr sz="4000" dirty="0"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297875C-70F0-4585-AB1E-67DEEFCD5403}"/>
              </a:ext>
            </a:extLst>
          </p:cNvPr>
          <p:cNvPicPr>
            <a:picLocks noGrp="1" noChangeAspect="1"/>
          </p:cNvPicPr>
          <p:nvPr>
            <p:ph type="pic" idx="9"/>
          </p:nvPr>
        </p:nvPicPr>
        <p:blipFill>
          <a:blip r:embed="rId4"/>
          <a:srcRect t="16642" b="16642"/>
          <a:stretch>
            <a:fillRect/>
          </a:stretch>
        </p:blipFill>
        <p:spPr>
          <a:xfrm>
            <a:off x="3510588" y="3233562"/>
            <a:ext cx="3859476" cy="3862340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24"/>
          <p:cNvSpPr txBox="1">
            <a:spLocks noGrp="1"/>
          </p:cNvSpPr>
          <p:nvPr>
            <p:ph type="body" idx="13"/>
          </p:nvPr>
        </p:nvSpPr>
        <p:spPr>
          <a:xfrm>
            <a:off x="3373026" y="7457926"/>
            <a:ext cx="4134600" cy="4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5875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 sz="3600" dirty="0"/>
              <a:t>Костюнин Матвей</a:t>
            </a:r>
            <a:endParaRPr sz="3600" dirty="0"/>
          </a:p>
        </p:txBody>
      </p:sp>
      <p:sp>
        <p:nvSpPr>
          <p:cNvPr id="246" name="Google Shape;246;p24"/>
          <p:cNvSpPr txBox="1">
            <a:spLocks noGrp="1"/>
          </p:cNvSpPr>
          <p:nvPr>
            <p:ph type="body" idx="14"/>
          </p:nvPr>
        </p:nvSpPr>
        <p:spPr>
          <a:xfrm>
            <a:off x="13342513" y="8181115"/>
            <a:ext cx="4134600" cy="210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5875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ru-RU" sz="4000" dirty="0">
                <a:latin typeface="+mn-lt"/>
                <a:cs typeface="Times New Roman" panose="02020603050405020304" pitchFamily="18" charset="0"/>
              </a:rPr>
              <a:t>Советчик - помощник</a:t>
            </a:r>
            <a:endParaRPr sz="4000" dirty="0"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0BEA0CF-B48D-4E63-B0E4-03C5D23854C8}"/>
              </a:ext>
            </a:extLst>
          </p:cNvPr>
          <p:cNvPicPr>
            <a:picLocks noGrp="1" noChangeAspect="1" noChangeArrowheads="1"/>
          </p:cNvPicPr>
          <p:nvPr>
            <p:ph type="pic" idx="1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37" b="12537"/>
          <a:stretch>
            <a:fillRect/>
          </a:stretch>
        </p:blipFill>
        <p:spPr bwMode="auto">
          <a:xfrm>
            <a:off x="13481506" y="3233562"/>
            <a:ext cx="3856614" cy="3862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Текст 1">
            <a:extLst>
              <a:ext uri="{FF2B5EF4-FFF2-40B4-BE49-F238E27FC236}">
                <a16:creationId xmlns:a16="http://schemas.microsoft.com/office/drawing/2014/main" id="{7A89EECD-9D49-453B-BA27-FCE0378117EB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13342513" y="7457926"/>
            <a:ext cx="4134600" cy="438900"/>
          </a:xfrm>
        </p:spPr>
        <p:txBody>
          <a:bodyPr/>
          <a:lstStyle/>
          <a:p>
            <a:pPr algn="ctr"/>
            <a:r>
              <a:rPr lang="ru-RU" sz="3600" dirty="0"/>
              <a:t>Миронов Кирилл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E3E80FE-F800-43E0-9216-03417AFE8E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1955" y="9824489"/>
            <a:ext cx="1345266" cy="134562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5"/>
          <p:cNvSpPr txBox="1">
            <a:spLocks noGrp="1"/>
          </p:cNvSpPr>
          <p:nvPr>
            <p:ph type="title"/>
          </p:nvPr>
        </p:nvSpPr>
        <p:spPr>
          <a:xfrm>
            <a:off x="894588" y="515375"/>
            <a:ext cx="9741300" cy="9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ru-RU" b="1" dirty="0"/>
              <a:t>План развития</a:t>
            </a:r>
            <a:endParaRPr dirty="0"/>
          </a:p>
        </p:txBody>
      </p:sp>
      <p:sp>
        <p:nvSpPr>
          <p:cNvPr id="255" name="Google Shape;255;p25"/>
          <p:cNvSpPr txBox="1">
            <a:spLocks noGrp="1"/>
          </p:cNvSpPr>
          <p:nvPr>
            <p:ph type="body" idx="2"/>
          </p:nvPr>
        </p:nvSpPr>
        <p:spPr>
          <a:xfrm>
            <a:off x="486383" y="1859424"/>
            <a:ext cx="8715983" cy="8722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1. Создание команды:</a:t>
            </a:r>
            <a:endParaRPr lang="ru-RU" sz="32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- Создание отделов внутри предприятия: финансового отдела, маркетингового отдела, отдела планирования и технологического отдела.</a:t>
            </a:r>
            <a:endParaRPr lang="ru-RU" sz="32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- Выделение обязанностей и функций каждого из отделов.</a:t>
            </a:r>
            <a:endParaRPr lang="ru-RU" sz="32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- Составление плана развития проекта на ближайшие три года.</a:t>
            </a:r>
            <a:endParaRPr lang="ru-RU" sz="32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- Составление бюджета предприятия на ближайший год.</a:t>
            </a:r>
            <a:endParaRPr lang="ru-RU" sz="32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Google Shape;255;p25">
            <a:extLst>
              <a:ext uri="{FF2B5EF4-FFF2-40B4-BE49-F238E27FC236}">
                <a16:creationId xmlns:a16="http://schemas.microsoft.com/office/drawing/2014/main" id="{9D78BCB5-3530-43A7-8EC9-44A8A17A3AB0}"/>
              </a:ext>
            </a:extLst>
          </p:cNvPr>
          <p:cNvSpPr txBox="1">
            <a:spLocks/>
          </p:cNvSpPr>
          <p:nvPr/>
        </p:nvSpPr>
        <p:spPr>
          <a:xfrm>
            <a:off x="9552562" y="1902478"/>
            <a:ext cx="10551538" cy="8722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2. Разработать концепцию приложения</a:t>
            </a:r>
            <a:r>
              <a:rPr lang="ru-RU" sz="32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32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- Определение основных функций приложения, а именно: проведение онлайн-уроков, связь учеников с преподавателями, возможность задавать вопросы по теме урока, платформа для записей домашнего создания для учеников преподавателем, платформа для сдачи и последующей оценки домашнего задания.</a:t>
            </a:r>
            <a:endParaRPr lang="ru-RU" sz="32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- Разработка концепции дизайна приложения и пользовательского интерфейса</a:t>
            </a:r>
            <a:endParaRPr lang="ru-RU" sz="32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- Составление списка необходимых ресурсов для разработки приложения, включая денежные и трудовые ресурсы (количество программистов, необходимых для разработки качественного приложения в установленные сроки).</a:t>
            </a:r>
            <a:endParaRPr lang="ru-RU" sz="32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2A5DFD1-FE90-4013-A8A9-BBAF1873AC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955" y="9824489"/>
            <a:ext cx="1345266" cy="134562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ОБЛОЖКИ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</TotalTime>
  <Words>655</Words>
  <Application>Microsoft Office PowerPoint</Application>
  <PresentationFormat>Произвольный</PresentationFormat>
  <Paragraphs>53</Paragraphs>
  <Slides>12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Roboto Condensed</vt:lpstr>
      <vt:lpstr>Times New Roman</vt:lpstr>
      <vt:lpstr>ОБЛОЖКИ</vt:lpstr>
      <vt:lpstr>VREducation</vt:lpstr>
      <vt:lpstr>Актуальность проекта</vt:lpstr>
      <vt:lpstr>Проблема  </vt:lpstr>
      <vt:lpstr>Решение</vt:lpstr>
      <vt:lpstr>Рынок</vt:lpstr>
      <vt:lpstr>Бизнес-модель</vt:lpstr>
      <vt:lpstr>Текущие результаты</vt:lpstr>
      <vt:lpstr>Команда</vt:lpstr>
      <vt:lpstr>План развития</vt:lpstr>
      <vt:lpstr>План развития</vt:lpstr>
      <vt:lpstr>План развития</vt:lpstr>
      <vt:lpstr>Контакты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VREducation</dc:title>
  <cp:lastModifiedBy>Матвей Костюнин</cp:lastModifiedBy>
  <cp:revision>29</cp:revision>
  <dcterms:modified xsi:type="dcterms:W3CDTF">2023-10-19T16:32:31Z</dcterms:modified>
</cp:coreProperties>
</file>