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Inter SemiBold"/>
      <p:regular r:id="rId18"/>
      <p:bold r:id="rId19"/>
      <p:italic r:id="rId20"/>
      <p:boldItalic r:id="rId21"/>
    </p:embeddedFont>
    <p:embeddedFont>
      <p:font typeface="Inter Light"/>
      <p:regular r:id="rId22"/>
      <p:bold r:id="rId23"/>
      <p:italic r:id="rId24"/>
      <p:boldItalic r:id="rId25"/>
    </p:embeddedFont>
    <p:embeddedFont>
      <p:font typeface="Inter"/>
      <p:regular r:id="rId26"/>
      <p:bold r:id="rId27"/>
      <p:italic r:id="rId28"/>
      <p:boldItalic r:id="rId29"/>
    </p:embeddedFont>
    <p:embeddedFont>
      <p:font typeface="Inter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66DE138-9D4B-403F-8B75-6328F0F546C2}">
  <a:tblStyle styleId="{D66DE138-9D4B-403F-8B75-6328F0F546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SemiBold-italic.fntdata"/><Relationship Id="rId22" Type="http://schemas.openxmlformats.org/officeDocument/2006/relationships/font" Target="fonts/InterLight-regular.fntdata"/><Relationship Id="rId21" Type="http://schemas.openxmlformats.org/officeDocument/2006/relationships/font" Target="fonts/InterSemiBold-boldItalic.fntdata"/><Relationship Id="rId24" Type="http://schemas.openxmlformats.org/officeDocument/2006/relationships/font" Target="fonts/InterLight-italic.fntdata"/><Relationship Id="rId23" Type="http://schemas.openxmlformats.org/officeDocument/2006/relationships/font" Target="fonts/Inter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Inter-regular.fntdata"/><Relationship Id="rId25" Type="http://schemas.openxmlformats.org/officeDocument/2006/relationships/font" Target="fonts/InterLight-boldItalic.fntdata"/><Relationship Id="rId28" Type="http://schemas.openxmlformats.org/officeDocument/2006/relationships/font" Target="fonts/Inter-italic.fntdata"/><Relationship Id="rId27" Type="http://schemas.openxmlformats.org/officeDocument/2006/relationships/font" Target="fonts/Inter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Inter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InterMedium-bold.fntdata"/><Relationship Id="rId30" Type="http://schemas.openxmlformats.org/officeDocument/2006/relationships/font" Target="fonts/InterMedium-regular.fntdata"/><Relationship Id="rId11" Type="http://schemas.openxmlformats.org/officeDocument/2006/relationships/slide" Target="slides/slide5.xml"/><Relationship Id="rId33" Type="http://schemas.openxmlformats.org/officeDocument/2006/relationships/font" Target="fonts/InterMedium-boldItalic.fntdata"/><Relationship Id="rId10" Type="http://schemas.openxmlformats.org/officeDocument/2006/relationships/slide" Target="slides/slide4.xml"/><Relationship Id="rId32" Type="http://schemas.openxmlformats.org/officeDocument/2006/relationships/font" Target="fonts/InterMedium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InterSemiBold-bold.fntdata"/><Relationship Id="rId18" Type="http://schemas.openxmlformats.org/officeDocument/2006/relationships/font" Target="fonts/Inter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2fb0c914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2fb0c914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2fb0c914a2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2fb0c914a2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2fb0c914a2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2fb0c914a2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af8a9dcb5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af8a9dcb5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af8a9dcb5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af8a9dcb5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af8a9dcb5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af8a9dcb5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af8a9dcb5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af8a9dcb5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47ac1a975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47ac1a975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2fb0c914a2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2fb0c914a2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2fb0c914a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2fb0c914a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2fb0c914a2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2fb0c914a2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420875" y="1402000"/>
            <a:ext cx="4324800" cy="24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2" type="title"/>
          </p:nvPr>
        </p:nvSpPr>
        <p:spPr>
          <a:xfrm>
            <a:off x="474350" y="3793500"/>
            <a:ext cx="4036500" cy="11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b="0"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12" name="Google Shape;12;p2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Google Shape;13;p2"/>
          <p:cNvSpPr/>
          <p:nvPr>
            <p:ph idx="3" type="pic"/>
          </p:nvPr>
        </p:nvSpPr>
        <p:spPr>
          <a:xfrm>
            <a:off x="5039775" y="196800"/>
            <a:ext cx="3905400" cy="47499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  <p:sp>
        <p:nvSpPr>
          <p:cNvPr id="14" name="Google Shape;14;p2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</a:t>
            </a: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53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ncial Breakdown">
  <p:cSld name="SECTION_TITLE_AND_DESCRIPTION_1">
    <p:bg>
      <p:bgPr>
        <a:solidFill>
          <a:schemeClr val="dk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99" name="Google Shape;99;p11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p11"/>
          <p:cNvSpPr txBox="1"/>
          <p:nvPr>
            <p:ph idx="1" type="subTitle"/>
          </p:nvPr>
        </p:nvSpPr>
        <p:spPr>
          <a:xfrm>
            <a:off x="3486575" y="270695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11"/>
          <p:cNvSpPr txBox="1"/>
          <p:nvPr>
            <p:ph idx="2" type="body"/>
          </p:nvPr>
        </p:nvSpPr>
        <p:spPr>
          <a:xfrm>
            <a:off x="3416075" y="29823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102" name="Google Shape;102;p11"/>
          <p:cNvCxnSpPr>
            <a:endCxn id="103" idx="2"/>
          </p:cNvCxnSpPr>
          <p:nvPr/>
        </p:nvCxnSpPr>
        <p:spPr>
          <a:xfrm>
            <a:off x="2904275" y="2048466"/>
            <a:ext cx="771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" name="Google Shape;104;p11"/>
          <p:cNvCxnSpPr/>
          <p:nvPr/>
        </p:nvCxnSpPr>
        <p:spPr>
          <a:xfrm>
            <a:off x="4765924" y="2048466"/>
            <a:ext cx="771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p11"/>
          <p:cNvCxnSpPr/>
          <p:nvPr/>
        </p:nvCxnSpPr>
        <p:spPr>
          <a:xfrm>
            <a:off x="6635736" y="2048466"/>
            <a:ext cx="771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1"/>
          <p:cNvSpPr/>
          <p:nvPr/>
        </p:nvSpPr>
        <p:spPr>
          <a:xfrm>
            <a:off x="3676175" y="1504866"/>
            <a:ext cx="1087200" cy="1087200"/>
          </a:xfrm>
          <a:prstGeom prst="flowChartConnector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5548513" y="1504866"/>
            <a:ext cx="1087200" cy="1087200"/>
          </a:xfrm>
          <a:prstGeom prst="flowChartConnector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7" name="Google Shape;107;p11"/>
          <p:cNvSpPr/>
          <p:nvPr/>
        </p:nvSpPr>
        <p:spPr>
          <a:xfrm>
            <a:off x="7417725" y="1504866"/>
            <a:ext cx="1087200" cy="1087200"/>
          </a:xfrm>
          <a:prstGeom prst="flowChartConnector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" name="Google Shape;108;p11"/>
          <p:cNvSpPr txBox="1"/>
          <p:nvPr>
            <p:ph idx="3" type="subTitle"/>
          </p:nvPr>
        </p:nvSpPr>
        <p:spPr>
          <a:xfrm>
            <a:off x="5358925" y="270695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11"/>
          <p:cNvSpPr txBox="1"/>
          <p:nvPr>
            <p:ph idx="4" type="body"/>
          </p:nvPr>
        </p:nvSpPr>
        <p:spPr>
          <a:xfrm>
            <a:off x="5288425" y="29823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0" name="Google Shape;110;p11"/>
          <p:cNvSpPr txBox="1"/>
          <p:nvPr>
            <p:ph idx="5" type="subTitle"/>
          </p:nvPr>
        </p:nvSpPr>
        <p:spPr>
          <a:xfrm>
            <a:off x="7231275" y="270695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11"/>
          <p:cNvSpPr txBox="1"/>
          <p:nvPr>
            <p:ph idx="6" type="body"/>
          </p:nvPr>
        </p:nvSpPr>
        <p:spPr>
          <a:xfrm>
            <a:off x="7160775" y="29823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2" name="Google Shape;112;p11"/>
          <p:cNvSpPr txBox="1"/>
          <p:nvPr>
            <p:ph type="title"/>
          </p:nvPr>
        </p:nvSpPr>
        <p:spPr>
          <a:xfrm>
            <a:off x="450850" y="596800"/>
            <a:ext cx="6767700" cy="14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11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4" name="Google Shape;114;p11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15" name="Google Shape;115;p11"/>
          <p:cNvCxnSpPr/>
          <p:nvPr/>
        </p:nvCxnSpPr>
        <p:spPr>
          <a:xfrm rot="5401336">
            <a:off x="867582" y="2685376"/>
            <a:ext cx="771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1"/>
          <p:cNvSpPr/>
          <p:nvPr/>
        </p:nvSpPr>
        <p:spPr>
          <a:xfrm>
            <a:off x="709925" y="3071316"/>
            <a:ext cx="1087200" cy="1087200"/>
          </a:xfrm>
          <a:prstGeom prst="flowChartConnector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/ Graph">
  <p:cSld name="CAPTION_ONLY"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Google Shape;118;p12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" name="Google Shape;119;p12"/>
          <p:cNvSpPr txBox="1"/>
          <p:nvPr>
            <p:ph type="title"/>
          </p:nvPr>
        </p:nvSpPr>
        <p:spPr>
          <a:xfrm>
            <a:off x="452575" y="596800"/>
            <a:ext cx="4418100" cy="13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120" name="Google Shape;120;p12"/>
          <p:cNvSpPr txBox="1"/>
          <p:nvPr>
            <p:ph idx="1" type="body"/>
          </p:nvPr>
        </p:nvSpPr>
        <p:spPr>
          <a:xfrm>
            <a:off x="560525" y="1966775"/>
            <a:ext cx="3212700" cy="20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21" name="Google Shape;121;p12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2" name="Google Shape;122;p12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12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Header">
  <p:cSld name="BIG_NUMBER">
    <p:bg>
      <p:bgPr>
        <a:solidFill>
          <a:schemeClr val="dk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/>
          <p:nvPr>
            <p:ph idx="2" type="pic"/>
          </p:nvPr>
        </p:nvSpPr>
        <p:spPr>
          <a:xfrm>
            <a:off x="213750" y="586950"/>
            <a:ext cx="8701800" cy="2327100"/>
          </a:xfrm>
          <a:prstGeom prst="roundRect">
            <a:avLst>
              <a:gd fmla="val 3913" name="adj"/>
            </a:avLst>
          </a:prstGeom>
          <a:noFill/>
          <a:ln>
            <a:noFill/>
          </a:ln>
        </p:spPr>
      </p:sp>
      <p:sp>
        <p:nvSpPr>
          <p:cNvPr id="126" name="Google Shape;126;p13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127" name="Google Shape;127;p13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13"/>
          <p:cNvSpPr txBox="1"/>
          <p:nvPr>
            <p:ph idx="1" type="body"/>
          </p:nvPr>
        </p:nvSpPr>
        <p:spPr>
          <a:xfrm>
            <a:off x="5362800" y="3071200"/>
            <a:ext cx="35526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9" name="Google Shape;129;p13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-to-Market Strategy" type="blank">
  <p:cSld name="BLANK"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/>
          <p:nvPr>
            <p:ph idx="2" type="pic"/>
          </p:nvPr>
        </p:nvSpPr>
        <p:spPr>
          <a:xfrm>
            <a:off x="6445900" y="626975"/>
            <a:ext cx="1932900" cy="2070000"/>
          </a:xfrm>
          <a:prstGeom prst="roundRect">
            <a:avLst>
              <a:gd fmla="val 5387" name="adj"/>
            </a:avLst>
          </a:prstGeom>
          <a:noFill/>
          <a:ln>
            <a:noFill/>
          </a:ln>
        </p:spPr>
      </p:sp>
      <p:sp>
        <p:nvSpPr>
          <p:cNvPr id="133" name="Google Shape;133;p14"/>
          <p:cNvSpPr/>
          <p:nvPr>
            <p:ph idx="3" type="pic"/>
          </p:nvPr>
        </p:nvSpPr>
        <p:spPr>
          <a:xfrm>
            <a:off x="4210025" y="626975"/>
            <a:ext cx="1932900" cy="2070000"/>
          </a:xfrm>
          <a:prstGeom prst="roundRect">
            <a:avLst>
              <a:gd fmla="val 5387" name="adj"/>
            </a:avLst>
          </a:prstGeom>
          <a:noFill/>
          <a:ln>
            <a:noFill/>
          </a:ln>
        </p:spPr>
      </p:sp>
      <p:cxnSp>
        <p:nvCxnSpPr>
          <p:cNvPr id="134" name="Google Shape;134;p14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5" name="Google Shape;135;p14"/>
          <p:cNvSpPr txBox="1"/>
          <p:nvPr>
            <p:ph type="title"/>
          </p:nvPr>
        </p:nvSpPr>
        <p:spPr>
          <a:xfrm>
            <a:off x="450850" y="596800"/>
            <a:ext cx="4083000" cy="18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6" name="Google Shape;136;p14"/>
          <p:cNvSpPr txBox="1"/>
          <p:nvPr>
            <p:ph idx="1" type="subTitle"/>
          </p:nvPr>
        </p:nvSpPr>
        <p:spPr>
          <a:xfrm>
            <a:off x="4210025" y="2802675"/>
            <a:ext cx="19068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" name="Google Shape;137;p14"/>
          <p:cNvSpPr txBox="1"/>
          <p:nvPr>
            <p:ph idx="4" type="body"/>
          </p:nvPr>
        </p:nvSpPr>
        <p:spPr>
          <a:xfrm>
            <a:off x="4210025" y="3441550"/>
            <a:ext cx="1607400" cy="10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8" name="Google Shape;138;p14"/>
          <p:cNvSpPr txBox="1"/>
          <p:nvPr>
            <p:ph idx="5" type="subTitle"/>
          </p:nvPr>
        </p:nvSpPr>
        <p:spPr>
          <a:xfrm>
            <a:off x="6458950" y="2802675"/>
            <a:ext cx="19068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9" name="Google Shape;139;p14"/>
          <p:cNvSpPr txBox="1"/>
          <p:nvPr>
            <p:ph idx="6" type="body"/>
          </p:nvPr>
        </p:nvSpPr>
        <p:spPr>
          <a:xfrm>
            <a:off x="6458950" y="3441550"/>
            <a:ext cx="1607400" cy="10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0" name="Google Shape;140;p14"/>
          <p:cNvSpPr txBox="1"/>
          <p:nvPr>
            <p:ph idx="7" type="body"/>
          </p:nvPr>
        </p:nvSpPr>
        <p:spPr>
          <a:xfrm>
            <a:off x="450850" y="2399275"/>
            <a:ext cx="3048000" cy="21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1" name="Google Shape;141;p14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2" name="Google Shape;142;p14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14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lestones">
  <p:cSld name="TITLE_1"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Google Shape;145;p15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15"/>
          <p:cNvSpPr txBox="1"/>
          <p:nvPr>
            <p:ph type="title"/>
          </p:nvPr>
        </p:nvSpPr>
        <p:spPr>
          <a:xfrm>
            <a:off x="452575" y="596800"/>
            <a:ext cx="4418100" cy="13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147" name="Google Shape;147;p15"/>
          <p:cNvSpPr txBox="1"/>
          <p:nvPr>
            <p:ph idx="1" type="subTitle"/>
          </p:nvPr>
        </p:nvSpPr>
        <p:spPr>
          <a:xfrm>
            <a:off x="467825" y="18573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48" name="Google Shape;148;p15"/>
          <p:cNvSpPr txBox="1"/>
          <p:nvPr>
            <p:ph idx="2" type="body"/>
          </p:nvPr>
        </p:nvSpPr>
        <p:spPr>
          <a:xfrm>
            <a:off x="391625" y="22718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49" name="Google Shape;149;p15"/>
          <p:cNvSpPr txBox="1"/>
          <p:nvPr>
            <p:ph idx="3" type="subTitle"/>
          </p:nvPr>
        </p:nvSpPr>
        <p:spPr>
          <a:xfrm>
            <a:off x="3052450" y="18573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50" name="Google Shape;150;p15"/>
          <p:cNvSpPr txBox="1"/>
          <p:nvPr>
            <p:ph idx="4" type="body"/>
          </p:nvPr>
        </p:nvSpPr>
        <p:spPr>
          <a:xfrm>
            <a:off x="2976250" y="22718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51" name="Google Shape;151;p15"/>
          <p:cNvSpPr txBox="1"/>
          <p:nvPr>
            <p:ph idx="5" type="subTitle"/>
          </p:nvPr>
        </p:nvSpPr>
        <p:spPr>
          <a:xfrm>
            <a:off x="5637075" y="18573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52" name="Google Shape;152;p15"/>
          <p:cNvSpPr txBox="1"/>
          <p:nvPr>
            <p:ph idx="6" type="body"/>
          </p:nvPr>
        </p:nvSpPr>
        <p:spPr>
          <a:xfrm>
            <a:off x="5560875" y="22718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53" name="Google Shape;153;p15"/>
          <p:cNvSpPr txBox="1"/>
          <p:nvPr>
            <p:ph idx="7" type="subTitle"/>
          </p:nvPr>
        </p:nvSpPr>
        <p:spPr>
          <a:xfrm>
            <a:off x="467825" y="30751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54" name="Google Shape;154;p15"/>
          <p:cNvSpPr txBox="1"/>
          <p:nvPr>
            <p:ph idx="8" type="body"/>
          </p:nvPr>
        </p:nvSpPr>
        <p:spPr>
          <a:xfrm>
            <a:off x="391625" y="34896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55" name="Google Shape;155;p15"/>
          <p:cNvSpPr txBox="1"/>
          <p:nvPr>
            <p:ph idx="9" type="subTitle"/>
          </p:nvPr>
        </p:nvSpPr>
        <p:spPr>
          <a:xfrm>
            <a:off x="3052450" y="30751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56" name="Google Shape;156;p15"/>
          <p:cNvSpPr txBox="1"/>
          <p:nvPr>
            <p:ph idx="13" type="body"/>
          </p:nvPr>
        </p:nvSpPr>
        <p:spPr>
          <a:xfrm>
            <a:off x="2976250" y="34896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57" name="Google Shape;157;p15"/>
          <p:cNvSpPr txBox="1"/>
          <p:nvPr>
            <p:ph idx="14" type="subTitle"/>
          </p:nvPr>
        </p:nvSpPr>
        <p:spPr>
          <a:xfrm>
            <a:off x="5637075" y="3075100"/>
            <a:ext cx="21510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58" name="Google Shape;158;p15"/>
          <p:cNvSpPr txBox="1"/>
          <p:nvPr>
            <p:ph idx="15" type="body"/>
          </p:nvPr>
        </p:nvSpPr>
        <p:spPr>
          <a:xfrm>
            <a:off x="5560875" y="3489625"/>
            <a:ext cx="21510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59" name="Google Shape;159;p15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0" name="Google Shape;160;p15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15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s / Benefits">
  <p:cSld name="CUSTOM"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4" name="Google Shape;164;p16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Google Shape;165;p16"/>
          <p:cNvSpPr txBox="1"/>
          <p:nvPr>
            <p:ph type="title"/>
          </p:nvPr>
        </p:nvSpPr>
        <p:spPr>
          <a:xfrm>
            <a:off x="452575" y="633600"/>
            <a:ext cx="3954600" cy="13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9pPr>
          </a:lstStyle>
          <a:p/>
        </p:txBody>
      </p:sp>
      <p:sp>
        <p:nvSpPr>
          <p:cNvPr id="166" name="Google Shape;166;p16"/>
          <p:cNvSpPr txBox="1"/>
          <p:nvPr>
            <p:ph idx="1" type="body"/>
          </p:nvPr>
        </p:nvSpPr>
        <p:spPr>
          <a:xfrm>
            <a:off x="560525" y="1966775"/>
            <a:ext cx="3212700" cy="20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67" name="Google Shape;167;p16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8" name="Google Shape;168;p16"/>
          <p:cNvSpPr txBox="1"/>
          <p:nvPr>
            <p:ph idx="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16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s">
  <p:cSld name="CUSTOM_1">
    <p:bg>
      <p:bgPr>
        <a:solidFill>
          <a:schemeClr val="dk2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/>
          <p:nvPr>
            <p:ph idx="2" type="pic"/>
          </p:nvPr>
        </p:nvSpPr>
        <p:spPr>
          <a:xfrm>
            <a:off x="211850" y="203250"/>
            <a:ext cx="4292400" cy="4737000"/>
          </a:xfrm>
          <a:prstGeom prst="roundRect">
            <a:avLst>
              <a:gd fmla="val 3358" name="adj"/>
            </a:avLst>
          </a:prstGeom>
          <a:noFill/>
          <a:ln>
            <a:noFill/>
          </a:ln>
        </p:spPr>
      </p:sp>
      <p:sp>
        <p:nvSpPr>
          <p:cNvPr id="172" name="Google Shape;172;p17"/>
          <p:cNvSpPr/>
          <p:nvPr>
            <p:ph idx="3" type="pic"/>
          </p:nvPr>
        </p:nvSpPr>
        <p:spPr>
          <a:xfrm>
            <a:off x="4639750" y="203250"/>
            <a:ext cx="4292400" cy="4737000"/>
          </a:xfrm>
          <a:prstGeom prst="roundRect">
            <a:avLst>
              <a:gd fmla="val 3358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 Competition">
  <p:cSld name="CUSTOM_2"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/>
          <p:nvPr>
            <p:ph idx="2" type="pic"/>
          </p:nvPr>
        </p:nvSpPr>
        <p:spPr>
          <a:xfrm>
            <a:off x="4014725" y="5573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175" name="Google Shape;175;p18"/>
          <p:cNvSpPr/>
          <p:nvPr>
            <p:ph idx="3" type="pic"/>
          </p:nvPr>
        </p:nvSpPr>
        <p:spPr>
          <a:xfrm>
            <a:off x="5688575" y="5573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176" name="Google Shape;176;p18"/>
          <p:cNvSpPr/>
          <p:nvPr>
            <p:ph idx="4" type="pic"/>
          </p:nvPr>
        </p:nvSpPr>
        <p:spPr>
          <a:xfrm>
            <a:off x="7362425" y="5573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177" name="Google Shape;177;p18"/>
          <p:cNvSpPr/>
          <p:nvPr>
            <p:ph idx="5" type="pic"/>
          </p:nvPr>
        </p:nvSpPr>
        <p:spPr>
          <a:xfrm>
            <a:off x="4014725" y="26444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178" name="Google Shape;178;p18"/>
          <p:cNvSpPr/>
          <p:nvPr>
            <p:ph idx="6" type="pic"/>
          </p:nvPr>
        </p:nvSpPr>
        <p:spPr>
          <a:xfrm>
            <a:off x="5688575" y="26444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sp>
        <p:nvSpPr>
          <p:cNvPr id="179" name="Google Shape;179;p18"/>
          <p:cNvSpPr/>
          <p:nvPr>
            <p:ph idx="7" type="pic"/>
          </p:nvPr>
        </p:nvSpPr>
        <p:spPr>
          <a:xfrm>
            <a:off x="7362425" y="2644475"/>
            <a:ext cx="1374300" cy="1471500"/>
          </a:xfrm>
          <a:prstGeom prst="roundRect">
            <a:avLst>
              <a:gd fmla="val 7582" name="adj"/>
            </a:avLst>
          </a:prstGeom>
          <a:noFill/>
          <a:ln>
            <a:noFill/>
          </a:ln>
        </p:spPr>
      </p:sp>
      <p:cxnSp>
        <p:nvCxnSpPr>
          <p:cNvPr id="180" name="Google Shape;180;p18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" name="Google Shape;181;p18"/>
          <p:cNvSpPr txBox="1"/>
          <p:nvPr>
            <p:ph type="title"/>
          </p:nvPr>
        </p:nvSpPr>
        <p:spPr>
          <a:xfrm>
            <a:off x="452575" y="596800"/>
            <a:ext cx="3262500" cy="13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182" name="Google Shape;182;p18"/>
          <p:cNvSpPr txBox="1"/>
          <p:nvPr>
            <p:ph idx="1" type="subTitle"/>
          </p:nvPr>
        </p:nvSpPr>
        <p:spPr>
          <a:xfrm>
            <a:off x="452575" y="1956400"/>
            <a:ext cx="26160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83" name="Google Shape;183;p18"/>
          <p:cNvSpPr txBox="1"/>
          <p:nvPr>
            <p:ph idx="8" type="body"/>
          </p:nvPr>
        </p:nvSpPr>
        <p:spPr>
          <a:xfrm>
            <a:off x="467825" y="2583700"/>
            <a:ext cx="32472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184" name="Google Shape;184;p18"/>
          <p:cNvSpPr txBox="1"/>
          <p:nvPr>
            <p:ph idx="9" type="subTitle"/>
          </p:nvPr>
        </p:nvSpPr>
        <p:spPr>
          <a:xfrm>
            <a:off x="4014725" y="202887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85" name="Google Shape;185;p18"/>
          <p:cNvSpPr txBox="1"/>
          <p:nvPr>
            <p:ph idx="13" type="subTitle"/>
          </p:nvPr>
        </p:nvSpPr>
        <p:spPr>
          <a:xfrm>
            <a:off x="5688575" y="202887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86" name="Google Shape;186;p18"/>
          <p:cNvSpPr txBox="1"/>
          <p:nvPr>
            <p:ph idx="14" type="subTitle"/>
          </p:nvPr>
        </p:nvSpPr>
        <p:spPr>
          <a:xfrm>
            <a:off x="7362425" y="202887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87" name="Google Shape;187;p18"/>
          <p:cNvSpPr txBox="1"/>
          <p:nvPr>
            <p:ph idx="15" type="subTitle"/>
          </p:nvPr>
        </p:nvSpPr>
        <p:spPr>
          <a:xfrm>
            <a:off x="4014725" y="406772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88" name="Google Shape;188;p18"/>
          <p:cNvSpPr txBox="1"/>
          <p:nvPr>
            <p:ph idx="16" type="subTitle"/>
          </p:nvPr>
        </p:nvSpPr>
        <p:spPr>
          <a:xfrm>
            <a:off x="5688575" y="406772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89" name="Google Shape;189;p18"/>
          <p:cNvSpPr txBox="1"/>
          <p:nvPr>
            <p:ph idx="17" type="subTitle"/>
          </p:nvPr>
        </p:nvSpPr>
        <p:spPr>
          <a:xfrm>
            <a:off x="7362425" y="4067725"/>
            <a:ext cx="1374300" cy="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/>
        </p:txBody>
      </p:sp>
      <p:sp>
        <p:nvSpPr>
          <p:cNvPr id="190" name="Google Shape;190;p18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1" name="Google Shape;191;p18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18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allery">
  <p:cSld name="CUSTOM_1_1">
    <p:bg>
      <p:bgPr>
        <a:solidFill>
          <a:schemeClr val="dk2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/>
          <p:nvPr>
            <p:ph idx="2" type="pic"/>
          </p:nvPr>
        </p:nvSpPr>
        <p:spPr>
          <a:xfrm>
            <a:off x="228625" y="592625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195" name="Google Shape;195;p19"/>
          <p:cNvSpPr/>
          <p:nvPr>
            <p:ph idx="3" type="pic"/>
          </p:nvPr>
        </p:nvSpPr>
        <p:spPr>
          <a:xfrm>
            <a:off x="3931925" y="592625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196" name="Google Shape;196;p19"/>
          <p:cNvSpPr/>
          <p:nvPr>
            <p:ph idx="4" type="pic"/>
          </p:nvPr>
        </p:nvSpPr>
        <p:spPr>
          <a:xfrm>
            <a:off x="7635600" y="592625"/>
            <a:ext cx="11352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197" name="Google Shape;197;p19"/>
          <p:cNvSpPr/>
          <p:nvPr>
            <p:ph idx="5" type="pic"/>
          </p:nvPr>
        </p:nvSpPr>
        <p:spPr>
          <a:xfrm>
            <a:off x="2575300" y="59322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8" name="Google Shape;198;p19"/>
          <p:cNvSpPr/>
          <p:nvPr>
            <p:ph idx="6" type="pic"/>
          </p:nvPr>
        </p:nvSpPr>
        <p:spPr>
          <a:xfrm>
            <a:off x="6278800" y="59322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9" name="Google Shape;199;p19"/>
          <p:cNvSpPr/>
          <p:nvPr>
            <p:ph idx="7" type="pic"/>
          </p:nvPr>
        </p:nvSpPr>
        <p:spPr>
          <a:xfrm>
            <a:off x="228613" y="1964250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0" name="Google Shape;200;p19"/>
          <p:cNvSpPr/>
          <p:nvPr>
            <p:ph idx="8" type="pic"/>
          </p:nvPr>
        </p:nvSpPr>
        <p:spPr>
          <a:xfrm>
            <a:off x="1545425" y="1963950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01" name="Google Shape;201;p19"/>
          <p:cNvSpPr/>
          <p:nvPr>
            <p:ph idx="9" type="pic"/>
          </p:nvPr>
        </p:nvSpPr>
        <p:spPr>
          <a:xfrm>
            <a:off x="3932063" y="1963950"/>
            <a:ext cx="11352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02" name="Google Shape;202;p19"/>
          <p:cNvSpPr/>
          <p:nvPr>
            <p:ph idx="13" type="pic"/>
          </p:nvPr>
        </p:nvSpPr>
        <p:spPr>
          <a:xfrm>
            <a:off x="5248888" y="1963950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03" name="Google Shape;203;p19"/>
          <p:cNvSpPr/>
          <p:nvPr>
            <p:ph idx="14" type="pic"/>
          </p:nvPr>
        </p:nvSpPr>
        <p:spPr>
          <a:xfrm>
            <a:off x="7555713" y="1964250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4" name="Google Shape;204;p19"/>
          <p:cNvSpPr/>
          <p:nvPr>
            <p:ph idx="15" type="pic"/>
          </p:nvPr>
        </p:nvSpPr>
        <p:spPr>
          <a:xfrm>
            <a:off x="228625" y="3335275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05" name="Google Shape;205;p19"/>
          <p:cNvSpPr/>
          <p:nvPr>
            <p:ph idx="16" type="pic"/>
          </p:nvPr>
        </p:nvSpPr>
        <p:spPr>
          <a:xfrm>
            <a:off x="3931925" y="3335275"/>
            <a:ext cx="22050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06" name="Google Shape;206;p19"/>
          <p:cNvSpPr/>
          <p:nvPr>
            <p:ph idx="17" type="pic"/>
          </p:nvPr>
        </p:nvSpPr>
        <p:spPr>
          <a:xfrm>
            <a:off x="7635600" y="3335275"/>
            <a:ext cx="1135200" cy="1215600"/>
          </a:xfrm>
          <a:prstGeom prst="roundRect">
            <a:avLst>
              <a:gd fmla="val 3655" name="adj"/>
            </a:avLst>
          </a:prstGeom>
          <a:noFill/>
          <a:ln>
            <a:noFill/>
          </a:ln>
        </p:spPr>
      </p:sp>
      <p:sp>
        <p:nvSpPr>
          <p:cNvPr id="207" name="Google Shape;207;p19"/>
          <p:cNvSpPr/>
          <p:nvPr>
            <p:ph idx="18" type="pic"/>
          </p:nvPr>
        </p:nvSpPr>
        <p:spPr>
          <a:xfrm>
            <a:off x="2575300" y="333587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8" name="Google Shape;208;p19"/>
          <p:cNvSpPr/>
          <p:nvPr>
            <p:ph idx="19" type="pic"/>
          </p:nvPr>
        </p:nvSpPr>
        <p:spPr>
          <a:xfrm>
            <a:off x="6278800" y="333587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9" name="Google Shape;209;p19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210" name="Google Shape;210;p19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" name="Google Shape;211;p19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2" name="Google Shape;212;p19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5" name="Google Shape;215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6" name="Google Shape;21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Divider Slide">
  <p:cSld name="CUSTOM_3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420875" y="1402000"/>
            <a:ext cx="4324800" cy="24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title"/>
          </p:nvPr>
        </p:nvSpPr>
        <p:spPr>
          <a:xfrm>
            <a:off x="474350" y="3793500"/>
            <a:ext cx="4036500" cy="11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b="0"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cxnSp>
        <p:nvCxnSpPr>
          <p:cNvPr id="21" name="Google Shape;21;p3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Google Shape;22;p3"/>
          <p:cNvSpPr/>
          <p:nvPr>
            <p:ph idx="3" type="pic"/>
          </p:nvPr>
        </p:nvSpPr>
        <p:spPr>
          <a:xfrm>
            <a:off x="5039775" y="196800"/>
            <a:ext cx="3905400" cy="47499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9" name="Google Shape;21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2" name="Google Shape;22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23" name="Google Shape;22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6" name="Google Shape;226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27" name="Google Shape;227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28" name="Google Shape;22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1" name="Google Shape;23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4" name="Google Shape;234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35" name="Google Shape;23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8" name="Google Shape;23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_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42" name="Google Shape;242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3" name="Google Shape;243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44" name="Google Shape;24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247" name="Google Shape;24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0" name="Google Shape;250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51" name="Google Shape;25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1">
  <p:cSld name="BLANK_1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ion / Mission" type="secHead">
  <p:cSld name="SECTION_HEADER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>
            <p:ph idx="2" type="pic"/>
          </p:nvPr>
        </p:nvSpPr>
        <p:spPr>
          <a:xfrm>
            <a:off x="5039775" y="203250"/>
            <a:ext cx="3905400" cy="22986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  <p:cxnSp>
        <p:nvCxnSpPr>
          <p:cNvPr id="28" name="Google Shape;28;p4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52575" y="1853525"/>
            <a:ext cx="2965500" cy="24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/>
            </a:lvl9pPr>
          </a:lstStyle>
          <a:p/>
        </p:txBody>
      </p:sp>
      <p:sp>
        <p:nvSpPr>
          <p:cNvPr id="30" name="Google Shape;30;p4"/>
          <p:cNvSpPr/>
          <p:nvPr>
            <p:ph idx="3" type="pic"/>
          </p:nvPr>
        </p:nvSpPr>
        <p:spPr>
          <a:xfrm>
            <a:off x="5039775" y="2624675"/>
            <a:ext cx="3905400" cy="22986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452575" y="596800"/>
            <a:ext cx="4263600" cy="13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32" name="Google Shape;32;p4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3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56" name="Google Shape;25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31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58" name="Google Shape;258;p31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59" name="Google Shape;259;p31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0" name="Google Shape;260;p31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1" name="Google Shape;261;p31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2" name="Google Shape;262;p31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65" name="Google Shape;265;p32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66" name="Google Shape;266;p32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2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33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71" name="Google Shape;271;p33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2" name="Google Shape;272;p33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3" name="Google Shape;273;p33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74" name="Google Shape;274;p33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34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8" name="Google Shape;278;p34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9" name="Google Shape;279;p34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0" name="Google Shape;280;p34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81" name="Google Shape;281;p34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82" name="Google Shape;282;p34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83" name="Google Shape;283;p34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6" name="Google Shape;286;p35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7" name="Google Shape;287;p35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8" name="Google Shape;288;p35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9" name="Google Shape;289;p35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90" name="Google Shape;290;p35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91" name="Google Shape;291;p35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2" name="Google Shape;292;p35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3" name="Google Shape;293;p35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4" name="Google Shape;294;p35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97" name="Google Shape;29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36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01" name="Google Shape;301;p37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Google Shape;302;p37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Google Shape;303;p37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04" name="Google Shape;30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06" name="Google Shape;306;p37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07" name="Google Shape;307;p37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10" name="Google Shape;310;p38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11" name="Google Shape;311;p38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38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13" name="Google Shape;313;p38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14" name="Google Shape;314;p38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15" name="Google Shape;31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17" name="Google Shape;317;p38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18" name="Google Shape;318;p38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19" name="Google Shape;319;p38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9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322" name="Google Shape;322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Google Shape;325;p40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Google Shape;326;p40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7" name="Google Shape;327;p40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40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40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40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40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32" name="Google Shape;332;p40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33" name="Google Shape;333;p40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34" name="Google Shape;334;p40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/ Divider" type="tx">
  <p:cSld name="TITLE_AND_BODY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5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Google Shape;37;p5"/>
          <p:cNvSpPr txBox="1"/>
          <p:nvPr>
            <p:ph type="title"/>
          </p:nvPr>
        </p:nvSpPr>
        <p:spPr>
          <a:xfrm>
            <a:off x="420875" y="1552350"/>
            <a:ext cx="6231300" cy="16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2" type="title"/>
          </p:nvPr>
        </p:nvSpPr>
        <p:spPr>
          <a:xfrm>
            <a:off x="472350" y="3144800"/>
            <a:ext cx="29655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b="0"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9" name="Google Shape;39;p5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53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venue Model" type="twoColTx">
  <p:cSld name="TITLE_AND_TWO_COLUMNS">
    <p:bg>
      <p:bgPr>
        <a:solidFill>
          <a:schemeClr val="dk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4" name="Google Shape;44;p6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Google Shape;45;p6"/>
          <p:cNvSpPr txBox="1"/>
          <p:nvPr>
            <p:ph type="title"/>
          </p:nvPr>
        </p:nvSpPr>
        <p:spPr>
          <a:xfrm>
            <a:off x="450850" y="596800"/>
            <a:ext cx="6767700" cy="14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560525" y="3718900"/>
            <a:ext cx="35526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113125" y="3718900"/>
            <a:ext cx="35526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8" name="Google Shape;48;p6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9" name="Google Shape;49;p6"/>
          <p:cNvSpPr txBox="1"/>
          <p:nvPr>
            <p:ph idx="3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Timeline" type="titleOnly">
  <p:cSld name="TITLE_ONLY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3" name="Google Shape;53;p7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Google Shape;54;p7"/>
          <p:cNvSpPr txBox="1"/>
          <p:nvPr>
            <p:ph type="title"/>
          </p:nvPr>
        </p:nvSpPr>
        <p:spPr>
          <a:xfrm>
            <a:off x="452575" y="596800"/>
            <a:ext cx="6868800" cy="13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589475" y="2780825"/>
            <a:ext cx="16413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56" name="Google Shape;56;p7"/>
          <p:cNvSpPr txBox="1"/>
          <p:nvPr>
            <p:ph idx="2" type="body"/>
          </p:nvPr>
        </p:nvSpPr>
        <p:spPr>
          <a:xfrm>
            <a:off x="2601850" y="2780825"/>
            <a:ext cx="16413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57" name="Google Shape;57;p7"/>
          <p:cNvSpPr txBox="1"/>
          <p:nvPr>
            <p:ph idx="3" type="body"/>
          </p:nvPr>
        </p:nvSpPr>
        <p:spPr>
          <a:xfrm>
            <a:off x="4601450" y="2780825"/>
            <a:ext cx="16413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58" name="Google Shape;58;p7"/>
          <p:cNvSpPr txBox="1"/>
          <p:nvPr>
            <p:ph idx="4" type="body"/>
          </p:nvPr>
        </p:nvSpPr>
        <p:spPr>
          <a:xfrm>
            <a:off x="6602800" y="2780825"/>
            <a:ext cx="16413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59" name="Google Shape;59;p7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" name="Google Shape;60;p7"/>
          <p:cNvSpPr txBox="1"/>
          <p:nvPr>
            <p:ph idx="5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itive Advantage">
  <p:cSld name="ONE_COLUMN_TEXT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4" name="Google Shape;64;p8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8"/>
          <p:cNvSpPr txBox="1"/>
          <p:nvPr>
            <p:ph type="title"/>
          </p:nvPr>
        </p:nvSpPr>
        <p:spPr>
          <a:xfrm>
            <a:off x="452575" y="596800"/>
            <a:ext cx="4418100" cy="29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b="1" sz="4800"/>
            </a:lvl9pPr>
          </a:lstStyle>
          <a:p/>
        </p:txBody>
      </p:sp>
      <p:sp>
        <p:nvSpPr>
          <p:cNvPr id="66" name="Google Shape;66;p8"/>
          <p:cNvSpPr/>
          <p:nvPr>
            <p:ph idx="2" type="pic"/>
          </p:nvPr>
        </p:nvSpPr>
        <p:spPr>
          <a:xfrm>
            <a:off x="5039775" y="196800"/>
            <a:ext cx="3905400" cy="4749900"/>
          </a:xfrm>
          <a:prstGeom prst="roundRect">
            <a:avLst>
              <a:gd fmla="val 2053" name="adj"/>
            </a:avLst>
          </a:prstGeom>
          <a:noFill/>
          <a:ln>
            <a:noFill/>
          </a:ln>
        </p:spPr>
      </p:sp>
      <p:sp>
        <p:nvSpPr>
          <p:cNvPr id="67" name="Google Shape;67;p8"/>
          <p:cNvSpPr txBox="1"/>
          <p:nvPr>
            <p:ph idx="1" type="body"/>
          </p:nvPr>
        </p:nvSpPr>
        <p:spPr>
          <a:xfrm>
            <a:off x="452575" y="1966775"/>
            <a:ext cx="3212700" cy="20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/>
        </p:txBody>
      </p:sp>
      <p:sp>
        <p:nvSpPr>
          <p:cNvPr id="68" name="Google Shape;68;p8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" name="Google Shape;69;p8"/>
          <p:cNvSpPr txBox="1"/>
          <p:nvPr>
            <p:ph idx="3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 the Team">
  <p:cSld name="MAIN_POINT">
    <p:bg>
      <p:bgPr>
        <a:solidFill>
          <a:schemeClr val="dk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>
            <p:ph idx="2" type="pic"/>
          </p:nvPr>
        </p:nvSpPr>
        <p:spPr>
          <a:xfrm>
            <a:off x="566350" y="1569300"/>
            <a:ext cx="1466400" cy="1570200"/>
          </a:xfrm>
          <a:prstGeom prst="roundRect">
            <a:avLst>
              <a:gd fmla="val 6320" name="adj"/>
            </a:avLst>
          </a:prstGeom>
          <a:noFill/>
          <a:ln>
            <a:noFill/>
          </a:ln>
        </p:spPr>
      </p:sp>
      <p:sp>
        <p:nvSpPr>
          <p:cNvPr id="73" name="Google Shape;73;p9"/>
          <p:cNvSpPr/>
          <p:nvPr>
            <p:ph idx="3" type="pic"/>
          </p:nvPr>
        </p:nvSpPr>
        <p:spPr>
          <a:xfrm>
            <a:off x="2588275" y="1569300"/>
            <a:ext cx="1466400" cy="1570200"/>
          </a:xfrm>
          <a:prstGeom prst="roundRect">
            <a:avLst>
              <a:gd fmla="val 6320" name="adj"/>
            </a:avLst>
          </a:prstGeom>
          <a:noFill/>
          <a:ln>
            <a:noFill/>
          </a:ln>
        </p:spPr>
      </p:sp>
      <p:sp>
        <p:nvSpPr>
          <p:cNvPr id="74" name="Google Shape;74;p9"/>
          <p:cNvSpPr/>
          <p:nvPr>
            <p:ph idx="4" type="pic"/>
          </p:nvPr>
        </p:nvSpPr>
        <p:spPr>
          <a:xfrm>
            <a:off x="4613113" y="1569300"/>
            <a:ext cx="1466400" cy="1570200"/>
          </a:xfrm>
          <a:prstGeom prst="roundRect">
            <a:avLst>
              <a:gd fmla="val 6320" name="adj"/>
            </a:avLst>
          </a:prstGeom>
          <a:noFill/>
          <a:ln>
            <a:noFill/>
          </a:ln>
        </p:spPr>
      </p:sp>
      <p:sp>
        <p:nvSpPr>
          <p:cNvPr id="75" name="Google Shape;75;p9"/>
          <p:cNvSpPr/>
          <p:nvPr>
            <p:ph idx="5" type="pic"/>
          </p:nvPr>
        </p:nvSpPr>
        <p:spPr>
          <a:xfrm>
            <a:off x="6637950" y="1569300"/>
            <a:ext cx="1466400" cy="1570200"/>
          </a:xfrm>
          <a:prstGeom prst="roundRect">
            <a:avLst>
              <a:gd fmla="val 6320" name="adj"/>
            </a:avLst>
          </a:prstGeom>
          <a:noFill/>
          <a:ln>
            <a:noFill/>
          </a:ln>
        </p:spPr>
      </p:sp>
      <p:cxnSp>
        <p:nvCxnSpPr>
          <p:cNvPr id="76" name="Google Shape;76;p9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9"/>
          <p:cNvSpPr txBox="1"/>
          <p:nvPr>
            <p:ph type="title"/>
          </p:nvPr>
        </p:nvSpPr>
        <p:spPr>
          <a:xfrm>
            <a:off x="450850" y="596800"/>
            <a:ext cx="6767700" cy="18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9"/>
          <p:cNvSpPr txBox="1"/>
          <p:nvPr>
            <p:ph idx="1" type="subTitle"/>
          </p:nvPr>
        </p:nvSpPr>
        <p:spPr>
          <a:xfrm>
            <a:off x="566350" y="3190975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9"/>
          <p:cNvSpPr txBox="1"/>
          <p:nvPr>
            <p:ph idx="6" type="subTitle"/>
          </p:nvPr>
        </p:nvSpPr>
        <p:spPr>
          <a:xfrm>
            <a:off x="2588275" y="3190975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9"/>
          <p:cNvSpPr txBox="1"/>
          <p:nvPr>
            <p:ph idx="7" type="subTitle"/>
          </p:nvPr>
        </p:nvSpPr>
        <p:spPr>
          <a:xfrm>
            <a:off x="4613113" y="3190975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9"/>
          <p:cNvSpPr txBox="1"/>
          <p:nvPr>
            <p:ph idx="8" type="subTitle"/>
          </p:nvPr>
        </p:nvSpPr>
        <p:spPr>
          <a:xfrm>
            <a:off x="6637950" y="3190975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9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3" name="Google Shape;83;p9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rrent Market / Market Size">
  <p:cSld name="SECTION_TITLE_AND_DESCRIPTION">
    <p:bg>
      <p:bgPr>
        <a:solidFill>
          <a:schemeClr val="dk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87" name="Google Shape;87;p10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" name="Google Shape;88;p10"/>
          <p:cNvSpPr txBox="1"/>
          <p:nvPr>
            <p:ph idx="1" type="subTitle"/>
          </p:nvPr>
        </p:nvSpPr>
        <p:spPr>
          <a:xfrm>
            <a:off x="675475" y="305590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2" type="body"/>
          </p:nvPr>
        </p:nvSpPr>
        <p:spPr>
          <a:xfrm>
            <a:off x="604925" y="36681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0" name="Google Shape;90;p10"/>
          <p:cNvSpPr txBox="1"/>
          <p:nvPr>
            <p:ph idx="3" type="subTitle"/>
          </p:nvPr>
        </p:nvSpPr>
        <p:spPr>
          <a:xfrm>
            <a:off x="3885400" y="305590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10"/>
          <p:cNvSpPr txBox="1"/>
          <p:nvPr>
            <p:ph idx="4" type="body"/>
          </p:nvPr>
        </p:nvSpPr>
        <p:spPr>
          <a:xfrm>
            <a:off x="3814850" y="36681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2" name="Google Shape;92;p10"/>
          <p:cNvSpPr txBox="1"/>
          <p:nvPr>
            <p:ph idx="5" type="subTitle"/>
          </p:nvPr>
        </p:nvSpPr>
        <p:spPr>
          <a:xfrm>
            <a:off x="7024719" y="3055900"/>
            <a:ext cx="14664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10"/>
          <p:cNvSpPr txBox="1"/>
          <p:nvPr>
            <p:ph idx="6" type="body"/>
          </p:nvPr>
        </p:nvSpPr>
        <p:spPr>
          <a:xfrm>
            <a:off x="6954219" y="3668125"/>
            <a:ext cx="160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4" name="Google Shape;94;p10"/>
          <p:cNvSpPr txBox="1"/>
          <p:nvPr>
            <p:ph type="title"/>
          </p:nvPr>
        </p:nvSpPr>
        <p:spPr>
          <a:xfrm>
            <a:off x="450850" y="596800"/>
            <a:ext cx="6767700" cy="12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5" name="Google Shape;95;p10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08925" y="278025"/>
            <a:ext cx="4448400" cy="29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b="1"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613175" y="278025"/>
            <a:ext cx="2965500" cy="29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1"/>
          <p:cNvSpPr txBox="1"/>
          <p:nvPr>
            <p:ph type="title"/>
          </p:nvPr>
        </p:nvSpPr>
        <p:spPr>
          <a:xfrm>
            <a:off x="420875" y="1801650"/>
            <a:ext cx="4324800" cy="9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FincorX</a:t>
            </a:r>
            <a:endParaRPr/>
          </a:p>
        </p:txBody>
      </p:sp>
      <p:sp>
        <p:nvSpPr>
          <p:cNvPr id="340" name="Google Shape;340;p41"/>
          <p:cNvSpPr txBox="1"/>
          <p:nvPr>
            <p:ph idx="2" type="title"/>
          </p:nvPr>
        </p:nvSpPr>
        <p:spPr>
          <a:xfrm>
            <a:off x="420875" y="2615850"/>
            <a:ext cx="4036500" cy="7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Мы повышаем эффективность управления корп. финансами с </a:t>
            </a:r>
            <a:r>
              <a:rPr lang="en" sz="1100"/>
              <a:t>помощью ИИ</a:t>
            </a:r>
            <a:endParaRPr sz="1100"/>
          </a:p>
        </p:txBody>
      </p:sp>
      <p:pic>
        <p:nvPicPr>
          <p:cNvPr id="341" name="Google Shape;341;p41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4479" r="4470" t="0"/>
          <a:stretch/>
        </p:blipFill>
        <p:spPr>
          <a:xfrm>
            <a:off x="4319525" y="196800"/>
            <a:ext cx="4324800" cy="4749900"/>
          </a:xfrm>
          <a:prstGeom prst="roundRect">
            <a:avLst>
              <a:gd fmla="val 16667" name="adj"/>
            </a:avLst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50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25856" r="11885" t="0"/>
          <a:stretch/>
        </p:blipFill>
        <p:spPr>
          <a:xfrm>
            <a:off x="3838450" y="1576750"/>
            <a:ext cx="1466400" cy="1570200"/>
          </a:xfrm>
          <a:prstGeom prst="roundRect">
            <a:avLst>
              <a:gd fmla="val 6794" name="adj"/>
            </a:avLst>
          </a:prstGeom>
          <a:noFill/>
        </p:spPr>
      </p:pic>
      <p:sp>
        <p:nvSpPr>
          <p:cNvPr id="449" name="Google Shape;449;p50"/>
          <p:cNvSpPr txBox="1"/>
          <p:nvPr>
            <p:ph type="title"/>
          </p:nvPr>
        </p:nvSpPr>
        <p:spPr>
          <a:xfrm>
            <a:off x="450850" y="596800"/>
            <a:ext cx="6767700" cy="9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Команда</a:t>
            </a:r>
            <a:endParaRPr/>
          </a:p>
        </p:txBody>
      </p:sp>
      <p:sp>
        <p:nvSpPr>
          <p:cNvPr id="450" name="Google Shape;450;p50"/>
          <p:cNvSpPr txBox="1"/>
          <p:nvPr>
            <p:ph idx="1" type="subTitle"/>
          </p:nvPr>
        </p:nvSpPr>
        <p:spPr>
          <a:xfrm>
            <a:off x="3839150" y="3198450"/>
            <a:ext cx="1466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Vlad Nechaev</a:t>
            </a:r>
            <a:endParaRPr sz="1500"/>
          </a:p>
        </p:txBody>
      </p:sp>
      <p:sp>
        <p:nvSpPr>
          <p:cNvPr id="451" name="Google Shape;451;p50"/>
          <p:cNvSpPr/>
          <p:nvPr/>
        </p:nvSpPr>
        <p:spPr>
          <a:xfrm>
            <a:off x="3839150" y="3643550"/>
            <a:ext cx="1466400" cy="2724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CEO</a:t>
            </a:r>
            <a:endParaRPr sz="9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2" name="Google Shape;452;p50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1"/>
          <p:cNvSpPr txBox="1"/>
          <p:nvPr>
            <p:ph type="title"/>
          </p:nvPr>
        </p:nvSpPr>
        <p:spPr>
          <a:xfrm>
            <a:off x="1046600" y="1948600"/>
            <a:ext cx="4122600" cy="7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Связь</a:t>
            </a:r>
            <a:endParaRPr/>
          </a:p>
        </p:txBody>
      </p:sp>
      <p:sp>
        <p:nvSpPr>
          <p:cNvPr id="458" name="Google Shape;458;p51"/>
          <p:cNvSpPr txBox="1"/>
          <p:nvPr>
            <p:ph idx="2" type="title"/>
          </p:nvPr>
        </p:nvSpPr>
        <p:spPr>
          <a:xfrm>
            <a:off x="1046600" y="2748575"/>
            <a:ext cx="4122600" cy="7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+7 (929) 596-75-71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nechaevvlad06@mail.ru</a:t>
            </a:r>
            <a:endParaRPr sz="1600"/>
          </a:p>
        </p:txBody>
      </p:sp>
      <p:sp>
        <p:nvSpPr>
          <p:cNvPr id="459" name="Google Shape;459;p51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0" name="Google Shape;460;p51"/>
          <p:cNvPicPr preferRelativeResize="0"/>
          <p:nvPr/>
        </p:nvPicPr>
        <p:blipFill rotWithShape="1">
          <a:blip r:embed="rId3">
            <a:alphaModFix/>
          </a:blip>
          <a:srcRect b="26747" l="0" r="0" t="26742"/>
          <a:stretch/>
        </p:blipFill>
        <p:spPr>
          <a:xfrm>
            <a:off x="4970550" y="1501550"/>
            <a:ext cx="2370850" cy="239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2"/>
          <p:cNvSpPr txBox="1"/>
          <p:nvPr>
            <p:ph type="title"/>
          </p:nvPr>
        </p:nvSpPr>
        <p:spPr>
          <a:xfrm>
            <a:off x="452575" y="596800"/>
            <a:ext cx="8369100" cy="11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Стартапы неэффективно управляют финансами</a:t>
            </a:r>
            <a:endParaRPr/>
          </a:p>
        </p:txBody>
      </p:sp>
      <p:sp>
        <p:nvSpPr>
          <p:cNvPr id="347" name="Google Shape;347;p42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8" name="Google Shape;348;p42"/>
          <p:cNvSpPr txBox="1"/>
          <p:nvPr/>
        </p:nvSpPr>
        <p:spPr>
          <a:xfrm>
            <a:off x="6413125" y="3793775"/>
            <a:ext cx="183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Крах</a:t>
            </a:r>
            <a:endParaRPr b="1" sz="1200"/>
          </a:p>
        </p:txBody>
      </p:sp>
      <p:sp>
        <p:nvSpPr>
          <p:cNvPr id="349" name="Google Shape;349;p42"/>
          <p:cNvSpPr txBox="1"/>
          <p:nvPr/>
        </p:nvSpPr>
        <p:spPr>
          <a:xfrm>
            <a:off x="420863" y="3793775"/>
            <a:ext cx="23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Проблемы с ликвидностью</a:t>
            </a:r>
            <a:endParaRPr b="1" sz="1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0" name="Google Shape;350;p42"/>
          <p:cNvSpPr txBox="1"/>
          <p:nvPr/>
        </p:nvSpPr>
        <p:spPr>
          <a:xfrm>
            <a:off x="3417000" y="3793775"/>
            <a:ext cx="23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Рост долговой нагрузки</a:t>
            </a:r>
            <a:endParaRPr b="1" sz="1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51" name="Google Shape;35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650" y="2144675"/>
            <a:ext cx="1544450" cy="15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0400" y="2144650"/>
            <a:ext cx="1544450" cy="15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9763" y="2144663"/>
            <a:ext cx="1544475" cy="154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3"/>
          <p:cNvSpPr txBox="1"/>
          <p:nvPr>
            <p:ph type="title"/>
          </p:nvPr>
        </p:nvSpPr>
        <p:spPr>
          <a:xfrm>
            <a:off x="452575" y="596800"/>
            <a:ext cx="83019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Платформа для управления денежными потоками</a:t>
            </a:r>
            <a:endParaRPr/>
          </a:p>
        </p:txBody>
      </p:sp>
      <p:sp>
        <p:nvSpPr>
          <p:cNvPr id="359" name="Google Shape;359;p43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0" name="Google Shape;360;p43"/>
          <p:cNvSpPr txBox="1"/>
          <p:nvPr/>
        </p:nvSpPr>
        <p:spPr>
          <a:xfrm>
            <a:off x="452575" y="2280175"/>
            <a:ext cx="8301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</a:pPr>
            <a:r>
              <a:rPr lang="en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Использование ИИ для построения точных прогнозов денежных потоков.</a:t>
            </a:r>
            <a:endParaRPr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</a:pPr>
            <a:r>
              <a:rPr lang="en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Система, дающая персонализированные рекомендации для оптимизации затрат.</a:t>
            </a:r>
            <a:endParaRPr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</a:pPr>
            <a:r>
              <a:rPr lang="en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Автоматическая генерация подробных отчетов, доступных для инвесторов и руководства.</a:t>
            </a:r>
            <a:endParaRPr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4"/>
          <p:cNvSpPr txBox="1"/>
          <p:nvPr>
            <p:ph type="title"/>
          </p:nvPr>
        </p:nvSpPr>
        <p:spPr>
          <a:xfrm>
            <a:off x="452575" y="596800"/>
            <a:ext cx="42636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Рынок</a:t>
            </a:r>
            <a:endParaRPr/>
          </a:p>
        </p:txBody>
      </p:sp>
      <p:sp>
        <p:nvSpPr>
          <p:cNvPr id="366" name="Google Shape;366;p44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7" name="Google Shape;367;p44"/>
          <p:cNvSpPr/>
          <p:nvPr/>
        </p:nvSpPr>
        <p:spPr>
          <a:xfrm>
            <a:off x="4537400" y="1278400"/>
            <a:ext cx="4546800" cy="4546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8" name="Google Shape;368;p44"/>
          <p:cNvSpPr/>
          <p:nvPr/>
        </p:nvSpPr>
        <p:spPr>
          <a:xfrm>
            <a:off x="5059100" y="2346475"/>
            <a:ext cx="3503400" cy="3503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9" name="Google Shape;369;p44"/>
          <p:cNvSpPr/>
          <p:nvPr/>
        </p:nvSpPr>
        <p:spPr>
          <a:xfrm>
            <a:off x="5652200" y="3532675"/>
            <a:ext cx="2317200" cy="231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0" name="Google Shape;370;p44"/>
          <p:cNvSpPr txBox="1"/>
          <p:nvPr/>
        </p:nvSpPr>
        <p:spPr>
          <a:xfrm>
            <a:off x="5691200" y="1392175"/>
            <a:ext cx="2239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TAM</a:t>
            </a:r>
            <a:endParaRPr b="1"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Стартапы в России, которые могут быть потенциальными пользователями → 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₽750 млн/год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1" name="Google Shape;371;p44"/>
          <p:cNvSpPr txBox="1"/>
          <p:nvPr/>
        </p:nvSpPr>
        <p:spPr>
          <a:xfrm>
            <a:off x="5691200" y="2509388"/>
            <a:ext cx="2239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SAM</a:t>
            </a:r>
            <a:endParaRPr b="1"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Стартапы, где возникает  необходимость</a:t>
            </a: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в управлении денежными потоками -&gt;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₽637 млн/год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2" name="Google Shape;372;p44"/>
          <p:cNvSpPr txBox="1"/>
          <p:nvPr/>
        </p:nvSpPr>
        <p:spPr>
          <a:xfrm>
            <a:off x="5816450" y="3713425"/>
            <a:ext cx="1988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SOM</a:t>
            </a:r>
            <a:endParaRPr b="1"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Цель на 1-3 года: 0,1% от SAM → 64 млн/год.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3" name="Google Shape;373;p44"/>
          <p:cNvSpPr txBox="1"/>
          <p:nvPr/>
        </p:nvSpPr>
        <p:spPr>
          <a:xfrm>
            <a:off x="452575" y="1704550"/>
            <a:ext cx="4306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Целевая аудитория</a:t>
            </a:r>
            <a:r>
              <a:rPr lang="en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- Стартапы в технологических и инновационных отраслях, получающие финансирование</a:t>
            </a:r>
            <a:endParaRPr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5"/>
          <p:cNvSpPr txBox="1"/>
          <p:nvPr>
            <p:ph type="title"/>
          </p:nvPr>
        </p:nvSpPr>
        <p:spPr>
          <a:xfrm>
            <a:off x="452575" y="596800"/>
            <a:ext cx="42636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Конкуренты</a:t>
            </a:r>
            <a:endParaRPr/>
          </a:p>
        </p:txBody>
      </p:sp>
      <p:sp>
        <p:nvSpPr>
          <p:cNvPr id="379" name="Google Shape;379;p45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80" name="Google Shape;380;p45"/>
          <p:cNvGraphicFramePr/>
          <p:nvPr/>
        </p:nvGraphicFramePr>
        <p:xfrm>
          <a:off x="452550" y="1618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{D66DE138-9D4B-403F-8B75-6328F0F546C2}</a:tableStyleId>
              </a:tblPr>
              <a:tblGrid>
                <a:gridCol w="4033950"/>
                <a:gridCol w="4033950"/>
              </a:tblGrid>
              <a:tr h="827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ФИНОЛОГ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Н</a:t>
                      </a:r>
                      <a:r>
                        <a:rPr lang="en"/>
                        <a:t>е предоставляет гибкие инструменты для глубокого анализа специфических отраслевых показателей.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ФИНТАБЛО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Меньшая возможность адаптации под специфические бизнес-процессы, если требуется глубокая настройка отчетности.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7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ADESK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Фокус на базовой автоматизации </a:t>
                      </a:r>
                      <a:r>
                        <a:rPr lang="en"/>
                        <a:t>ограничивает</a:t>
                      </a:r>
                      <a:r>
                        <a:rPr lang="en"/>
                        <a:t> возможности для глубокого аналитического анализа.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6"/>
          <p:cNvSpPr txBox="1"/>
          <p:nvPr>
            <p:ph type="title"/>
          </p:nvPr>
        </p:nvSpPr>
        <p:spPr>
          <a:xfrm>
            <a:off x="450850" y="571325"/>
            <a:ext cx="7817700" cy="7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 работает решение</a:t>
            </a:r>
            <a:endParaRPr/>
          </a:p>
        </p:txBody>
      </p:sp>
      <p:sp>
        <p:nvSpPr>
          <p:cNvPr id="386" name="Google Shape;386;p46"/>
          <p:cNvSpPr txBox="1"/>
          <p:nvPr>
            <p:ph idx="7" type="body"/>
          </p:nvPr>
        </p:nvSpPr>
        <p:spPr>
          <a:xfrm>
            <a:off x="420875" y="1629775"/>
            <a:ext cx="7847700" cy="29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Виртуальный советник</a:t>
            </a:r>
            <a:r>
              <a:rPr lang="en" sz="1400"/>
              <a:t>: ИИ, который анализирует данные, предлагает стратегические рекомендации по оптимизации расходов и выдает отчетность.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Обучение на данных отрасли</a:t>
            </a:r>
            <a:r>
              <a:rPr lang="en" sz="1400"/>
              <a:t>: Сравнение с аналогичными стартапами для выдачи персонализированных советов по развитию.</a:t>
            </a:r>
            <a:endParaRPr sz="1400"/>
          </a:p>
        </p:txBody>
      </p:sp>
      <p:sp>
        <p:nvSpPr>
          <p:cNvPr id="387" name="Google Shape;387;p46"/>
          <p:cNvSpPr txBox="1"/>
          <p:nvPr>
            <p:ph idx="12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7"/>
          <p:cNvSpPr txBox="1"/>
          <p:nvPr>
            <p:ph idx="2" type="body"/>
          </p:nvPr>
        </p:nvSpPr>
        <p:spPr>
          <a:xfrm>
            <a:off x="4572000" y="3156125"/>
            <a:ext cx="2930400" cy="15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Комиссия от партнёров (ERP, CRM) за каждого клиента, пришедшего через них (5–10% от суммы сделки). </a:t>
            </a:r>
            <a:endParaRPr sz="1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Совместные маркетинговые акции с вендорами ПО.</a:t>
            </a:r>
            <a:endParaRPr sz="1000"/>
          </a:p>
        </p:txBody>
      </p:sp>
      <p:sp>
        <p:nvSpPr>
          <p:cNvPr id="393" name="Google Shape;393;p47"/>
          <p:cNvSpPr txBox="1"/>
          <p:nvPr>
            <p:ph type="title"/>
          </p:nvPr>
        </p:nvSpPr>
        <p:spPr>
          <a:xfrm>
            <a:off x="450850" y="596800"/>
            <a:ext cx="6767700" cy="8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Бизнес-модель</a:t>
            </a:r>
            <a:endParaRPr/>
          </a:p>
        </p:txBody>
      </p:sp>
      <p:sp>
        <p:nvSpPr>
          <p:cNvPr id="394" name="Google Shape;394;p47"/>
          <p:cNvSpPr/>
          <p:nvPr/>
        </p:nvSpPr>
        <p:spPr>
          <a:xfrm>
            <a:off x="5233500" y="1430488"/>
            <a:ext cx="1607400" cy="16074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Партнерские</a:t>
            </a:r>
            <a:endParaRPr b="1"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программы</a:t>
            </a:r>
            <a:endParaRPr b="1"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5" name="Google Shape;395;p47"/>
          <p:cNvSpPr txBox="1"/>
          <p:nvPr>
            <p:ph idx="2" type="body"/>
          </p:nvPr>
        </p:nvSpPr>
        <p:spPr>
          <a:xfrm>
            <a:off x="1641600" y="3156125"/>
            <a:ext cx="2930400" cy="1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Basic</a:t>
            </a:r>
            <a:r>
              <a:rPr lang="en" sz="1000"/>
              <a:t> (₽1990/месяц): Минимальная аналитика и базовая отчетность.</a:t>
            </a:r>
            <a:endParaRPr sz="1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Pro</a:t>
            </a:r>
            <a:r>
              <a:rPr lang="en" sz="1000"/>
              <a:t> (₽4990/месяц): </a:t>
            </a:r>
            <a:endParaRPr sz="1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Расширенная аналитика и ИИ.</a:t>
            </a:r>
            <a:endParaRPr sz="1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Enterprise</a:t>
            </a:r>
            <a:r>
              <a:rPr lang="en" sz="1000"/>
              <a:t> (Договорная): </a:t>
            </a:r>
            <a:r>
              <a:rPr lang="en" sz="1000"/>
              <a:t>кастомизация под процессы клиента, прямые интеграции с ERP/CRM</a:t>
            </a:r>
            <a:endParaRPr sz="1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96" name="Google Shape;396;p47"/>
          <p:cNvSpPr/>
          <p:nvPr/>
        </p:nvSpPr>
        <p:spPr>
          <a:xfrm>
            <a:off x="2303100" y="1430488"/>
            <a:ext cx="1607400" cy="16074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Подписки</a:t>
            </a:r>
            <a:endParaRPr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8"/>
          <p:cNvSpPr txBox="1"/>
          <p:nvPr>
            <p:ph type="title"/>
          </p:nvPr>
        </p:nvSpPr>
        <p:spPr>
          <a:xfrm>
            <a:off x="452575" y="596800"/>
            <a:ext cx="6868800" cy="7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Дорожная карта</a:t>
            </a:r>
            <a:endParaRPr/>
          </a:p>
        </p:txBody>
      </p:sp>
      <p:sp>
        <p:nvSpPr>
          <p:cNvPr id="402" name="Google Shape;402;p48"/>
          <p:cNvSpPr txBox="1"/>
          <p:nvPr>
            <p:ph idx="5" type="sldNum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03" name="Google Shape;403;p48"/>
          <p:cNvCxnSpPr/>
          <p:nvPr/>
        </p:nvCxnSpPr>
        <p:spPr>
          <a:xfrm flipH="1">
            <a:off x="377825" y="3008700"/>
            <a:ext cx="8172000" cy="147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404" name="Google Shape;404;p48"/>
          <p:cNvCxnSpPr/>
          <p:nvPr/>
        </p:nvCxnSpPr>
        <p:spPr>
          <a:xfrm>
            <a:off x="571450" y="2638275"/>
            <a:ext cx="0" cy="3852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405" name="Google Shape;405;p48"/>
          <p:cNvSpPr txBox="1"/>
          <p:nvPr/>
        </p:nvSpPr>
        <p:spPr>
          <a:xfrm>
            <a:off x="-6800" y="2095025"/>
            <a:ext cx="115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rPr>
              <a:t>Валидация концепции</a:t>
            </a:r>
            <a:endParaRPr sz="1200">
              <a:solidFill>
                <a:schemeClr val="dk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cxnSp>
        <p:nvCxnSpPr>
          <p:cNvPr id="406" name="Google Shape;406;p48"/>
          <p:cNvCxnSpPr/>
          <p:nvPr/>
        </p:nvCxnSpPr>
        <p:spPr>
          <a:xfrm rot="10800000">
            <a:off x="1305315" y="3023469"/>
            <a:ext cx="0" cy="3852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407" name="Google Shape;407;p48"/>
          <p:cNvSpPr txBox="1"/>
          <p:nvPr/>
        </p:nvSpPr>
        <p:spPr>
          <a:xfrm>
            <a:off x="481975" y="3408750"/>
            <a:ext cx="164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MVP в виде</a:t>
            </a:r>
            <a:endParaRPr b="1" sz="1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Телеграм-бота</a:t>
            </a:r>
            <a:endParaRPr b="1" sz="1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408" name="Google Shape;408;p48"/>
          <p:cNvCxnSpPr/>
          <p:nvPr/>
        </p:nvCxnSpPr>
        <p:spPr>
          <a:xfrm>
            <a:off x="2128675" y="2638263"/>
            <a:ext cx="0" cy="3852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409" name="Google Shape;409;p48"/>
          <p:cNvSpPr txBox="1"/>
          <p:nvPr/>
        </p:nvSpPr>
        <p:spPr>
          <a:xfrm>
            <a:off x="1550413" y="2111963"/>
            <a:ext cx="115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rPr>
              <a:t>Поиск инвестиций</a:t>
            </a:r>
            <a:endParaRPr sz="1200">
              <a:solidFill>
                <a:schemeClr val="dk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cxnSp>
        <p:nvCxnSpPr>
          <p:cNvPr id="410" name="Google Shape;410;p48"/>
          <p:cNvCxnSpPr/>
          <p:nvPr/>
        </p:nvCxnSpPr>
        <p:spPr>
          <a:xfrm rot="10800000">
            <a:off x="2952015" y="3023469"/>
            <a:ext cx="0" cy="3852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411" name="Google Shape;411;p48"/>
          <p:cNvSpPr txBox="1"/>
          <p:nvPr/>
        </p:nvSpPr>
        <p:spPr>
          <a:xfrm>
            <a:off x="2128675" y="3408750"/>
            <a:ext cx="164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rPr>
              <a:t>Формирование команды</a:t>
            </a:r>
            <a:endParaRPr sz="1200">
              <a:solidFill>
                <a:schemeClr val="dk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412" name="Google Shape;412;p48"/>
          <p:cNvSpPr/>
          <p:nvPr/>
        </p:nvSpPr>
        <p:spPr>
          <a:xfrm>
            <a:off x="2916025" y="2208863"/>
            <a:ext cx="1724700" cy="360300"/>
          </a:xfrm>
          <a:prstGeom prst="roundRect">
            <a:avLst>
              <a:gd fmla="val 50000" name="adj"/>
            </a:avLst>
          </a:prstGeom>
          <a:solidFill>
            <a:srgbClr val="1A36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6F5EC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2026</a:t>
            </a:r>
            <a:endParaRPr sz="1100">
              <a:solidFill>
                <a:srgbClr val="F6F5EC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413" name="Google Shape;413;p48"/>
          <p:cNvCxnSpPr/>
          <p:nvPr/>
        </p:nvCxnSpPr>
        <p:spPr>
          <a:xfrm>
            <a:off x="3778375" y="2638263"/>
            <a:ext cx="0" cy="3852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414" name="Google Shape;414;p48"/>
          <p:cNvCxnSpPr/>
          <p:nvPr/>
        </p:nvCxnSpPr>
        <p:spPr>
          <a:xfrm rot="10800000">
            <a:off x="4604715" y="3023469"/>
            <a:ext cx="0" cy="3852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415" name="Google Shape;415;p48"/>
          <p:cNvSpPr txBox="1"/>
          <p:nvPr/>
        </p:nvSpPr>
        <p:spPr>
          <a:xfrm>
            <a:off x="3781375" y="3408750"/>
            <a:ext cx="164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rPr>
              <a:t>Разработка веб платформы</a:t>
            </a:r>
            <a:endParaRPr sz="1200">
              <a:solidFill>
                <a:schemeClr val="dk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cxnSp>
        <p:nvCxnSpPr>
          <p:cNvPr id="416" name="Google Shape;416;p48"/>
          <p:cNvCxnSpPr/>
          <p:nvPr/>
        </p:nvCxnSpPr>
        <p:spPr>
          <a:xfrm>
            <a:off x="5428075" y="2623488"/>
            <a:ext cx="0" cy="3852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417" name="Google Shape;417;p48"/>
          <p:cNvSpPr txBox="1"/>
          <p:nvPr/>
        </p:nvSpPr>
        <p:spPr>
          <a:xfrm>
            <a:off x="4604713" y="2111975"/>
            <a:ext cx="164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rPr>
              <a:t>Миграция пользователей</a:t>
            </a:r>
            <a:endParaRPr sz="1200">
              <a:solidFill>
                <a:schemeClr val="dk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cxnSp>
        <p:nvCxnSpPr>
          <p:cNvPr id="418" name="Google Shape;418;p48"/>
          <p:cNvCxnSpPr/>
          <p:nvPr/>
        </p:nvCxnSpPr>
        <p:spPr>
          <a:xfrm rot="10800000">
            <a:off x="6257415" y="3008694"/>
            <a:ext cx="0" cy="3852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419" name="Google Shape;419;p48"/>
          <p:cNvSpPr txBox="1"/>
          <p:nvPr/>
        </p:nvSpPr>
        <p:spPr>
          <a:xfrm>
            <a:off x="5434075" y="3393975"/>
            <a:ext cx="164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rPr>
              <a:t>Рекламная кампания</a:t>
            </a:r>
            <a:endParaRPr sz="1200">
              <a:solidFill>
                <a:schemeClr val="dk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cxnSp>
        <p:nvCxnSpPr>
          <p:cNvPr id="420" name="Google Shape;420;p48"/>
          <p:cNvCxnSpPr/>
          <p:nvPr/>
        </p:nvCxnSpPr>
        <p:spPr>
          <a:xfrm>
            <a:off x="7260875" y="2623500"/>
            <a:ext cx="0" cy="3852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421" name="Google Shape;421;p48"/>
          <p:cNvSpPr txBox="1"/>
          <p:nvPr/>
        </p:nvSpPr>
        <p:spPr>
          <a:xfrm>
            <a:off x="6437513" y="2104575"/>
            <a:ext cx="164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rPr>
              <a:t>Внесение улучшений</a:t>
            </a:r>
            <a:endParaRPr sz="1200">
              <a:solidFill>
                <a:schemeClr val="dk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422" name="Google Shape;422;p48"/>
          <p:cNvSpPr/>
          <p:nvPr/>
        </p:nvSpPr>
        <p:spPr>
          <a:xfrm>
            <a:off x="7222025" y="3490863"/>
            <a:ext cx="1724700" cy="360300"/>
          </a:xfrm>
          <a:prstGeom prst="roundRect">
            <a:avLst>
              <a:gd fmla="val 50000" name="adj"/>
            </a:avLst>
          </a:prstGeom>
          <a:solidFill>
            <a:srgbClr val="1A36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6F5EC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Положительная чистая прибыль</a:t>
            </a:r>
            <a:endParaRPr sz="900">
              <a:solidFill>
                <a:srgbClr val="F6F5EC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423" name="Google Shape;423;p48"/>
          <p:cNvCxnSpPr/>
          <p:nvPr/>
        </p:nvCxnSpPr>
        <p:spPr>
          <a:xfrm rot="10800000">
            <a:off x="8084365" y="3008694"/>
            <a:ext cx="0" cy="3852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9"/>
          <p:cNvSpPr txBox="1"/>
          <p:nvPr>
            <p:ph idx="1" type="subTitle"/>
          </p:nvPr>
        </p:nvSpPr>
        <p:spPr>
          <a:xfrm>
            <a:off x="3486575" y="2706950"/>
            <a:ext cx="1466400" cy="2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Команда</a:t>
            </a:r>
            <a:endParaRPr/>
          </a:p>
        </p:txBody>
      </p:sp>
      <p:sp>
        <p:nvSpPr>
          <p:cNvPr id="429" name="Google Shape;429;p49"/>
          <p:cNvSpPr txBox="1"/>
          <p:nvPr>
            <p:ph idx="2" type="body"/>
          </p:nvPr>
        </p:nvSpPr>
        <p:spPr>
          <a:xfrm>
            <a:off x="3416075" y="2982325"/>
            <a:ext cx="1607400" cy="10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4.080.000₽</a:t>
            </a:r>
            <a:endParaRPr/>
          </a:p>
        </p:txBody>
      </p:sp>
      <p:sp>
        <p:nvSpPr>
          <p:cNvPr id="430" name="Google Shape;430;p49"/>
          <p:cNvSpPr txBox="1"/>
          <p:nvPr>
            <p:ph idx="3" type="subTitle"/>
          </p:nvPr>
        </p:nvSpPr>
        <p:spPr>
          <a:xfrm>
            <a:off x="5358925" y="2706950"/>
            <a:ext cx="1466400" cy="2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Маркетинг</a:t>
            </a:r>
            <a:endParaRPr/>
          </a:p>
        </p:txBody>
      </p:sp>
      <p:sp>
        <p:nvSpPr>
          <p:cNvPr id="431" name="Google Shape;431;p49"/>
          <p:cNvSpPr txBox="1"/>
          <p:nvPr>
            <p:ph idx="4" type="body"/>
          </p:nvPr>
        </p:nvSpPr>
        <p:spPr>
          <a:xfrm>
            <a:off x="5288425" y="2982325"/>
            <a:ext cx="1607400" cy="10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600.000₽</a:t>
            </a:r>
            <a:endParaRPr/>
          </a:p>
        </p:txBody>
      </p:sp>
      <p:sp>
        <p:nvSpPr>
          <p:cNvPr id="432" name="Google Shape;432;p49"/>
          <p:cNvSpPr txBox="1"/>
          <p:nvPr>
            <p:ph idx="5" type="subTitle"/>
          </p:nvPr>
        </p:nvSpPr>
        <p:spPr>
          <a:xfrm>
            <a:off x="7194150" y="2706950"/>
            <a:ext cx="1540500" cy="2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Инфраструктура</a:t>
            </a:r>
            <a:endParaRPr/>
          </a:p>
        </p:txBody>
      </p:sp>
      <p:sp>
        <p:nvSpPr>
          <p:cNvPr id="433" name="Google Shape;433;p49"/>
          <p:cNvSpPr txBox="1"/>
          <p:nvPr>
            <p:ph idx="6" type="body"/>
          </p:nvPr>
        </p:nvSpPr>
        <p:spPr>
          <a:xfrm>
            <a:off x="7160775" y="2982325"/>
            <a:ext cx="1607400" cy="10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520.000₽</a:t>
            </a:r>
            <a:endParaRPr/>
          </a:p>
        </p:txBody>
      </p:sp>
      <p:sp>
        <p:nvSpPr>
          <p:cNvPr id="434" name="Google Shape;434;p49"/>
          <p:cNvSpPr/>
          <p:nvPr/>
        </p:nvSpPr>
        <p:spPr>
          <a:xfrm>
            <a:off x="5913563" y="1869913"/>
            <a:ext cx="357121" cy="357121"/>
          </a:xfrm>
          <a:custGeom>
            <a:rect b="b" l="l" r="r" t="t"/>
            <a:pathLst>
              <a:path extrusionOk="0" h="108630" w="108630">
                <a:moveTo>
                  <a:pt x="7709" y="0"/>
                </a:moveTo>
                <a:lnTo>
                  <a:pt x="7709" y="12615"/>
                </a:lnTo>
                <a:lnTo>
                  <a:pt x="86203" y="12615"/>
                </a:lnTo>
                <a:lnTo>
                  <a:pt x="0" y="99519"/>
                </a:lnTo>
                <a:lnTo>
                  <a:pt x="9111" y="108630"/>
                </a:lnTo>
                <a:lnTo>
                  <a:pt x="95314" y="22427"/>
                </a:lnTo>
                <a:lnTo>
                  <a:pt x="95314" y="100220"/>
                </a:lnTo>
                <a:lnTo>
                  <a:pt x="108630" y="100220"/>
                </a:lnTo>
                <a:lnTo>
                  <a:pt x="10863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9"/>
          <p:cNvSpPr txBox="1"/>
          <p:nvPr>
            <p:ph type="title"/>
          </p:nvPr>
        </p:nvSpPr>
        <p:spPr>
          <a:xfrm>
            <a:off x="430425" y="589975"/>
            <a:ext cx="85287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Необходимые ресурсы на 6 м.</a:t>
            </a:r>
            <a:endParaRPr/>
          </a:p>
        </p:txBody>
      </p:sp>
      <p:sp>
        <p:nvSpPr>
          <p:cNvPr id="436" name="Google Shape;436;p49"/>
          <p:cNvSpPr/>
          <p:nvPr/>
        </p:nvSpPr>
        <p:spPr>
          <a:xfrm>
            <a:off x="603475" y="1753866"/>
            <a:ext cx="2313300" cy="589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₽5.680.000</a:t>
            </a:r>
            <a:endParaRPr sz="2400">
              <a:solidFill>
                <a:schemeClr val="dk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437" name="Google Shape;437;p49"/>
          <p:cNvCxnSpPr/>
          <p:nvPr/>
        </p:nvCxnSpPr>
        <p:spPr>
          <a:xfrm>
            <a:off x="5182025" y="2827800"/>
            <a:ext cx="0" cy="12324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8" name="Google Shape;438;p49"/>
          <p:cNvCxnSpPr/>
          <p:nvPr/>
        </p:nvCxnSpPr>
        <p:spPr>
          <a:xfrm>
            <a:off x="7021675" y="2827800"/>
            <a:ext cx="0" cy="12324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9" name="Google Shape;439;p49"/>
          <p:cNvSpPr/>
          <p:nvPr/>
        </p:nvSpPr>
        <p:spPr>
          <a:xfrm>
            <a:off x="3947012" y="1869905"/>
            <a:ext cx="545532" cy="357148"/>
          </a:xfrm>
          <a:custGeom>
            <a:rect b="b" l="l" r="r" t="t"/>
            <a:pathLst>
              <a:path extrusionOk="0" h="127553" w="194833">
                <a:moveTo>
                  <a:pt x="65178" y="12615"/>
                </a:moveTo>
                <a:lnTo>
                  <a:pt x="72186" y="14017"/>
                </a:lnTo>
                <a:lnTo>
                  <a:pt x="77793" y="18222"/>
                </a:lnTo>
                <a:lnTo>
                  <a:pt x="81998" y="23829"/>
                </a:lnTo>
                <a:lnTo>
                  <a:pt x="82699" y="30136"/>
                </a:lnTo>
                <a:lnTo>
                  <a:pt x="81998" y="37145"/>
                </a:lnTo>
                <a:lnTo>
                  <a:pt x="77793" y="42751"/>
                </a:lnTo>
                <a:lnTo>
                  <a:pt x="72186" y="46956"/>
                </a:lnTo>
                <a:lnTo>
                  <a:pt x="65178" y="47657"/>
                </a:lnTo>
                <a:lnTo>
                  <a:pt x="58870" y="46956"/>
                </a:lnTo>
                <a:lnTo>
                  <a:pt x="53264" y="42751"/>
                </a:lnTo>
                <a:lnTo>
                  <a:pt x="49059" y="37145"/>
                </a:lnTo>
                <a:lnTo>
                  <a:pt x="47657" y="30136"/>
                </a:lnTo>
                <a:lnTo>
                  <a:pt x="49059" y="23829"/>
                </a:lnTo>
                <a:lnTo>
                  <a:pt x="53264" y="18222"/>
                </a:lnTo>
                <a:lnTo>
                  <a:pt x="58870" y="14017"/>
                </a:lnTo>
                <a:lnTo>
                  <a:pt x="65178" y="12615"/>
                </a:lnTo>
                <a:close/>
                <a:moveTo>
                  <a:pt x="102322" y="0"/>
                </a:moveTo>
                <a:lnTo>
                  <a:pt x="107929" y="6308"/>
                </a:lnTo>
                <a:lnTo>
                  <a:pt x="110732" y="14017"/>
                </a:lnTo>
                <a:lnTo>
                  <a:pt x="112835" y="22427"/>
                </a:lnTo>
                <a:lnTo>
                  <a:pt x="113536" y="30136"/>
                </a:lnTo>
                <a:lnTo>
                  <a:pt x="112835" y="38546"/>
                </a:lnTo>
                <a:lnTo>
                  <a:pt x="110732" y="46956"/>
                </a:lnTo>
                <a:lnTo>
                  <a:pt x="107929" y="53965"/>
                </a:lnTo>
                <a:lnTo>
                  <a:pt x="102322" y="60973"/>
                </a:lnTo>
                <a:lnTo>
                  <a:pt x="102322" y="60973"/>
                </a:lnTo>
                <a:lnTo>
                  <a:pt x="107929" y="59571"/>
                </a:lnTo>
                <a:lnTo>
                  <a:pt x="117741" y="54666"/>
                </a:lnTo>
                <a:lnTo>
                  <a:pt x="121946" y="50461"/>
                </a:lnTo>
                <a:lnTo>
                  <a:pt x="125450" y="46256"/>
                </a:lnTo>
                <a:lnTo>
                  <a:pt x="128954" y="36444"/>
                </a:lnTo>
                <a:lnTo>
                  <a:pt x="129655" y="30136"/>
                </a:lnTo>
                <a:lnTo>
                  <a:pt x="128954" y="24530"/>
                </a:lnTo>
                <a:lnTo>
                  <a:pt x="125450" y="14718"/>
                </a:lnTo>
                <a:lnTo>
                  <a:pt x="121946" y="9812"/>
                </a:lnTo>
                <a:lnTo>
                  <a:pt x="117741" y="6308"/>
                </a:lnTo>
                <a:lnTo>
                  <a:pt x="107929" y="1402"/>
                </a:lnTo>
                <a:lnTo>
                  <a:pt x="102322" y="0"/>
                </a:lnTo>
                <a:close/>
                <a:moveTo>
                  <a:pt x="59571" y="0"/>
                </a:moveTo>
                <a:lnTo>
                  <a:pt x="48358" y="4906"/>
                </a:lnTo>
                <a:lnTo>
                  <a:pt x="43452" y="9111"/>
                </a:lnTo>
                <a:lnTo>
                  <a:pt x="39948" y="13316"/>
                </a:lnTo>
                <a:lnTo>
                  <a:pt x="35042" y="24530"/>
                </a:lnTo>
                <a:lnTo>
                  <a:pt x="35042" y="30136"/>
                </a:lnTo>
                <a:lnTo>
                  <a:pt x="35042" y="36444"/>
                </a:lnTo>
                <a:lnTo>
                  <a:pt x="39948" y="47657"/>
                </a:lnTo>
                <a:lnTo>
                  <a:pt x="43452" y="51862"/>
                </a:lnTo>
                <a:lnTo>
                  <a:pt x="48358" y="56067"/>
                </a:lnTo>
                <a:lnTo>
                  <a:pt x="59571" y="60973"/>
                </a:lnTo>
                <a:lnTo>
                  <a:pt x="71485" y="60973"/>
                </a:lnTo>
                <a:lnTo>
                  <a:pt x="82699" y="56067"/>
                </a:lnTo>
                <a:lnTo>
                  <a:pt x="86904" y="51862"/>
                </a:lnTo>
                <a:lnTo>
                  <a:pt x="91109" y="47657"/>
                </a:lnTo>
                <a:lnTo>
                  <a:pt x="96015" y="36444"/>
                </a:lnTo>
                <a:lnTo>
                  <a:pt x="96015" y="30136"/>
                </a:lnTo>
                <a:lnTo>
                  <a:pt x="96015" y="24530"/>
                </a:lnTo>
                <a:lnTo>
                  <a:pt x="91109" y="13316"/>
                </a:lnTo>
                <a:lnTo>
                  <a:pt x="86904" y="9111"/>
                </a:lnTo>
                <a:lnTo>
                  <a:pt x="82699" y="4906"/>
                </a:lnTo>
                <a:lnTo>
                  <a:pt x="71485" y="0"/>
                </a:lnTo>
                <a:close/>
                <a:moveTo>
                  <a:pt x="164697" y="22427"/>
                </a:moveTo>
                <a:lnTo>
                  <a:pt x="164697" y="39948"/>
                </a:lnTo>
                <a:lnTo>
                  <a:pt x="147176" y="39948"/>
                </a:lnTo>
                <a:lnTo>
                  <a:pt x="147176" y="52563"/>
                </a:lnTo>
                <a:lnTo>
                  <a:pt x="164697" y="52563"/>
                </a:lnTo>
                <a:lnTo>
                  <a:pt x="164697" y="70084"/>
                </a:lnTo>
                <a:lnTo>
                  <a:pt x="177312" y="70084"/>
                </a:lnTo>
                <a:lnTo>
                  <a:pt x="177312" y="52563"/>
                </a:lnTo>
                <a:lnTo>
                  <a:pt x="194833" y="52563"/>
                </a:lnTo>
                <a:lnTo>
                  <a:pt x="194833" y="39948"/>
                </a:lnTo>
                <a:lnTo>
                  <a:pt x="177312" y="39948"/>
                </a:lnTo>
                <a:lnTo>
                  <a:pt x="177312" y="22427"/>
                </a:lnTo>
                <a:close/>
                <a:moveTo>
                  <a:pt x="65178" y="88306"/>
                </a:moveTo>
                <a:lnTo>
                  <a:pt x="77092" y="89007"/>
                </a:lnTo>
                <a:lnTo>
                  <a:pt x="89006" y="91109"/>
                </a:lnTo>
                <a:lnTo>
                  <a:pt x="100921" y="94613"/>
                </a:lnTo>
                <a:lnTo>
                  <a:pt x="112134" y="99519"/>
                </a:lnTo>
                <a:lnTo>
                  <a:pt x="114937" y="100921"/>
                </a:lnTo>
                <a:lnTo>
                  <a:pt x="116339" y="103724"/>
                </a:lnTo>
                <a:lnTo>
                  <a:pt x="117741" y="105827"/>
                </a:lnTo>
                <a:lnTo>
                  <a:pt x="117741" y="108630"/>
                </a:lnTo>
                <a:lnTo>
                  <a:pt x="117741" y="114937"/>
                </a:lnTo>
                <a:lnTo>
                  <a:pt x="12615" y="114937"/>
                </a:lnTo>
                <a:lnTo>
                  <a:pt x="12615" y="108630"/>
                </a:lnTo>
                <a:lnTo>
                  <a:pt x="13316" y="105827"/>
                </a:lnTo>
                <a:lnTo>
                  <a:pt x="14718" y="103724"/>
                </a:lnTo>
                <a:lnTo>
                  <a:pt x="16119" y="100921"/>
                </a:lnTo>
                <a:lnTo>
                  <a:pt x="18923" y="99519"/>
                </a:lnTo>
                <a:lnTo>
                  <a:pt x="30136" y="94613"/>
                </a:lnTo>
                <a:lnTo>
                  <a:pt x="41350" y="91109"/>
                </a:lnTo>
                <a:lnTo>
                  <a:pt x="53264" y="89007"/>
                </a:lnTo>
                <a:lnTo>
                  <a:pt x="65178" y="88306"/>
                </a:lnTo>
                <a:close/>
                <a:moveTo>
                  <a:pt x="65178" y="74990"/>
                </a:moveTo>
                <a:lnTo>
                  <a:pt x="51862" y="75691"/>
                </a:lnTo>
                <a:lnTo>
                  <a:pt x="38546" y="78494"/>
                </a:lnTo>
                <a:lnTo>
                  <a:pt x="25230" y="81998"/>
                </a:lnTo>
                <a:lnTo>
                  <a:pt x="12615" y="88306"/>
                </a:lnTo>
                <a:lnTo>
                  <a:pt x="7009" y="91109"/>
                </a:lnTo>
                <a:lnTo>
                  <a:pt x="3504" y="96716"/>
                </a:lnTo>
                <a:lnTo>
                  <a:pt x="0" y="102322"/>
                </a:lnTo>
                <a:lnTo>
                  <a:pt x="0" y="108630"/>
                </a:lnTo>
                <a:lnTo>
                  <a:pt x="0" y="127553"/>
                </a:lnTo>
                <a:lnTo>
                  <a:pt x="131057" y="127553"/>
                </a:lnTo>
                <a:lnTo>
                  <a:pt x="131057" y="108630"/>
                </a:lnTo>
                <a:lnTo>
                  <a:pt x="130356" y="102322"/>
                </a:lnTo>
                <a:lnTo>
                  <a:pt x="127552" y="96716"/>
                </a:lnTo>
                <a:lnTo>
                  <a:pt x="124048" y="91109"/>
                </a:lnTo>
                <a:lnTo>
                  <a:pt x="118442" y="88306"/>
                </a:lnTo>
                <a:lnTo>
                  <a:pt x="105126" y="81998"/>
                </a:lnTo>
                <a:lnTo>
                  <a:pt x="91810" y="78494"/>
                </a:lnTo>
                <a:lnTo>
                  <a:pt x="78494" y="75691"/>
                </a:lnTo>
                <a:lnTo>
                  <a:pt x="65178" y="74990"/>
                </a:lnTo>
                <a:close/>
                <a:moveTo>
                  <a:pt x="137364" y="82699"/>
                </a:moveTo>
                <a:lnTo>
                  <a:pt x="142270" y="87605"/>
                </a:lnTo>
                <a:lnTo>
                  <a:pt x="145774" y="93912"/>
                </a:lnTo>
                <a:lnTo>
                  <a:pt x="147877" y="100220"/>
                </a:lnTo>
                <a:lnTo>
                  <a:pt x="148577" y="107228"/>
                </a:lnTo>
                <a:lnTo>
                  <a:pt x="148577" y="127553"/>
                </a:lnTo>
                <a:lnTo>
                  <a:pt x="164697" y="127553"/>
                </a:lnTo>
                <a:lnTo>
                  <a:pt x="164697" y="107228"/>
                </a:lnTo>
                <a:lnTo>
                  <a:pt x="163996" y="102322"/>
                </a:lnTo>
                <a:lnTo>
                  <a:pt x="159791" y="94613"/>
                </a:lnTo>
                <a:lnTo>
                  <a:pt x="156287" y="91810"/>
                </a:lnTo>
                <a:lnTo>
                  <a:pt x="147176" y="86203"/>
                </a:lnTo>
                <a:lnTo>
                  <a:pt x="137364" y="8269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&lt;svg xmlns=&quot;http://www.w3.org/2000/svg&quot; height=&quot;48px&quot; viewBox=&quot;0 -960 960 960&quot; width=&quot;48px&quot; fill=&quot;#A4C2F4&quot;&gt;&lt;path d=&quot;M251.26-141.04q-94.88 0-162.14-66.52-67.25-66.52-67.25-162.93 0-81.04 51-145.53 51-64.5 131.13-78.37 22.87-99.57 100.8-161.85 77.93-62.28 177.54-62.28 114.23 0 195.29 82.06 81.07 82.07 87.63 198.5v24q74.57 5.83 123.72 57.91 49.15 52.08 49.15 128.62 0 77-54.7 131.69-54.69 54.7-131.69 54.7H251.26Zm.42-83.18h498.93q42.46 0 73.41-31.13 30.94-31.13 30.94-73.22 0-42.97-30.92-73.76-30.92-30.79-73.35-30.79h-68.31v-89.31q0-89.14-59.36-150.75-59.36-61.6-145.05-61.6-86.95 0-146.18 63.62-59.23 63.62-59.23 154.5h-24.05q-59.69 0-101.58 41.61t-41.89 104.09q0 61 42.94 103.87 42.94 42.87 103.7 42.87ZM480-480Z&quot;/&gt;&lt;/svg&gt;" id="440" name="Google Shape;44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8650" y="17627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svg xmlns=&quot;http://www.w3.org/2000/svg&quot; height=&quot;48px&quot; viewBox=&quot;0 -960 960 960&quot; width=&quot;48px&quot; fill=&quot;#A4C2F4&quot;&gt;&lt;path d=&quot;M141.46-95.5v-72.04H641.8v72.04H141.46Zm233.15-212.76L139.22-543.89 221.33-628l237.39 235.63-84.11 84.11ZM646.2-580.85 410.57-818.24l84.1-82.11 235.87 235.39-84.34 84.11Zm195.37 437.96L289.89-694.57l54.11-55.1 551.67 551.91-54.1 54.87Z&quot;/&gt;&lt;/svg&gt;" id="441" name="Google Shape;44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6450" y="3322150"/>
            <a:ext cx="5334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9"/>
          <p:cNvSpPr txBox="1"/>
          <p:nvPr>
            <p:ph idx="1" type="subTitle"/>
          </p:nvPr>
        </p:nvSpPr>
        <p:spPr>
          <a:xfrm>
            <a:off x="1836825" y="3125625"/>
            <a:ext cx="1466400" cy="7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Юридические и бухгалтерские расходы</a:t>
            </a:r>
            <a:endParaRPr/>
          </a:p>
        </p:txBody>
      </p:sp>
      <p:sp>
        <p:nvSpPr>
          <p:cNvPr id="443" name="Google Shape;443;p49"/>
          <p:cNvSpPr txBox="1"/>
          <p:nvPr>
            <p:ph idx="2" type="body"/>
          </p:nvPr>
        </p:nvSpPr>
        <p:spPr>
          <a:xfrm>
            <a:off x="1766325" y="3807300"/>
            <a:ext cx="16074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480.000₽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vestor Pitch">
  <a:themeElements>
    <a:clrScheme name="Simple Light">
      <a:dk1>
        <a:srgbClr val="1A36B4"/>
      </a:dk1>
      <a:lt1>
        <a:srgbClr val="F6F5EC"/>
      </a:lt1>
      <a:dk2>
        <a:srgbClr val="1D1D1D"/>
      </a:dk2>
      <a:lt2>
        <a:srgbClr val="A4C2F4"/>
      </a:lt2>
      <a:accent1>
        <a:srgbClr val="FFFFFF"/>
      </a:accent1>
      <a:accent2>
        <a:srgbClr val="1A36B4"/>
      </a:accent2>
      <a:accent3>
        <a:srgbClr val="1D1D1D"/>
      </a:accent3>
      <a:accent4>
        <a:srgbClr val="F6F5EC"/>
      </a:accent4>
      <a:accent5>
        <a:srgbClr val="1A36B4"/>
      </a:accent5>
      <a:accent6>
        <a:srgbClr val="595959"/>
      </a:accent6>
      <a:hlink>
        <a:srgbClr val="A4C2F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