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58" r:id="rId3"/>
    <p:sldId id="259" r:id="rId4"/>
    <p:sldId id="272" r:id="rId5"/>
    <p:sldId id="274" r:id="rId6"/>
    <p:sldId id="260" r:id="rId7"/>
    <p:sldId id="270" r:id="rId8"/>
    <p:sldId id="275" r:id="rId9"/>
    <p:sldId id="263" r:id="rId10"/>
    <p:sldId id="265" r:id="rId11"/>
    <p:sldId id="266" r:id="rId12"/>
    <p:sldId id="271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EDF0"/>
    <a:srgbClr val="2A86E2"/>
    <a:srgbClr val="0B2D50"/>
    <a:srgbClr val="86BAEE"/>
    <a:srgbClr val="0065B0"/>
    <a:srgbClr val="4696E6"/>
    <a:srgbClr val="727584"/>
    <a:srgbClr val="FAD6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5" d="100"/>
          <a:sy n="65" d="100"/>
        </p:scale>
        <p:origin x="834" y="60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iia.putiatina\YandexDisk\Desktop\New%20folder\Book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b="1" dirty="0">
                <a:solidFill>
                  <a:srgbClr val="002060"/>
                </a:solidFill>
              </a:rPr>
              <a:t>Функционал продуктов конкурентов</a:t>
            </a:r>
            <a:endParaRPr lang="en-US" sz="1600" b="1" dirty="0">
              <a:solidFill>
                <a:srgbClr val="00206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Sheet1!$B$1:$B$2</c:f>
              <c:strCache>
                <c:ptCount val="2"/>
                <c:pt idx="0">
                  <c:v>MyFitnessPal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cat>
            <c:strRef>
              <c:f>Sheet1!$A$3:$A$18</c:f>
              <c:strCache>
                <c:ptCount val="16"/>
                <c:pt idx="0">
                  <c:v>Распознавание еды по фото/видео</c:v>
                </c:pt>
                <c:pt idx="1">
                  <c:v>Сканирование штрих-кодов</c:v>
                </c:pt>
                <c:pt idx="2">
                  <c:v>OCR для этикеток</c:v>
                </c:pt>
                <c:pt idx="3">
                  <c:v>Умный поиск в базе данных</c:v>
                </c:pt>
                <c:pt idx="4">
                  <c:v>Дневник питания</c:v>
                </c:pt>
                <c:pt idx="5">
                  <c:v>Анализ активности</c:v>
                </c:pt>
                <c:pt idx="6">
                  <c:v>Прогнозирование</c:v>
                </c:pt>
                <c:pt idx="7">
                  <c:v>Статистика и аналитика потребления</c:v>
                </c:pt>
                <c:pt idx="8">
                  <c:v>Черный/белый список продуктов</c:v>
                </c:pt>
                <c:pt idx="9">
                  <c:v>Тренер привычек</c:v>
                </c:pt>
                <c:pt idx="10">
                  <c:v>Шоппинг-ассистент</c:v>
                </c:pt>
                <c:pt idx="11">
                  <c:v>Библиотека статей</c:v>
                </c:pt>
                <c:pt idx="12">
                  <c:v>Чат-бот</c:v>
                </c:pt>
                <c:pt idx="13">
                  <c:v>Геймификация (награды, скидки)</c:v>
                </c:pt>
                <c:pt idx="14">
                  <c:v>Генератор рецептов</c:v>
                </c:pt>
                <c:pt idx="15">
                  <c:v>Циркадные ритмы</c:v>
                </c:pt>
              </c:strCache>
            </c:strRef>
          </c:cat>
          <c:val>
            <c:numRef>
              <c:f>Sheet1!$B$3:$B$18</c:f>
              <c:numCache>
                <c:formatCode>General</c:formatCode>
                <c:ptCount val="16"/>
                <c:pt idx="0">
                  <c:v>1</c:v>
                </c:pt>
                <c:pt idx="1">
                  <c:v>1</c:v>
                </c:pt>
                <c:pt idx="2">
                  <c:v>0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0</c:v>
                </c:pt>
                <c:pt idx="9">
                  <c:v>1</c:v>
                </c:pt>
                <c:pt idx="10">
                  <c:v>0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0</c:v>
                </c:pt>
                <c:pt idx="1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01-4715-92A1-E0DBEB380EDC}"/>
            </c:ext>
          </c:extLst>
        </c:ser>
        <c:ser>
          <c:idx val="1"/>
          <c:order val="1"/>
          <c:tx>
            <c:strRef>
              <c:f>Sheet1!$C$1:$C$2</c:f>
              <c:strCache>
                <c:ptCount val="2"/>
                <c:pt idx="0">
                  <c:v>FatSecret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Sheet1!$A$3:$A$18</c:f>
              <c:strCache>
                <c:ptCount val="16"/>
                <c:pt idx="0">
                  <c:v>Распознавание еды по фото/видео</c:v>
                </c:pt>
                <c:pt idx="1">
                  <c:v>Сканирование штрих-кодов</c:v>
                </c:pt>
                <c:pt idx="2">
                  <c:v>OCR для этикеток</c:v>
                </c:pt>
                <c:pt idx="3">
                  <c:v>Умный поиск в базе данных</c:v>
                </c:pt>
                <c:pt idx="4">
                  <c:v>Дневник питания</c:v>
                </c:pt>
                <c:pt idx="5">
                  <c:v>Анализ активности</c:v>
                </c:pt>
                <c:pt idx="6">
                  <c:v>Прогнозирование</c:v>
                </c:pt>
                <c:pt idx="7">
                  <c:v>Статистика и аналитика потребления</c:v>
                </c:pt>
                <c:pt idx="8">
                  <c:v>Черный/белый список продуктов</c:v>
                </c:pt>
                <c:pt idx="9">
                  <c:v>Тренер привычек</c:v>
                </c:pt>
                <c:pt idx="10">
                  <c:v>Шоппинг-ассистент</c:v>
                </c:pt>
                <c:pt idx="11">
                  <c:v>Библиотека статей</c:v>
                </c:pt>
                <c:pt idx="12">
                  <c:v>Чат-бот</c:v>
                </c:pt>
                <c:pt idx="13">
                  <c:v>Геймификация (награды, скидки)</c:v>
                </c:pt>
                <c:pt idx="14">
                  <c:v>Генератор рецептов</c:v>
                </c:pt>
                <c:pt idx="15">
                  <c:v>Циркадные ритмы</c:v>
                </c:pt>
              </c:strCache>
            </c:strRef>
          </c:cat>
          <c:val>
            <c:numRef>
              <c:f>Sheet1!$C$3:$C$18</c:f>
              <c:numCache>
                <c:formatCode>General</c:formatCode>
                <c:ptCount val="16"/>
                <c:pt idx="0">
                  <c:v>1</c:v>
                </c:pt>
                <c:pt idx="1">
                  <c:v>1</c:v>
                </c:pt>
                <c:pt idx="2">
                  <c:v>0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0</c:v>
                </c:pt>
                <c:pt idx="7">
                  <c:v>1</c:v>
                </c:pt>
                <c:pt idx="8">
                  <c:v>0</c:v>
                </c:pt>
                <c:pt idx="9">
                  <c:v>1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1</c:v>
                </c:pt>
                <c:pt idx="14">
                  <c:v>0</c:v>
                </c:pt>
                <c:pt idx="1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E01-4715-92A1-E0DBEB380EDC}"/>
            </c:ext>
          </c:extLst>
        </c:ser>
        <c:ser>
          <c:idx val="2"/>
          <c:order val="2"/>
          <c:tx>
            <c:strRef>
              <c:f>Sheet1!$D$1:$D$2</c:f>
              <c:strCache>
                <c:ptCount val="2"/>
                <c:pt idx="0">
                  <c:v>Yazio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Sheet1!$A$3:$A$18</c:f>
              <c:strCache>
                <c:ptCount val="16"/>
                <c:pt idx="0">
                  <c:v>Распознавание еды по фото/видео</c:v>
                </c:pt>
                <c:pt idx="1">
                  <c:v>Сканирование штрих-кодов</c:v>
                </c:pt>
                <c:pt idx="2">
                  <c:v>OCR для этикеток</c:v>
                </c:pt>
                <c:pt idx="3">
                  <c:v>Умный поиск в базе данных</c:v>
                </c:pt>
                <c:pt idx="4">
                  <c:v>Дневник питания</c:v>
                </c:pt>
                <c:pt idx="5">
                  <c:v>Анализ активности</c:v>
                </c:pt>
                <c:pt idx="6">
                  <c:v>Прогнозирование</c:v>
                </c:pt>
                <c:pt idx="7">
                  <c:v>Статистика и аналитика потребления</c:v>
                </c:pt>
                <c:pt idx="8">
                  <c:v>Черный/белый список продуктов</c:v>
                </c:pt>
                <c:pt idx="9">
                  <c:v>Тренер привычек</c:v>
                </c:pt>
                <c:pt idx="10">
                  <c:v>Шоппинг-ассистент</c:v>
                </c:pt>
                <c:pt idx="11">
                  <c:v>Библиотека статей</c:v>
                </c:pt>
                <c:pt idx="12">
                  <c:v>Чат-бот</c:v>
                </c:pt>
                <c:pt idx="13">
                  <c:v>Геймификация (награды, скидки)</c:v>
                </c:pt>
                <c:pt idx="14">
                  <c:v>Генератор рецептов</c:v>
                </c:pt>
                <c:pt idx="15">
                  <c:v>Циркадные ритмы</c:v>
                </c:pt>
              </c:strCache>
            </c:strRef>
          </c:cat>
          <c:val>
            <c:numRef>
              <c:f>Sheet1!$D$3:$D$18</c:f>
              <c:numCache>
                <c:formatCode>General</c:formatCode>
                <c:ptCount val="1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0</c:v>
                </c:pt>
                <c:pt idx="9">
                  <c:v>1</c:v>
                </c:pt>
                <c:pt idx="10">
                  <c:v>0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0</c:v>
                </c:pt>
                <c:pt idx="1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E01-4715-92A1-E0DBEB380EDC}"/>
            </c:ext>
          </c:extLst>
        </c:ser>
        <c:ser>
          <c:idx val="3"/>
          <c:order val="3"/>
          <c:tx>
            <c:strRef>
              <c:f>Sheet1!$E$1:$E$2</c:f>
              <c:strCache>
                <c:ptCount val="2"/>
                <c:pt idx="0">
                  <c:v>Lifesum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Sheet1!$A$3:$A$18</c:f>
              <c:strCache>
                <c:ptCount val="16"/>
                <c:pt idx="0">
                  <c:v>Распознавание еды по фото/видео</c:v>
                </c:pt>
                <c:pt idx="1">
                  <c:v>Сканирование штрих-кодов</c:v>
                </c:pt>
                <c:pt idx="2">
                  <c:v>OCR для этикеток</c:v>
                </c:pt>
                <c:pt idx="3">
                  <c:v>Умный поиск в базе данных</c:v>
                </c:pt>
                <c:pt idx="4">
                  <c:v>Дневник питания</c:v>
                </c:pt>
                <c:pt idx="5">
                  <c:v>Анализ активности</c:v>
                </c:pt>
                <c:pt idx="6">
                  <c:v>Прогнозирование</c:v>
                </c:pt>
                <c:pt idx="7">
                  <c:v>Статистика и аналитика потребления</c:v>
                </c:pt>
                <c:pt idx="8">
                  <c:v>Черный/белый список продуктов</c:v>
                </c:pt>
                <c:pt idx="9">
                  <c:v>Тренер привычек</c:v>
                </c:pt>
                <c:pt idx="10">
                  <c:v>Шоппинг-ассистент</c:v>
                </c:pt>
                <c:pt idx="11">
                  <c:v>Библиотека статей</c:v>
                </c:pt>
                <c:pt idx="12">
                  <c:v>Чат-бот</c:v>
                </c:pt>
                <c:pt idx="13">
                  <c:v>Геймификация (награды, скидки)</c:v>
                </c:pt>
                <c:pt idx="14">
                  <c:v>Генератор рецептов</c:v>
                </c:pt>
                <c:pt idx="15">
                  <c:v>Циркадные ритмы</c:v>
                </c:pt>
              </c:strCache>
            </c:strRef>
          </c:cat>
          <c:val>
            <c:numRef>
              <c:f>Sheet1!$E$3:$E$18</c:f>
              <c:numCache>
                <c:formatCode>General</c:formatCode>
                <c:ptCount val="16"/>
                <c:pt idx="0">
                  <c:v>1</c:v>
                </c:pt>
                <c:pt idx="1">
                  <c:v>1</c:v>
                </c:pt>
                <c:pt idx="2">
                  <c:v>0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0</c:v>
                </c:pt>
                <c:pt idx="7">
                  <c:v>1</c:v>
                </c:pt>
                <c:pt idx="8">
                  <c:v>0</c:v>
                </c:pt>
                <c:pt idx="9">
                  <c:v>1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1</c:v>
                </c:pt>
                <c:pt idx="14">
                  <c:v>0</c:v>
                </c:pt>
                <c:pt idx="1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E01-4715-92A1-E0DBEB380EDC}"/>
            </c:ext>
          </c:extLst>
        </c:ser>
        <c:ser>
          <c:idx val="4"/>
          <c:order val="4"/>
          <c:tx>
            <c:strRef>
              <c:f>Sheet1!$F$1:$F$2</c:f>
              <c:strCache>
                <c:ptCount val="2"/>
                <c:pt idx="0">
                  <c:v>Eat Fit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Sheet1!$A$3:$A$18</c:f>
              <c:strCache>
                <c:ptCount val="16"/>
                <c:pt idx="0">
                  <c:v>Распознавание еды по фото/видео</c:v>
                </c:pt>
                <c:pt idx="1">
                  <c:v>Сканирование штрих-кодов</c:v>
                </c:pt>
                <c:pt idx="2">
                  <c:v>OCR для этикеток</c:v>
                </c:pt>
                <c:pt idx="3">
                  <c:v>Умный поиск в базе данных</c:v>
                </c:pt>
                <c:pt idx="4">
                  <c:v>Дневник питания</c:v>
                </c:pt>
                <c:pt idx="5">
                  <c:v>Анализ активности</c:v>
                </c:pt>
                <c:pt idx="6">
                  <c:v>Прогнозирование</c:v>
                </c:pt>
                <c:pt idx="7">
                  <c:v>Статистика и аналитика потребления</c:v>
                </c:pt>
                <c:pt idx="8">
                  <c:v>Черный/белый список продуктов</c:v>
                </c:pt>
                <c:pt idx="9">
                  <c:v>Тренер привычек</c:v>
                </c:pt>
                <c:pt idx="10">
                  <c:v>Шоппинг-ассистент</c:v>
                </c:pt>
                <c:pt idx="11">
                  <c:v>Библиотека статей</c:v>
                </c:pt>
                <c:pt idx="12">
                  <c:v>Чат-бот</c:v>
                </c:pt>
                <c:pt idx="13">
                  <c:v>Геймификация (награды, скидки)</c:v>
                </c:pt>
                <c:pt idx="14">
                  <c:v>Генератор рецептов</c:v>
                </c:pt>
                <c:pt idx="15">
                  <c:v>Циркадные ритмы</c:v>
                </c:pt>
              </c:strCache>
            </c:strRef>
          </c:cat>
          <c:val>
            <c:numRef>
              <c:f>Sheet1!$F$3:$F$18</c:f>
              <c:numCache>
                <c:formatCode>General</c:formatCode>
                <c:ptCount val="16"/>
                <c:pt idx="0">
                  <c:v>0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0</c:v>
                </c:pt>
                <c:pt idx="6">
                  <c:v>1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E01-4715-92A1-E0DBEB380EDC}"/>
            </c:ext>
          </c:extLst>
        </c:ser>
        <c:ser>
          <c:idx val="5"/>
          <c:order val="5"/>
          <c:tx>
            <c:strRef>
              <c:f>Sheet1!$G$1:$G$2</c:f>
              <c:strCache>
                <c:ptCount val="2"/>
                <c:pt idx="0">
                  <c:v>Nutrillo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Sheet1!$A$3:$A$18</c:f>
              <c:strCache>
                <c:ptCount val="16"/>
                <c:pt idx="0">
                  <c:v>Распознавание еды по фото/видео</c:v>
                </c:pt>
                <c:pt idx="1">
                  <c:v>Сканирование штрих-кодов</c:v>
                </c:pt>
                <c:pt idx="2">
                  <c:v>OCR для этикеток</c:v>
                </c:pt>
                <c:pt idx="3">
                  <c:v>Умный поиск в базе данных</c:v>
                </c:pt>
                <c:pt idx="4">
                  <c:v>Дневник питания</c:v>
                </c:pt>
                <c:pt idx="5">
                  <c:v>Анализ активности</c:v>
                </c:pt>
                <c:pt idx="6">
                  <c:v>Прогнозирование</c:v>
                </c:pt>
                <c:pt idx="7">
                  <c:v>Статистика и аналитика потребления</c:v>
                </c:pt>
                <c:pt idx="8">
                  <c:v>Черный/белый список продуктов</c:v>
                </c:pt>
                <c:pt idx="9">
                  <c:v>Тренер привычек</c:v>
                </c:pt>
                <c:pt idx="10">
                  <c:v>Шоппинг-ассистент</c:v>
                </c:pt>
                <c:pt idx="11">
                  <c:v>Библиотека статей</c:v>
                </c:pt>
                <c:pt idx="12">
                  <c:v>Чат-бот</c:v>
                </c:pt>
                <c:pt idx="13">
                  <c:v>Геймификация (награды, скидки)</c:v>
                </c:pt>
                <c:pt idx="14">
                  <c:v>Генератор рецептов</c:v>
                </c:pt>
                <c:pt idx="15">
                  <c:v>Циркадные ритмы</c:v>
                </c:pt>
              </c:strCache>
            </c:strRef>
          </c:cat>
          <c:val>
            <c:numRef>
              <c:f>Sheet1!$G$3:$G$18</c:f>
              <c:numCache>
                <c:formatCode>General</c:formatCode>
                <c:ptCount val="1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1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E01-4715-92A1-E0DBEB380EDC}"/>
            </c:ext>
          </c:extLst>
        </c:ser>
        <c:ser>
          <c:idx val="6"/>
          <c:order val="6"/>
          <c:tx>
            <c:strRef>
              <c:f>Sheet1!$H$1:$H$2</c:f>
              <c:strCache>
                <c:ptCount val="2"/>
                <c:pt idx="0">
                  <c:v>Arise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strRef>
              <c:f>Sheet1!$A$3:$A$18</c:f>
              <c:strCache>
                <c:ptCount val="16"/>
                <c:pt idx="0">
                  <c:v>Распознавание еды по фото/видео</c:v>
                </c:pt>
                <c:pt idx="1">
                  <c:v>Сканирование штрих-кодов</c:v>
                </c:pt>
                <c:pt idx="2">
                  <c:v>OCR для этикеток</c:v>
                </c:pt>
                <c:pt idx="3">
                  <c:v>Умный поиск в базе данных</c:v>
                </c:pt>
                <c:pt idx="4">
                  <c:v>Дневник питания</c:v>
                </c:pt>
                <c:pt idx="5">
                  <c:v>Анализ активности</c:v>
                </c:pt>
                <c:pt idx="6">
                  <c:v>Прогнозирование</c:v>
                </c:pt>
                <c:pt idx="7">
                  <c:v>Статистика и аналитика потребления</c:v>
                </c:pt>
                <c:pt idx="8">
                  <c:v>Черный/белый список продуктов</c:v>
                </c:pt>
                <c:pt idx="9">
                  <c:v>Тренер привычек</c:v>
                </c:pt>
                <c:pt idx="10">
                  <c:v>Шоппинг-ассистент</c:v>
                </c:pt>
                <c:pt idx="11">
                  <c:v>Библиотека статей</c:v>
                </c:pt>
                <c:pt idx="12">
                  <c:v>Чат-бот</c:v>
                </c:pt>
                <c:pt idx="13">
                  <c:v>Геймификация (награды, скидки)</c:v>
                </c:pt>
                <c:pt idx="14">
                  <c:v>Генератор рецептов</c:v>
                </c:pt>
                <c:pt idx="15">
                  <c:v>Циркадные ритмы</c:v>
                </c:pt>
              </c:strCache>
            </c:strRef>
          </c:cat>
          <c:val>
            <c:numRef>
              <c:f>Sheet1!$H$3:$H$18</c:f>
              <c:numCache>
                <c:formatCode>General</c:formatCode>
                <c:ptCount val="1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0</c:v>
                </c:pt>
                <c:pt idx="6">
                  <c:v>0</c:v>
                </c:pt>
                <c:pt idx="7">
                  <c:v>1</c:v>
                </c:pt>
                <c:pt idx="8">
                  <c:v>0</c:v>
                </c:pt>
                <c:pt idx="9">
                  <c:v>1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1</c:v>
                </c:pt>
                <c:pt idx="14">
                  <c:v>0</c:v>
                </c:pt>
                <c:pt idx="1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E01-4715-92A1-E0DBEB380EDC}"/>
            </c:ext>
          </c:extLst>
        </c:ser>
        <c:ser>
          <c:idx val="7"/>
          <c:order val="7"/>
          <c:tx>
            <c:strRef>
              <c:f>Sheet1!$I$1:$I$2</c:f>
              <c:strCache>
                <c:ptCount val="2"/>
                <c:pt idx="0">
                  <c:v>Cal Zen AI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Sheet1!$A$3:$A$18</c:f>
              <c:strCache>
                <c:ptCount val="16"/>
                <c:pt idx="0">
                  <c:v>Распознавание еды по фото/видео</c:v>
                </c:pt>
                <c:pt idx="1">
                  <c:v>Сканирование штрих-кодов</c:v>
                </c:pt>
                <c:pt idx="2">
                  <c:v>OCR для этикеток</c:v>
                </c:pt>
                <c:pt idx="3">
                  <c:v>Умный поиск в базе данных</c:v>
                </c:pt>
                <c:pt idx="4">
                  <c:v>Дневник питания</c:v>
                </c:pt>
                <c:pt idx="5">
                  <c:v>Анализ активности</c:v>
                </c:pt>
                <c:pt idx="6">
                  <c:v>Прогнозирование</c:v>
                </c:pt>
                <c:pt idx="7">
                  <c:v>Статистика и аналитика потребления</c:v>
                </c:pt>
                <c:pt idx="8">
                  <c:v>Черный/белый список продуктов</c:v>
                </c:pt>
                <c:pt idx="9">
                  <c:v>Тренер привычек</c:v>
                </c:pt>
                <c:pt idx="10">
                  <c:v>Шоппинг-ассистент</c:v>
                </c:pt>
                <c:pt idx="11">
                  <c:v>Библиотека статей</c:v>
                </c:pt>
                <c:pt idx="12">
                  <c:v>Чат-бот</c:v>
                </c:pt>
                <c:pt idx="13">
                  <c:v>Геймификация (награды, скидки)</c:v>
                </c:pt>
                <c:pt idx="14">
                  <c:v>Генератор рецептов</c:v>
                </c:pt>
                <c:pt idx="15">
                  <c:v>Циркадные ритмы</c:v>
                </c:pt>
              </c:strCache>
            </c:strRef>
          </c:cat>
          <c:val>
            <c:numRef>
              <c:f>Sheet1!$I$3:$I$18</c:f>
              <c:numCache>
                <c:formatCode>General</c:formatCode>
                <c:ptCount val="1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0</c:v>
                </c:pt>
                <c:pt idx="6">
                  <c:v>0</c:v>
                </c:pt>
                <c:pt idx="7">
                  <c:v>1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1</c:v>
                </c:pt>
                <c:pt idx="12">
                  <c:v>1</c:v>
                </c:pt>
                <c:pt idx="13">
                  <c:v>0</c:v>
                </c:pt>
                <c:pt idx="14">
                  <c:v>1</c:v>
                </c:pt>
                <c:pt idx="1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5E01-4715-92A1-E0DBEB380EDC}"/>
            </c:ext>
          </c:extLst>
        </c:ser>
        <c:ser>
          <c:idx val="8"/>
          <c:order val="8"/>
          <c:tx>
            <c:strRef>
              <c:f>Sheet1!$J$1:$J$2</c:f>
              <c:strCache>
                <c:ptCount val="2"/>
                <c:pt idx="0">
                  <c:v>СИТ 30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Sheet1!$A$3:$A$18</c:f>
              <c:strCache>
                <c:ptCount val="16"/>
                <c:pt idx="0">
                  <c:v>Распознавание еды по фото/видео</c:v>
                </c:pt>
                <c:pt idx="1">
                  <c:v>Сканирование штрих-кодов</c:v>
                </c:pt>
                <c:pt idx="2">
                  <c:v>OCR для этикеток</c:v>
                </c:pt>
                <c:pt idx="3">
                  <c:v>Умный поиск в базе данных</c:v>
                </c:pt>
                <c:pt idx="4">
                  <c:v>Дневник питания</c:v>
                </c:pt>
                <c:pt idx="5">
                  <c:v>Анализ активности</c:v>
                </c:pt>
                <c:pt idx="6">
                  <c:v>Прогнозирование</c:v>
                </c:pt>
                <c:pt idx="7">
                  <c:v>Статистика и аналитика потребления</c:v>
                </c:pt>
                <c:pt idx="8">
                  <c:v>Черный/белый список продуктов</c:v>
                </c:pt>
                <c:pt idx="9">
                  <c:v>Тренер привычек</c:v>
                </c:pt>
                <c:pt idx="10">
                  <c:v>Шоппинг-ассистент</c:v>
                </c:pt>
                <c:pt idx="11">
                  <c:v>Библиотека статей</c:v>
                </c:pt>
                <c:pt idx="12">
                  <c:v>Чат-бот</c:v>
                </c:pt>
                <c:pt idx="13">
                  <c:v>Геймификация (награды, скидки)</c:v>
                </c:pt>
                <c:pt idx="14">
                  <c:v>Генератор рецептов</c:v>
                </c:pt>
                <c:pt idx="15">
                  <c:v>Циркадные ритмы</c:v>
                </c:pt>
              </c:strCache>
            </c:strRef>
          </c:cat>
          <c:val>
            <c:numRef>
              <c:f>Sheet1!$J$3:$J$18</c:f>
              <c:numCache>
                <c:formatCode>General</c:formatCode>
                <c:ptCount val="16"/>
                <c:pt idx="0">
                  <c:v>0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1</c:v>
                </c:pt>
                <c:pt idx="6">
                  <c:v>0</c:v>
                </c:pt>
                <c:pt idx="7">
                  <c:v>1</c:v>
                </c:pt>
                <c:pt idx="8">
                  <c:v>0</c:v>
                </c:pt>
                <c:pt idx="9">
                  <c:v>1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E01-4715-92A1-E0DBEB380E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29998528"/>
        <c:axId val="1529989376"/>
      </c:barChart>
      <c:catAx>
        <c:axId val="15299985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29989376"/>
        <c:crosses val="autoZero"/>
        <c:auto val="1"/>
        <c:lblAlgn val="ctr"/>
        <c:lblOffset val="100"/>
        <c:noMultiLvlLbl val="0"/>
      </c:catAx>
      <c:valAx>
        <c:axId val="1529989376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5299985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28575">
      <a:solidFill>
        <a:srgbClr val="ECEDF0"/>
      </a:solidFill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141D74-442C-4828-9C13-B2101D83C1BA}" type="datetimeFigureOut">
              <a:rPr lang="ru-RU" smtClean="0"/>
              <a:t>18.06.2025</a:t>
            </a:fld>
            <a:endParaRPr lang="ru-R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028C04-878F-4052-AA1D-FECDCA18F87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044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28C04-878F-4052-AA1D-FECDCA18F873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20468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28C04-878F-4052-AA1D-FECDCA18F873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76350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28C04-878F-4052-AA1D-FECDCA18F873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0560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339D5-1754-4CB0-BBA5-FB3765D4EA19}" type="datetimeFigureOut">
              <a:rPr lang="ru-RU" smtClean="0"/>
              <a:t>18.06.2025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761F6-361D-49F6-A417-3CB0F63E1DC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0272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339D5-1754-4CB0-BBA5-FB3765D4EA19}" type="datetimeFigureOut">
              <a:rPr lang="ru-RU" smtClean="0"/>
              <a:t>18.06.2025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761F6-361D-49F6-A417-3CB0F63E1DC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3667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339D5-1754-4CB0-BBA5-FB3765D4EA19}" type="datetimeFigureOut">
              <a:rPr lang="ru-RU" smtClean="0"/>
              <a:t>18.06.2025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761F6-361D-49F6-A417-3CB0F63E1DC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3243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339D5-1754-4CB0-BBA5-FB3765D4EA19}" type="datetimeFigureOut">
              <a:rPr lang="ru-RU" smtClean="0"/>
              <a:t>18.06.2025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761F6-361D-49F6-A417-3CB0F63E1DC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0420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339D5-1754-4CB0-BBA5-FB3765D4EA19}" type="datetimeFigureOut">
              <a:rPr lang="ru-RU" smtClean="0"/>
              <a:t>18.06.2025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761F6-361D-49F6-A417-3CB0F63E1DC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8296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339D5-1754-4CB0-BBA5-FB3765D4EA19}" type="datetimeFigureOut">
              <a:rPr lang="ru-RU" smtClean="0"/>
              <a:t>18.06.2025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761F6-361D-49F6-A417-3CB0F63E1DC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3493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339D5-1754-4CB0-BBA5-FB3765D4EA19}" type="datetimeFigureOut">
              <a:rPr lang="ru-RU" smtClean="0"/>
              <a:t>18.06.2025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761F6-361D-49F6-A417-3CB0F63E1DC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6720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339D5-1754-4CB0-BBA5-FB3765D4EA19}" type="datetimeFigureOut">
              <a:rPr lang="ru-RU" smtClean="0"/>
              <a:t>18.06.2025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761F6-361D-49F6-A417-3CB0F63E1DC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4265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339D5-1754-4CB0-BBA5-FB3765D4EA19}" type="datetimeFigureOut">
              <a:rPr lang="ru-RU" smtClean="0"/>
              <a:t>18.06.2025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761F6-361D-49F6-A417-3CB0F63E1DC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7282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339D5-1754-4CB0-BBA5-FB3765D4EA19}" type="datetimeFigureOut">
              <a:rPr lang="ru-RU" smtClean="0"/>
              <a:t>18.06.2025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761F6-361D-49F6-A417-3CB0F63E1DC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7639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339D5-1754-4CB0-BBA5-FB3765D4EA19}" type="datetimeFigureOut">
              <a:rPr lang="ru-RU" smtClean="0"/>
              <a:t>18.06.2025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761F6-361D-49F6-A417-3CB0F63E1DC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0950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6339D5-1754-4CB0-BBA5-FB3765D4EA19}" type="datetimeFigureOut">
              <a:rPr lang="ru-RU" smtClean="0"/>
              <a:t>18.06.2025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761F6-361D-49F6-A417-3CB0F63E1DC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6322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.jpg"/><Relationship Id="rId7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2.png"/><Relationship Id="rId4" Type="http://schemas.openxmlformats.org/officeDocument/2006/relationships/image" Target="../media/image21.jpeg"/><Relationship Id="rId9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rectangles">
            <a:extLst>
              <a:ext uri="{FF2B5EF4-FFF2-40B4-BE49-F238E27FC236}">
                <a16:creationId xmlns:a16="http://schemas.microsoft.com/office/drawing/2014/main" id="{69C43B0F-3A1A-463C-9ABE-BD1F46C1E9E8}"/>
              </a:ext>
            </a:extLst>
          </p:cNvPr>
          <p:cNvGrpSpPr/>
          <p:nvPr/>
        </p:nvGrpSpPr>
        <p:grpSpPr>
          <a:xfrm>
            <a:off x="-1" y="3240768"/>
            <a:ext cx="12192000" cy="189470"/>
            <a:chOff x="0" y="2512541"/>
            <a:chExt cx="12192000" cy="18947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2A98746A-6260-4443-94B9-B025BF417A86}"/>
                </a:ext>
              </a:extLst>
            </p:cNvPr>
            <p:cNvSpPr/>
            <p:nvPr/>
          </p:nvSpPr>
          <p:spPr>
            <a:xfrm>
              <a:off x="0" y="2512541"/>
              <a:ext cx="3048000" cy="189470"/>
            </a:xfrm>
            <a:prstGeom prst="rect">
              <a:avLst/>
            </a:prstGeom>
            <a:solidFill>
              <a:srgbClr val="ABCE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" name="Rectangle 2">
              <a:extLst>
                <a:ext uri="{FF2B5EF4-FFF2-40B4-BE49-F238E27FC236}">
                  <a16:creationId xmlns:a16="http://schemas.microsoft.com/office/drawing/2014/main" id="{C66265E4-379E-4CD2-8BFE-8B1BF63EEBB5}"/>
                </a:ext>
              </a:extLst>
            </p:cNvPr>
            <p:cNvSpPr/>
            <p:nvPr/>
          </p:nvSpPr>
          <p:spPr>
            <a:xfrm>
              <a:off x="3048000" y="2512541"/>
              <a:ext cx="3048000" cy="189470"/>
            </a:xfrm>
            <a:prstGeom prst="rect">
              <a:avLst/>
            </a:prstGeom>
            <a:solidFill>
              <a:srgbClr val="4F9B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" name="Rectangle 3">
              <a:extLst>
                <a:ext uri="{FF2B5EF4-FFF2-40B4-BE49-F238E27FC236}">
                  <a16:creationId xmlns:a16="http://schemas.microsoft.com/office/drawing/2014/main" id="{DEF0777B-5739-4A7D-8683-3F6B97AABD39}"/>
                </a:ext>
              </a:extLst>
            </p:cNvPr>
            <p:cNvSpPr/>
            <p:nvPr/>
          </p:nvSpPr>
          <p:spPr>
            <a:xfrm>
              <a:off x="6096000" y="2512541"/>
              <a:ext cx="3048000" cy="189470"/>
            </a:xfrm>
            <a:prstGeom prst="rect">
              <a:avLst/>
            </a:prstGeom>
            <a:solidFill>
              <a:srgbClr val="124D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" name="Rectangle 4">
              <a:extLst>
                <a:ext uri="{FF2B5EF4-FFF2-40B4-BE49-F238E27FC236}">
                  <a16:creationId xmlns:a16="http://schemas.microsoft.com/office/drawing/2014/main" id="{70EEB341-9B6B-4118-B206-53C2563F5679}"/>
                </a:ext>
              </a:extLst>
            </p:cNvPr>
            <p:cNvSpPr/>
            <p:nvPr/>
          </p:nvSpPr>
          <p:spPr>
            <a:xfrm>
              <a:off x="9144000" y="2512541"/>
              <a:ext cx="3048000" cy="189470"/>
            </a:xfrm>
            <a:prstGeom prst="rect">
              <a:avLst/>
            </a:prstGeom>
            <a:solidFill>
              <a:srgbClr val="0B2D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12" name="main title">
            <a:extLst>
              <a:ext uri="{FF2B5EF4-FFF2-40B4-BE49-F238E27FC236}">
                <a16:creationId xmlns:a16="http://schemas.microsoft.com/office/drawing/2014/main" id="{45301019-CD8E-4D0C-8F0A-3563753F80FD}"/>
              </a:ext>
            </a:extLst>
          </p:cNvPr>
          <p:cNvSpPr txBox="1"/>
          <p:nvPr/>
        </p:nvSpPr>
        <p:spPr>
          <a:xfrm>
            <a:off x="235670" y="4120509"/>
            <a:ext cx="116138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B2D5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Разработка концепции предпринимательского проекта создания приложения питания</a:t>
            </a:r>
          </a:p>
        </p:txBody>
      </p:sp>
      <p:sp>
        <p:nvSpPr>
          <p:cNvPr id="11" name="substrate">
            <a:extLst>
              <a:ext uri="{FF2B5EF4-FFF2-40B4-BE49-F238E27FC236}">
                <a16:creationId xmlns:a16="http://schemas.microsoft.com/office/drawing/2014/main" id="{0562C439-6C50-4CD4-B70B-E66918DCA807}"/>
              </a:ext>
            </a:extLst>
          </p:cNvPr>
          <p:cNvSpPr/>
          <p:nvPr/>
        </p:nvSpPr>
        <p:spPr>
          <a:xfrm>
            <a:off x="0" y="5592826"/>
            <a:ext cx="12192000" cy="827080"/>
          </a:xfrm>
          <a:prstGeom prst="rect">
            <a:avLst/>
          </a:prstGeom>
          <a:solidFill>
            <a:srgbClr val="ECED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author">
            <a:extLst>
              <a:ext uri="{FF2B5EF4-FFF2-40B4-BE49-F238E27FC236}">
                <a16:creationId xmlns:a16="http://schemas.microsoft.com/office/drawing/2014/main" id="{10AA219B-B775-4C7F-808E-0F513973DB18}"/>
              </a:ext>
            </a:extLst>
          </p:cNvPr>
          <p:cNvSpPr txBox="1"/>
          <p:nvPr/>
        </p:nvSpPr>
        <p:spPr>
          <a:xfrm>
            <a:off x="3213351" y="5588925"/>
            <a:ext cx="576529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dirty="0">
                <a:solidFill>
                  <a:srgbClr val="7275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Демидова Мая Владимировна и Путятина Мария Михайловна</a:t>
            </a:r>
          </a:p>
        </p:txBody>
      </p:sp>
      <p:sp>
        <p:nvSpPr>
          <p:cNvPr id="15" name="author info">
            <a:extLst>
              <a:ext uri="{FF2B5EF4-FFF2-40B4-BE49-F238E27FC236}">
                <a16:creationId xmlns:a16="http://schemas.microsoft.com/office/drawing/2014/main" id="{8D84D0A7-7D75-4A85-928D-33DA1C5E41FA}"/>
              </a:ext>
            </a:extLst>
          </p:cNvPr>
          <p:cNvSpPr txBox="1"/>
          <p:nvPr/>
        </p:nvSpPr>
        <p:spPr>
          <a:xfrm>
            <a:off x="3577221" y="6177678"/>
            <a:ext cx="50375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solidFill>
                  <a:srgbClr val="7275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Научный руководитель: Балаханова Д.К., к.э.н. доц., доц.</a:t>
            </a:r>
          </a:p>
        </p:txBody>
      </p:sp>
      <p:sp>
        <p:nvSpPr>
          <p:cNvPr id="14" name="place and date">
            <a:extLst>
              <a:ext uri="{FF2B5EF4-FFF2-40B4-BE49-F238E27FC236}">
                <a16:creationId xmlns:a16="http://schemas.microsoft.com/office/drawing/2014/main" id="{38CC3F05-C484-4357-8EE2-EA1028CEEE77}"/>
              </a:ext>
            </a:extLst>
          </p:cNvPr>
          <p:cNvSpPr txBox="1"/>
          <p:nvPr/>
        </p:nvSpPr>
        <p:spPr>
          <a:xfrm>
            <a:off x="5449028" y="6507228"/>
            <a:ext cx="12939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rgbClr val="D2D5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Москва, 2025</a:t>
            </a:r>
          </a:p>
        </p:txBody>
      </p:sp>
      <p:pic>
        <p:nvPicPr>
          <p:cNvPr id="16" name="Рисунок 15" descr="Изображение выглядит как на открытом воздухе, небо, дерево, строительство&#10;&#10;Автоматически созданное описание">
            <a:extLst>
              <a:ext uri="{FF2B5EF4-FFF2-40B4-BE49-F238E27FC236}">
                <a16:creationId xmlns:a16="http://schemas.microsoft.com/office/drawing/2014/main" id="{AEEC4318-6A31-4D53-519B-7B9C2FF1B06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77" b="17498"/>
          <a:stretch/>
        </p:blipFill>
        <p:spPr>
          <a:xfrm>
            <a:off x="-15330" y="-17816"/>
            <a:ext cx="12207329" cy="3258584"/>
          </a:xfrm>
          <a:prstGeom prst="rect">
            <a:avLst/>
          </a:prstGeom>
        </p:spPr>
      </p:pic>
      <p:sp>
        <p:nvSpPr>
          <p:cNvPr id="17" name="author info">
            <a:extLst>
              <a:ext uri="{FF2B5EF4-FFF2-40B4-BE49-F238E27FC236}">
                <a16:creationId xmlns:a16="http://schemas.microsoft.com/office/drawing/2014/main" id="{8D84D0A7-7D75-4A85-928D-33DA1C5E41FA}"/>
              </a:ext>
            </a:extLst>
          </p:cNvPr>
          <p:cNvSpPr txBox="1"/>
          <p:nvPr/>
        </p:nvSpPr>
        <p:spPr>
          <a:xfrm>
            <a:off x="3213351" y="5916068"/>
            <a:ext cx="57652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solidFill>
                  <a:srgbClr val="7275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Студентки Высшей школы менеджмента (факультет) группы 15.03Д-ММО01/21б</a:t>
            </a:r>
          </a:p>
        </p:txBody>
      </p:sp>
    </p:spTree>
    <p:extLst>
      <p:ext uri="{BB962C8B-B14F-4D97-AF65-F5344CB8AC3E}">
        <p14:creationId xmlns:p14="http://schemas.microsoft.com/office/powerpoint/2010/main" val="27430598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6991155"/>
              </p:ext>
            </p:extLst>
          </p:nvPr>
        </p:nvGraphicFramePr>
        <p:xfrm>
          <a:off x="5556739" y="879231"/>
          <a:ext cx="6084276" cy="24710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01969">
                  <a:extLst>
                    <a:ext uri="{9D8B030D-6E8A-4147-A177-3AD203B41FA5}">
                      <a16:colId xmlns:a16="http://schemas.microsoft.com/office/drawing/2014/main" val="1084352539"/>
                    </a:ext>
                  </a:extLst>
                </a:gridCol>
                <a:gridCol w="1699846">
                  <a:extLst>
                    <a:ext uri="{9D8B030D-6E8A-4147-A177-3AD203B41FA5}">
                      <a16:colId xmlns:a16="http://schemas.microsoft.com/office/drawing/2014/main" val="2369996777"/>
                    </a:ext>
                  </a:extLst>
                </a:gridCol>
                <a:gridCol w="1559169">
                  <a:extLst>
                    <a:ext uri="{9D8B030D-6E8A-4147-A177-3AD203B41FA5}">
                      <a16:colId xmlns:a16="http://schemas.microsoft.com/office/drawing/2014/main" val="3312893824"/>
                    </a:ext>
                  </a:extLst>
                </a:gridCol>
                <a:gridCol w="1723292">
                  <a:extLst>
                    <a:ext uri="{9D8B030D-6E8A-4147-A177-3AD203B41FA5}">
                      <a16:colId xmlns:a16="http://schemas.microsoft.com/office/drawing/2014/main" val="2330481686"/>
                    </a:ext>
                  </a:extLst>
                </a:gridCol>
              </a:tblGrid>
              <a:tr h="303990">
                <a:tc gridSpan="4"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Показатели эффективности проекта по трем сценариям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63500" marR="63500" marT="63500" marB="63500">
                    <a:solidFill>
                      <a:srgbClr val="0065B0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400">
                        <a:effectLst/>
                      </a:endParaRPr>
                    </a:p>
                  </a:txBody>
                  <a:tcPr marL="63500" marR="63500" marT="63500" marB="63500"/>
                </a:tc>
                <a:tc hMerge="1"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400">
                        <a:effectLst/>
                      </a:endParaRPr>
                    </a:p>
                  </a:txBody>
                  <a:tcPr marL="63500" marR="63500" marT="63500" marB="63500"/>
                </a:tc>
                <a:tc hMerge="1"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3124203622"/>
                  </a:ext>
                </a:extLst>
              </a:tr>
              <a:tr h="616894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u="none" strike="noStrike" dirty="0">
                          <a:solidFill>
                            <a:srgbClr val="0B2D50"/>
                          </a:solidFill>
                          <a:effectLst/>
                        </a:rPr>
                        <a:t>Показатель</a:t>
                      </a:r>
                      <a:endParaRPr lang="ru-RU" sz="1400" b="0" dirty="0">
                        <a:solidFill>
                          <a:srgbClr val="0B2D50"/>
                        </a:solidFill>
                        <a:effectLst/>
                      </a:endParaRPr>
                    </a:p>
                  </a:txBody>
                  <a:tcPr marL="63500" marR="63500" marT="63500" marB="63500">
                    <a:solidFill>
                      <a:srgbClr val="86BAEE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u="none" strike="noStrike" dirty="0">
                          <a:solidFill>
                            <a:srgbClr val="0B2D50"/>
                          </a:solidFill>
                          <a:effectLst/>
                        </a:rPr>
                        <a:t>Пессимистичный сценарий</a:t>
                      </a:r>
                      <a:endParaRPr lang="ru-RU" sz="1400" b="1" dirty="0">
                        <a:solidFill>
                          <a:srgbClr val="0B2D50"/>
                        </a:solidFill>
                        <a:effectLst/>
                      </a:endParaRPr>
                    </a:p>
                  </a:txBody>
                  <a:tcPr marL="63500" marR="63500" marT="63500" marB="63500">
                    <a:solidFill>
                      <a:srgbClr val="86BAEE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u="none" strike="noStrike" dirty="0">
                          <a:solidFill>
                            <a:srgbClr val="0B2D50"/>
                          </a:solidFill>
                          <a:effectLst/>
                        </a:rPr>
                        <a:t>Базовый сценарий</a:t>
                      </a:r>
                      <a:endParaRPr lang="ru-RU" sz="1400" b="1" dirty="0">
                        <a:solidFill>
                          <a:srgbClr val="0B2D50"/>
                        </a:solidFill>
                        <a:effectLst/>
                      </a:endParaRPr>
                    </a:p>
                  </a:txBody>
                  <a:tcPr marL="63500" marR="63500" marT="63500" marB="63500">
                    <a:solidFill>
                      <a:srgbClr val="86BAEE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u="none" strike="noStrike" dirty="0">
                          <a:solidFill>
                            <a:srgbClr val="0B2D50"/>
                          </a:solidFill>
                          <a:effectLst/>
                        </a:rPr>
                        <a:t>Оптимистичный сценарий</a:t>
                      </a:r>
                      <a:endParaRPr lang="ru-RU" sz="1400" b="1" dirty="0">
                        <a:solidFill>
                          <a:srgbClr val="0B2D50"/>
                        </a:solidFill>
                        <a:effectLst/>
                      </a:endParaRPr>
                    </a:p>
                  </a:txBody>
                  <a:tcPr marL="63500" marR="63500" marT="63500" marB="63500">
                    <a:solidFill>
                      <a:srgbClr val="86BA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86730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solidFill>
                            <a:srgbClr val="0B2D50"/>
                          </a:solidFill>
                          <a:effectLst/>
                        </a:rPr>
                        <a:t>IRR</a:t>
                      </a:r>
                      <a:endParaRPr lang="en-US" sz="1400" b="1" dirty="0">
                        <a:solidFill>
                          <a:srgbClr val="0B2D50"/>
                        </a:solidFill>
                        <a:effectLst/>
                      </a:endParaRPr>
                    </a:p>
                  </a:txBody>
                  <a:tcPr marL="63500" marR="63500" marT="63500" marB="63500">
                    <a:solidFill>
                      <a:srgbClr val="ECEDF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u="none" strike="noStrike" dirty="0">
                          <a:solidFill>
                            <a:srgbClr val="0B2D50"/>
                          </a:solidFill>
                          <a:effectLst/>
                        </a:rPr>
                        <a:t>4.5%</a:t>
                      </a:r>
                      <a:endParaRPr lang="ru-RU" sz="1400" dirty="0">
                        <a:solidFill>
                          <a:srgbClr val="0B2D50"/>
                        </a:solidFill>
                        <a:effectLst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u="none" strike="noStrike" dirty="0">
                          <a:solidFill>
                            <a:srgbClr val="0B2D50"/>
                          </a:solidFill>
                          <a:effectLst/>
                        </a:rPr>
                        <a:t>27.5%</a:t>
                      </a:r>
                      <a:endParaRPr lang="ru-RU" sz="1400" dirty="0">
                        <a:solidFill>
                          <a:srgbClr val="0B2D50"/>
                        </a:solidFill>
                        <a:effectLst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u="none" strike="noStrike" dirty="0">
                          <a:solidFill>
                            <a:srgbClr val="0B2D50"/>
                          </a:solidFill>
                          <a:effectLst/>
                        </a:rPr>
                        <a:t>93.52%</a:t>
                      </a:r>
                      <a:endParaRPr lang="ru-RU" sz="1400" dirty="0">
                        <a:solidFill>
                          <a:srgbClr val="0B2D50"/>
                        </a:solidFill>
                        <a:effectLst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6638522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solidFill>
                            <a:srgbClr val="0B2D50"/>
                          </a:solidFill>
                          <a:effectLst/>
                        </a:rPr>
                        <a:t>PI</a:t>
                      </a:r>
                      <a:endParaRPr lang="en-US" sz="1400" b="1" dirty="0">
                        <a:solidFill>
                          <a:srgbClr val="0B2D50"/>
                        </a:solidFill>
                        <a:effectLst/>
                      </a:endParaRPr>
                    </a:p>
                  </a:txBody>
                  <a:tcPr marL="63500" marR="63500" marT="63500" marB="63500">
                    <a:solidFill>
                      <a:srgbClr val="ECEDF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u="none" strike="noStrike" dirty="0">
                          <a:solidFill>
                            <a:srgbClr val="0B2D50"/>
                          </a:solidFill>
                          <a:effectLst/>
                        </a:rPr>
                        <a:t>0,14</a:t>
                      </a:r>
                      <a:endParaRPr lang="ru-RU" sz="1400" dirty="0">
                        <a:solidFill>
                          <a:srgbClr val="0B2D50"/>
                        </a:solidFill>
                        <a:effectLst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u="none" strike="noStrike" dirty="0">
                          <a:solidFill>
                            <a:srgbClr val="0B2D50"/>
                          </a:solidFill>
                          <a:effectLst/>
                        </a:rPr>
                        <a:t>2,89</a:t>
                      </a:r>
                      <a:endParaRPr lang="ru-RU" sz="1400" dirty="0">
                        <a:solidFill>
                          <a:srgbClr val="0B2D50"/>
                        </a:solidFill>
                        <a:effectLst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u="none" strike="noStrike" dirty="0">
                          <a:solidFill>
                            <a:srgbClr val="0B2D50"/>
                          </a:solidFill>
                          <a:effectLst/>
                        </a:rPr>
                        <a:t>3,16</a:t>
                      </a:r>
                      <a:endParaRPr lang="ru-RU" sz="1400" dirty="0">
                        <a:solidFill>
                          <a:srgbClr val="0B2D50"/>
                        </a:solidFill>
                        <a:effectLst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27044774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solidFill>
                            <a:srgbClr val="0B2D50"/>
                          </a:solidFill>
                          <a:effectLst/>
                        </a:rPr>
                        <a:t>DPP</a:t>
                      </a:r>
                      <a:endParaRPr lang="en-US" sz="1400" b="1" dirty="0">
                        <a:solidFill>
                          <a:srgbClr val="0B2D50"/>
                        </a:solidFill>
                        <a:effectLst/>
                      </a:endParaRPr>
                    </a:p>
                  </a:txBody>
                  <a:tcPr marL="63500" marR="63500" marT="63500" marB="63500">
                    <a:solidFill>
                      <a:srgbClr val="ECEDF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u="none" strike="noStrike" dirty="0">
                          <a:solidFill>
                            <a:srgbClr val="0B2D50"/>
                          </a:solidFill>
                          <a:effectLst/>
                        </a:rPr>
                        <a:t>4 года, 8 месяцев</a:t>
                      </a:r>
                      <a:endParaRPr lang="ru-RU" sz="1400" dirty="0">
                        <a:solidFill>
                          <a:srgbClr val="0B2D50"/>
                        </a:solidFill>
                        <a:effectLst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u="none" strike="noStrike" dirty="0">
                          <a:solidFill>
                            <a:srgbClr val="0B2D50"/>
                          </a:solidFill>
                          <a:effectLst/>
                        </a:rPr>
                        <a:t>2 года 3 месяца.</a:t>
                      </a:r>
                      <a:endParaRPr lang="ru-RU" sz="1400" dirty="0">
                        <a:solidFill>
                          <a:srgbClr val="0B2D50"/>
                        </a:solidFill>
                        <a:effectLst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u="none" strike="noStrike" dirty="0">
                          <a:solidFill>
                            <a:srgbClr val="0B2D50"/>
                          </a:solidFill>
                          <a:effectLst/>
                        </a:rPr>
                        <a:t>2 года 1 месяц</a:t>
                      </a:r>
                      <a:endParaRPr lang="ru-RU" sz="1400" dirty="0">
                        <a:solidFill>
                          <a:srgbClr val="0B2D50"/>
                        </a:solidFill>
                        <a:effectLst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21181590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solidFill>
                            <a:srgbClr val="0B2D50"/>
                          </a:solidFill>
                          <a:effectLst/>
                        </a:rPr>
                        <a:t>NPV</a:t>
                      </a:r>
                      <a:endParaRPr lang="en-US" sz="1400" b="1" dirty="0">
                        <a:solidFill>
                          <a:srgbClr val="0B2D50"/>
                        </a:solidFill>
                        <a:effectLst/>
                      </a:endParaRPr>
                    </a:p>
                  </a:txBody>
                  <a:tcPr marL="63500" marR="63500" marT="63500" marB="63500">
                    <a:solidFill>
                      <a:srgbClr val="ECEDF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u="none" strike="noStrike" dirty="0">
                          <a:solidFill>
                            <a:srgbClr val="0B2D50"/>
                          </a:solidFill>
                          <a:effectLst/>
                        </a:rPr>
                        <a:t>3 328 366 руб.</a:t>
                      </a:r>
                      <a:endParaRPr lang="ru-RU" sz="1400" dirty="0">
                        <a:solidFill>
                          <a:srgbClr val="0B2D50"/>
                        </a:solidFill>
                        <a:effectLst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u="none" strike="noStrike" dirty="0">
                          <a:solidFill>
                            <a:srgbClr val="0B2D50"/>
                          </a:solidFill>
                          <a:effectLst/>
                        </a:rPr>
                        <a:t>57 281 259 руб.</a:t>
                      </a:r>
                      <a:endParaRPr lang="ru-RU" sz="1400" dirty="0">
                        <a:solidFill>
                          <a:srgbClr val="0B2D50"/>
                        </a:solidFill>
                        <a:effectLst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u="none" strike="noStrike" dirty="0">
                          <a:solidFill>
                            <a:srgbClr val="0B2D50"/>
                          </a:solidFill>
                          <a:effectLst/>
                        </a:rPr>
                        <a:t>63 381 302 руб.</a:t>
                      </a:r>
                      <a:endParaRPr lang="ru-RU" sz="1400" dirty="0">
                        <a:solidFill>
                          <a:srgbClr val="0B2D50"/>
                        </a:solidFill>
                        <a:effectLst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827045467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9446441"/>
              </p:ext>
            </p:extLst>
          </p:nvPr>
        </p:nvGraphicFramePr>
        <p:xfrm>
          <a:off x="621321" y="3540369"/>
          <a:ext cx="11019694" cy="3018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12298">
                  <a:extLst>
                    <a:ext uri="{9D8B030D-6E8A-4147-A177-3AD203B41FA5}">
                      <a16:colId xmlns:a16="http://schemas.microsoft.com/office/drawing/2014/main" val="214295879"/>
                    </a:ext>
                  </a:extLst>
                </a:gridCol>
                <a:gridCol w="1516334">
                  <a:extLst>
                    <a:ext uri="{9D8B030D-6E8A-4147-A177-3AD203B41FA5}">
                      <a16:colId xmlns:a16="http://schemas.microsoft.com/office/drawing/2014/main" val="3293122401"/>
                    </a:ext>
                  </a:extLst>
                </a:gridCol>
                <a:gridCol w="1531349">
                  <a:extLst>
                    <a:ext uri="{9D8B030D-6E8A-4147-A177-3AD203B41FA5}">
                      <a16:colId xmlns:a16="http://schemas.microsoft.com/office/drawing/2014/main" val="1146907896"/>
                    </a:ext>
                  </a:extLst>
                </a:gridCol>
                <a:gridCol w="1651594">
                  <a:extLst>
                    <a:ext uri="{9D8B030D-6E8A-4147-A177-3AD203B41FA5}">
                      <a16:colId xmlns:a16="http://schemas.microsoft.com/office/drawing/2014/main" val="3016844929"/>
                    </a:ext>
                  </a:extLst>
                </a:gridCol>
                <a:gridCol w="1336106">
                  <a:extLst>
                    <a:ext uri="{9D8B030D-6E8A-4147-A177-3AD203B41FA5}">
                      <a16:colId xmlns:a16="http://schemas.microsoft.com/office/drawing/2014/main" val="984475507"/>
                    </a:ext>
                  </a:extLst>
                </a:gridCol>
                <a:gridCol w="1165675">
                  <a:extLst>
                    <a:ext uri="{9D8B030D-6E8A-4147-A177-3AD203B41FA5}">
                      <a16:colId xmlns:a16="http://schemas.microsoft.com/office/drawing/2014/main" val="3675190471"/>
                    </a:ext>
                  </a:extLst>
                </a:gridCol>
                <a:gridCol w="1206338">
                  <a:extLst>
                    <a:ext uri="{9D8B030D-6E8A-4147-A177-3AD203B41FA5}">
                      <a16:colId xmlns:a16="http://schemas.microsoft.com/office/drawing/2014/main" val="1013693560"/>
                    </a:ext>
                  </a:extLst>
                </a:gridCol>
              </a:tblGrid>
              <a:tr h="390129">
                <a:tc gridSpan="7"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Показатели эффективности проекта по годам по базовому сценарию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63500" marR="63500" marT="63500" marB="63500">
                    <a:solidFill>
                      <a:srgbClr val="0065B0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dirty="0">
                        <a:effectLst/>
                      </a:endParaRPr>
                    </a:p>
                  </a:txBody>
                  <a:tcPr marL="63500" marR="63500" marT="63500" marB="63500"/>
                </a:tc>
                <a:tc hMerge="1"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dirty="0">
                        <a:effectLst/>
                      </a:endParaRPr>
                    </a:p>
                  </a:txBody>
                  <a:tcPr marL="63500" marR="63500" marT="63500" marB="63500"/>
                </a:tc>
                <a:tc hMerge="1"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dirty="0">
                        <a:effectLst/>
                      </a:endParaRPr>
                    </a:p>
                  </a:txBody>
                  <a:tcPr marL="63500" marR="63500" marT="63500" marB="63500"/>
                </a:tc>
                <a:tc hMerge="1"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dirty="0">
                        <a:effectLst/>
                      </a:endParaRPr>
                    </a:p>
                  </a:txBody>
                  <a:tcPr marL="63500" marR="63500" marT="63500" marB="63500"/>
                </a:tc>
                <a:tc hMerge="1"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dirty="0">
                        <a:effectLst/>
                      </a:endParaRPr>
                    </a:p>
                  </a:txBody>
                  <a:tcPr marL="63500" marR="63500" marT="63500" marB="63500"/>
                </a:tc>
                <a:tc hMerge="1"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dirty="0">
                        <a:effectLst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627186056"/>
                  </a:ext>
                </a:extLst>
              </a:tr>
              <a:tr h="390129">
                <a:tc>
                  <a:txBody>
                    <a:bodyPr/>
                    <a:lstStyle/>
                    <a:p>
                      <a:pPr fontAlgn="t"/>
                      <a:endParaRPr lang="ru-RU" dirty="0">
                        <a:solidFill>
                          <a:srgbClr val="0B2D50"/>
                        </a:solidFill>
                        <a:effectLst/>
                      </a:endParaRPr>
                    </a:p>
                  </a:txBody>
                  <a:tcPr marL="63500" marR="63500" marT="63500" marB="63500">
                    <a:solidFill>
                      <a:srgbClr val="86BAEE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u="none" strike="noStrike" dirty="0">
                          <a:solidFill>
                            <a:srgbClr val="0B2D50"/>
                          </a:solidFill>
                          <a:effectLst/>
                        </a:rPr>
                        <a:t>2025</a:t>
                      </a:r>
                      <a:endParaRPr lang="ru-RU" b="1" dirty="0">
                        <a:solidFill>
                          <a:srgbClr val="0B2D50"/>
                        </a:solidFill>
                        <a:effectLst/>
                      </a:endParaRPr>
                    </a:p>
                  </a:txBody>
                  <a:tcPr marL="63500" marR="63500" marT="63500" marB="63500">
                    <a:solidFill>
                      <a:srgbClr val="86BAEE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u="none" strike="noStrike" dirty="0">
                          <a:solidFill>
                            <a:srgbClr val="0B2D50"/>
                          </a:solidFill>
                          <a:effectLst/>
                        </a:rPr>
                        <a:t>2026</a:t>
                      </a:r>
                      <a:endParaRPr lang="ru-RU" b="1" dirty="0">
                        <a:solidFill>
                          <a:srgbClr val="0B2D50"/>
                        </a:solidFill>
                        <a:effectLst/>
                      </a:endParaRPr>
                    </a:p>
                  </a:txBody>
                  <a:tcPr marL="63500" marR="63500" marT="63500" marB="63500">
                    <a:solidFill>
                      <a:srgbClr val="86BAEE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u="none" strike="noStrike" dirty="0">
                          <a:solidFill>
                            <a:srgbClr val="0B2D50"/>
                          </a:solidFill>
                          <a:effectLst/>
                        </a:rPr>
                        <a:t>2027</a:t>
                      </a:r>
                      <a:endParaRPr lang="ru-RU" b="1" dirty="0">
                        <a:solidFill>
                          <a:srgbClr val="0B2D50"/>
                        </a:solidFill>
                        <a:effectLst/>
                      </a:endParaRPr>
                    </a:p>
                  </a:txBody>
                  <a:tcPr marL="63500" marR="63500" marT="63500" marB="63500">
                    <a:solidFill>
                      <a:srgbClr val="86BAEE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u="none" strike="noStrike" dirty="0">
                          <a:solidFill>
                            <a:srgbClr val="0B2D50"/>
                          </a:solidFill>
                          <a:effectLst/>
                        </a:rPr>
                        <a:t>2028</a:t>
                      </a:r>
                      <a:endParaRPr lang="ru-RU" b="1" dirty="0">
                        <a:solidFill>
                          <a:srgbClr val="0B2D50"/>
                        </a:solidFill>
                        <a:effectLst/>
                      </a:endParaRPr>
                    </a:p>
                  </a:txBody>
                  <a:tcPr marL="63500" marR="63500" marT="63500" marB="63500">
                    <a:solidFill>
                      <a:srgbClr val="86BAEE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u="none" strike="noStrike" dirty="0">
                          <a:solidFill>
                            <a:srgbClr val="0B2D50"/>
                          </a:solidFill>
                          <a:effectLst/>
                        </a:rPr>
                        <a:t>2029</a:t>
                      </a:r>
                      <a:endParaRPr lang="ru-RU" b="1" dirty="0">
                        <a:solidFill>
                          <a:srgbClr val="0B2D50"/>
                        </a:solidFill>
                        <a:effectLst/>
                      </a:endParaRPr>
                    </a:p>
                  </a:txBody>
                  <a:tcPr marL="63500" marR="63500" marT="63500" marB="63500">
                    <a:solidFill>
                      <a:srgbClr val="86BAEE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u="none" strike="noStrike" dirty="0">
                          <a:solidFill>
                            <a:srgbClr val="0B2D50"/>
                          </a:solidFill>
                          <a:effectLst/>
                        </a:rPr>
                        <a:t>2030</a:t>
                      </a:r>
                      <a:endParaRPr lang="ru-RU" b="1" dirty="0">
                        <a:solidFill>
                          <a:srgbClr val="0B2D50"/>
                        </a:solidFill>
                        <a:effectLst/>
                      </a:endParaRPr>
                    </a:p>
                  </a:txBody>
                  <a:tcPr marL="63500" marR="63500" marT="63500" marB="63500">
                    <a:solidFill>
                      <a:srgbClr val="86BA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8326674"/>
                  </a:ext>
                </a:extLst>
              </a:tr>
              <a:tr h="501324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u="none" strike="noStrike" dirty="0">
                          <a:solidFill>
                            <a:srgbClr val="0B2D50"/>
                          </a:solidFill>
                          <a:effectLst/>
                        </a:rPr>
                        <a:t>Сальдо потока от</a:t>
                      </a:r>
                      <a:endParaRPr lang="ru-RU" dirty="0">
                        <a:solidFill>
                          <a:srgbClr val="0B2D50"/>
                        </a:solidFill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u="none" strike="noStrike" dirty="0">
                          <a:solidFill>
                            <a:srgbClr val="0B2D50"/>
                          </a:solidFill>
                          <a:effectLst/>
                        </a:rPr>
                        <a:t>операционной деятельности</a:t>
                      </a:r>
                      <a:endParaRPr lang="ru-RU" dirty="0">
                        <a:solidFill>
                          <a:srgbClr val="0B2D50"/>
                        </a:solidFill>
                        <a:effectLst/>
                      </a:endParaRPr>
                    </a:p>
                  </a:txBody>
                  <a:tcPr marL="63500" marR="63500" marT="63500" marB="63500">
                    <a:solidFill>
                      <a:srgbClr val="ECEDF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u="none" strike="noStrike" dirty="0">
                          <a:solidFill>
                            <a:srgbClr val="0B2D50"/>
                          </a:solidFill>
                          <a:effectLst/>
                        </a:rPr>
                        <a:t>0</a:t>
                      </a:r>
                      <a:endParaRPr lang="ru-RU" dirty="0">
                        <a:solidFill>
                          <a:srgbClr val="0B2D50"/>
                        </a:solidFill>
                        <a:effectLst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u="none" strike="noStrike" dirty="0">
                          <a:solidFill>
                            <a:srgbClr val="0B2D50"/>
                          </a:solidFill>
                          <a:effectLst/>
                        </a:rPr>
                        <a:t>6 330 263 </a:t>
                      </a:r>
                      <a:endParaRPr lang="ru-RU" dirty="0">
                        <a:solidFill>
                          <a:srgbClr val="0B2D50"/>
                        </a:solidFill>
                        <a:effectLst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u="none" strike="noStrike" dirty="0">
                          <a:solidFill>
                            <a:srgbClr val="0B2D50"/>
                          </a:solidFill>
                          <a:effectLst/>
                        </a:rPr>
                        <a:t>31 513 037 </a:t>
                      </a:r>
                      <a:endParaRPr lang="ru-RU" dirty="0">
                        <a:solidFill>
                          <a:srgbClr val="0B2D50"/>
                        </a:solidFill>
                        <a:effectLst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u="none" strike="noStrike" dirty="0">
                          <a:solidFill>
                            <a:srgbClr val="0B2D50"/>
                          </a:solidFill>
                          <a:effectLst/>
                        </a:rPr>
                        <a:t>38 421 937 </a:t>
                      </a:r>
                      <a:endParaRPr lang="ru-RU" dirty="0">
                        <a:solidFill>
                          <a:srgbClr val="0B2D50"/>
                        </a:solidFill>
                        <a:effectLst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u="none" strike="noStrike" dirty="0">
                          <a:solidFill>
                            <a:srgbClr val="0B2D50"/>
                          </a:solidFill>
                          <a:effectLst/>
                        </a:rPr>
                        <a:t>46 792 355 </a:t>
                      </a:r>
                      <a:endParaRPr lang="ru-RU" dirty="0">
                        <a:solidFill>
                          <a:srgbClr val="0B2D50"/>
                        </a:solidFill>
                        <a:effectLst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u="none" strike="noStrike" dirty="0">
                          <a:solidFill>
                            <a:srgbClr val="0B2D50"/>
                          </a:solidFill>
                          <a:effectLst/>
                        </a:rPr>
                        <a:t>52 813 267  </a:t>
                      </a:r>
                      <a:endParaRPr lang="ru-RU" dirty="0">
                        <a:solidFill>
                          <a:srgbClr val="0B2D50"/>
                        </a:solidFill>
                        <a:effectLst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2049016171"/>
                  </a:ext>
                </a:extLst>
              </a:tr>
              <a:tr h="501324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u="none" strike="noStrike" dirty="0">
                          <a:solidFill>
                            <a:srgbClr val="0B2D50"/>
                          </a:solidFill>
                          <a:effectLst/>
                        </a:rPr>
                        <a:t>Сальдо потока от</a:t>
                      </a:r>
                      <a:endParaRPr lang="ru-RU" dirty="0">
                        <a:solidFill>
                          <a:srgbClr val="0B2D50"/>
                        </a:solidFill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u="none" strike="noStrike" dirty="0">
                          <a:solidFill>
                            <a:srgbClr val="0B2D50"/>
                          </a:solidFill>
                          <a:effectLst/>
                        </a:rPr>
                        <a:t>инвестиционной деятельности</a:t>
                      </a:r>
                      <a:endParaRPr lang="ru-RU" dirty="0">
                        <a:solidFill>
                          <a:srgbClr val="0B2D50"/>
                        </a:solidFill>
                        <a:effectLst/>
                      </a:endParaRPr>
                    </a:p>
                  </a:txBody>
                  <a:tcPr marL="63500" marR="63500" marT="63500" marB="63500">
                    <a:solidFill>
                      <a:srgbClr val="ECEDF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u="none" strike="noStrike" dirty="0">
                          <a:solidFill>
                            <a:srgbClr val="0B2D50"/>
                          </a:solidFill>
                          <a:effectLst/>
                        </a:rPr>
                        <a:t>-14 133 967</a:t>
                      </a:r>
                      <a:endParaRPr lang="ru-RU" dirty="0">
                        <a:solidFill>
                          <a:srgbClr val="0B2D50"/>
                        </a:solidFill>
                        <a:effectLst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u="none" strike="noStrike" dirty="0">
                          <a:solidFill>
                            <a:srgbClr val="0B2D50"/>
                          </a:solidFill>
                          <a:effectLst/>
                        </a:rPr>
                        <a:t>-10 494 000 </a:t>
                      </a:r>
                      <a:endParaRPr lang="ru-RU" dirty="0">
                        <a:solidFill>
                          <a:srgbClr val="0B2D50"/>
                        </a:solidFill>
                        <a:effectLst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u="none" strike="noStrike" dirty="0">
                          <a:solidFill>
                            <a:srgbClr val="0B2D50"/>
                          </a:solidFill>
                          <a:effectLst/>
                        </a:rPr>
                        <a:t>-12 810 000 </a:t>
                      </a:r>
                      <a:endParaRPr lang="ru-RU" dirty="0">
                        <a:solidFill>
                          <a:srgbClr val="0B2D50"/>
                        </a:solidFill>
                        <a:effectLst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u="none" strike="noStrike" dirty="0">
                          <a:solidFill>
                            <a:srgbClr val="0B2D50"/>
                          </a:solidFill>
                          <a:effectLst/>
                        </a:rPr>
                        <a:t>0 </a:t>
                      </a:r>
                      <a:endParaRPr lang="ru-RU" dirty="0">
                        <a:solidFill>
                          <a:srgbClr val="0B2D50"/>
                        </a:solidFill>
                        <a:effectLst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u="none" strike="noStrike" dirty="0">
                          <a:solidFill>
                            <a:srgbClr val="0B2D50"/>
                          </a:solidFill>
                          <a:effectLst/>
                        </a:rPr>
                        <a:t>0 </a:t>
                      </a:r>
                      <a:endParaRPr lang="ru-RU" dirty="0">
                        <a:solidFill>
                          <a:srgbClr val="0B2D50"/>
                        </a:solidFill>
                        <a:effectLst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u="none" strike="noStrike" dirty="0">
                          <a:solidFill>
                            <a:srgbClr val="0B2D50"/>
                          </a:solidFill>
                          <a:effectLst/>
                        </a:rPr>
                        <a:t>0  </a:t>
                      </a:r>
                      <a:endParaRPr lang="ru-RU" dirty="0">
                        <a:solidFill>
                          <a:srgbClr val="0B2D50"/>
                        </a:solidFill>
                        <a:effectLst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822317459"/>
                  </a:ext>
                </a:extLst>
              </a:tr>
              <a:tr h="365627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u="none" strike="noStrike" dirty="0">
                          <a:solidFill>
                            <a:srgbClr val="0B2D50"/>
                          </a:solidFill>
                          <a:effectLst/>
                        </a:rPr>
                        <a:t>Суммарный денежный поток</a:t>
                      </a:r>
                      <a:endParaRPr lang="ru-RU" dirty="0">
                        <a:solidFill>
                          <a:srgbClr val="0B2D50"/>
                        </a:solidFill>
                        <a:effectLst/>
                      </a:endParaRPr>
                    </a:p>
                  </a:txBody>
                  <a:tcPr marL="63500" marR="63500" marT="63500" marB="63500">
                    <a:solidFill>
                      <a:srgbClr val="ECEDF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u="none" strike="noStrike" dirty="0">
                          <a:solidFill>
                            <a:srgbClr val="0B2D50"/>
                          </a:solidFill>
                          <a:effectLst/>
                        </a:rPr>
                        <a:t>-14 133 967</a:t>
                      </a:r>
                      <a:endParaRPr lang="ru-RU" dirty="0">
                        <a:solidFill>
                          <a:srgbClr val="0B2D50"/>
                        </a:solidFill>
                        <a:effectLst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u="none" strike="noStrike" dirty="0">
                          <a:solidFill>
                            <a:srgbClr val="0B2D50"/>
                          </a:solidFill>
                          <a:effectLst/>
                        </a:rPr>
                        <a:t>-4 163 737 </a:t>
                      </a:r>
                      <a:endParaRPr lang="ru-RU" dirty="0">
                        <a:solidFill>
                          <a:srgbClr val="0B2D50"/>
                        </a:solidFill>
                        <a:effectLst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u="none" strike="noStrike" dirty="0">
                          <a:solidFill>
                            <a:srgbClr val="0B2D50"/>
                          </a:solidFill>
                          <a:effectLst/>
                        </a:rPr>
                        <a:t>18 703 037 </a:t>
                      </a:r>
                      <a:endParaRPr lang="ru-RU" dirty="0">
                        <a:solidFill>
                          <a:srgbClr val="0B2D50"/>
                        </a:solidFill>
                        <a:effectLst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u="none" strike="noStrike" dirty="0">
                          <a:solidFill>
                            <a:srgbClr val="0B2D50"/>
                          </a:solidFill>
                          <a:effectLst/>
                        </a:rPr>
                        <a:t>38 421 937 </a:t>
                      </a:r>
                      <a:endParaRPr lang="ru-RU" dirty="0">
                        <a:solidFill>
                          <a:srgbClr val="0B2D50"/>
                        </a:solidFill>
                        <a:effectLst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u="none" strike="noStrike" dirty="0">
                          <a:solidFill>
                            <a:srgbClr val="0B2D50"/>
                          </a:solidFill>
                          <a:effectLst/>
                        </a:rPr>
                        <a:t>46 792 355 </a:t>
                      </a:r>
                      <a:endParaRPr lang="ru-RU" dirty="0">
                        <a:solidFill>
                          <a:srgbClr val="0B2D50"/>
                        </a:solidFill>
                        <a:effectLst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u="none" strike="noStrike" dirty="0">
                          <a:solidFill>
                            <a:srgbClr val="0B2D50"/>
                          </a:solidFill>
                          <a:effectLst/>
                        </a:rPr>
                        <a:t>52 813 267  </a:t>
                      </a:r>
                      <a:endParaRPr lang="ru-RU" dirty="0">
                        <a:solidFill>
                          <a:srgbClr val="0B2D50"/>
                        </a:solidFill>
                        <a:effectLst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3110644012"/>
                  </a:ext>
                </a:extLst>
              </a:tr>
              <a:tr h="390438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u="none" strike="noStrike" dirty="0">
                          <a:solidFill>
                            <a:srgbClr val="0B2D50"/>
                          </a:solidFill>
                          <a:effectLst/>
                        </a:rPr>
                        <a:t>Дисконтированный денежный поток</a:t>
                      </a:r>
                      <a:endParaRPr lang="ru-RU" dirty="0">
                        <a:solidFill>
                          <a:srgbClr val="0B2D50"/>
                        </a:solidFill>
                        <a:effectLst/>
                      </a:endParaRPr>
                    </a:p>
                  </a:txBody>
                  <a:tcPr marL="63500" marR="63500" marT="63500" marB="63500">
                    <a:solidFill>
                      <a:srgbClr val="ECEDF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u="none" strike="noStrike" dirty="0">
                          <a:solidFill>
                            <a:srgbClr val="0B2D50"/>
                          </a:solidFill>
                          <a:effectLst/>
                        </a:rPr>
                        <a:t>-14 133 967</a:t>
                      </a:r>
                      <a:endParaRPr lang="ru-RU" dirty="0">
                        <a:solidFill>
                          <a:srgbClr val="0B2D50"/>
                        </a:solidFill>
                        <a:effectLst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u="none" strike="noStrike" dirty="0">
                          <a:solidFill>
                            <a:srgbClr val="0B2D50"/>
                          </a:solidFill>
                          <a:effectLst/>
                        </a:rPr>
                        <a:t>-3 418 504</a:t>
                      </a:r>
                      <a:endParaRPr lang="ru-RU" dirty="0">
                        <a:solidFill>
                          <a:srgbClr val="0B2D50"/>
                        </a:solidFill>
                        <a:effectLst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u="none" strike="noStrike" dirty="0">
                          <a:solidFill>
                            <a:srgbClr val="0B2D50"/>
                          </a:solidFill>
                          <a:effectLst/>
                        </a:rPr>
                        <a:t>12 607 168</a:t>
                      </a:r>
                      <a:endParaRPr lang="ru-RU" dirty="0">
                        <a:solidFill>
                          <a:srgbClr val="0B2D50"/>
                        </a:solidFill>
                        <a:effectLst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u="none" strike="noStrike" dirty="0">
                          <a:solidFill>
                            <a:srgbClr val="0B2D50"/>
                          </a:solidFill>
                          <a:effectLst/>
                        </a:rPr>
                        <a:t>21 263 629</a:t>
                      </a:r>
                      <a:endParaRPr lang="ru-RU" dirty="0">
                        <a:solidFill>
                          <a:srgbClr val="0B2D50"/>
                        </a:solidFill>
                        <a:effectLst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u="none" strike="noStrike" dirty="0">
                          <a:solidFill>
                            <a:srgbClr val="0B2D50"/>
                          </a:solidFill>
                          <a:effectLst/>
                        </a:rPr>
                        <a:t>21 261 101</a:t>
                      </a:r>
                      <a:endParaRPr lang="ru-RU" dirty="0">
                        <a:solidFill>
                          <a:srgbClr val="0B2D50"/>
                        </a:solidFill>
                        <a:effectLst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u="none" strike="noStrike" dirty="0">
                          <a:solidFill>
                            <a:srgbClr val="0B2D50"/>
                          </a:solidFill>
                          <a:effectLst/>
                        </a:rPr>
                        <a:t>19 701 831</a:t>
                      </a:r>
                      <a:endParaRPr lang="ru-RU" dirty="0">
                        <a:solidFill>
                          <a:srgbClr val="0B2D50"/>
                        </a:solidFill>
                        <a:effectLst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3742570107"/>
                  </a:ext>
                </a:extLst>
              </a:tr>
              <a:tr h="365627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u="none" strike="noStrike" dirty="0">
                          <a:solidFill>
                            <a:srgbClr val="0B2D50"/>
                          </a:solidFill>
                          <a:effectLst/>
                        </a:rPr>
                        <a:t>Чистый приведенный доход (</a:t>
                      </a:r>
                      <a:r>
                        <a:rPr lang="en-US" sz="1200" u="none" strike="noStrike" dirty="0">
                          <a:solidFill>
                            <a:srgbClr val="0B2D50"/>
                          </a:solidFill>
                          <a:effectLst/>
                        </a:rPr>
                        <a:t>NPV)</a:t>
                      </a:r>
                      <a:endParaRPr lang="en-US" dirty="0">
                        <a:solidFill>
                          <a:srgbClr val="0B2D50"/>
                        </a:solidFill>
                        <a:effectLst/>
                      </a:endParaRPr>
                    </a:p>
                  </a:txBody>
                  <a:tcPr marL="63500" marR="63500" marT="63500" marB="63500">
                    <a:solidFill>
                      <a:srgbClr val="ECEDF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u="none" strike="noStrike" dirty="0">
                          <a:solidFill>
                            <a:srgbClr val="0B2D50"/>
                          </a:solidFill>
                          <a:effectLst/>
                        </a:rPr>
                        <a:t>-14 133 967</a:t>
                      </a:r>
                      <a:endParaRPr lang="ru-RU" dirty="0">
                        <a:solidFill>
                          <a:srgbClr val="0B2D50"/>
                        </a:solidFill>
                        <a:effectLst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u="none" strike="noStrike" dirty="0">
                          <a:solidFill>
                            <a:srgbClr val="0B2D50"/>
                          </a:solidFill>
                          <a:effectLst/>
                        </a:rPr>
                        <a:t>-17 552 471</a:t>
                      </a:r>
                      <a:endParaRPr lang="ru-RU" dirty="0">
                        <a:solidFill>
                          <a:srgbClr val="0B2D50"/>
                        </a:solidFill>
                        <a:effectLst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u="none" strike="noStrike" dirty="0">
                          <a:solidFill>
                            <a:srgbClr val="0B2D50"/>
                          </a:solidFill>
                          <a:effectLst/>
                        </a:rPr>
                        <a:t>-4 945 302</a:t>
                      </a:r>
                      <a:endParaRPr lang="ru-RU" dirty="0">
                        <a:solidFill>
                          <a:srgbClr val="0B2D50"/>
                        </a:solidFill>
                        <a:effectLst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u="none" strike="noStrike" dirty="0">
                          <a:solidFill>
                            <a:srgbClr val="0B2D50"/>
                          </a:solidFill>
                          <a:effectLst/>
                        </a:rPr>
                        <a:t>16 318 327</a:t>
                      </a:r>
                      <a:endParaRPr lang="ru-RU" dirty="0">
                        <a:solidFill>
                          <a:srgbClr val="0B2D50"/>
                        </a:solidFill>
                        <a:effectLst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u="none" strike="noStrike" dirty="0">
                          <a:solidFill>
                            <a:srgbClr val="0B2D50"/>
                          </a:solidFill>
                          <a:effectLst/>
                        </a:rPr>
                        <a:t>37 579 428</a:t>
                      </a:r>
                      <a:endParaRPr lang="ru-RU" dirty="0">
                        <a:solidFill>
                          <a:srgbClr val="0B2D50"/>
                        </a:solidFill>
                        <a:effectLst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u="none" strike="noStrike" dirty="0">
                          <a:solidFill>
                            <a:srgbClr val="0B2D50"/>
                          </a:solidFill>
                          <a:effectLst/>
                        </a:rPr>
                        <a:t>57 281 259</a:t>
                      </a:r>
                      <a:endParaRPr lang="ru-RU" dirty="0">
                        <a:solidFill>
                          <a:srgbClr val="0B2D50"/>
                        </a:solidFill>
                        <a:effectLst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3275689032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21321" y="1709095"/>
            <a:ext cx="4618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B2D50"/>
                </a:solidFill>
              </a:rPr>
              <a:t>Необходимые инвестиции для разработки мобильного приложения: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21321" y="2450448"/>
            <a:ext cx="4618894" cy="820616"/>
          </a:xfrm>
          <a:prstGeom prst="roundRect">
            <a:avLst/>
          </a:prstGeom>
          <a:solidFill>
            <a:srgbClr val="ECEDF0"/>
          </a:solidFill>
          <a:ln w="38100">
            <a:solidFill>
              <a:srgbClr val="2A86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B2D50"/>
                </a:solidFill>
              </a:rPr>
              <a:t>18 311 617 руб.</a:t>
            </a:r>
          </a:p>
        </p:txBody>
      </p:sp>
      <p:pic>
        <p:nvPicPr>
          <p:cNvPr id="11" name="Рисунок 16" descr="Изображение выглядит как текст, логотип, эмблема,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6A21CF10-051E-12E8-7FFC-2821B4BC57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371" y="111308"/>
            <a:ext cx="1353644" cy="761611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-1135422" y="877161"/>
            <a:ext cx="6375637" cy="767269"/>
            <a:chOff x="-499872" y="972898"/>
            <a:chExt cx="5120640" cy="767269"/>
          </a:xfrm>
        </p:grpSpPr>
        <p:sp>
          <p:nvSpPr>
            <p:cNvPr id="13" name="Rounded Rectangle 12"/>
            <p:cNvSpPr/>
            <p:nvPr/>
          </p:nvSpPr>
          <p:spPr>
            <a:xfrm>
              <a:off x="-499872" y="972898"/>
              <a:ext cx="5120640" cy="767269"/>
            </a:xfrm>
            <a:prstGeom prst="roundRect">
              <a:avLst/>
            </a:prstGeom>
            <a:solidFill>
              <a:srgbClr val="2A86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059430" y="1002589"/>
              <a:ext cx="187378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000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ФИНАНСЫ</a:t>
              </a:r>
            </a:p>
          </p:txBody>
        </p:sp>
      </p:grp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C8FF2D4-F000-BDFB-1FE1-CA1D04317F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8441" y="7289"/>
            <a:ext cx="964812" cy="964812"/>
          </a:xfrm>
          <a:prstGeom prst="rect">
            <a:avLst/>
          </a:prstGeom>
        </p:spPr>
      </p:pic>
      <p:sp>
        <p:nvSpPr>
          <p:cNvPr id="16" name="page number">
            <a:extLst>
              <a:ext uri="{FF2B5EF4-FFF2-40B4-BE49-F238E27FC236}">
                <a16:creationId xmlns:a16="http://schemas.microsoft.com/office/drawing/2014/main" id="{FB4D0347-B70B-438C-B215-3033C6C969ED}"/>
              </a:ext>
            </a:extLst>
          </p:cNvPr>
          <p:cNvSpPr txBox="1">
            <a:spLocks/>
          </p:cNvSpPr>
          <p:nvPr/>
        </p:nvSpPr>
        <p:spPr>
          <a:xfrm>
            <a:off x="11571811" y="6462660"/>
            <a:ext cx="4620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04FF5B-EC31-4260-BC73-B698F9B6DD2F}" type="slidenum">
              <a:rPr lang="ru-RU" sz="1600" smtClean="0">
                <a:solidFill>
                  <a:srgbClr val="0A2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10</a:t>
            </a:fld>
            <a:endParaRPr lang="ru-RU" sz="1600" dirty="0">
              <a:solidFill>
                <a:srgbClr val="0A2C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4061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flipV="1">
            <a:off x="0" y="-1"/>
            <a:ext cx="12192000" cy="1194137"/>
          </a:xfrm>
          <a:prstGeom prst="rect">
            <a:avLst/>
          </a:prstGeom>
          <a:solidFill>
            <a:srgbClr val="2A86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3" name="Group 2"/>
          <p:cNvGrpSpPr/>
          <p:nvPr/>
        </p:nvGrpSpPr>
        <p:grpSpPr>
          <a:xfrm>
            <a:off x="3782706" y="106466"/>
            <a:ext cx="4626588" cy="767269"/>
            <a:chOff x="-2588283" y="972898"/>
            <a:chExt cx="7976569" cy="767269"/>
          </a:xfrm>
        </p:grpSpPr>
        <p:sp>
          <p:nvSpPr>
            <p:cNvPr id="4" name="Rounded Rectangle 3"/>
            <p:cNvSpPr/>
            <p:nvPr/>
          </p:nvSpPr>
          <p:spPr>
            <a:xfrm>
              <a:off x="-499872" y="972898"/>
              <a:ext cx="5120640" cy="767269"/>
            </a:xfrm>
            <a:prstGeom prst="roundRect">
              <a:avLst/>
            </a:prstGeom>
            <a:solidFill>
              <a:srgbClr val="2A86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-2588283" y="972898"/>
              <a:ext cx="797656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4000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НАШИ ДОСТИЖЕНИЯ</a:t>
              </a:r>
            </a:p>
          </p:txBody>
        </p:sp>
      </p:grpSp>
      <p:pic>
        <p:nvPicPr>
          <p:cNvPr id="8" name="Рисунок 16" descr="Изображение выглядит как текст, логотип, эмблема,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6A21CF10-051E-12E8-7FFC-2821B4BC57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1458" y="52741"/>
            <a:ext cx="1459188" cy="8209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5631" y="4386147"/>
            <a:ext cx="3741677" cy="178995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706" y="1399870"/>
            <a:ext cx="4027529" cy="278054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09" y="1473674"/>
            <a:ext cx="3606349" cy="254653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3709" y="4104393"/>
            <a:ext cx="3435614" cy="257751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96729" y="1299052"/>
            <a:ext cx="4313917" cy="538285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794889" y="719846"/>
            <a:ext cx="46183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</a:rPr>
              <a:t>Сертификаты, статьи, справка о внедрении стартапа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7678651-DD14-86EE-9AE3-EC5C939E95E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0619" y="-5439"/>
            <a:ext cx="931695" cy="931695"/>
          </a:xfrm>
          <a:prstGeom prst="rect">
            <a:avLst/>
          </a:prstGeom>
        </p:spPr>
      </p:pic>
      <p:sp>
        <p:nvSpPr>
          <p:cNvPr id="18" name="page number">
            <a:extLst>
              <a:ext uri="{FF2B5EF4-FFF2-40B4-BE49-F238E27FC236}">
                <a16:creationId xmlns:a16="http://schemas.microsoft.com/office/drawing/2014/main" id="{8E9249FB-E12B-4BF5-AAFB-7C4D0070D707}"/>
              </a:ext>
            </a:extLst>
          </p:cNvPr>
          <p:cNvSpPr txBox="1">
            <a:spLocks/>
          </p:cNvSpPr>
          <p:nvPr/>
        </p:nvSpPr>
        <p:spPr>
          <a:xfrm>
            <a:off x="11496216" y="6362921"/>
            <a:ext cx="4620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04FF5B-EC31-4260-BC73-B698F9B6DD2F}" type="slidenum">
              <a:rPr lang="ru-RU" sz="1600" smtClean="0">
                <a:solidFill>
                  <a:srgbClr val="0A2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11</a:t>
            </a:fld>
            <a:endParaRPr lang="ru-RU" sz="1600" dirty="0">
              <a:solidFill>
                <a:srgbClr val="0A2C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77278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rectangles">
            <a:extLst>
              <a:ext uri="{FF2B5EF4-FFF2-40B4-BE49-F238E27FC236}">
                <a16:creationId xmlns:a16="http://schemas.microsoft.com/office/drawing/2014/main" id="{1D3C2D23-841F-4EF9-9B7C-3DBFE0203329}"/>
              </a:ext>
            </a:extLst>
          </p:cNvPr>
          <p:cNvGrpSpPr/>
          <p:nvPr/>
        </p:nvGrpSpPr>
        <p:grpSpPr>
          <a:xfrm>
            <a:off x="0" y="5374434"/>
            <a:ext cx="12192000" cy="189470"/>
            <a:chOff x="0" y="2512541"/>
            <a:chExt cx="12192000" cy="189470"/>
          </a:xfrm>
        </p:grpSpPr>
        <p:sp>
          <p:nvSpPr>
            <p:cNvPr id="7" name="Rectangle 1">
              <a:extLst>
                <a:ext uri="{FF2B5EF4-FFF2-40B4-BE49-F238E27FC236}">
                  <a16:creationId xmlns:a16="http://schemas.microsoft.com/office/drawing/2014/main" id="{7608F51B-46F0-4C77-93AF-513543D4814D}"/>
                </a:ext>
              </a:extLst>
            </p:cNvPr>
            <p:cNvSpPr/>
            <p:nvPr/>
          </p:nvSpPr>
          <p:spPr>
            <a:xfrm>
              <a:off x="0" y="2512541"/>
              <a:ext cx="3048000" cy="189470"/>
            </a:xfrm>
            <a:prstGeom prst="rect">
              <a:avLst/>
            </a:prstGeom>
            <a:solidFill>
              <a:srgbClr val="ABCE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" name="Rectangle 2">
              <a:extLst>
                <a:ext uri="{FF2B5EF4-FFF2-40B4-BE49-F238E27FC236}">
                  <a16:creationId xmlns:a16="http://schemas.microsoft.com/office/drawing/2014/main" id="{35A7F428-4552-495D-A7C8-4BA941ACBA26}"/>
                </a:ext>
              </a:extLst>
            </p:cNvPr>
            <p:cNvSpPr/>
            <p:nvPr/>
          </p:nvSpPr>
          <p:spPr>
            <a:xfrm>
              <a:off x="3048000" y="2512541"/>
              <a:ext cx="3048000" cy="189470"/>
            </a:xfrm>
            <a:prstGeom prst="rect">
              <a:avLst/>
            </a:prstGeom>
            <a:solidFill>
              <a:srgbClr val="4F9B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" name="Rectangle 3">
              <a:extLst>
                <a:ext uri="{FF2B5EF4-FFF2-40B4-BE49-F238E27FC236}">
                  <a16:creationId xmlns:a16="http://schemas.microsoft.com/office/drawing/2014/main" id="{7FB906F2-1BD0-4E7C-867B-D7BD45BE9038}"/>
                </a:ext>
              </a:extLst>
            </p:cNvPr>
            <p:cNvSpPr/>
            <p:nvPr/>
          </p:nvSpPr>
          <p:spPr>
            <a:xfrm>
              <a:off x="6096000" y="2512541"/>
              <a:ext cx="3048000" cy="189470"/>
            </a:xfrm>
            <a:prstGeom prst="rect">
              <a:avLst/>
            </a:prstGeom>
            <a:solidFill>
              <a:srgbClr val="124D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" name="Rectangle 4">
              <a:extLst>
                <a:ext uri="{FF2B5EF4-FFF2-40B4-BE49-F238E27FC236}">
                  <a16:creationId xmlns:a16="http://schemas.microsoft.com/office/drawing/2014/main" id="{7884C471-BC70-4F0A-97DE-139CC61B5FF7}"/>
                </a:ext>
              </a:extLst>
            </p:cNvPr>
            <p:cNvSpPr/>
            <p:nvPr/>
          </p:nvSpPr>
          <p:spPr>
            <a:xfrm>
              <a:off x="9144000" y="2512541"/>
              <a:ext cx="3048000" cy="189470"/>
            </a:xfrm>
            <a:prstGeom prst="rect">
              <a:avLst/>
            </a:prstGeom>
            <a:solidFill>
              <a:srgbClr val="0B2D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12" name="main title">
            <a:extLst>
              <a:ext uri="{FF2B5EF4-FFF2-40B4-BE49-F238E27FC236}">
                <a16:creationId xmlns:a16="http://schemas.microsoft.com/office/drawing/2014/main" id="{8A1E8062-5803-4264-83E2-CBFD1FAFAD4D}"/>
              </a:ext>
            </a:extLst>
          </p:cNvPr>
          <p:cNvSpPr txBox="1"/>
          <p:nvPr/>
        </p:nvSpPr>
        <p:spPr>
          <a:xfrm>
            <a:off x="4129757" y="5809285"/>
            <a:ext cx="39324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0B2D5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Спасибо за внимание!</a:t>
            </a:r>
          </a:p>
        </p:txBody>
      </p:sp>
      <p:grpSp>
        <p:nvGrpSpPr>
          <p:cNvPr id="13" name="page number">
            <a:extLst>
              <a:ext uri="{FF2B5EF4-FFF2-40B4-BE49-F238E27FC236}">
                <a16:creationId xmlns:a16="http://schemas.microsoft.com/office/drawing/2014/main" id="{1EDF4B45-6154-4F2B-8437-69BB7CFA105A}"/>
              </a:ext>
            </a:extLst>
          </p:cNvPr>
          <p:cNvGrpSpPr/>
          <p:nvPr/>
        </p:nvGrpSpPr>
        <p:grpSpPr>
          <a:xfrm>
            <a:off x="11348815" y="6242955"/>
            <a:ext cx="531196" cy="365125"/>
            <a:chOff x="11422855" y="6242955"/>
            <a:chExt cx="457156" cy="365125"/>
          </a:xfrm>
        </p:grpSpPr>
        <p:sp>
          <p:nvSpPr>
            <p:cNvPr id="14" name="page number">
              <a:extLst>
                <a:ext uri="{FF2B5EF4-FFF2-40B4-BE49-F238E27FC236}">
                  <a16:creationId xmlns:a16="http://schemas.microsoft.com/office/drawing/2014/main" id="{30B463D4-820E-41EF-BF3C-976EFADAF976}"/>
                </a:ext>
              </a:extLst>
            </p:cNvPr>
            <p:cNvSpPr txBox="1">
              <a:spLocks/>
            </p:cNvSpPr>
            <p:nvPr/>
          </p:nvSpPr>
          <p:spPr>
            <a:xfrm>
              <a:off x="11422855" y="6242955"/>
              <a:ext cx="397669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ru-RU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8004FF5B-EC31-4260-BC73-B698F9B6DD2F}" type="slidenum">
                <a:rPr lang="ru-RU" sz="1600" smtClean="0">
                  <a:solidFill>
                    <a:srgbClr val="0A2C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pPr/>
                <a:t>12</a:t>
              </a:fld>
              <a:endParaRPr lang="ru-RU" sz="1600" dirty="0">
                <a:solidFill>
                  <a:srgbClr val="0A2C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5" name="rectangles">
              <a:extLst>
                <a:ext uri="{FF2B5EF4-FFF2-40B4-BE49-F238E27FC236}">
                  <a16:creationId xmlns:a16="http://schemas.microsoft.com/office/drawing/2014/main" id="{CAC44492-119C-41B4-AA7C-EC0D23746605}"/>
                </a:ext>
              </a:extLst>
            </p:cNvPr>
            <p:cNvGrpSpPr/>
            <p:nvPr/>
          </p:nvGrpSpPr>
          <p:grpSpPr>
            <a:xfrm>
              <a:off x="11832703" y="6305825"/>
              <a:ext cx="47308" cy="239384"/>
              <a:chOff x="11832703" y="6305825"/>
              <a:chExt cx="47308" cy="239384"/>
            </a:xfrm>
          </p:grpSpPr>
          <p:sp>
            <p:nvSpPr>
              <p:cNvPr id="16" name="rectangle">
                <a:extLst>
                  <a:ext uri="{FF2B5EF4-FFF2-40B4-BE49-F238E27FC236}">
                    <a16:creationId xmlns:a16="http://schemas.microsoft.com/office/drawing/2014/main" id="{DA7939C7-5B3A-4DCD-927C-44A3B4AF1D76}"/>
                  </a:ext>
                </a:extLst>
              </p:cNvPr>
              <p:cNvSpPr/>
              <p:nvPr/>
            </p:nvSpPr>
            <p:spPr>
              <a:xfrm>
                <a:off x="11832703" y="6305825"/>
                <a:ext cx="47308" cy="45719"/>
              </a:xfrm>
              <a:prstGeom prst="rect">
                <a:avLst/>
              </a:prstGeom>
              <a:solidFill>
                <a:srgbClr val="AB1F0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7" name="rectangle">
                <a:extLst>
                  <a:ext uri="{FF2B5EF4-FFF2-40B4-BE49-F238E27FC236}">
                    <a16:creationId xmlns:a16="http://schemas.microsoft.com/office/drawing/2014/main" id="{CDBCABD0-266F-4415-856E-4EC9AD5E93B8}"/>
                  </a:ext>
                </a:extLst>
              </p:cNvPr>
              <p:cNvSpPr/>
              <p:nvPr/>
            </p:nvSpPr>
            <p:spPr>
              <a:xfrm>
                <a:off x="11832703" y="6370380"/>
                <a:ext cx="47308" cy="45719"/>
              </a:xfrm>
              <a:prstGeom prst="rect">
                <a:avLst/>
              </a:prstGeom>
              <a:solidFill>
                <a:srgbClr val="86BA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8" name="rectangle">
                <a:extLst>
                  <a:ext uri="{FF2B5EF4-FFF2-40B4-BE49-F238E27FC236}">
                    <a16:creationId xmlns:a16="http://schemas.microsoft.com/office/drawing/2014/main" id="{7FC3A1E2-F2DB-45DE-8010-8D1B818102C3}"/>
                  </a:ext>
                </a:extLst>
              </p:cNvPr>
              <p:cNvSpPr/>
              <p:nvPr/>
            </p:nvSpPr>
            <p:spPr>
              <a:xfrm>
                <a:off x="11832703" y="6434935"/>
                <a:ext cx="47308" cy="45719"/>
              </a:xfrm>
              <a:prstGeom prst="rect">
                <a:avLst/>
              </a:prstGeom>
              <a:solidFill>
                <a:srgbClr val="0B2D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9" name="rectangle">
                <a:extLst>
                  <a:ext uri="{FF2B5EF4-FFF2-40B4-BE49-F238E27FC236}">
                    <a16:creationId xmlns:a16="http://schemas.microsoft.com/office/drawing/2014/main" id="{B7D6BF6D-EDA6-4E0D-BC64-8F42699E4DCC}"/>
                  </a:ext>
                </a:extLst>
              </p:cNvPr>
              <p:cNvSpPr/>
              <p:nvPr/>
            </p:nvSpPr>
            <p:spPr>
              <a:xfrm>
                <a:off x="11832703" y="6499490"/>
                <a:ext cx="47308" cy="45719"/>
              </a:xfrm>
              <a:prstGeom prst="rect">
                <a:avLst/>
              </a:prstGeom>
              <a:solidFill>
                <a:srgbClr val="1864B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</p:grpSp>
      <p:pic>
        <p:nvPicPr>
          <p:cNvPr id="3" name="Рисунок 2" descr="Изображение выглядит как на открытом воздухе, небо, дерево, строительство&#10;&#10;Автоматически созданное описание">
            <a:extLst>
              <a:ext uri="{FF2B5EF4-FFF2-40B4-BE49-F238E27FC236}">
                <a16:creationId xmlns:a16="http://schemas.microsoft.com/office/drawing/2014/main" id="{DACC04C5-144B-47C9-D097-0E04A102D7D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87"/>
          <a:stretch/>
        </p:blipFill>
        <p:spPr>
          <a:xfrm>
            <a:off x="0" y="0"/>
            <a:ext cx="12192000" cy="5355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613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6557818" y="0"/>
            <a:ext cx="5634182" cy="6858000"/>
          </a:xfrm>
          <a:prstGeom prst="rect">
            <a:avLst/>
          </a:prstGeom>
          <a:solidFill>
            <a:srgbClr val="2A86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0"/>
            <a:ext cx="6506954" cy="6858000"/>
          </a:xfrm>
          <a:prstGeom prst="rect">
            <a:avLst/>
          </a:prstGeom>
          <a:solidFill>
            <a:srgbClr val="ECED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Rounded Rectangle 23"/>
          <p:cNvSpPr/>
          <p:nvPr/>
        </p:nvSpPr>
        <p:spPr>
          <a:xfrm>
            <a:off x="473335" y="4751320"/>
            <a:ext cx="1120485" cy="643559"/>
          </a:xfrm>
          <a:prstGeom prst="roundRect">
            <a:avLst/>
          </a:prstGeom>
          <a:solidFill>
            <a:srgbClr val="2A86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Rounded Rectangle 19"/>
          <p:cNvSpPr/>
          <p:nvPr/>
        </p:nvSpPr>
        <p:spPr>
          <a:xfrm>
            <a:off x="471333" y="3685400"/>
            <a:ext cx="969817" cy="643559"/>
          </a:xfrm>
          <a:prstGeom prst="roundRect">
            <a:avLst/>
          </a:prstGeom>
          <a:solidFill>
            <a:srgbClr val="2A86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" name="Рисунок 16" descr="Изображение выглядит как текст, логотип, эмблема,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6A21CF10-051E-12E8-7FFC-2821B4BC57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4191" y="134421"/>
            <a:ext cx="1843835" cy="103741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71334" y="2392928"/>
            <a:ext cx="4817097" cy="1036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rgbClr val="0B2D50"/>
                </a:solidFill>
              </a:rPr>
              <a:t>Разработка приложения для здорового питания для компаний ПАО «Группа Черкизово» и ООО «Арнест ЮниРусь», направленного на укрепление их рыночных позиций и привлечение дополнительного дохода</a:t>
            </a:r>
          </a:p>
        </p:txBody>
      </p:sp>
      <p:sp>
        <p:nvSpPr>
          <p:cNvPr id="4" name="Rectangle 3"/>
          <p:cNvSpPr/>
          <p:nvPr/>
        </p:nvSpPr>
        <p:spPr>
          <a:xfrm>
            <a:off x="471334" y="4054264"/>
            <a:ext cx="4817097" cy="5493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rgbClr val="0B2D50"/>
                </a:solidFill>
              </a:rPr>
              <a:t>Предпринимательский проект создания приложения питания «NutriMap».</a:t>
            </a:r>
          </a:p>
        </p:txBody>
      </p:sp>
      <p:sp>
        <p:nvSpPr>
          <p:cNvPr id="5" name="Rectangle 4"/>
          <p:cNvSpPr/>
          <p:nvPr/>
        </p:nvSpPr>
        <p:spPr>
          <a:xfrm>
            <a:off x="471334" y="5118852"/>
            <a:ext cx="4817097" cy="67502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rgbClr val="0B2D50"/>
                </a:solidFill>
              </a:rPr>
              <a:t>Организационные, управленческие, маркетинговые и финансовые аспекты предпринимательского проекта создания приложения питания «NutriMap».</a:t>
            </a:r>
          </a:p>
        </p:txBody>
      </p:sp>
      <p:sp>
        <p:nvSpPr>
          <p:cNvPr id="6" name="Rectangle 5"/>
          <p:cNvSpPr/>
          <p:nvPr/>
        </p:nvSpPr>
        <p:spPr>
          <a:xfrm>
            <a:off x="6940928" y="3429000"/>
            <a:ext cx="4973981" cy="31337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30000"/>
              </a:lnSpc>
              <a:buFont typeface="Symbol" panose="05050102010706020507" pitchFamily="18" charset="2"/>
              <a:buChar char=""/>
            </a:pPr>
            <a:r>
              <a:rPr lang="ru-RU" sz="1200" dirty="0">
                <a:solidFill>
                  <a:schemeClr val="bg1"/>
                </a:solidFill>
              </a:rPr>
              <a:t>провести анализ рынка и обосновать актуальность выбранной темы;</a:t>
            </a:r>
          </a:p>
          <a:p>
            <a:pPr marL="285750" indent="-285750">
              <a:lnSpc>
                <a:spcPct val="130000"/>
              </a:lnSpc>
              <a:buFont typeface="Symbol" panose="05050102010706020507" pitchFamily="18" charset="2"/>
              <a:buChar char=""/>
            </a:pPr>
            <a:r>
              <a:rPr lang="ru-RU" sz="1200" dirty="0">
                <a:solidFill>
                  <a:schemeClr val="bg1"/>
                </a:solidFill>
              </a:rPr>
              <a:t>описать и обосновать методологию разработки;</a:t>
            </a:r>
          </a:p>
          <a:p>
            <a:pPr marL="285750" indent="-285750">
              <a:lnSpc>
                <a:spcPct val="130000"/>
              </a:lnSpc>
              <a:buFont typeface="Symbol" panose="05050102010706020507" pitchFamily="18" charset="2"/>
              <a:buChar char=""/>
            </a:pPr>
            <a:r>
              <a:rPr lang="ru-RU" sz="1200" dirty="0">
                <a:solidFill>
                  <a:schemeClr val="bg1"/>
                </a:solidFill>
              </a:rPr>
              <a:t>сформулировать общую характеристику проекта и области деятельности;</a:t>
            </a:r>
          </a:p>
          <a:p>
            <a:pPr marL="285750" indent="-285750">
              <a:lnSpc>
                <a:spcPct val="130000"/>
              </a:lnSpc>
              <a:buFont typeface="Symbol" panose="05050102010706020507" pitchFamily="18" charset="2"/>
              <a:buChar char=""/>
            </a:pPr>
            <a:r>
              <a:rPr lang="ru-RU" sz="1200" dirty="0">
                <a:solidFill>
                  <a:schemeClr val="bg1"/>
                </a:solidFill>
              </a:rPr>
              <a:t>представить описание продукта;</a:t>
            </a:r>
          </a:p>
          <a:p>
            <a:pPr marL="285750" indent="-285750">
              <a:lnSpc>
                <a:spcPct val="130000"/>
              </a:lnSpc>
              <a:buFont typeface="Symbol" panose="05050102010706020507" pitchFamily="18" charset="2"/>
              <a:buChar char=""/>
            </a:pPr>
            <a:r>
              <a:rPr lang="ru-RU" sz="1200" dirty="0">
                <a:solidFill>
                  <a:schemeClr val="bg1"/>
                </a:solidFill>
              </a:rPr>
              <a:t>провести маркетинговый анализ, определить стратегию и каналы сбыта продукции;</a:t>
            </a:r>
          </a:p>
          <a:p>
            <a:pPr marL="285750" indent="-285750">
              <a:lnSpc>
                <a:spcPct val="130000"/>
              </a:lnSpc>
              <a:buFont typeface="Symbol" panose="05050102010706020507" pitchFamily="18" charset="2"/>
              <a:buChar char=""/>
            </a:pPr>
            <a:r>
              <a:rPr lang="ru-RU" sz="1200" dirty="0">
                <a:solidFill>
                  <a:schemeClr val="bg1"/>
                </a:solidFill>
              </a:rPr>
              <a:t>разработать производственный план;</a:t>
            </a:r>
          </a:p>
          <a:p>
            <a:pPr marL="285750" indent="-285750">
              <a:lnSpc>
                <a:spcPct val="130000"/>
              </a:lnSpc>
              <a:buFont typeface="Symbol" panose="05050102010706020507" pitchFamily="18" charset="2"/>
              <a:buChar char=""/>
            </a:pPr>
            <a:r>
              <a:rPr lang="ru-RU" sz="1200" dirty="0">
                <a:solidFill>
                  <a:schemeClr val="bg1"/>
                </a:solidFill>
              </a:rPr>
              <a:t>подготовить организационный план;</a:t>
            </a:r>
          </a:p>
          <a:p>
            <a:pPr marL="285750" indent="-285750">
              <a:lnSpc>
                <a:spcPct val="130000"/>
              </a:lnSpc>
              <a:buFont typeface="Symbol" panose="05050102010706020507" pitchFamily="18" charset="2"/>
              <a:buChar char=""/>
            </a:pPr>
            <a:r>
              <a:rPr lang="ru-RU" sz="1200" dirty="0">
                <a:solidFill>
                  <a:schemeClr val="bg1"/>
                </a:solidFill>
              </a:rPr>
              <a:t>составить финансовый план;</a:t>
            </a:r>
          </a:p>
          <a:p>
            <a:pPr marL="285750" indent="-285750">
              <a:lnSpc>
                <a:spcPct val="130000"/>
              </a:lnSpc>
              <a:buFont typeface="Symbol" panose="05050102010706020507" pitchFamily="18" charset="2"/>
              <a:buChar char=""/>
            </a:pPr>
            <a:r>
              <a:rPr lang="ru-RU" sz="1200" dirty="0">
                <a:solidFill>
                  <a:schemeClr val="bg1"/>
                </a:solidFill>
              </a:rPr>
              <a:t>оценить эффективность проекта;</a:t>
            </a:r>
          </a:p>
          <a:p>
            <a:pPr marL="285750" indent="-285750">
              <a:lnSpc>
                <a:spcPct val="130000"/>
              </a:lnSpc>
              <a:buFont typeface="Symbol" panose="05050102010706020507" pitchFamily="18" charset="2"/>
              <a:buChar char=""/>
            </a:pPr>
            <a:r>
              <a:rPr lang="ru-RU" sz="1200" dirty="0">
                <a:solidFill>
                  <a:schemeClr val="bg1"/>
                </a:solidFill>
              </a:rPr>
              <a:t>идентифицировать риски проекта.</a:t>
            </a:r>
          </a:p>
        </p:txBody>
      </p:sp>
      <p:sp>
        <p:nvSpPr>
          <p:cNvPr id="7" name="Rectangle 6"/>
          <p:cNvSpPr/>
          <p:nvPr/>
        </p:nvSpPr>
        <p:spPr>
          <a:xfrm>
            <a:off x="7012895" y="1009303"/>
            <a:ext cx="4902014" cy="18190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ru-RU" sz="1200" b="1" dirty="0">
                <a:solidFill>
                  <a:schemeClr val="bg1"/>
                </a:solidFill>
              </a:rPr>
              <a:t>Стратегические инструменты: </a:t>
            </a:r>
            <a:r>
              <a:rPr lang="ru-RU" sz="1200" dirty="0">
                <a:solidFill>
                  <a:schemeClr val="bg1"/>
                </a:solidFill>
              </a:rPr>
              <a:t>SWOT-анализ, PESTEL-анализ, модель «5 сил Портера», бизнес-модель Остервальдера-Пинье </a:t>
            </a:r>
          </a:p>
          <a:p>
            <a:pPr>
              <a:lnSpc>
                <a:spcPct val="150000"/>
              </a:lnSpc>
            </a:pPr>
            <a:r>
              <a:rPr lang="ru-RU" sz="1200" b="1" dirty="0">
                <a:solidFill>
                  <a:schemeClr val="bg1"/>
                </a:solidFill>
              </a:rPr>
              <a:t>Маркетинговые инструменты: </a:t>
            </a:r>
            <a:r>
              <a:rPr lang="ru-RU" sz="1200" dirty="0">
                <a:solidFill>
                  <a:schemeClr val="bg1"/>
                </a:solidFill>
              </a:rPr>
              <a:t>методология CustDev, развитие продукта (Canvas), карта эмпатии и дорожная карта</a:t>
            </a:r>
          </a:p>
          <a:p>
            <a:pPr>
              <a:lnSpc>
                <a:spcPct val="150000"/>
              </a:lnSpc>
            </a:pPr>
            <a:r>
              <a:rPr lang="ru-RU" sz="1200" b="1" dirty="0">
                <a:solidFill>
                  <a:schemeClr val="bg1"/>
                </a:solidFill>
              </a:rPr>
              <a:t>Показатели эффективности: </a:t>
            </a:r>
            <a:r>
              <a:rPr lang="ru-RU" sz="1200" dirty="0">
                <a:solidFill>
                  <a:schemeClr val="bg1"/>
                </a:solidFill>
              </a:rPr>
              <a:t>NPV, DPP, IRR, PI</a:t>
            </a:r>
          </a:p>
          <a:p>
            <a:pPr>
              <a:lnSpc>
                <a:spcPct val="150000"/>
              </a:lnSpc>
            </a:pPr>
            <a:r>
              <a:rPr lang="ru-RU" sz="1200" b="1" dirty="0">
                <a:solidFill>
                  <a:schemeClr val="bg1"/>
                </a:solidFill>
              </a:rPr>
              <a:t>Показатели юнит-экономики: </a:t>
            </a:r>
            <a:r>
              <a:rPr lang="ru-RU" sz="1200" dirty="0">
                <a:solidFill>
                  <a:schemeClr val="bg1"/>
                </a:solidFill>
              </a:rPr>
              <a:t>CAC, </a:t>
            </a:r>
            <a:r>
              <a:rPr lang="en-US" sz="1200" dirty="0">
                <a:solidFill>
                  <a:schemeClr val="bg1"/>
                </a:solidFill>
              </a:rPr>
              <a:t>LTV, ARPU, LTV/CAC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1335" y="1623487"/>
            <a:ext cx="301877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>
                <a:solidFill>
                  <a:srgbClr val="0B2D50"/>
                </a:solidFill>
                <a:latin typeface="Arial Narrow" panose="020B0606020202030204" pitchFamily="34" charset="0"/>
              </a:rPr>
              <a:t>Цель работы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1333" y="3685400"/>
            <a:ext cx="969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Объект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1333" y="4749520"/>
            <a:ext cx="1122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Предмет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012237" y="600680"/>
            <a:ext cx="1705264" cy="408623"/>
          </a:xfrm>
          <a:prstGeom prst="round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B2D50"/>
                </a:solidFill>
              </a:rPr>
              <a:t>Методология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033534" y="2910964"/>
            <a:ext cx="1038515" cy="408623"/>
          </a:xfrm>
          <a:prstGeom prst="round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>
                <a:solidFill>
                  <a:srgbClr val="0B2D50"/>
                </a:solidFill>
              </a:defRPr>
            </a:lvl1pPr>
          </a:lstStyle>
          <a:p>
            <a:r>
              <a:rPr lang="ru-RU" dirty="0"/>
              <a:t>Задачи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096000" y="0"/>
            <a:ext cx="461818" cy="6858000"/>
          </a:xfrm>
          <a:prstGeom prst="rect">
            <a:avLst/>
          </a:prstGeom>
          <a:solidFill>
            <a:srgbClr val="0B2D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3B237D6-C2CC-CDEC-8CB2-03A2440A12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8153" y="0"/>
            <a:ext cx="1304127" cy="1304127"/>
          </a:xfrm>
          <a:prstGeom prst="rect">
            <a:avLst/>
          </a:prstGeom>
        </p:spPr>
      </p:pic>
      <p:sp>
        <p:nvSpPr>
          <p:cNvPr id="19" name="page number">
            <a:extLst>
              <a:ext uri="{FF2B5EF4-FFF2-40B4-BE49-F238E27FC236}">
                <a16:creationId xmlns:a16="http://schemas.microsoft.com/office/drawing/2014/main" id="{BA4AFE57-6904-4F68-9C31-C9C97ECDAC64}"/>
              </a:ext>
            </a:extLst>
          </p:cNvPr>
          <p:cNvSpPr txBox="1">
            <a:spLocks/>
          </p:cNvSpPr>
          <p:nvPr/>
        </p:nvSpPr>
        <p:spPr>
          <a:xfrm>
            <a:off x="11348815" y="6242955"/>
            <a:ext cx="4620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04FF5B-EC31-4260-BC73-B698F9B6DD2F}" type="slidenum">
              <a:rPr lang="ru-RU" sz="1600" smtClean="0">
                <a:solidFill>
                  <a:srgbClr val="0A2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</a:t>
            </a:fld>
            <a:endParaRPr lang="ru-RU" sz="1600" dirty="0">
              <a:solidFill>
                <a:srgbClr val="0A2C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59031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lh7-rt.googleusercontent.com/docsz/AD_4nXdS5gg7fDwqAN_8Uz-GYkrIbd1pm8T9qi2Ymle6Ce9H_fy2MxZmcPGgjpulZHdcxTieGjUdXQsPsQ9IO9GD__SLB9vlh0fp9K9L46_3ngrXbgdzvqJ1prZikEaFbkABitImbg15lQ?key=j0vkq1ohWQyDP_ktgRMVf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007" y="972898"/>
            <a:ext cx="7096193" cy="3677763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4864608"/>
            <a:ext cx="12192000" cy="1993392"/>
          </a:xfrm>
          <a:prstGeom prst="rect">
            <a:avLst/>
          </a:prstGeom>
          <a:solidFill>
            <a:srgbClr val="ECED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Rectangle 4"/>
          <p:cNvSpPr/>
          <p:nvPr/>
        </p:nvSpPr>
        <p:spPr>
          <a:xfrm>
            <a:off x="0" y="5032101"/>
            <a:ext cx="12192000" cy="134112"/>
          </a:xfrm>
          <a:prstGeom prst="rect">
            <a:avLst/>
          </a:prstGeom>
          <a:solidFill>
            <a:srgbClr val="7275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16" descr="Изображение выглядит как текст, логотип, эмблема,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6A21CF10-051E-12E8-7FFC-2821B4BC57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7856" y="85654"/>
            <a:ext cx="1609344" cy="905478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-499872" y="972898"/>
            <a:ext cx="5120640" cy="787675"/>
            <a:chOff x="-499872" y="972898"/>
            <a:chExt cx="5120640" cy="787675"/>
          </a:xfrm>
        </p:grpSpPr>
        <p:sp>
          <p:nvSpPr>
            <p:cNvPr id="15" name="Rounded Rectangle 14"/>
            <p:cNvSpPr/>
            <p:nvPr/>
          </p:nvSpPr>
          <p:spPr>
            <a:xfrm>
              <a:off x="-499872" y="972898"/>
              <a:ext cx="5120640" cy="767269"/>
            </a:xfrm>
            <a:prstGeom prst="roundRect">
              <a:avLst/>
            </a:prstGeom>
            <a:solidFill>
              <a:srgbClr val="2A86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24256" y="991132"/>
              <a:ext cx="234551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400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ПРОДУКТ</a:t>
              </a:r>
            </a:p>
          </p:txBody>
        </p:sp>
      </p:grpSp>
      <p:sp>
        <p:nvSpPr>
          <p:cNvPr id="9" name="Rectangle 8"/>
          <p:cNvSpPr/>
          <p:nvPr/>
        </p:nvSpPr>
        <p:spPr>
          <a:xfrm>
            <a:off x="4791007" y="5380160"/>
            <a:ext cx="7096193" cy="1207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1600" dirty="0">
                <a:solidFill>
                  <a:srgbClr val="0B2D50"/>
                </a:solidFill>
              </a:rPr>
              <a:t>Модуль для поиска информации о питательности еды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1600" dirty="0">
                <a:solidFill>
                  <a:srgbClr val="0B2D50"/>
                </a:solidFill>
              </a:rPr>
              <a:t>Модуль для составления персонализированного плана питания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1600" dirty="0">
                <a:solidFill>
                  <a:srgbClr val="0B2D50"/>
                </a:solidFill>
              </a:rPr>
              <a:t>Модуль для подсчета и контроля потребляемых полезных веществ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24256" y="1865375"/>
            <a:ext cx="4096512" cy="28922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rgbClr val="0B2D50"/>
                </a:solidFill>
              </a:rPr>
              <a:t>Мобильное приложение </a:t>
            </a:r>
            <a:r>
              <a:rPr lang="en-US" sz="1400" b="1" dirty="0">
                <a:solidFill>
                  <a:srgbClr val="0B2D50"/>
                </a:solidFill>
              </a:rPr>
              <a:t>NutriMap</a:t>
            </a:r>
            <a:r>
              <a:rPr lang="ru-RU" sz="1400" dirty="0">
                <a:solidFill>
                  <a:srgbClr val="0B2D50"/>
                </a:solidFill>
              </a:rPr>
              <a:t>, ориентированное на упрощение процесса поддержания здорового питания пользователями посредством оптимизации процесса поиска необходимой информации о питательности продуктов, гибкого управления рационом и удобным подсчетом необходимых питательных веществ. </a:t>
            </a:r>
          </a:p>
          <a:p>
            <a:endParaRPr lang="ru-RU" sz="1400" dirty="0">
              <a:solidFill>
                <a:srgbClr val="0B2D50"/>
              </a:solidFill>
            </a:endParaRPr>
          </a:p>
          <a:p>
            <a:r>
              <a:rPr lang="ru-RU" sz="1400" dirty="0">
                <a:solidFill>
                  <a:srgbClr val="0B2D50"/>
                </a:solidFill>
              </a:rPr>
              <a:t>Данное приложение позволит пользователям сократить время и усилия прилагаемые для составления своего плана питания и сделает этот процесс простым и интересным.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24256" y="5516016"/>
            <a:ext cx="4096512" cy="93529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rgbClr val="0B2D50"/>
                </a:solidFill>
              </a:rPr>
              <a:t>Основные составляющие предлагаемого приложения: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3239517-05DE-0521-16D2-2566FB8375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9493" y="-77740"/>
            <a:ext cx="1214033" cy="1214033"/>
          </a:xfrm>
          <a:prstGeom prst="rect">
            <a:avLst/>
          </a:prstGeom>
        </p:spPr>
      </p:pic>
      <p:sp>
        <p:nvSpPr>
          <p:cNvPr id="13" name="page number">
            <a:extLst>
              <a:ext uri="{FF2B5EF4-FFF2-40B4-BE49-F238E27FC236}">
                <a16:creationId xmlns:a16="http://schemas.microsoft.com/office/drawing/2014/main" id="{14134F84-AA18-441A-9AEC-F99D8E2735E8}"/>
              </a:ext>
            </a:extLst>
          </p:cNvPr>
          <p:cNvSpPr txBox="1">
            <a:spLocks/>
          </p:cNvSpPr>
          <p:nvPr/>
        </p:nvSpPr>
        <p:spPr>
          <a:xfrm>
            <a:off x="11556280" y="6404605"/>
            <a:ext cx="4620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04FF5B-EC31-4260-BC73-B698F9B6DD2F}" type="slidenum">
              <a:rPr lang="ru-RU" sz="1600" smtClean="0">
                <a:solidFill>
                  <a:srgbClr val="0A2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3</a:t>
            </a:fld>
            <a:endParaRPr lang="ru-RU" sz="1600" dirty="0">
              <a:solidFill>
                <a:srgbClr val="0A2C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430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6" descr="Изображение выглядит как текст, логотип, эмблема,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6A21CF10-051E-12E8-7FFC-2821B4BC57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8836" y="85654"/>
            <a:ext cx="1108364" cy="623608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7063599"/>
              </p:ext>
            </p:extLst>
          </p:nvPr>
        </p:nvGraphicFramePr>
        <p:xfrm>
          <a:off x="6486835" y="3429000"/>
          <a:ext cx="5400365" cy="3078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50033">
                  <a:extLst>
                    <a:ext uri="{9D8B030D-6E8A-4147-A177-3AD203B41FA5}">
                      <a16:colId xmlns:a16="http://schemas.microsoft.com/office/drawing/2014/main" val="3465556829"/>
                    </a:ext>
                  </a:extLst>
                </a:gridCol>
                <a:gridCol w="4450332">
                  <a:extLst>
                    <a:ext uri="{9D8B030D-6E8A-4147-A177-3AD203B41FA5}">
                      <a16:colId xmlns:a16="http://schemas.microsoft.com/office/drawing/2014/main" val="1805738614"/>
                    </a:ext>
                  </a:extLst>
                </a:gridCol>
              </a:tblGrid>
              <a:tr h="23602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Функции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0" marR="63500" marT="63500" marB="63500">
                    <a:solidFill>
                      <a:srgbClr val="0B2D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Описание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0" marR="63500" marT="63500" marB="63500">
                    <a:solidFill>
                      <a:srgbClr val="0B2D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6949773"/>
                  </a:ext>
                </a:extLst>
              </a:tr>
              <a:tr h="236020">
                <a:tc gridSpan="2"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Дополнительные модули</a:t>
                      </a:r>
                      <a:endParaRPr lang="ru-RU" sz="900" b="1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0" marR="63500" marT="63500" marB="63500">
                    <a:solidFill>
                      <a:srgbClr val="0065B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9231620"/>
                  </a:ext>
                </a:extLst>
              </a:tr>
              <a:tr h="236020">
                <a:tc gridSpan="2"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Модуль для формирования пользовательского опыта</a:t>
                      </a:r>
                      <a:endParaRPr lang="ru-RU" sz="900" b="1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0" marR="63500" marT="63500" marB="63500">
                    <a:solidFill>
                      <a:srgbClr val="0065B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9960739"/>
                  </a:ext>
                </a:extLst>
              </a:tr>
              <a:tr h="364759"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u="none" strike="noStrike" dirty="0">
                          <a:solidFill>
                            <a:srgbClr val="0B2D50"/>
                          </a:solidFill>
                          <a:effectLst/>
                        </a:rPr>
                        <a:t>Библиотека статей</a:t>
                      </a:r>
                      <a:endParaRPr lang="ru-RU" sz="900" dirty="0">
                        <a:solidFill>
                          <a:srgbClr val="0B2D50"/>
                        </a:solidFill>
                        <a:effectLst/>
                        <a:latin typeface="+mn-lt"/>
                      </a:endParaRPr>
                    </a:p>
                  </a:txBody>
                  <a:tcPr marL="63500" marR="63500" marT="63500" marB="63500">
                    <a:solidFill>
                      <a:srgbClr val="ECEDF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u="none" strike="noStrike" dirty="0">
                          <a:solidFill>
                            <a:srgbClr val="0B2D50"/>
                          </a:solidFill>
                          <a:effectLst/>
                        </a:rPr>
                        <a:t>Эксклюзивные материалы от практикующих диетологов с интерактивными элементами и персонализированными рекомендациями.</a:t>
                      </a:r>
                      <a:endParaRPr lang="ru-RU" sz="900" dirty="0">
                        <a:solidFill>
                          <a:srgbClr val="0B2D50"/>
                        </a:solidFill>
                        <a:effectLst/>
                        <a:latin typeface="+mn-lt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3728901114"/>
                  </a:ext>
                </a:extLst>
              </a:tr>
              <a:tr h="364759"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u="none" strike="noStrike" dirty="0">
                          <a:solidFill>
                            <a:srgbClr val="0B2D50"/>
                          </a:solidFill>
                          <a:effectLst/>
                        </a:rPr>
                        <a:t>Чат-бот</a:t>
                      </a:r>
                      <a:endParaRPr lang="ru-RU" sz="900" dirty="0">
                        <a:solidFill>
                          <a:srgbClr val="0B2D50"/>
                        </a:solidFill>
                        <a:effectLst/>
                        <a:latin typeface="+mn-lt"/>
                      </a:endParaRPr>
                    </a:p>
                  </a:txBody>
                  <a:tcPr marL="63500" marR="63500" marT="63500" marB="63500">
                    <a:solidFill>
                      <a:srgbClr val="ECEDF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u="none" strike="noStrike" dirty="0">
                          <a:solidFill>
                            <a:srgbClr val="0B2D50"/>
                          </a:solidFill>
                          <a:effectLst/>
                        </a:rPr>
                        <a:t>Круглосуточная поддержка на основе GPT-4 с возможностью анализа дневника питания и мгновенными практическими советами.</a:t>
                      </a:r>
                      <a:endParaRPr lang="ru-RU" sz="900" dirty="0">
                        <a:solidFill>
                          <a:srgbClr val="0B2D50"/>
                        </a:solidFill>
                        <a:effectLst/>
                        <a:latin typeface="+mn-lt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3855958113"/>
                  </a:ext>
                </a:extLst>
              </a:tr>
              <a:tr h="364759"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u="none" strike="noStrike" dirty="0">
                          <a:solidFill>
                            <a:srgbClr val="0B2D50"/>
                          </a:solidFill>
                          <a:effectLst/>
                        </a:rPr>
                        <a:t>Геймификация</a:t>
                      </a:r>
                      <a:endParaRPr lang="ru-RU" sz="900" dirty="0">
                        <a:solidFill>
                          <a:srgbClr val="0B2D50"/>
                        </a:solidFill>
                        <a:effectLst/>
                        <a:latin typeface="+mn-lt"/>
                      </a:endParaRPr>
                    </a:p>
                  </a:txBody>
                  <a:tcPr marL="63500" marR="63500" marT="63500" marB="63500">
                    <a:solidFill>
                      <a:srgbClr val="ECEDF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u="none" strike="noStrike" dirty="0">
                          <a:solidFill>
                            <a:srgbClr val="0B2D50"/>
                          </a:solidFill>
                          <a:effectLst/>
                        </a:rPr>
                        <a:t>Многоуровневая система мотивации с реальными вознаграждениями от партнеров и возможностью командных челленджей.</a:t>
                      </a:r>
                      <a:endParaRPr lang="ru-RU" sz="900" dirty="0">
                        <a:solidFill>
                          <a:srgbClr val="0B2D50"/>
                        </a:solidFill>
                        <a:effectLst/>
                        <a:latin typeface="+mn-lt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2387432556"/>
                  </a:ext>
                </a:extLst>
              </a:tr>
              <a:tr h="236020">
                <a:tc gridSpan="2">
                  <a:txBody>
                    <a:bodyPr/>
                    <a:lstStyle/>
                    <a:p>
                      <a:pPr marL="0" indent="0"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Модуль экспериментальные функций</a:t>
                      </a:r>
                      <a:endParaRPr lang="ru-RU" sz="900" b="1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0" marR="63500" marT="63500" marB="63500">
                    <a:solidFill>
                      <a:srgbClr val="0065B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3777437"/>
                  </a:ext>
                </a:extLst>
              </a:tr>
              <a:tr h="364759">
                <a:tc>
                  <a:txBody>
                    <a:bodyPr/>
                    <a:lstStyle/>
                    <a:p>
                      <a:pPr marL="0" indent="0"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u="none" strike="noStrike" dirty="0">
                          <a:solidFill>
                            <a:srgbClr val="0B2D50"/>
                          </a:solidFill>
                          <a:effectLst/>
                        </a:rPr>
                        <a:t>Генератор рецептов</a:t>
                      </a:r>
                      <a:endParaRPr lang="ru-RU" sz="900" dirty="0">
                        <a:solidFill>
                          <a:srgbClr val="0B2D50"/>
                        </a:solidFill>
                        <a:effectLst/>
                        <a:latin typeface="+mn-lt"/>
                      </a:endParaRPr>
                    </a:p>
                  </a:txBody>
                  <a:tcPr marL="63500" marR="63500" marT="63500" marB="63500">
                    <a:solidFill>
                      <a:srgbClr val="ECEDF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u="none" strike="noStrike" dirty="0">
                          <a:solidFill>
                            <a:srgbClr val="0B2D50"/>
                          </a:solidFill>
                          <a:effectLst/>
                        </a:rPr>
                        <a:t>Создание персонализированных рецептов с учетом остатков продуктов в холодильнике и кулинарных навыков пользователя.</a:t>
                      </a:r>
                      <a:endParaRPr lang="ru-RU" sz="900" dirty="0">
                        <a:solidFill>
                          <a:srgbClr val="0B2D50"/>
                        </a:solidFill>
                        <a:effectLst/>
                        <a:latin typeface="+mn-lt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2881543883"/>
                  </a:ext>
                </a:extLst>
              </a:tr>
              <a:tr h="364759">
                <a:tc>
                  <a:txBody>
                    <a:bodyPr/>
                    <a:lstStyle/>
                    <a:p>
                      <a:pPr marL="0" indent="0"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u="none" strike="noStrike" dirty="0">
                          <a:solidFill>
                            <a:srgbClr val="0B2D50"/>
                          </a:solidFill>
                          <a:effectLst/>
                        </a:rPr>
                        <a:t>Циркадные ритмы</a:t>
                      </a:r>
                      <a:endParaRPr lang="ru-RU" sz="900" dirty="0">
                        <a:solidFill>
                          <a:srgbClr val="0B2D50"/>
                        </a:solidFill>
                        <a:effectLst/>
                        <a:latin typeface="+mn-lt"/>
                      </a:endParaRPr>
                    </a:p>
                  </a:txBody>
                  <a:tcPr marL="63500" marR="63500" marT="63500" marB="63500">
                    <a:solidFill>
                      <a:srgbClr val="ECEDF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u="none" strike="noStrike" dirty="0">
                          <a:solidFill>
                            <a:srgbClr val="0B2D50"/>
                          </a:solidFill>
                          <a:effectLst/>
                        </a:rPr>
                        <a:t>Индивидуальные рекомендации по питанию и активности, синхронизированные с биологическими часами и данными трекеров сна.</a:t>
                      </a:r>
                      <a:endParaRPr lang="ru-RU" sz="900" dirty="0">
                        <a:solidFill>
                          <a:srgbClr val="0B2D50"/>
                        </a:solidFill>
                        <a:effectLst/>
                        <a:latin typeface="+mn-lt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2784589920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9154688"/>
              </p:ext>
            </p:extLst>
          </p:nvPr>
        </p:nvGraphicFramePr>
        <p:xfrm>
          <a:off x="280218" y="1489585"/>
          <a:ext cx="5919017" cy="50134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55277">
                  <a:extLst>
                    <a:ext uri="{9D8B030D-6E8A-4147-A177-3AD203B41FA5}">
                      <a16:colId xmlns:a16="http://schemas.microsoft.com/office/drawing/2014/main" val="3331961741"/>
                    </a:ext>
                  </a:extLst>
                </a:gridCol>
                <a:gridCol w="4763740">
                  <a:extLst>
                    <a:ext uri="{9D8B030D-6E8A-4147-A177-3AD203B41FA5}">
                      <a16:colId xmlns:a16="http://schemas.microsoft.com/office/drawing/2014/main" val="1441144270"/>
                    </a:ext>
                  </a:extLst>
                </a:gridCol>
              </a:tblGrid>
              <a:tr h="282521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Функции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0" marR="63500" marT="63500" marB="63500">
                    <a:solidFill>
                      <a:srgbClr val="0B2D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Описание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0" marR="63500" marT="63500" marB="63500">
                    <a:solidFill>
                      <a:srgbClr val="0B2D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6989305"/>
                  </a:ext>
                </a:extLst>
              </a:tr>
              <a:tr h="267111">
                <a:tc gridSpan="2"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Основные модули</a:t>
                      </a:r>
                      <a:endParaRPr lang="ru-RU" sz="900" b="1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0" marR="63500" marT="63500" marB="63500">
                    <a:solidFill>
                      <a:srgbClr val="0065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900" b="1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0" marR="63500" marT="63500" marB="63500">
                    <a:solidFill>
                      <a:srgbClr val="0065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5362736"/>
                  </a:ext>
                </a:extLst>
              </a:tr>
              <a:tr h="267111">
                <a:tc gridSpan="2">
                  <a:txBody>
                    <a:bodyPr/>
                    <a:lstStyle/>
                    <a:p>
                      <a:pPr indent="457200"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Модуль поиска информации о питательности еды</a:t>
                      </a:r>
                      <a:endParaRPr lang="ru-RU" sz="900" b="1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0" marR="63500" marT="63500" marB="63500">
                    <a:solidFill>
                      <a:srgbClr val="0065B0"/>
                    </a:solidFill>
                  </a:tcPr>
                </a:tc>
                <a:tc hMerge="1">
                  <a:txBody>
                    <a:bodyPr/>
                    <a:lstStyle/>
                    <a:p>
                      <a:pPr indent="457200"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900" b="1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0" marR="63500" marT="63500" marB="63500">
                    <a:solidFill>
                      <a:srgbClr val="0065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714479"/>
                  </a:ext>
                </a:extLst>
              </a:tr>
              <a:tr h="405803"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u="none" strike="noStrike" dirty="0">
                          <a:solidFill>
                            <a:srgbClr val="0B2D50"/>
                          </a:solidFill>
                          <a:effectLst/>
                        </a:rPr>
                        <a:t>Распознавание еды по фото/видео</a:t>
                      </a:r>
                      <a:endParaRPr lang="ru-RU" sz="900" dirty="0">
                        <a:solidFill>
                          <a:srgbClr val="0B2D50"/>
                        </a:solidFill>
                        <a:effectLst/>
                        <a:latin typeface="+mn-lt"/>
                      </a:endParaRPr>
                    </a:p>
                  </a:txBody>
                  <a:tcPr marL="63500" marR="63500" marT="63500" marB="63500">
                    <a:solidFill>
                      <a:srgbClr val="ECED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u="none" strike="noStrike" dirty="0">
                          <a:solidFill>
                            <a:srgbClr val="0B2D50"/>
                          </a:solidFill>
                          <a:effectLst/>
                        </a:rPr>
                        <a:t>Быстрое удобное распознавание продуктов и блюд по фото и видео с помощью современных технологий.</a:t>
                      </a:r>
                      <a:endParaRPr lang="ru-RU" sz="900" dirty="0">
                        <a:solidFill>
                          <a:srgbClr val="0B2D50"/>
                        </a:solidFill>
                        <a:effectLst/>
                        <a:latin typeface="+mn-lt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480622849"/>
                  </a:ext>
                </a:extLst>
              </a:tr>
              <a:tr h="405803">
                <a:tc>
                  <a:txBody>
                    <a:bodyPr/>
                    <a:lstStyle/>
                    <a:p>
                      <a:pPr marL="0" indent="0"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u="none" strike="noStrike" dirty="0">
                          <a:solidFill>
                            <a:srgbClr val="0B2D50"/>
                          </a:solidFill>
                          <a:effectLst/>
                        </a:rPr>
                        <a:t>Сканирование штрих-кодов</a:t>
                      </a:r>
                      <a:endParaRPr lang="ru-RU" sz="900" dirty="0">
                        <a:solidFill>
                          <a:srgbClr val="0B2D50"/>
                        </a:solidFill>
                        <a:effectLst/>
                        <a:latin typeface="+mn-lt"/>
                      </a:endParaRPr>
                    </a:p>
                  </a:txBody>
                  <a:tcPr marL="63500" marR="63500" marT="63500" marB="63500">
                    <a:solidFill>
                      <a:srgbClr val="ECED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u="none" strike="noStrike">
                          <a:solidFill>
                            <a:srgbClr val="0B2D50"/>
                          </a:solidFill>
                          <a:effectLst/>
                        </a:rPr>
                        <a:t>Мгновенный доступ к расширенной базе продуктов с детальным анализом состава и аллергенов, включая редкие товары, которых нет у конкурентов.</a:t>
                      </a:r>
                      <a:endParaRPr lang="ru-RU" sz="900" dirty="0">
                        <a:solidFill>
                          <a:srgbClr val="0B2D50"/>
                        </a:solidFill>
                        <a:effectLst/>
                        <a:latin typeface="+mn-lt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3033034599"/>
                  </a:ext>
                </a:extLst>
              </a:tr>
              <a:tr h="405803"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 dirty="0">
                          <a:solidFill>
                            <a:srgbClr val="0B2D50"/>
                          </a:solidFill>
                          <a:effectLst/>
                        </a:rPr>
                        <a:t>OCR </a:t>
                      </a:r>
                      <a:r>
                        <a:rPr lang="ru-RU" sz="900" u="none" strike="noStrike" dirty="0">
                          <a:solidFill>
                            <a:srgbClr val="0B2D50"/>
                          </a:solidFill>
                          <a:effectLst/>
                        </a:rPr>
                        <a:t>для этикеток</a:t>
                      </a:r>
                      <a:endParaRPr lang="ru-RU" sz="900" dirty="0">
                        <a:solidFill>
                          <a:srgbClr val="0B2D50"/>
                        </a:solidFill>
                        <a:effectLst/>
                        <a:latin typeface="+mn-lt"/>
                      </a:endParaRPr>
                    </a:p>
                  </a:txBody>
                  <a:tcPr marL="63500" marR="63500" marT="63500" marB="63500">
                    <a:solidFill>
                      <a:srgbClr val="ECED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u="none" strike="noStrike">
                          <a:solidFill>
                            <a:srgbClr val="0B2D50"/>
                          </a:solidFill>
                          <a:effectLst/>
                        </a:rPr>
                        <a:t>Высокоточное распознавание даже плохо читаемых этикеток с автоматическим выделением вредных компонентов и полезных альтернатив.</a:t>
                      </a:r>
                      <a:endParaRPr lang="ru-RU" sz="900" dirty="0">
                        <a:solidFill>
                          <a:srgbClr val="0B2D50"/>
                        </a:solidFill>
                        <a:effectLst/>
                        <a:latin typeface="+mn-lt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3903974573"/>
                  </a:ext>
                </a:extLst>
              </a:tr>
              <a:tr h="405803"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u="none" strike="noStrike" dirty="0">
                          <a:solidFill>
                            <a:srgbClr val="0B2D50"/>
                          </a:solidFill>
                          <a:effectLst/>
                        </a:rPr>
                        <a:t>Умный поиск в базе данных</a:t>
                      </a:r>
                      <a:endParaRPr lang="ru-RU" sz="900" dirty="0">
                        <a:solidFill>
                          <a:srgbClr val="0B2D50"/>
                        </a:solidFill>
                        <a:effectLst/>
                        <a:latin typeface="+mn-lt"/>
                      </a:endParaRPr>
                    </a:p>
                  </a:txBody>
                  <a:tcPr marL="63500" marR="63500" marT="63500" marB="63500">
                    <a:solidFill>
                      <a:srgbClr val="ECED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u="none" strike="noStrike" dirty="0">
                          <a:solidFill>
                            <a:srgbClr val="0B2D50"/>
                          </a:solidFill>
                          <a:effectLst/>
                        </a:rPr>
                        <a:t>Контекстный поиск с учетом пищевых предпочтений и истории запросов, предлагающий персонализированные варианты вместо шаблонных результатов.</a:t>
                      </a:r>
                      <a:endParaRPr lang="ru-RU" sz="900" dirty="0">
                        <a:solidFill>
                          <a:srgbClr val="0B2D50"/>
                        </a:solidFill>
                        <a:effectLst/>
                        <a:latin typeface="+mn-lt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767109988"/>
                  </a:ext>
                </a:extLst>
              </a:tr>
              <a:tr h="267111">
                <a:tc gridSpan="2">
                  <a:txBody>
                    <a:bodyPr/>
                    <a:lstStyle/>
                    <a:p>
                      <a:pPr indent="457200"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Модуль подсчета и контроля питательных веществ</a:t>
                      </a:r>
                      <a:endParaRPr lang="ru-RU" sz="900" b="1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0" marR="63500" marT="63500" marB="63500">
                    <a:solidFill>
                      <a:srgbClr val="0065B0"/>
                    </a:solidFill>
                  </a:tcPr>
                </a:tc>
                <a:tc hMerge="1">
                  <a:txBody>
                    <a:bodyPr/>
                    <a:lstStyle/>
                    <a:p>
                      <a:pPr indent="457200"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900" b="1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0" marR="63500" marT="63500" marB="63500">
                    <a:solidFill>
                      <a:srgbClr val="0065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3240104"/>
                  </a:ext>
                </a:extLst>
              </a:tr>
              <a:tr h="405803"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u="none" strike="noStrike" dirty="0">
                          <a:solidFill>
                            <a:srgbClr val="0B2D50"/>
                          </a:solidFill>
                          <a:effectLst/>
                        </a:rPr>
                        <a:t>Персональный аккаунт</a:t>
                      </a:r>
                      <a:endParaRPr lang="ru-RU" sz="900" dirty="0">
                        <a:solidFill>
                          <a:srgbClr val="0B2D50"/>
                        </a:solidFill>
                        <a:effectLst/>
                        <a:latin typeface="+mn-lt"/>
                      </a:endParaRPr>
                    </a:p>
                  </a:txBody>
                  <a:tcPr marL="63500" marR="63500" marT="63500" marB="63500">
                    <a:solidFill>
                      <a:srgbClr val="ECED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u="none" strike="noStrike">
                          <a:solidFill>
                            <a:srgbClr val="0B2D50"/>
                          </a:solidFill>
                          <a:effectLst/>
                        </a:rPr>
                        <a:t>Глубокая кастомизация профиля с учетом 20+ параметров, включая редкие диеты и медицинские ограничения, недоступные в других приложениях.</a:t>
                      </a:r>
                      <a:endParaRPr lang="ru-RU" sz="900" dirty="0">
                        <a:solidFill>
                          <a:srgbClr val="0B2D50"/>
                        </a:solidFill>
                        <a:effectLst/>
                        <a:latin typeface="+mn-lt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575586245"/>
                  </a:ext>
                </a:extLst>
              </a:tr>
              <a:tr h="405803"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u="none" strike="noStrike" dirty="0">
                          <a:solidFill>
                            <a:srgbClr val="0B2D50"/>
                          </a:solidFill>
                          <a:effectLst/>
                        </a:rPr>
                        <a:t>Дневник питания</a:t>
                      </a:r>
                      <a:endParaRPr lang="ru-RU" sz="900" dirty="0">
                        <a:solidFill>
                          <a:srgbClr val="0B2D50"/>
                        </a:solidFill>
                        <a:effectLst/>
                        <a:latin typeface="+mn-lt"/>
                      </a:endParaRPr>
                    </a:p>
                  </a:txBody>
                  <a:tcPr marL="63500" marR="63500" marT="63500" marB="63500">
                    <a:solidFill>
                      <a:srgbClr val="ECED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u="none" strike="noStrike">
                          <a:solidFill>
                            <a:srgbClr val="0B2D50"/>
                          </a:solidFill>
                          <a:effectLst/>
                        </a:rPr>
                        <a:t>Автоматическое заполнение через сканирование и голосовой ввод с интеллектуальным анализом дефицитов нутриентов в реальном времени.</a:t>
                      </a:r>
                      <a:endParaRPr lang="ru-RU" sz="900" dirty="0">
                        <a:solidFill>
                          <a:srgbClr val="0B2D50"/>
                        </a:solidFill>
                        <a:effectLst/>
                        <a:latin typeface="+mn-lt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3109539112"/>
                  </a:ext>
                </a:extLst>
              </a:tr>
              <a:tr h="405803"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u="none" strike="noStrike" dirty="0">
                          <a:solidFill>
                            <a:srgbClr val="0B2D50"/>
                          </a:solidFill>
                          <a:effectLst/>
                        </a:rPr>
                        <a:t>Анализ активности</a:t>
                      </a:r>
                      <a:endParaRPr lang="ru-RU" sz="900" dirty="0">
                        <a:solidFill>
                          <a:srgbClr val="0B2D50"/>
                        </a:solidFill>
                        <a:effectLst/>
                        <a:latin typeface="+mn-lt"/>
                      </a:endParaRPr>
                    </a:p>
                  </a:txBody>
                  <a:tcPr marL="63500" marR="63500" marT="63500" marB="63500">
                    <a:solidFill>
                      <a:srgbClr val="ECED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u="none" strike="noStrike">
                          <a:solidFill>
                            <a:srgbClr val="0B2D50"/>
                          </a:solidFill>
                          <a:effectLst/>
                        </a:rPr>
                        <a:t>Синхронизация с фитнес-трекерами и умными весами для комплексного учета нагрузки и ее влияния на пищевые потребности.</a:t>
                      </a:r>
                      <a:endParaRPr lang="ru-RU" sz="900" dirty="0">
                        <a:solidFill>
                          <a:srgbClr val="0B2D50"/>
                        </a:solidFill>
                        <a:effectLst/>
                        <a:latin typeface="+mn-lt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3696602090"/>
                  </a:ext>
                </a:extLst>
              </a:tr>
              <a:tr h="405803"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u="none" strike="noStrike" dirty="0">
                          <a:solidFill>
                            <a:srgbClr val="0B2D50"/>
                          </a:solidFill>
                          <a:effectLst/>
                        </a:rPr>
                        <a:t>Прогнозирование</a:t>
                      </a:r>
                      <a:endParaRPr lang="ru-RU" sz="900" dirty="0">
                        <a:solidFill>
                          <a:srgbClr val="0B2D50"/>
                        </a:solidFill>
                        <a:effectLst/>
                        <a:latin typeface="+mn-lt"/>
                      </a:endParaRPr>
                    </a:p>
                  </a:txBody>
                  <a:tcPr marL="63500" marR="63500" marT="63500" marB="63500">
                    <a:solidFill>
                      <a:srgbClr val="ECED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u="none" strike="noStrike">
                          <a:solidFill>
                            <a:srgbClr val="0B2D50"/>
                          </a:solidFill>
                          <a:effectLst/>
                        </a:rPr>
                        <a:t>Уникальные алгоритмы предсказания изменений веса и здоровья с учетом сезонности, стресса и индивидуальных метаболических особенностей.</a:t>
                      </a:r>
                      <a:endParaRPr lang="ru-RU" sz="900" dirty="0">
                        <a:solidFill>
                          <a:srgbClr val="0B2D50"/>
                        </a:solidFill>
                        <a:effectLst/>
                        <a:latin typeface="+mn-lt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2964189755"/>
                  </a:ext>
                </a:extLst>
              </a:tr>
              <a:tr h="683188"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u="none" strike="noStrike" dirty="0">
                          <a:solidFill>
                            <a:srgbClr val="0B2D50"/>
                          </a:solidFill>
                          <a:effectLst/>
                        </a:rPr>
                        <a:t>Статистика и аналитика потребления</a:t>
                      </a:r>
                      <a:endParaRPr lang="ru-RU" sz="900" dirty="0">
                        <a:solidFill>
                          <a:srgbClr val="0B2D50"/>
                        </a:solidFill>
                        <a:effectLst/>
                        <a:latin typeface="+mn-lt"/>
                      </a:endParaRPr>
                    </a:p>
                  </a:txBody>
                  <a:tcPr marL="63500" marR="63500" marT="63500" marB="63500">
                    <a:solidFill>
                      <a:srgbClr val="ECED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u="none" strike="noStrike" dirty="0">
                          <a:solidFill>
                            <a:srgbClr val="0B2D50"/>
                          </a:solidFill>
                          <a:effectLst/>
                        </a:rPr>
                        <a:t>Модуль не просто фиксирует данные, а превращает их в полезные идеи: пользователь получает не сухие цифры, а готовые решения для улучшения рациона. Уникальное сочетание AI, кросс-сервисной интеграции и геймификации выделяет продукт на фоне конкурентов</a:t>
                      </a:r>
                      <a:endParaRPr lang="ru-RU" sz="900" dirty="0">
                        <a:solidFill>
                          <a:srgbClr val="0B2D50"/>
                        </a:solidFill>
                        <a:effectLst/>
                        <a:latin typeface="+mn-lt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293474701"/>
                  </a:ext>
                </a:extLst>
              </a:tr>
            </a:tbl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-432038" y="351819"/>
            <a:ext cx="6631273" cy="767269"/>
            <a:chOff x="-499872" y="972898"/>
            <a:chExt cx="5120640" cy="767269"/>
          </a:xfrm>
        </p:grpSpPr>
        <p:sp>
          <p:nvSpPr>
            <p:cNvPr id="13" name="Rounded Rectangle 12"/>
            <p:cNvSpPr/>
            <p:nvPr/>
          </p:nvSpPr>
          <p:spPr>
            <a:xfrm>
              <a:off x="-499872" y="972898"/>
              <a:ext cx="5120640" cy="767269"/>
            </a:xfrm>
            <a:prstGeom prst="roundRect">
              <a:avLst/>
            </a:prstGeom>
            <a:solidFill>
              <a:srgbClr val="2A86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24256" y="991132"/>
              <a:ext cx="214994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000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ПРОДУКТ</a:t>
              </a:r>
            </a:p>
          </p:txBody>
        </p:sp>
      </p:grp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2364769"/>
              </p:ext>
            </p:extLst>
          </p:nvPr>
        </p:nvGraphicFramePr>
        <p:xfrm>
          <a:off x="6486834" y="616261"/>
          <a:ext cx="5400365" cy="2534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25902">
                  <a:extLst>
                    <a:ext uri="{9D8B030D-6E8A-4147-A177-3AD203B41FA5}">
                      <a16:colId xmlns:a16="http://schemas.microsoft.com/office/drawing/2014/main" val="2967248088"/>
                    </a:ext>
                  </a:extLst>
                </a:gridCol>
                <a:gridCol w="4474463">
                  <a:extLst>
                    <a:ext uri="{9D8B030D-6E8A-4147-A177-3AD203B41FA5}">
                      <a16:colId xmlns:a16="http://schemas.microsoft.com/office/drawing/2014/main" val="1226798274"/>
                    </a:ext>
                  </a:extLst>
                </a:gridCol>
              </a:tblGrid>
              <a:tr h="18545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Основные модули</a:t>
                      </a:r>
                      <a:endParaRPr lang="ru-RU" sz="900" b="1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0" marR="63500" marT="63500" marB="63500">
                    <a:solidFill>
                      <a:srgbClr val="0065B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9945109"/>
                  </a:ext>
                </a:extLst>
              </a:tr>
              <a:tr h="185455">
                <a:tc gridSpan="2">
                  <a:txBody>
                    <a:bodyPr/>
                    <a:lstStyle/>
                    <a:p>
                      <a:pPr marL="0" indent="0" algn="ctr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="1" u="none" strike="noStrike" kern="1200" dirty="0">
                          <a:solidFill>
                            <a:schemeClr val="bg1"/>
                          </a:solidFill>
                          <a:effectLst/>
                        </a:rPr>
                        <a:t>Модуль составления индивидуального плана питания</a:t>
                      </a:r>
                      <a:endParaRPr lang="ru-RU" sz="9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0" marR="63500" marT="63500" marB="63500">
                    <a:solidFill>
                      <a:srgbClr val="0065B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5948881"/>
                  </a:ext>
                </a:extLst>
              </a:tr>
              <a:tr h="388123">
                <a:tc>
                  <a:txBody>
                    <a:bodyPr/>
                    <a:lstStyle/>
                    <a:p>
                      <a:pPr marL="0" algn="l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u="none" strike="noStrike" kern="1200" dirty="0">
                          <a:solidFill>
                            <a:srgbClr val="0B2D50"/>
                          </a:solidFill>
                          <a:effectLst/>
                        </a:rPr>
                        <a:t>Гибкие шаблоны</a:t>
                      </a:r>
                      <a:endParaRPr lang="ru-RU" sz="900" u="none" strike="noStrike" kern="1200" dirty="0">
                        <a:solidFill>
                          <a:srgbClr val="0B2D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0" marR="63500" marT="63500" marB="63500">
                    <a:solidFill>
                      <a:srgbClr val="ECED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u="none" strike="noStrike" kern="1200" dirty="0">
                          <a:solidFill>
                            <a:srgbClr val="0B2D50"/>
                          </a:solidFill>
                          <a:effectLst/>
                        </a:rPr>
                        <a:t>Динамическая адаптация планов питания не только под цели, но и под текущее состояние здоровья, бюджет и доступность продуктов.</a:t>
                      </a:r>
                      <a:endParaRPr lang="ru-RU" sz="900" u="none" strike="noStrike" kern="1200" dirty="0">
                        <a:solidFill>
                          <a:srgbClr val="0B2D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340385907"/>
                  </a:ext>
                </a:extLst>
              </a:tr>
              <a:tr h="388123">
                <a:tc>
                  <a:txBody>
                    <a:bodyPr/>
                    <a:lstStyle/>
                    <a:p>
                      <a:pPr marL="0" algn="l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u="none" strike="noStrike" kern="1200" dirty="0">
                          <a:solidFill>
                            <a:srgbClr val="0B2D50"/>
                          </a:solidFill>
                          <a:effectLst/>
                        </a:rPr>
                        <a:t>Черный/белый списки</a:t>
                      </a:r>
                      <a:endParaRPr lang="ru-RU" sz="900" u="none" strike="noStrike" kern="1200" dirty="0">
                        <a:solidFill>
                          <a:srgbClr val="0B2D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0" marR="63500" marT="63500" marB="63500">
                    <a:solidFill>
                      <a:srgbClr val="ECED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u="none" strike="noStrike" kern="1200" dirty="0">
                          <a:solidFill>
                            <a:srgbClr val="0B2D50"/>
                          </a:solidFill>
                          <a:effectLst/>
                        </a:rPr>
                        <a:t>Интеллектуальная фильтрация рецептов с автоматической заменой запрещенных ингредиентов.</a:t>
                      </a:r>
                      <a:endParaRPr lang="ru-RU" sz="900" u="none" strike="noStrike" kern="1200" dirty="0">
                        <a:solidFill>
                          <a:srgbClr val="0B2D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284552289"/>
                  </a:ext>
                </a:extLst>
              </a:tr>
              <a:tr h="388123">
                <a:tc>
                  <a:txBody>
                    <a:bodyPr/>
                    <a:lstStyle/>
                    <a:p>
                      <a:pPr marL="0" algn="l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u="none" strike="noStrike" kern="1200" dirty="0">
                          <a:solidFill>
                            <a:srgbClr val="0B2D50"/>
                          </a:solidFill>
                          <a:effectLst/>
                        </a:rPr>
                        <a:t>Тренер привычек</a:t>
                      </a:r>
                      <a:endParaRPr lang="ru-RU" sz="900" u="none" strike="noStrike" kern="1200" dirty="0">
                        <a:solidFill>
                          <a:srgbClr val="0B2D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0" marR="63500" marT="63500" marB="63500">
                    <a:solidFill>
                      <a:srgbClr val="ECED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u="none" strike="noStrike" kern="1200" dirty="0">
                          <a:solidFill>
                            <a:srgbClr val="0B2D50"/>
                          </a:solidFill>
                          <a:effectLst/>
                        </a:rPr>
                        <a:t>Персонализированные программы формирования привычек с AI-адаптацией сложности под темп пользователя и его прогресс.</a:t>
                      </a:r>
                      <a:endParaRPr lang="ru-RU" sz="900" u="none" strike="noStrike" kern="1200" dirty="0">
                        <a:solidFill>
                          <a:srgbClr val="0B2D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2566217974"/>
                  </a:ext>
                </a:extLst>
              </a:tr>
              <a:tr h="388123">
                <a:tc>
                  <a:txBody>
                    <a:bodyPr/>
                    <a:lstStyle/>
                    <a:p>
                      <a:pPr marL="0" algn="l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u="none" strike="noStrike" kern="1200" dirty="0">
                          <a:solidFill>
                            <a:srgbClr val="0B2D50"/>
                          </a:solidFill>
                          <a:effectLst/>
                        </a:rPr>
                        <a:t>Шоппинг-ассистент</a:t>
                      </a:r>
                      <a:endParaRPr lang="ru-RU" sz="900" u="none" strike="noStrike" kern="1200" dirty="0">
                        <a:solidFill>
                          <a:srgbClr val="0B2D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0" marR="63500" marT="63500" marB="63500">
                    <a:solidFill>
                      <a:srgbClr val="ECED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u="none" strike="noStrike" kern="1200" dirty="0">
                          <a:solidFill>
                            <a:srgbClr val="0B2D50"/>
                          </a:solidFill>
                          <a:effectLst/>
                        </a:rPr>
                        <a:t>Интеграция с сервисами доставки еды для автоматического составления корзин с учетом акций и сезонных предложений.</a:t>
                      </a:r>
                      <a:endParaRPr lang="ru-RU" sz="900" u="none" strike="noStrike" kern="1200" dirty="0">
                        <a:solidFill>
                          <a:srgbClr val="0B2D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2842105263"/>
                  </a:ext>
                </a:extLst>
              </a:tr>
              <a:tr h="388123">
                <a:tc>
                  <a:txBody>
                    <a:bodyPr/>
                    <a:lstStyle/>
                    <a:p>
                      <a:pPr marL="0" algn="l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u="none" strike="noStrike" kern="1200" dirty="0">
                          <a:solidFill>
                            <a:srgbClr val="0B2D50"/>
                          </a:solidFill>
                          <a:effectLst/>
                        </a:rPr>
                        <a:t>Бюджетный режим</a:t>
                      </a:r>
                      <a:endParaRPr lang="ru-RU" sz="900" u="none" strike="noStrike" kern="1200" dirty="0">
                        <a:solidFill>
                          <a:srgbClr val="0B2D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0" marR="63500" marT="63500" marB="63500">
                    <a:solidFill>
                      <a:srgbClr val="ECED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u="none" strike="noStrike" kern="1200" dirty="0">
                          <a:solidFill>
                            <a:srgbClr val="0B2D50"/>
                          </a:solidFill>
                          <a:effectLst/>
                        </a:rPr>
                        <a:t>Умный подбор рецептов и продуктов с прогнозированием затрат и рекомендациями по экономии без потери качества питания.</a:t>
                      </a:r>
                      <a:endParaRPr lang="ru-RU" sz="900" u="none" strike="noStrike" kern="1200" dirty="0">
                        <a:solidFill>
                          <a:srgbClr val="0B2D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312517877"/>
                  </a:ext>
                </a:extLst>
              </a:tr>
            </a:tbl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03F92D3-7EA5-8D5C-0031-5B3B4FF6CEF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4619" y="3670"/>
            <a:ext cx="787575" cy="787575"/>
          </a:xfrm>
          <a:prstGeom prst="rect">
            <a:avLst/>
          </a:prstGeom>
        </p:spPr>
      </p:pic>
      <p:sp>
        <p:nvSpPr>
          <p:cNvPr id="16" name="page number">
            <a:extLst>
              <a:ext uri="{FF2B5EF4-FFF2-40B4-BE49-F238E27FC236}">
                <a16:creationId xmlns:a16="http://schemas.microsoft.com/office/drawing/2014/main" id="{7E02E9F9-3A67-48CC-9094-01110DF87531}"/>
              </a:ext>
            </a:extLst>
          </p:cNvPr>
          <p:cNvSpPr txBox="1">
            <a:spLocks/>
          </p:cNvSpPr>
          <p:nvPr/>
        </p:nvSpPr>
        <p:spPr>
          <a:xfrm>
            <a:off x="11348815" y="6478923"/>
            <a:ext cx="4620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04FF5B-EC31-4260-BC73-B698F9B6DD2F}" type="slidenum">
              <a:rPr lang="ru-RU" sz="1600" smtClean="0">
                <a:solidFill>
                  <a:srgbClr val="0A2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4</a:t>
            </a:fld>
            <a:endParaRPr lang="ru-RU" sz="1600" dirty="0">
              <a:solidFill>
                <a:srgbClr val="0A2C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9163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flipV="1">
            <a:off x="0" y="0"/>
            <a:ext cx="12192000" cy="873735"/>
          </a:xfrm>
          <a:prstGeom prst="rect">
            <a:avLst/>
          </a:prstGeom>
          <a:solidFill>
            <a:srgbClr val="2A86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92053" y="107234"/>
            <a:ext cx="27408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solidFill>
                  <a:schemeClr val="bg1"/>
                </a:solidFill>
                <a:latin typeface="Arial Narrow" panose="020B0606020202030204" pitchFamily="34" charset="0"/>
              </a:rPr>
              <a:t>ПРОДУКТ</a:t>
            </a:r>
          </a:p>
        </p:txBody>
      </p:sp>
      <p:pic>
        <p:nvPicPr>
          <p:cNvPr id="6" name="Рисунок 16" descr="Изображение выглядит как текст, логотип, эмблема,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6A21CF10-051E-12E8-7FFC-2821B4BC57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0093" y="-3513"/>
            <a:ext cx="1559169" cy="87724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B86D014-ACCB-3AB1-F537-0B577C8146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8920" y="-145840"/>
            <a:ext cx="1214033" cy="1214033"/>
          </a:xfrm>
          <a:prstGeom prst="rect">
            <a:avLst/>
          </a:prstGeom>
        </p:spPr>
      </p:pic>
      <p:sp>
        <p:nvSpPr>
          <p:cNvPr id="8" name="page number">
            <a:extLst>
              <a:ext uri="{FF2B5EF4-FFF2-40B4-BE49-F238E27FC236}">
                <a16:creationId xmlns:a16="http://schemas.microsoft.com/office/drawing/2014/main" id="{90500BF3-EF5E-462C-BA0B-51FCC271084B}"/>
              </a:ext>
            </a:extLst>
          </p:cNvPr>
          <p:cNvSpPr txBox="1">
            <a:spLocks/>
          </p:cNvSpPr>
          <p:nvPr/>
        </p:nvSpPr>
        <p:spPr>
          <a:xfrm>
            <a:off x="11348815" y="6242955"/>
            <a:ext cx="4620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04FF5B-EC31-4260-BC73-B698F9B6DD2F}" type="slidenum">
              <a:rPr lang="ru-RU" sz="1600" smtClean="0">
                <a:solidFill>
                  <a:srgbClr val="0A2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5</a:t>
            </a:fld>
            <a:endParaRPr lang="ru-RU" sz="1600" dirty="0">
              <a:solidFill>
                <a:srgbClr val="0A2C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684D537-B57A-4EC3-9813-EDFC3AD1BD95}"/>
              </a:ext>
            </a:extLst>
          </p:cNvPr>
          <p:cNvSpPr txBox="1"/>
          <p:nvPr/>
        </p:nvSpPr>
        <p:spPr>
          <a:xfrm>
            <a:off x="862554" y="3978709"/>
            <a:ext cx="3150969" cy="340519"/>
          </a:xfrm>
          <a:prstGeom prst="roundRect">
            <a:avLst/>
          </a:prstGeom>
          <a:solidFill>
            <a:srgbClr val="2A86E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</a:rPr>
              <a:t>Поиск продуктов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60951AF1-6E47-4DBD-871B-B9F3AA4E514E}"/>
              </a:ext>
            </a:extLst>
          </p:cNvPr>
          <p:cNvSpPr/>
          <p:nvPr/>
        </p:nvSpPr>
        <p:spPr>
          <a:xfrm>
            <a:off x="862555" y="4255019"/>
            <a:ext cx="7711445" cy="24599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400" dirty="0">
              <a:solidFill>
                <a:srgbClr val="0B2D50"/>
              </a:solidFill>
            </a:endParaRPr>
          </a:p>
          <a:p>
            <a:endParaRPr lang="ru-RU" sz="1400" dirty="0">
              <a:solidFill>
                <a:srgbClr val="0B2D50"/>
              </a:solidFill>
            </a:endParaRPr>
          </a:p>
          <a:p>
            <a:endParaRPr lang="ru-RU" sz="1400" dirty="0">
              <a:solidFill>
                <a:srgbClr val="0B2D50"/>
              </a:solidFill>
            </a:endParaRPr>
          </a:p>
          <a:p>
            <a:endParaRPr lang="ru-RU" sz="1400" dirty="0">
              <a:solidFill>
                <a:srgbClr val="0B2D50"/>
              </a:solidFill>
            </a:endParaRPr>
          </a:p>
          <a:p>
            <a:endParaRPr lang="ru-RU" sz="1400" dirty="0">
              <a:solidFill>
                <a:srgbClr val="0B2D50"/>
              </a:solidFill>
            </a:endParaRPr>
          </a:p>
          <a:p>
            <a:endParaRPr lang="ru-RU" sz="1400" dirty="0">
              <a:solidFill>
                <a:srgbClr val="0B2D50"/>
              </a:solidFill>
            </a:endParaRPr>
          </a:p>
          <a:p>
            <a:endParaRPr lang="ru-RU" sz="1400" dirty="0">
              <a:solidFill>
                <a:srgbClr val="0B2D50"/>
              </a:solidFill>
            </a:endParaRPr>
          </a:p>
          <a:p>
            <a:endParaRPr lang="ru-RU" sz="1400" dirty="0">
              <a:solidFill>
                <a:srgbClr val="0B2D5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F0BCED9-56D4-40A4-B568-122966357CE2}"/>
              </a:ext>
            </a:extLst>
          </p:cNvPr>
          <p:cNvSpPr txBox="1"/>
          <p:nvPr/>
        </p:nvSpPr>
        <p:spPr>
          <a:xfrm>
            <a:off x="6591132" y="933246"/>
            <a:ext cx="2889737" cy="340519"/>
          </a:xfrm>
          <a:prstGeom prst="roundRect">
            <a:avLst/>
          </a:prstGeom>
          <a:solidFill>
            <a:srgbClr val="2A86E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</a:rPr>
              <a:t>План питания</a:t>
            </a: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224B7166-936F-4B0C-9AB7-DF41417A5E7B}"/>
              </a:ext>
            </a:extLst>
          </p:cNvPr>
          <p:cNvSpPr/>
          <p:nvPr/>
        </p:nvSpPr>
        <p:spPr>
          <a:xfrm>
            <a:off x="6591135" y="1248559"/>
            <a:ext cx="4859818" cy="259499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400" dirty="0">
              <a:solidFill>
                <a:srgbClr val="0B2D50"/>
              </a:solidFill>
            </a:endParaRPr>
          </a:p>
          <a:p>
            <a:endParaRPr lang="ru-RU" sz="1400" dirty="0">
              <a:solidFill>
                <a:srgbClr val="0B2D50"/>
              </a:solidFill>
            </a:endParaRPr>
          </a:p>
          <a:p>
            <a:endParaRPr lang="ru-RU" sz="1400" dirty="0">
              <a:solidFill>
                <a:srgbClr val="0B2D50"/>
              </a:solidFill>
            </a:endParaRPr>
          </a:p>
          <a:p>
            <a:endParaRPr lang="ru-RU" sz="1400" dirty="0">
              <a:solidFill>
                <a:srgbClr val="0B2D50"/>
              </a:solidFill>
            </a:endParaRPr>
          </a:p>
          <a:p>
            <a:endParaRPr lang="ru-RU" sz="1400" dirty="0">
              <a:solidFill>
                <a:srgbClr val="0B2D50"/>
              </a:solidFill>
            </a:endParaRPr>
          </a:p>
          <a:p>
            <a:endParaRPr lang="ru-RU" sz="1400" dirty="0">
              <a:solidFill>
                <a:srgbClr val="0B2D50"/>
              </a:solidFill>
            </a:endParaRPr>
          </a:p>
          <a:p>
            <a:endParaRPr lang="ru-RU" sz="1400" dirty="0">
              <a:solidFill>
                <a:srgbClr val="0B2D50"/>
              </a:solidFill>
            </a:endParaRPr>
          </a:p>
          <a:p>
            <a:endParaRPr lang="ru-RU" sz="1400" dirty="0">
              <a:solidFill>
                <a:srgbClr val="0B2D5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76B81D7-1B38-4521-BCC2-BF3C09EBC44B}"/>
              </a:ext>
            </a:extLst>
          </p:cNvPr>
          <p:cNvSpPr txBox="1"/>
          <p:nvPr/>
        </p:nvSpPr>
        <p:spPr>
          <a:xfrm>
            <a:off x="862556" y="933245"/>
            <a:ext cx="2889737" cy="340519"/>
          </a:xfrm>
          <a:prstGeom prst="roundRect">
            <a:avLst/>
          </a:prstGeom>
          <a:solidFill>
            <a:srgbClr val="2A86E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</a:rPr>
              <a:t>Дневник питания</a:t>
            </a: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5B7F1977-4908-456E-9EEF-956B069013BE}"/>
              </a:ext>
            </a:extLst>
          </p:cNvPr>
          <p:cNvSpPr/>
          <p:nvPr/>
        </p:nvSpPr>
        <p:spPr>
          <a:xfrm>
            <a:off x="862557" y="1247401"/>
            <a:ext cx="4859818" cy="259499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400" dirty="0">
              <a:solidFill>
                <a:srgbClr val="0B2D50"/>
              </a:solidFill>
            </a:endParaRPr>
          </a:p>
          <a:p>
            <a:endParaRPr lang="ru-RU" sz="1400" dirty="0">
              <a:solidFill>
                <a:srgbClr val="0B2D50"/>
              </a:solidFill>
            </a:endParaRPr>
          </a:p>
          <a:p>
            <a:endParaRPr lang="ru-RU" sz="1400" dirty="0">
              <a:solidFill>
                <a:srgbClr val="0B2D50"/>
              </a:solidFill>
            </a:endParaRPr>
          </a:p>
          <a:p>
            <a:endParaRPr lang="ru-RU" sz="1400" dirty="0">
              <a:solidFill>
                <a:srgbClr val="0B2D50"/>
              </a:solidFill>
            </a:endParaRPr>
          </a:p>
          <a:p>
            <a:endParaRPr lang="ru-RU" sz="1400" dirty="0">
              <a:solidFill>
                <a:srgbClr val="0B2D50"/>
              </a:solidFill>
            </a:endParaRPr>
          </a:p>
          <a:p>
            <a:endParaRPr lang="ru-RU" sz="1400" dirty="0">
              <a:solidFill>
                <a:srgbClr val="0B2D50"/>
              </a:solidFill>
            </a:endParaRPr>
          </a:p>
          <a:p>
            <a:endParaRPr lang="ru-RU" sz="1400" dirty="0">
              <a:solidFill>
                <a:srgbClr val="0B2D50"/>
              </a:solidFill>
            </a:endParaRPr>
          </a:p>
          <a:p>
            <a:endParaRPr lang="ru-RU" sz="1400" dirty="0">
              <a:solidFill>
                <a:srgbClr val="0B2D50"/>
              </a:solidFill>
            </a:endParaRPr>
          </a:p>
        </p:txBody>
      </p:sp>
      <p:pic>
        <p:nvPicPr>
          <p:cNvPr id="15" name="Picture 2" descr="https://lh7-rt.googleusercontent.com/docsz/AD_4nXe4chov9z314KwO0vu9Ueh5QGhvctiqWSPfsPa2zzIqcZ9FxcrAz5cTcT9CvIoibVkCNGJmnaeZycVDDq7DPzbSTHtnSUSJo7xzr787d2PWlNc5tPb-UgPx_S7lCO1KmyXagUkF6g?key=GRlSi4tZMdDMURrVQ_h2dw">
            <a:extLst>
              <a:ext uri="{FF2B5EF4-FFF2-40B4-BE49-F238E27FC236}">
                <a16:creationId xmlns:a16="http://schemas.microsoft.com/office/drawing/2014/main" id="{B2FB6380-9B1A-431A-9DFA-EA4D99C094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638" r="49054"/>
          <a:stretch/>
        </p:blipFill>
        <p:spPr bwMode="auto">
          <a:xfrm>
            <a:off x="921549" y="1188786"/>
            <a:ext cx="4859818" cy="2536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https://lh7-rt.googleusercontent.com/docsz/AD_4nXdzRo668D99vrHMyCWH9CHxXvQUSJ8rTeH9xSZp5rFqxaVPZ_6jQpUULgVqOADx0_KdG2tPj6M4uxrWBHaVXCWO2WAef8uSnuB9kdK7Nv5vzbDfuCKPtP74waClbwFSe1DKeSP90A?key=GRlSi4tZMdDMURrVQ_h2dw">
            <a:extLst>
              <a:ext uri="{FF2B5EF4-FFF2-40B4-BE49-F238E27FC236}">
                <a16:creationId xmlns:a16="http://schemas.microsoft.com/office/drawing/2014/main" id="{A04D9542-2C05-4999-9D5A-AB0E5955CB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808" y="4295776"/>
            <a:ext cx="7516769" cy="2393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s://lh7-rt.googleusercontent.com/docsz/AD_4nXe4chov9z314KwO0vu9Ueh5QGhvctiqWSPfsPa2zzIqcZ9FxcrAz5cTcT9CvIoibVkCNGJmnaeZycVDDq7DPzbSTHtnSUSJo7xzr787d2PWlNc5tPb-UgPx_S7lCO1KmyXagUkF6g?key=GRlSi4tZMdDMURrVQ_h2dw">
            <a:extLst>
              <a:ext uri="{FF2B5EF4-FFF2-40B4-BE49-F238E27FC236}">
                <a16:creationId xmlns:a16="http://schemas.microsoft.com/office/drawing/2014/main" id="{02648D1E-4789-4955-BD19-F7DACF1035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6"/>
          <a:stretch/>
        </p:blipFill>
        <p:spPr bwMode="auto">
          <a:xfrm>
            <a:off x="6554070" y="1297624"/>
            <a:ext cx="4770166" cy="2471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BB0926E-65FF-4F33-996A-B54F69C136BD}"/>
              </a:ext>
            </a:extLst>
          </p:cNvPr>
          <p:cNvSpPr txBox="1"/>
          <p:nvPr/>
        </p:nvSpPr>
        <p:spPr>
          <a:xfrm>
            <a:off x="862556" y="2924135"/>
            <a:ext cx="969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Объект</a:t>
            </a:r>
          </a:p>
        </p:txBody>
      </p:sp>
    </p:spTree>
    <p:extLst>
      <p:ext uri="{BB962C8B-B14F-4D97-AF65-F5344CB8AC3E}">
        <p14:creationId xmlns:p14="http://schemas.microsoft.com/office/powerpoint/2010/main" val="16894466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16" descr="Изображение выглядит как текст, логотип, эмблема,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6A21CF10-051E-12E8-7FFC-2821B4BC57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8165" y="0"/>
            <a:ext cx="1843835" cy="103741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2B43764-0033-146E-F323-BBA288833B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4195" y="64898"/>
            <a:ext cx="907613" cy="907613"/>
          </a:xfrm>
          <a:prstGeom prst="rect">
            <a:avLst/>
          </a:prstGeom>
        </p:spPr>
      </p:pic>
      <p:sp>
        <p:nvSpPr>
          <p:cNvPr id="5" name="page number">
            <a:extLst>
              <a:ext uri="{FF2B5EF4-FFF2-40B4-BE49-F238E27FC236}">
                <a16:creationId xmlns:a16="http://schemas.microsoft.com/office/drawing/2014/main" id="{52110284-163D-4D54-A271-C33472062119}"/>
              </a:ext>
            </a:extLst>
          </p:cNvPr>
          <p:cNvSpPr txBox="1">
            <a:spLocks/>
          </p:cNvSpPr>
          <p:nvPr/>
        </p:nvSpPr>
        <p:spPr>
          <a:xfrm>
            <a:off x="11348815" y="6242955"/>
            <a:ext cx="4620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04FF5B-EC31-4260-BC73-B698F9B6DD2F}" type="slidenum">
              <a:rPr lang="ru-RU" sz="1600" smtClean="0">
                <a:solidFill>
                  <a:srgbClr val="0A2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6</a:t>
            </a:fld>
            <a:endParaRPr lang="ru-RU" sz="1600" dirty="0">
              <a:solidFill>
                <a:srgbClr val="0A2C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42206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rgbClr val="ECED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Rectangle 6"/>
          <p:cNvSpPr/>
          <p:nvPr/>
        </p:nvSpPr>
        <p:spPr>
          <a:xfrm>
            <a:off x="3592944" y="0"/>
            <a:ext cx="8599056" cy="6858000"/>
          </a:xfrm>
          <a:prstGeom prst="rect">
            <a:avLst/>
          </a:prstGeom>
          <a:solidFill>
            <a:srgbClr val="2A86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275267" y="2105561"/>
            <a:ext cx="33176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rgbClr val="0B2D50"/>
                </a:solidFill>
                <a:latin typeface="Arial Narrow" panose="020B0606020202030204" pitchFamily="34" charset="0"/>
              </a:rPr>
              <a:t>Конкурентные преимущества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2045239"/>
              </p:ext>
            </p:extLst>
          </p:nvPr>
        </p:nvGraphicFramePr>
        <p:xfrm>
          <a:off x="3592944" y="888038"/>
          <a:ext cx="8599056" cy="59699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62071">
                  <a:extLst>
                    <a:ext uri="{9D8B030D-6E8A-4147-A177-3AD203B41FA5}">
                      <a16:colId xmlns:a16="http://schemas.microsoft.com/office/drawing/2014/main" val="4003255956"/>
                    </a:ext>
                  </a:extLst>
                </a:gridCol>
                <a:gridCol w="3070633">
                  <a:extLst>
                    <a:ext uri="{9D8B030D-6E8A-4147-A177-3AD203B41FA5}">
                      <a16:colId xmlns:a16="http://schemas.microsoft.com/office/drawing/2014/main" val="1140414900"/>
                    </a:ext>
                  </a:extLst>
                </a:gridCol>
                <a:gridCol w="2866352">
                  <a:extLst>
                    <a:ext uri="{9D8B030D-6E8A-4147-A177-3AD203B41FA5}">
                      <a16:colId xmlns:a16="http://schemas.microsoft.com/office/drawing/2014/main" val="3569470635"/>
                    </a:ext>
                  </a:extLst>
                </a:gridCol>
              </a:tblGrid>
              <a:tr h="461722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Недостатки конкурентов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63500" marR="63500" marT="63500" marB="63500">
                    <a:solidFill>
                      <a:srgbClr val="0B2D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Причины недостатков конкурентов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63500" marR="63500" marT="63500" marB="63500">
                    <a:solidFill>
                      <a:srgbClr val="0B2D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Наше решение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63500" marR="63500" marT="63500" marB="63500">
                    <a:solidFill>
                      <a:srgbClr val="0B2D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0160064"/>
                  </a:ext>
                </a:extLst>
              </a:tr>
              <a:tr h="1122837"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u="none" strike="noStrike" dirty="0">
                          <a:solidFill>
                            <a:srgbClr val="0B2D50"/>
                          </a:solidFill>
                          <a:effectLst/>
                        </a:rPr>
                        <a:t>Большинство приложений предлагают статичные напоминания, но не корректируют советы на основе поведения пользователя.</a:t>
                      </a:r>
                      <a:endParaRPr lang="ru-RU" sz="1200" dirty="0">
                        <a:solidFill>
                          <a:srgbClr val="0B2D50"/>
                        </a:solidFill>
                        <a:effectLst/>
                      </a:endParaRPr>
                    </a:p>
                  </a:txBody>
                  <a:tcPr marL="63500" marR="63500" marT="63500" marB="635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u="none" strike="noStrike" dirty="0">
                          <a:solidFill>
                            <a:srgbClr val="0B2D50"/>
                          </a:solidFill>
                          <a:effectLst/>
                        </a:rPr>
                        <a:t>Отсутствие ИИ-аналитики, игнорирование инноваций</a:t>
                      </a:r>
                      <a:endParaRPr lang="ru-RU" sz="1200" dirty="0">
                        <a:solidFill>
                          <a:srgbClr val="0B2D50"/>
                        </a:solidFill>
                        <a:effectLst/>
                      </a:endParaRPr>
                    </a:p>
                  </a:txBody>
                  <a:tcPr marL="63500" marR="63500" marT="63500" marB="635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u="none" strike="noStrike" dirty="0">
                          <a:solidFill>
                            <a:srgbClr val="0B2D50"/>
                          </a:solidFill>
                          <a:effectLst/>
                        </a:rPr>
                        <a:t>Персонализированные советы на основе поведения пользователя</a:t>
                      </a:r>
                      <a:endParaRPr lang="ru-RU" sz="1200" dirty="0">
                        <a:solidFill>
                          <a:srgbClr val="0B2D50"/>
                        </a:solidFill>
                        <a:effectLst/>
                      </a:endParaRPr>
                    </a:p>
                  </a:txBody>
                  <a:tcPr marL="63500" marR="63500" marT="63500" marB="6350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9568313"/>
                  </a:ext>
                </a:extLst>
              </a:tr>
              <a:tr h="841218"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u="none" strike="noStrike" dirty="0">
                          <a:solidFill>
                            <a:srgbClr val="0B2D50"/>
                          </a:solidFill>
                          <a:effectLst/>
                        </a:rPr>
                        <a:t>Конкуренты ограничиваются списками покупок, но не дают возможности мгновенного заказа.</a:t>
                      </a:r>
                      <a:endParaRPr lang="ru-RU" sz="1200" dirty="0">
                        <a:solidFill>
                          <a:srgbClr val="0B2D50"/>
                        </a:solidFill>
                        <a:effectLst/>
                      </a:endParaRPr>
                    </a:p>
                  </a:txBody>
                  <a:tcPr marL="63500" marR="63500" marT="63500" marB="635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u="none" strike="noStrike" dirty="0">
                          <a:solidFill>
                            <a:srgbClr val="0B2D50"/>
                          </a:solidFill>
                          <a:effectLst/>
                        </a:rPr>
                        <a:t>Сложность интеграции с сервисами доставки</a:t>
                      </a:r>
                      <a:endParaRPr lang="ru-RU" sz="1200" dirty="0">
                        <a:solidFill>
                          <a:srgbClr val="0B2D50"/>
                        </a:solidFill>
                        <a:effectLst/>
                      </a:endParaRPr>
                    </a:p>
                  </a:txBody>
                  <a:tcPr marL="63500" marR="63500" marT="63500" marB="635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u="none" strike="noStrike" dirty="0">
                          <a:solidFill>
                            <a:srgbClr val="0B2D50"/>
                          </a:solidFill>
                          <a:effectLst/>
                        </a:rPr>
                        <a:t>Партнерства с сервисами доставки позволяют добавлять продукты из плана питания в корзину в 1 клик.</a:t>
                      </a:r>
                      <a:endParaRPr lang="ru-RU" sz="1200" dirty="0">
                        <a:solidFill>
                          <a:srgbClr val="0B2D50"/>
                        </a:solidFill>
                        <a:effectLst/>
                      </a:endParaRPr>
                    </a:p>
                  </a:txBody>
                  <a:tcPr marL="63500" marR="63500" marT="63500" marB="6350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4742704"/>
                  </a:ext>
                </a:extLst>
              </a:tr>
              <a:tr h="1068916"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u="none" strike="noStrike" dirty="0">
                          <a:solidFill>
                            <a:srgbClr val="0B2D50"/>
                          </a:solidFill>
                          <a:effectLst/>
                        </a:rPr>
                        <a:t>Аналоги игнорируют финансовые ограничения пользователей.</a:t>
                      </a:r>
                      <a:endParaRPr lang="ru-RU" sz="1200" dirty="0">
                        <a:solidFill>
                          <a:srgbClr val="0B2D50"/>
                        </a:solidFill>
                        <a:effectLst/>
                      </a:endParaRPr>
                    </a:p>
                  </a:txBody>
                  <a:tcPr marL="63500" marR="63500" marT="63500" marB="635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200" u="none" strike="noStrike" dirty="0">
                          <a:solidFill>
                            <a:srgbClr val="0B2D50"/>
                          </a:solidFill>
                          <a:effectLst/>
                        </a:rPr>
                        <a:t>Многие приложения ориентированы на средний/</a:t>
                      </a:r>
                      <a:endParaRPr lang="ru-RU" sz="1200" dirty="0">
                        <a:solidFill>
                          <a:srgbClr val="0B2D50"/>
                        </a:solidFill>
                        <a:effectLst/>
                      </a:endParaRPr>
                    </a:p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u="none" strike="noStrike" dirty="0">
                          <a:solidFill>
                            <a:srgbClr val="0B2D50"/>
                          </a:solidFill>
                          <a:effectLst/>
                        </a:rPr>
                        <a:t>высокий доход</a:t>
                      </a:r>
                      <a:endParaRPr lang="ru-RU" sz="1200" dirty="0">
                        <a:solidFill>
                          <a:srgbClr val="0B2D50"/>
                        </a:solidFill>
                        <a:effectLst/>
                      </a:endParaRPr>
                    </a:p>
                  </a:txBody>
                  <a:tcPr marL="63500" marR="63500" marT="63500" marB="635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B2D50"/>
                          </a:solidFill>
                          <a:effectLst/>
                        </a:rPr>
                        <a:t>При активации функции приложение предлагает замену дорогих продуктов на дешевые аналоги с сохранением питательной ценности</a:t>
                      </a:r>
                    </a:p>
                  </a:txBody>
                  <a:tcPr marL="63500" marR="63500" marT="63500" marB="6350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4297864"/>
                  </a:ext>
                </a:extLst>
              </a:tr>
              <a:tr h="936092"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u="none" strike="noStrike" dirty="0">
                          <a:solidFill>
                            <a:srgbClr val="0B2D50"/>
                          </a:solidFill>
                          <a:effectLst/>
                        </a:rPr>
                        <a:t>Ручной ввод данных с упаковок</a:t>
                      </a:r>
                      <a:endParaRPr lang="ru-RU" sz="1200" dirty="0">
                        <a:solidFill>
                          <a:srgbClr val="0B2D50"/>
                        </a:solidFill>
                        <a:effectLst/>
                      </a:endParaRPr>
                    </a:p>
                    <a:p>
                      <a:pPr algn="l" rtl="0" fontAlgn="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u="none" strike="noStrike" dirty="0">
                          <a:solidFill>
                            <a:srgbClr val="0B2D50"/>
                          </a:solidFill>
                          <a:effectLst/>
                        </a:rPr>
                        <a:t>Затрудненное распознавание сложных блюд по фото/видео</a:t>
                      </a:r>
                      <a:endParaRPr lang="ru-RU" sz="1200" dirty="0">
                        <a:solidFill>
                          <a:srgbClr val="0B2D50"/>
                        </a:solidFill>
                        <a:effectLst/>
                      </a:endParaRPr>
                    </a:p>
                  </a:txBody>
                  <a:tcPr marL="63500" marR="63500" marT="63500" marB="635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u="none" strike="noStrike" dirty="0">
                          <a:solidFill>
                            <a:srgbClr val="0B2D50"/>
                          </a:solidFill>
                          <a:effectLst/>
                        </a:rPr>
                        <a:t>Ограниченные инвестиции в компьютерное зрение.</a:t>
                      </a:r>
                      <a:endParaRPr lang="ru-RU" sz="1200" dirty="0">
                        <a:solidFill>
                          <a:srgbClr val="0B2D50"/>
                        </a:solidFill>
                        <a:effectLst/>
                      </a:endParaRPr>
                    </a:p>
                  </a:txBody>
                  <a:tcPr marL="63500" marR="63500" marT="63500" marB="635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u="none" strike="noStrike" dirty="0">
                          <a:solidFill>
                            <a:srgbClr val="0B2D50"/>
                          </a:solidFill>
                          <a:effectLst/>
                        </a:rPr>
                        <a:t>Комбинация CNN для фото и OCR для текста с этикеток.</a:t>
                      </a:r>
                      <a:endParaRPr lang="ru-RU" sz="1200" dirty="0">
                        <a:solidFill>
                          <a:srgbClr val="0B2D50"/>
                        </a:solidFill>
                        <a:effectLst/>
                      </a:endParaRPr>
                    </a:p>
                  </a:txBody>
                  <a:tcPr marL="63500" marR="63500" marT="63500" marB="6350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4106516"/>
                  </a:ext>
                </a:extLst>
              </a:tr>
              <a:tr h="925656"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ru-RU" sz="1200" u="none" strike="noStrike" dirty="0">
                          <a:solidFill>
                            <a:srgbClr val="0B2D50"/>
                          </a:solidFill>
                          <a:effectLst/>
                        </a:rPr>
                        <a:t>Отсутствие персонализированных планы питания с динамической корректировкой</a:t>
                      </a:r>
                      <a:endParaRPr lang="ru-RU" sz="1200" dirty="0">
                        <a:solidFill>
                          <a:srgbClr val="0B2D50"/>
                        </a:solidFill>
                        <a:effectLst/>
                      </a:endParaRPr>
                    </a:p>
                  </a:txBody>
                  <a:tcPr marL="63500" marR="63500" marT="63500" marB="635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u="none" strike="noStrike" dirty="0">
                          <a:solidFill>
                            <a:srgbClr val="0B2D50"/>
                          </a:solidFill>
                          <a:effectLst/>
                        </a:rPr>
                        <a:t>Отсутствие интеграции с фитнес-трекерами и сложные алгоритмы.</a:t>
                      </a:r>
                      <a:endParaRPr lang="ru-RU" sz="1200" dirty="0">
                        <a:solidFill>
                          <a:srgbClr val="0B2D50"/>
                        </a:solidFill>
                        <a:effectLst/>
                      </a:endParaRPr>
                    </a:p>
                  </a:txBody>
                  <a:tcPr marL="63500" marR="63500" marT="63500" marB="635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u="none" strike="noStrike" dirty="0">
                          <a:solidFill>
                            <a:srgbClr val="0B2D50"/>
                          </a:solidFill>
                          <a:effectLst/>
                        </a:rPr>
                        <a:t>Автоматическая перенастройка плана при синхронизации с фитнес-трекерами и другими устройствами.</a:t>
                      </a:r>
                      <a:endParaRPr lang="ru-RU" sz="1200" dirty="0">
                        <a:solidFill>
                          <a:srgbClr val="0B2D50"/>
                        </a:solidFill>
                        <a:effectLst/>
                      </a:endParaRPr>
                    </a:p>
                  </a:txBody>
                  <a:tcPr marL="63500" marR="63500" marT="63500" marB="6350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1647897"/>
                  </a:ext>
                </a:extLst>
              </a:tr>
              <a:tr h="613521"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ru-RU" sz="1200" u="none" strike="noStrike" dirty="0">
                          <a:solidFill>
                            <a:srgbClr val="0B2D50"/>
                          </a:solidFill>
                          <a:effectLst/>
                        </a:rPr>
                        <a:t>Слабая мотивация пользователя</a:t>
                      </a:r>
                      <a:endParaRPr lang="ru-RU" sz="1200" dirty="0">
                        <a:solidFill>
                          <a:srgbClr val="0B2D50"/>
                        </a:solidFill>
                        <a:effectLst/>
                      </a:endParaRPr>
                    </a:p>
                  </a:txBody>
                  <a:tcPr marL="63500" marR="63500" marT="63500" marB="635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ru-RU" sz="1200" u="none" strike="noStrike" dirty="0">
                          <a:solidFill>
                            <a:srgbClr val="0B2D50"/>
                          </a:solidFill>
                          <a:effectLst/>
                        </a:rPr>
                        <a:t>Нудная статистика без геймификации</a:t>
                      </a:r>
                      <a:endParaRPr lang="ru-RU" sz="1200" dirty="0">
                        <a:solidFill>
                          <a:srgbClr val="0B2D50"/>
                        </a:solidFill>
                        <a:effectLst/>
                      </a:endParaRPr>
                    </a:p>
                  </a:txBody>
                  <a:tcPr marL="63500" marR="63500" marT="63500" marB="635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u="none" strike="noStrike" dirty="0">
                          <a:solidFill>
                            <a:srgbClr val="0B2D50"/>
                          </a:solidFill>
                          <a:effectLst/>
                        </a:rPr>
                        <a:t>Челленджи, виртуальные награды, социальные соревнования</a:t>
                      </a:r>
                      <a:endParaRPr lang="ru-RU" sz="1200" dirty="0">
                        <a:solidFill>
                          <a:srgbClr val="0B2D50"/>
                        </a:solidFill>
                        <a:effectLst/>
                      </a:endParaRPr>
                    </a:p>
                  </a:txBody>
                  <a:tcPr marL="63500" marR="63500" marT="63500" marB="6350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7455660"/>
                  </a:ext>
                </a:extLst>
              </a:tr>
            </a:tbl>
          </a:graphicData>
        </a:graphic>
      </p:graphicFrame>
      <p:pic>
        <p:nvPicPr>
          <p:cNvPr id="4" name="Рисунок 16" descr="Изображение выглядит как текст, логотип, эмблема,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6A21CF10-051E-12E8-7FFC-2821B4BC57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8165" y="0"/>
            <a:ext cx="1843835" cy="10374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5266" y="3429000"/>
            <a:ext cx="338233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0B2D50"/>
                </a:solidFill>
              </a:rPr>
              <a:t>Главная отличительная характеристика приложения – </a:t>
            </a:r>
            <a:r>
              <a:rPr lang="ru-RU" sz="1400" b="1" dirty="0">
                <a:solidFill>
                  <a:srgbClr val="0B2D50"/>
                </a:solidFill>
              </a:rPr>
              <a:t>глубокая персонализация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1626D28-0EA9-CA67-B7AE-36E2A0C95C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4961" y="-88312"/>
            <a:ext cx="1214033" cy="1214033"/>
          </a:xfrm>
          <a:prstGeom prst="rect">
            <a:avLst/>
          </a:prstGeom>
        </p:spPr>
      </p:pic>
      <p:sp>
        <p:nvSpPr>
          <p:cNvPr id="9" name="page number">
            <a:extLst>
              <a:ext uri="{FF2B5EF4-FFF2-40B4-BE49-F238E27FC236}">
                <a16:creationId xmlns:a16="http://schemas.microsoft.com/office/drawing/2014/main" id="{34DCA2E3-DE5E-440D-807D-D8C79AA62166}"/>
              </a:ext>
            </a:extLst>
          </p:cNvPr>
          <p:cNvSpPr txBox="1">
            <a:spLocks/>
          </p:cNvSpPr>
          <p:nvPr/>
        </p:nvSpPr>
        <p:spPr>
          <a:xfrm>
            <a:off x="11621712" y="6492875"/>
            <a:ext cx="4620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04FF5B-EC31-4260-BC73-B698F9B6DD2F}" type="slidenum">
              <a:rPr lang="ru-RU" sz="1600" smtClean="0">
                <a:solidFill>
                  <a:srgbClr val="0A2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7</a:t>
            </a:fld>
            <a:endParaRPr lang="ru-RU" sz="1600" dirty="0">
              <a:solidFill>
                <a:srgbClr val="0A2C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12513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6" descr="Изображение выглядит как текст, логотип, эмблема,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6A21CF10-051E-12E8-7FFC-2821B4BC57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371" y="111308"/>
            <a:ext cx="1353644" cy="761611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3995541"/>
              </p:ext>
            </p:extLst>
          </p:nvPr>
        </p:nvGraphicFramePr>
        <p:xfrm>
          <a:off x="383954" y="1245308"/>
          <a:ext cx="5712046" cy="52324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91682">
                  <a:extLst>
                    <a:ext uri="{9D8B030D-6E8A-4147-A177-3AD203B41FA5}">
                      <a16:colId xmlns:a16="http://schemas.microsoft.com/office/drawing/2014/main" val="909254660"/>
                    </a:ext>
                  </a:extLst>
                </a:gridCol>
                <a:gridCol w="4320364">
                  <a:extLst>
                    <a:ext uri="{9D8B030D-6E8A-4147-A177-3AD203B41FA5}">
                      <a16:colId xmlns:a16="http://schemas.microsoft.com/office/drawing/2014/main" val="2493092200"/>
                    </a:ext>
                  </a:extLst>
                </a:gridCol>
              </a:tblGrid>
              <a:tr h="255182">
                <a:tc gridSpan="2"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</a:rPr>
                        <a:t>Инновационность</a:t>
                      </a:r>
                      <a:r>
                        <a:rPr lang="ru-RU" sz="1600" b="1" baseline="0" dirty="0">
                          <a:solidFill>
                            <a:schemeClr val="bg1"/>
                          </a:solidFill>
                          <a:effectLst/>
                        </a:rPr>
                        <a:t> проекта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63500" marR="63500" marT="63500" marB="63500" anchor="ctr">
                    <a:solidFill>
                      <a:srgbClr val="2A86E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63500" marR="63500" marT="63500" marB="63500" anchor="ctr">
                    <a:solidFill>
                      <a:srgbClr val="2A86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897871"/>
                  </a:ext>
                </a:extLst>
              </a:tr>
              <a:tr h="594457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Инновационное преимущество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63500" marR="63500" marT="63500" marB="63500" anchor="ctr">
                    <a:solidFill>
                      <a:srgbClr val="2A86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Описание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63500" marR="63500" marT="63500" marB="63500" anchor="ctr">
                    <a:solidFill>
                      <a:srgbClr val="2A86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9019292"/>
                  </a:ext>
                </a:extLst>
              </a:tr>
              <a:tr h="638921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u="none" strike="noStrike" dirty="0">
                          <a:solidFill>
                            <a:srgbClr val="0B2D50"/>
                          </a:solidFill>
                          <a:effectLst/>
                        </a:rPr>
                        <a:t>Наличие уникальных функций</a:t>
                      </a:r>
                      <a:endParaRPr lang="ru-RU" sz="1600" dirty="0">
                        <a:solidFill>
                          <a:srgbClr val="0B2D50"/>
                        </a:solidFill>
                        <a:effectLst/>
                      </a:endParaRPr>
                    </a:p>
                  </a:txBody>
                  <a:tcPr marL="63500" marR="63500" marT="63500" marB="63500">
                    <a:solidFill>
                      <a:srgbClr val="ECEDF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u="none" strike="noStrike" dirty="0">
                          <a:solidFill>
                            <a:srgbClr val="0B2D50"/>
                          </a:solidFill>
                          <a:effectLst/>
                        </a:rPr>
                        <a:t>интеграция с сервисами доставки еды, где можно сразу заказать необходимые ингредиенты или готовую продукцию, функции поиска недорогих продуктов, генерации рецептов и др;</a:t>
                      </a:r>
                      <a:endParaRPr lang="ru-RU" sz="1600" dirty="0">
                        <a:solidFill>
                          <a:srgbClr val="0B2D50"/>
                        </a:solidFill>
                        <a:effectLst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2971685928"/>
                  </a:ext>
                </a:extLst>
              </a:tr>
              <a:tr h="808582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u="none" strike="noStrike" dirty="0">
                          <a:solidFill>
                            <a:srgbClr val="0B2D50"/>
                          </a:solidFill>
                          <a:effectLst/>
                        </a:rPr>
                        <a:t>Персонализация</a:t>
                      </a:r>
                      <a:endParaRPr lang="ru-RU" sz="1600" dirty="0">
                        <a:solidFill>
                          <a:srgbClr val="0B2D50"/>
                        </a:solidFill>
                        <a:effectLst/>
                      </a:endParaRPr>
                    </a:p>
                  </a:txBody>
                  <a:tcPr marL="63500" marR="63500" marT="63500" marB="63500">
                    <a:solidFill>
                      <a:srgbClr val="ECEDF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u="none" strike="noStrike" dirty="0">
                          <a:solidFill>
                            <a:srgbClr val="0B2D50"/>
                          </a:solidFill>
                          <a:effectLst/>
                        </a:rPr>
                        <a:t>Персонализированные планы питания на основе различных факторов, целей и экспериментальных функций, которые в аналогичных приложениях в совокупности не представлены</a:t>
                      </a:r>
                      <a:endParaRPr lang="ru-RU" sz="1600" dirty="0">
                        <a:solidFill>
                          <a:srgbClr val="0B2D50"/>
                        </a:solidFill>
                        <a:effectLst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916511784"/>
                  </a:ext>
                </a:extLst>
              </a:tr>
              <a:tr h="808582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u="none" strike="noStrike" dirty="0">
                          <a:solidFill>
                            <a:srgbClr val="0B2D50"/>
                          </a:solidFill>
                          <a:effectLst/>
                        </a:rPr>
                        <a:t>Удобный поиск</a:t>
                      </a:r>
                      <a:endParaRPr lang="ru-RU" sz="1600" dirty="0">
                        <a:solidFill>
                          <a:srgbClr val="0B2D50"/>
                        </a:solidFill>
                        <a:effectLst/>
                      </a:endParaRPr>
                    </a:p>
                  </a:txBody>
                  <a:tcPr marL="63500" marR="63500" marT="63500" marB="63500">
                    <a:solidFill>
                      <a:srgbClr val="ECEDF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u="none" strike="noStrike" dirty="0">
                          <a:solidFill>
                            <a:srgbClr val="0B2D50"/>
                          </a:solidFill>
                          <a:effectLst/>
                        </a:rPr>
                        <a:t>Наличие разнообразных способов занесения информации в приложение: с помощью фото, видео, штрих-кода, распознаванию текста с этикетки с помощью технологий OCR, поиск по базе данных</a:t>
                      </a:r>
                      <a:endParaRPr lang="ru-RU" sz="1600" dirty="0">
                        <a:solidFill>
                          <a:srgbClr val="0B2D50"/>
                        </a:solidFill>
                        <a:effectLst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32494864"/>
                  </a:ext>
                </a:extLst>
              </a:tr>
              <a:tr h="595442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u="none" strike="noStrike" dirty="0">
                          <a:solidFill>
                            <a:srgbClr val="0B2D50"/>
                          </a:solidFill>
                          <a:effectLst/>
                        </a:rPr>
                        <a:t>Синергия функций</a:t>
                      </a:r>
                      <a:endParaRPr lang="ru-RU" sz="1600" dirty="0">
                        <a:solidFill>
                          <a:srgbClr val="0B2D50"/>
                        </a:solidFill>
                        <a:effectLst/>
                      </a:endParaRPr>
                    </a:p>
                  </a:txBody>
                  <a:tcPr marL="63500" marR="63500" marT="63500" marB="63500">
                    <a:solidFill>
                      <a:srgbClr val="ECEDF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u="none" strike="noStrike" dirty="0">
                          <a:solidFill>
                            <a:srgbClr val="0B2D50"/>
                          </a:solidFill>
                          <a:effectLst/>
                        </a:rPr>
                        <a:t>Совокупность разнообразных функций в одном решении, полных аналогов которому на рынке не представлено</a:t>
                      </a:r>
                      <a:endParaRPr lang="ru-RU" sz="1600" dirty="0">
                        <a:solidFill>
                          <a:srgbClr val="0B2D50"/>
                        </a:solidFill>
                        <a:effectLst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2379579648"/>
                  </a:ext>
                </a:extLst>
              </a:tr>
              <a:tr h="595442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u="none" strike="noStrike" dirty="0">
                          <a:solidFill>
                            <a:srgbClr val="0B2D50"/>
                          </a:solidFill>
                          <a:effectLst/>
                        </a:rPr>
                        <a:t>Акцент на опыте</a:t>
                      </a:r>
                      <a:endParaRPr lang="ru-RU" sz="1600" dirty="0">
                        <a:solidFill>
                          <a:srgbClr val="0B2D50"/>
                        </a:solidFill>
                        <a:effectLst/>
                      </a:endParaRPr>
                    </a:p>
                  </a:txBody>
                  <a:tcPr marL="63500" marR="63500" marT="63500" marB="63500">
                    <a:solidFill>
                      <a:srgbClr val="ECEDF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u="none" strike="noStrike" dirty="0">
                          <a:solidFill>
                            <a:srgbClr val="0B2D50"/>
                          </a:solidFill>
                          <a:effectLst/>
                        </a:rPr>
                        <a:t>наличие библиотеки статей от диетологов для повышения осведомленности о питании, чат-бота с FAQ и геймификация для повышения мотивации</a:t>
                      </a:r>
                      <a:endParaRPr lang="ru-RU" sz="1600" dirty="0">
                        <a:solidFill>
                          <a:srgbClr val="0B2D50"/>
                        </a:solidFill>
                        <a:effectLst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35099615"/>
                  </a:ext>
                </a:extLst>
              </a:tr>
              <a:tr h="808582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u="none" strike="noStrike" dirty="0">
                          <a:solidFill>
                            <a:srgbClr val="0B2D50"/>
                          </a:solidFill>
                          <a:effectLst/>
                        </a:rPr>
                        <a:t>Упрощенное ведение дневника питания</a:t>
                      </a:r>
                      <a:endParaRPr lang="ru-RU" sz="1600" dirty="0">
                        <a:solidFill>
                          <a:srgbClr val="0B2D50"/>
                        </a:solidFill>
                        <a:effectLst/>
                      </a:endParaRPr>
                    </a:p>
                  </a:txBody>
                  <a:tcPr marL="63500" marR="63500" marT="63500" marB="63500">
                    <a:solidFill>
                      <a:srgbClr val="ECEDF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u="none" strike="noStrike" dirty="0">
                          <a:solidFill>
                            <a:srgbClr val="0B2D50"/>
                          </a:solidFill>
                          <a:effectLst/>
                        </a:rPr>
                        <a:t>возможность получения рекомендаций на основе характеристики потребления пользователя, благодаря использованию алгоритмов для анализа данных, в т.ч. данных с внешних фитнес-устройств;</a:t>
                      </a:r>
                      <a:endParaRPr lang="ru-RU" sz="1600" dirty="0">
                        <a:solidFill>
                          <a:srgbClr val="0B2D50"/>
                        </a:solidFill>
                        <a:effectLst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346106920"/>
                  </a:ext>
                </a:extLst>
              </a:tr>
            </a:tbl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-267848" y="220955"/>
            <a:ext cx="7838229" cy="767269"/>
            <a:chOff x="-499872" y="972898"/>
            <a:chExt cx="7532848" cy="767269"/>
          </a:xfrm>
        </p:grpSpPr>
        <p:sp>
          <p:nvSpPr>
            <p:cNvPr id="6" name="Rounded Rectangle 5"/>
            <p:cNvSpPr/>
            <p:nvPr/>
          </p:nvSpPr>
          <p:spPr>
            <a:xfrm>
              <a:off x="-499872" y="972898"/>
              <a:ext cx="7532848" cy="767269"/>
            </a:xfrm>
            <a:prstGeom prst="roundRect">
              <a:avLst/>
            </a:prstGeom>
            <a:solidFill>
              <a:srgbClr val="2A86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24256" y="991132"/>
              <a:ext cx="467780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000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УНИКАЛЬНОСТЬ ПРОДУКТА</a:t>
              </a:r>
            </a:p>
          </p:txBody>
        </p:sp>
      </p:grp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5682807"/>
              </p:ext>
            </p:extLst>
          </p:nvPr>
        </p:nvGraphicFramePr>
        <p:xfrm>
          <a:off x="6305106" y="1245308"/>
          <a:ext cx="5497033" cy="52324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E6888BB-2E38-F53B-DB8E-6FA5C1EB0BA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9238" y="403"/>
            <a:ext cx="987821" cy="987821"/>
          </a:xfrm>
          <a:prstGeom prst="rect">
            <a:avLst/>
          </a:prstGeom>
        </p:spPr>
      </p:pic>
      <p:sp>
        <p:nvSpPr>
          <p:cNvPr id="10" name="page number">
            <a:extLst>
              <a:ext uri="{FF2B5EF4-FFF2-40B4-BE49-F238E27FC236}">
                <a16:creationId xmlns:a16="http://schemas.microsoft.com/office/drawing/2014/main" id="{E07DF911-C76E-4618-A38A-0556D1E70E6A}"/>
              </a:ext>
            </a:extLst>
          </p:cNvPr>
          <p:cNvSpPr txBox="1">
            <a:spLocks/>
          </p:cNvSpPr>
          <p:nvPr/>
        </p:nvSpPr>
        <p:spPr>
          <a:xfrm>
            <a:off x="11586559" y="6381567"/>
            <a:ext cx="4620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04FF5B-EC31-4260-BC73-B698F9B6DD2F}" type="slidenum">
              <a:rPr lang="ru-RU" sz="1600" smtClean="0">
                <a:solidFill>
                  <a:srgbClr val="0A2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8</a:t>
            </a:fld>
            <a:endParaRPr lang="ru-RU" sz="1600" dirty="0">
              <a:solidFill>
                <a:srgbClr val="0A2C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22908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6" descr="Изображение выглядит как текст, логотип, эмблема,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6A21CF10-051E-12E8-7FFC-2821B4BC57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2862" y="109728"/>
            <a:ext cx="1582146" cy="890175"/>
          </a:xfrm>
          <a:prstGeom prst="rect">
            <a:avLst/>
          </a:prstGeom>
        </p:spPr>
      </p:pic>
      <p:grpSp>
        <p:nvGrpSpPr>
          <p:cNvPr id="38" name="Group 37"/>
          <p:cNvGrpSpPr/>
          <p:nvPr/>
        </p:nvGrpSpPr>
        <p:grpSpPr>
          <a:xfrm>
            <a:off x="521821" y="1438266"/>
            <a:ext cx="5940031" cy="4883358"/>
            <a:chOff x="771757" y="1250728"/>
            <a:chExt cx="5940031" cy="4883358"/>
          </a:xfrm>
        </p:grpSpPr>
        <p:grpSp>
          <p:nvGrpSpPr>
            <p:cNvPr id="11" name="Group 10"/>
            <p:cNvGrpSpPr/>
            <p:nvPr/>
          </p:nvGrpSpPr>
          <p:grpSpPr>
            <a:xfrm>
              <a:off x="771757" y="1250728"/>
              <a:ext cx="4861532" cy="4883358"/>
              <a:chOff x="783949" y="848392"/>
              <a:chExt cx="4861532" cy="4883358"/>
            </a:xfrm>
          </p:grpSpPr>
          <p:sp>
            <p:nvSpPr>
              <p:cNvPr id="3" name="Oval 2"/>
              <p:cNvSpPr/>
              <p:nvPr/>
            </p:nvSpPr>
            <p:spPr>
              <a:xfrm>
                <a:off x="783949" y="848392"/>
                <a:ext cx="4861532" cy="4861532"/>
              </a:xfrm>
              <a:prstGeom prst="ellipse">
                <a:avLst/>
              </a:prstGeom>
              <a:solidFill>
                <a:srgbClr val="0B2D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ru-RU" dirty="0"/>
              </a:p>
            </p:txBody>
          </p:sp>
          <p:sp>
            <p:nvSpPr>
              <p:cNvPr id="4" name="Oval 3"/>
              <p:cNvSpPr/>
              <p:nvPr/>
            </p:nvSpPr>
            <p:spPr>
              <a:xfrm>
                <a:off x="1236369" y="1764037"/>
                <a:ext cx="3967713" cy="3967713"/>
              </a:xfrm>
              <a:prstGeom prst="ellipse">
                <a:avLst/>
              </a:prstGeom>
              <a:solidFill>
                <a:srgbClr val="0065B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5" name="Oval 4"/>
              <p:cNvSpPr/>
              <p:nvPr/>
            </p:nvSpPr>
            <p:spPr>
              <a:xfrm>
                <a:off x="1651546" y="2565135"/>
                <a:ext cx="3166615" cy="3166615"/>
              </a:xfrm>
              <a:prstGeom prst="ellipse">
                <a:avLst/>
              </a:prstGeom>
              <a:solidFill>
                <a:srgbClr val="4696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2114163" y="3486560"/>
                <a:ext cx="2241383" cy="2241383"/>
              </a:xfrm>
              <a:prstGeom prst="ellipse">
                <a:avLst/>
              </a:prstGeom>
              <a:solidFill>
                <a:srgbClr val="86BA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2121409" y="1221880"/>
                <a:ext cx="22067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>
                    <a:solidFill>
                      <a:schemeClr val="bg1"/>
                    </a:solidFill>
                  </a:rPr>
                  <a:t>43 306 632 000 руб</a:t>
                </a: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41231" y="2115100"/>
                <a:ext cx="237819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>
                    <a:solidFill>
                      <a:schemeClr val="bg1"/>
                    </a:solidFill>
                  </a:rPr>
                  <a:t>42 457 482 400 руб</a:t>
                </a: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2101269" y="3064483"/>
                <a:ext cx="222689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dirty="0">
                    <a:solidFill>
                      <a:schemeClr val="bg1"/>
                    </a:solidFill>
                  </a:rPr>
                  <a:t>12 737 244 700 руб</a:t>
                </a: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2141231" y="4420614"/>
                <a:ext cx="2157984" cy="3732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dirty="0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127 372 447 руб/мес</a:t>
                </a:r>
                <a:endParaRPr lang="ru-RU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6001337" y="1624216"/>
              <a:ext cx="6676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B2D50"/>
                  </a:solidFill>
                </a:rPr>
                <a:t>PAM</a:t>
              </a:r>
              <a:endParaRPr lang="ru-RU" dirty="0">
                <a:solidFill>
                  <a:srgbClr val="0B2D5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007750" y="2517436"/>
              <a:ext cx="6548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B2D50"/>
                  </a:solidFill>
                </a:rPr>
                <a:t>TAM</a:t>
              </a:r>
              <a:endParaRPr lang="ru-RU" dirty="0">
                <a:solidFill>
                  <a:srgbClr val="0B2D5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994926" y="3493883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B2D50"/>
                  </a:solidFill>
                </a:rPr>
                <a:t>SAM</a:t>
              </a:r>
              <a:endParaRPr lang="ru-RU" dirty="0">
                <a:solidFill>
                  <a:srgbClr val="0B2D5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001337" y="4842252"/>
              <a:ext cx="7104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B2D50"/>
                  </a:solidFill>
                </a:rPr>
                <a:t>SOM</a:t>
              </a:r>
              <a:endParaRPr lang="ru-RU" dirty="0">
                <a:solidFill>
                  <a:srgbClr val="0B2D50"/>
                </a:solidFill>
              </a:endParaRPr>
            </a:p>
          </p:txBody>
        </p:sp>
        <p:cxnSp>
          <p:nvCxnSpPr>
            <p:cNvPr id="18" name="Straight Connector 17"/>
            <p:cNvCxnSpPr>
              <a:stCxn id="6" idx="6"/>
              <a:endCxn id="16" idx="1"/>
            </p:cNvCxnSpPr>
            <p:nvPr/>
          </p:nvCxnSpPr>
          <p:spPr>
            <a:xfrm>
              <a:off x="4343354" y="5009588"/>
              <a:ext cx="1657983" cy="17330"/>
            </a:xfrm>
            <a:prstGeom prst="line">
              <a:avLst/>
            </a:prstGeom>
            <a:ln w="38100">
              <a:solidFill>
                <a:srgbClr val="86BAE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4287023" y="3678549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15" idx="1"/>
            </p:cNvCxnSpPr>
            <p:nvPr/>
          </p:nvCxnSpPr>
          <p:spPr>
            <a:xfrm flipH="1">
              <a:off x="4169664" y="3678549"/>
              <a:ext cx="1825262" cy="0"/>
            </a:xfrm>
            <a:prstGeom prst="line">
              <a:avLst/>
            </a:prstGeom>
            <a:ln w="38100">
              <a:solidFill>
                <a:srgbClr val="4696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8" idx="3"/>
              <a:endCxn id="14" idx="1"/>
            </p:cNvCxnSpPr>
            <p:nvPr/>
          </p:nvCxnSpPr>
          <p:spPr>
            <a:xfrm>
              <a:off x="4507234" y="2702102"/>
              <a:ext cx="1500516" cy="0"/>
            </a:xfrm>
            <a:prstGeom prst="line">
              <a:avLst/>
            </a:prstGeom>
            <a:ln w="38100">
              <a:solidFill>
                <a:srgbClr val="0065B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7" idx="3"/>
              <a:endCxn id="13" idx="1"/>
            </p:cNvCxnSpPr>
            <p:nvPr/>
          </p:nvCxnSpPr>
          <p:spPr>
            <a:xfrm>
              <a:off x="4315969" y="1808882"/>
              <a:ext cx="1685368" cy="0"/>
            </a:xfrm>
            <a:prstGeom prst="line">
              <a:avLst/>
            </a:prstGeom>
            <a:ln w="38100">
              <a:solidFill>
                <a:srgbClr val="0B2D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9513467"/>
              </p:ext>
            </p:extLst>
          </p:nvPr>
        </p:nvGraphicFramePr>
        <p:xfrm>
          <a:off x="7037702" y="4238771"/>
          <a:ext cx="4837305" cy="208285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12435">
                  <a:extLst>
                    <a:ext uri="{9D8B030D-6E8A-4147-A177-3AD203B41FA5}">
                      <a16:colId xmlns:a16="http://schemas.microsoft.com/office/drawing/2014/main" val="3768831961"/>
                    </a:ext>
                  </a:extLst>
                </a:gridCol>
                <a:gridCol w="1612435">
                  <a:extLst>
                    <a:ext uri="{9D8B030D-6E8A-4147-A177-3AD203B41FA5}">
                      <a16:colId xmlns:a16="http://schemas.microsoft.com/office/drawing/2014/main" val="2674866859"/>
                    </a:ext>
                  </a:extLst>
                </a:gridCol>
                <a:gridCol w="1612435">
                  <a:extLst>
                    <a:ext uri="{9D8B030D-6E8A-4147-A177-3AD203B41FA5}">
                      <a16:colId xmlns:a16="http://schemas.microsoft.com/office/drawing/2014/main" val="116520131"/>
                    </a:ext>
                  </a:extLst>
                </a:gridCol>
              </a:tblGrid>
              <a:tr h="807506"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rgbClr val="0B2D5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0B2D50"/>
                          </a:solidFill>
                        </a:rPr>
                        <a:t>Существующий</a:t>
                      </a:r>
                      <a:r>
                        <a:rPr lang="ru-RU" sz="1400" baseline="0" dirty="0">
                          <a:solidFill>
                            <a:srgbClr val="0B2D50"/>
                          </a:solidFill>
                        </a:rPr>
                        <a:t> продукт</a:t>
                      </a:r>
                      <a:endParaRPr lang="ru-RU" sz="1400" dirty="0">
                        <a:solidFill>
                          <a:srgbClr val="0B2D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CED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0B2D50"/>
                          </a:solidFill>
                        </a:rPr>
                        <a:t>Новый</a:t>
                      </a:r>
                      <a:r>
                        <a:rPr lang="ru-RU" sz="1400" baseline="0" dirty="0">
                          <a:solidFill>
                            <a:srgbClr val="0B2D50"/>
                          </a:solidFill>
                        </a:rPr>
                        <a:t> продукт</a:t>
                      </a:r>
                      <a:endParaRPr lang="ru-RU" sz="1400" dirty="0">
                        <a:solidFill>
                          <a:srgbClr val="0B2D50"/>
                        </a:solidFill>
                      </a:endParaRPr>
                    </a:p>
                  </a:txBody>
                  <a:tcPr>
                    <a:solidFill>
                      <a:srgbClr val="ECED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1666079"/>
                  </a:ext>
                </a:extLst>
              </a:tr>
              <a:tr h="807506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0B2D50"/>
                          </a:solidFill>
                        </a:rPr>
                        <a:t>Существующий рынок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CED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0B2D50"/>
                          </a:solidFill>
                        </a:rPr>
                        <a:t>Проникновение на рынок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0B2D50"/>
                          </a:solidFill>
                        </a:rPr>
                        <a:t>Разработка продукта</a:t>
                      </a:r>
                    </a:p>
                  </a:txBody>
                  <a:tcPr>
                    <a:solidFill>
                      <a:srgbClr val="86BA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7798002"/>
                  </a:ext>
                </a:extLst>
              </a:tr>
              <a:tr h="467841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0B2D50"/>
                          </a:solidFill>
                        </a:rPr>
                        <a:t>Новый</a:t>
                      </a:r>
                      <a:r>
                        <a:rPr lang="ru-RU" sz="1400" baseline="0" dirty="0">
                          <a:solidFill>
                            <a:srgbClr val="0B2D50"/>
                          </a:solidFill>
                        </a:rPr>
                        <a:t> рынок</a:t>
                      </a:r>
                      <a:endParaRPr lang="ru-RU" sz="1400" dirty="0">
                        <a:solidFill>
                          <a:srgbClr val="0B2D50"/>
                        </a:solidFill>
                      </a:endParaRPr>
                    </a:p>
                  </a:txBody>
                  <a:tcPr>
                    <a:solidFill>
                      <a:srgbClr val="ECED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0B2D50"/>
                          </a:solidFill>
                        </a:rPr>
                        <a:t>Развитие рынка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0B2D50"/>
                          </a:solidFill>
                        </a:rPr>
                        <a:t>Диверсификация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9877680"/>
                  </a:ext>
                </a:extLst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7037702" y="3754998"/>
            <a:ext cx="4837305" cy="408623"/>
          </a:xfrm>
          <a:prstGeom prst="roundRect">
            <a:avLst/>
          </a:prstGeom>
          <a:solidFill>
            <a:srgbClr val="2A86E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Стратегия развития по матрице Ансоффа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-267848" y="220955"/>
            <a:ext cx="6528037" cy="767269"/>
            <a:chOff x="-499872" y="972898"/>
            <a:chExt cx="5120640" cy="767269"/>
          </a:xfrm>
        </p:grpSpPr>
        <p:sp>
          <p:nvSpPr>
            <p:cNvPr id="28" name="Rounded Rectangle 27"/>
            <p:cNvSpPr/>
            <p:nvPr/>
          </p:nvSpPr>
          <p:spPr>
            <a:xfrm>
              <a:off x="-499872" y="972898"/>
              <a:ext cx="5120640" cy="767269"/>
            </a:xfrm>
            <a:prstGeom prst="roundRect">
              <a:avLst/>
            </a:prstGeom>
            <a:solidFill>
              <a:srgbClr val="2A86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24256" y="991132"/>
              <a:ext cx="212527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000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МАРКЕТИНГ</a:t>
              </a: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7037702" y="1543244"/>
            <a:ext cx="483730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buFont typeface="Symbol" panose="05050102010706020507" pitchFamily="18" charset="2"/>
              <a:buChar char="-"/>
            </a:pPr>
            <a:r>
              <a:rPr lang="ru-RU" sz="1400" dirty="0">
                <a:solidFill>
                  <a:srgbClr val="0B2D50"/>
                </a:solidFill>
              </a:rPr>
              <a:t>инфлюенс-маркетинг;</a:t>
            </a:r>
          </a:p>
          <a:p>
            <a:pPr marL="285750" indent="-285750" fontAlgn="base">
              <a:buFont typeface="Symbol" panose="05050102010706020507" pitchFamily="18" charset="2"/>
              <a:buChar char="-"/>
            </a:pPr>
            <a:r>
              <a:rPr lang="ru-RU" sz="1400" dirty="0">
                <a:solidFill>
                  <a:srgbClr val="0B2D50"/>
                </a:solidFill>
              </a:rPr>
              <a:t>партнерства (фитнес-центры, фитнес-приложения, фуд-бренды);</a:t>
            </a:r>
          </a:p>
          <a:p>
            <a:pPr marL="285750" indent="-285750" fontAlgn="base">
              <a:buFont typeface="Symbol" panose="05050102010706020507" pitchFamily="18" charset="2"/>
              <a:buChar char="-"/>
            </a:pPr>
            <a:r>
              <a:rPr lang="ru-RU" sz="1400" dirty="0">
                <a:solidFill>
                  <a:srgbClr val="0B2D50"/>
                </a:solidFill>
              </a:rPr>
              <a:t>контекстная реклама;</a:t>
            </a:r>
          </a:p>
          <a:p>
            <a:pPr marL="285750" indent="-285750" fontAlgn="base">
              <a:buFont typeface="Symbol" panose="05050102010706020507" pitchFamily="18" charset="2"/>
              <a:buChar char="-"/>
            </a:pPr>
            <a:r>
              <a:rPr lang="ru-RU" sz="1400" dirty="0">
                <a:solidFill>
                  <a:srgbClr val="0B2D50"/>
                </a:solidFill>
              </a:rPr>
              <a:t>SEO-оптимизация</a:t>
            </a:r>
          </a:p>
          <a:p>
            <a:pPr marL="285750" indent="-285750" fontAlgn="base">
              <a:buFont typeface="Symbol" panose="05050102010706020507" pitchFamily="18" charset="2"/>
              <a:buChar char="-"/>
            </a:pPr>
            <a:r>
              <a:rPr lang="ru-RU" sz="1400" dirty="0">
                <a:solidFill>
                  <a:srgbClr val="0B2D50"/>
                </a:solidFill>
              </a:rPr>
              <a:t>сарафанное радио;</a:t>
            </a:r>
          </a:p>
          <a:p>
            <a:pPr marL="285750" indent="-285750" fontAlgn="base">
              <a:buFont typeface="Symbol" panose="05050102010706020507" pitchFamily="18" charset="2"/>
              <a:buChar char="-"/>
            </a:pPr>
            <a:r>
              <a:rPr lang="ru-RU" sz="1400" dirty="0">
                <a:solidFill>
                  <a:srgbClr val="0B2D50"/>
                </a:solidFill>
              </a:rPr>
              <a:t>социальные сети;</a:t>
            </a:r>
          </a:p>
          <a:p>
            <a:pPr marL="285750" indent="-285750" fontAlgn="base">
              <a:buFont typeface="Symbol" panose="05050102010706020507" pitchFamily="18" charset="2"/>
              <a:buChar char="-"/>
            </a:pPr>
            <a:r>
              <a:rPr lang="ru-RU" sz="1400" dirty="0">
                <a:solidFill>
                  <a:srgbClr val="0B2D50"/>
                </a:solidFill>
              </a:rPr>
              <a:t>E-mail маркетинг для рассылок с информацией о новостях и выгодных предложений.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037702" y="1075052"/>
            <a:ext cx="4837305" cy="408623"/>
          </a:xfrm>
          <a:prstGeom prst="roundRect">
            <a:avLst/>
          </a:prstGeom>
          <a:solidFill>
            <a:srgbClr val="2A86E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Каналы продвижения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3E568F5-BE0D-2898-CA22-A1B80A9AC0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6354" y="37983"/>
            <a:ext cx="1033664" cy="1033664"/>
          </a:xfrm>
          <a:prstGeom prst="rect">
            <a:avLst/>
          </a:prstGeom>
        </p:spPr>
      </p:pic>
      <p:sp>
        <p:nvSpPr>
          <p:cNvPr id="33" name="page number">
            <a:extLst>
              <a:ext uri="{FF2B5EF4-FFF2-40B4-BE49-F238E27FC236}">
                <a16:creationId xmlns:a16="http://schemas.microsoft.com/office/drawing/2014/main" id="{5FA965C7-9A43-4664-9975-E97BEBE3E201}"/>
              </a:ext>
            </a:extLst>
          </p:cNvPr>
          <p:cNvSpPr txBox="1">
            <a:spLocks/>
          </p:cNvSpPr>
          <p:nvPr/>
        </p:nvSpPr>
        <p:spPr>
          <a:xfrm>
            <a:off x="11348815" y="6242955"/>
            <a:ext cx="4620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04FF5B-EC31-4260-BC73-B698F9B6DD2F}" type="slidenum">
              <a:rPr lang="ru-RU" sz="1600" smtClean="0">
                <a:solidFill>
                  <a:srgbClr val="0A2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9</a:t>
            </a:fld>
            <a:endParaRPr lang="ru-RU" sz="1600" dirty="0">
              <a:solidFill>
                <a:srgbClr val="0A2C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42768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1181</TotalTime>
  <Words>1349</Words>
  <Application>Microsoft Office PowerPoint</Application>
  <PresentationFormat>Широкоэкранный</PresentationFormat>
  <Paragraphs>262</Paragraphs>
  <Slides>12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Arial Black</vt:lpstr>
      <vt:lpstr>Arial Narrow</vt:lpstr>
      <vt:lpstr>Calibri</vt:lpstr>
      <vt:lpstr>Symbol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Unilever RuBy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Mariia Putiatina</dc:creator>
  <cp:lastModifiedBy>User</cp:lastModifiedBy>
  <cp:revision>96</cp:revision>
  <dcterms:created xsi:type="dcterms:W3CDTF">2025-04-30T08:04:10Z</dcterms:created>
  <dcterms:modified xsi:type="dcterms:W3CDTF">2025-06-18T20:24:19Z</dcterms:modified>
</cp:coreProperties>
</file>