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9"/>
  </p:notesMasterIdLst>
  <p:sldIdLst>
    <p:sldId id="256" r:id="rId2"/>
    <p:sldId id="283" r:id="rId3"/>
    <p:sldId id="258" r:id="rId4"/>
    <p:sldId id="260" r:id="rId5"/>
    <p:sldId id="261" r:id="rId6"/>
    <p:sldId id="259" r:id="rId7"/>
    <p:sldId id="262" r:id="rId8"/>
    <p:sldId id="263" r:id="rId9"/>
    <p:sldId id="277" r:id="rId10"/>
    <p:sldId id="264" r:id="rId11"/>
    <p:sldId id="276" r:id="rId12"/>
    <p:sldId id="265" r:id="rId13"/>
    <p:sldId id="279" r:id="rId14"/>
    <p:sldId id="280" r:id="rId15"/>
    <p:sldId id="281" r:id="rId16"/>
    <p:sldId id="282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8" r:id="rId26"/>
    <p:sldId id="257" r:id="rId27"/>
    <p:sldId id="275" r:id="rId2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omfortaa" panose="020B0604020202020204" charset="0"/>
      <p:regular r:id="rId34"/>
      <p:bold r:id="rId35"/>
    </p:embeddedFont>
    <p:embeddedFont>
      <p:font typeface="Comfortaa Light" panose="020B0604020202020204" charset="0"/>
      <p:regular r:id="rId36"/>
      <p:bold r:id="rId37"/>
    </p:embeddedFont>
    <p:embeddedFont>
      <p:font typeface="Comfortaa Medium" panose="020B0604020202020204" charset="0"/>
      <p:regular r:id="rId38"/>
      <p:bold r:id="rId39"/>
    </p:embeddedFont>
    <p:embeddedFont>
      <p:font typeface="Comfortaa SemiBold" panose="020B0604020202020204" charset="0"/>
      <p:regular r:id="rId40"/>
      <p:bold r:id="rId41"/>
    </p:embeddedFont>
    <p:embeddedFont>
      <p:font typeface="Host Grotesk Medium" panose="020B0604020202020204" charset="0"/>
      <p:regular r:id="rId42"/>
      <p:bold r:id="rId43"/>
      <p:italic r:id="rId44"/>
      <p:boldItalic r:id="rId45"/>
    </p:embeddedFont>
    <p:embeddedFont>
      <p:font typeface="Montserrat Alternates" panose="020B0604020202020204" charset="0"/>
      <p:regular r:id="rId46"/>
      <p:bold r:id="rId47"/>
      <p:italic r:id="rId48"/>
      <p:boldItalic r:id="rId49"/>
    </p:embeddedFont>
    <p:embeddedFont>
      <p:font typeface="Montserrat Alternates Medium" panose="020B0604020202020204" charset="0"/>
      <p:regular r:id="rId50"/>
      <p:bold r:id="rId51"/>
      <p:italic r:id="rId52"/>
      <p:boldItalic r:id="rId53"/>
    </p:embeddedFont>
    <p:embeddedFont>
      <p:font typeface="Montserrat Alternates SemiBold" panose="020B0604020202020204" charset="0"/>
      <p:regular r:id="rId54"/>
      <p:bold r:id="rId55"/>
      <p:italic r:id="rId56"/>
      <p:boldItalic r:id="rId57"/>
    </p:embeddedFont>
    <p:embeddedFont>
      <p:font typeface="Roboto" panose="02000000000000000000" pitchFamily="2" charset="0"/>
      <p:regular r:id="rId58"/>
      <p:bold r:id="rId59"/>
      <p:italic r:id="rId60"/>
      <p:boldItalic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DF2"/>
    <a:srgbClr val="05133D"/>
    <a:srgbClr val="EDF7F9"/>
    <a:srgbClr val="FAF9F5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22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font" Target="fonts/font21.fntdata"/><Relationship Id="rId55" Type="http://schemas.openxmlformats.org/officeDocument/2006/relationships/font" Target="fonts/font26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3" Type="http://schemas.openxmlformats.org/officeDocument/2006/relationships/font" Target="fonts/font24.fntdata"/><Relationship Id="rId58" Type="http://schemas.openxmlformats.org/officeDocument/2006/relationships/font" Target="fonts/font29.fntdata"/><Relationship Id="rId5" Type="http://schemas.openxmlformats.org/officeDocument/2006/relationships/slide" Target="slides/slide4.xml"/><Relationship Id="rId61" Type="http://schemas.openxmlformats.org/officeDocument/2006/relationships/font" Target="fonts/font3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56" Type="http://schemas.openxmlformats.org/officeDocument/2006/relationships/font" Target="fonts/font27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59" Type="http://schemas.openxmlformats.org/officeDocument/2006/relationships/font" Target="fonts/font30.fntdata"/><Relationship Id="rId20" Type="http://schemas.openxmlformats.org/officeDocument/2006/relationships/slide" Target="slides/slide19.xml"/><Relationship Id="rId41" Type="http://schemas.openxmlformats.org/officeDocument/2006/relationships/font" Target="fonts/font12.fntdata"/><Relationship Id="rId54" Type="http://schemas.openxmlformats.org/officeDocument/2006/relationships/font" Target="fonts/font25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49" Type="http://schemas.openxmlformats.org/officeDocument/2006/relationships/font" Target="fonts/font20.fntdata"/><Relationship Id="rId57" Type="http://schemas.openxmlformats.org/officeDocument/2006/relationships/font" Target="fonts/font28.fntdata"/><Relationship Id="rId10" Type="http://schemas.openxmlformats.org/officeDocument/2006/relationships/slide" Target="slides/slide9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font" Target="fonts/font23.fntdata"/><Relationship Id="rId60" Type="http://schemas.openxmlformats.org/officeDocument/2006/relationships/font" Target="fonts/font31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0d88eac3f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f0d88eac3f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5246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f0d88eac3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f0d88eac3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0d88eac3f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f0d88eac3f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4fe96943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f4fe96943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0d88eac3f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f0d88eac3f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f0d88eac3f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f0d88eac3f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4fe969434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f4fe969434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4fe969434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f4fe969434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1596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f0d88eac3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f0d88eac3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f0d88eac3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f0d88eac3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60341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0d88eac3f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f0d88eac3f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0d88eac3f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f0d88eac3f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16717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0d88eac3f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f0d88eac3f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92318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0d88eac3f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f0d88eac3f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61164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0d88eac3f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f0d88eac3f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74833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f0d88eac3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f0d88eac3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f0d88eac3f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f0d88eac3f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f0d88eac3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f0d88eac3f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f4fe969434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f4fe969434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f0d88eac3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f0d88eac3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f0daf7af1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3f0daf7af1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f0daf7af1a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f0daf7af1a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f51c196f1d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f51c196f1d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f0d88eac3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f0d88eac3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f4fe969434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3f4fe969434_1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2868402" cy="5143500"/>
          </a:xfrm>
          <a:prstGeom prst="rect">
            <a:avLst/>
          </a:prstGeom>
          <a:solidFill>
            <a:srgbClr val="D9EDF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5" name="Google Shape;55;p1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79708" y="1712264"/>
            <a:ext cx="3518115" cy="356183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3138407" y="296548"/>
            <a:ext cx="5773118" cy="67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2775"/>
              <a:buFont typeface="Host Grotesk Medium"/>
              <a:buNone/>
            </a:pPr>
            <a:r>
              <a:rPr lang="ru-RU" sz="2000" i="0" u="none" strike="noStrike" cap="none" dirty="0">
                <a:solidFill>
                  <a:srgbClr val="2E3C4E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«Единая социальная туристическая система для защитников Родины «Маяк»</a:t>
            </a:r>
          </a:p>
        </p:txBody>
      </p:sp>
      <p:sp>
        <p:nvSpPr>
          <p:cNvPr id="57" name="Google Shape;57;p13"/>
          <p:cNvSpPr/>
          <p:nvPr/>
        </p:nvSpPr>
        <p:spPr>
          <a:xfrm>
            <a:off x="3138407" y="1432425"/>
            <a:ext cx="5773118" cy="2209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88"/>
              <a:buFont typeface="Roboto"/>
              <a:buNone/>
            </a:pPr>
            <a:r>
              <a:rPr lang="ru-RU" b="1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Н</a:t>
            </a:r>
            <a:r>
              <a:rPr lang="ru-RU" b="1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аправлений стартап-проекта: </a:t>
            </a:r>
            <a:r>
              <a:rPr lang="ru-RU" sz="1388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1. Цифровые технологии: информационные технологии.</a:t>
            </a:r>
          </a:p>
          <a:p>
            <a:pPr marL="0" marR="0" lvl="0" indent="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88"/>
              <a:buFont typeface="Roboto"/>
              <a:buNone/>
            </a:pPr>
            <a:endParaRPr lang="ru-RU" sz="1388" dirty="0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88"/>
              <a:buFont typeface="Roboto"/>
              <a:buNone/>
            </a:pPr>
            <a:endParaRPr lang="ru" sz="1388" dirty="0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just" rtl="0">
              <a:lnSpc>
                <a:spcPct val="125000"/>
              </a:lnSpc>
              <a:spcBef>
                <a:spcPts val="1238"/>
              </a:spcBef>
              <a:spcAft>
                <a:spcPts val="0"/>
              </a:spcAft>
              <a:buClr>
                <a:srgbClr val="384653"/>
              </a:buClr>
              <a:buSzPts val="1088"/>
              <a:buFont typeface="Roboto"/>
              <a:buNone/>
            </a:pPr>
            <a:r>
              <a:rPr lang="ru" sz="1500" b="1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Автор проекта: Демянчик Алиса</a:t>
            </a:r>
          </a:p>
          <a:p>
            <a:pPr marL="0" marR="0" lvl="0" indent="0" algn="just" rtl="0">
              <a:lnSpc>
                <a:spcPct val="125000"/>
              </a:lnSpc>
              <a:spcBef>
                <a:spcPts val="1238"/>
              </a:spcBef>
              <a:spcAft>
                <a:spcPts val="0"/>
              </a:spcAft>
              <a:buClr>
                <a:srgbClr val="384653"/>
              </a:buClr>
              <a:buSzPts val="1088"/>
              <a:buFont typeface="Roboto"/>
              <a:buNone/>
            </a:pPr>
            <a:r>
              <a:rPr lang="ru" sz="1388" b="1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К</a:t>
            </a:r>
            <a:r>
              <a:rPr lang="ru" sz="1588" b="1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оманда проекта:</a:t>
            </a:r>
            <a:r>
              <a:rPr lang="ru" sz="1288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 sz="1488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Толстов Илья, Гусева Екатерина,</a:t>
            </a:r>
            <a:r>
              <a:rPr lang="ru" sz="1488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Болев Михаил</a:t>
            </a:r>
            <a:r>
              <a:rPr lang="ru" sz="1488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, Нестерова Ольга.</a:t>
            </a:r>
            <a:endParaRPr sz="1488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671800" y="970725"/>
            <a:ext cx="3498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136" y="485362"/>
            <a:ext cx="1432425" cy="14324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52DB60-A7FB-425A-9371-737258083B1F}"/>
              </a:ext>
            </a:extLst>
          </p:cNvPr>
          <p:cNvSpPr txBox="1"/>
          <p:nvPr/>
        </p:nvSpPr>
        <p:spPr>
          <a:xfrm>
            <a:off x="3040679" y="4172775"/>
            <a:ext cx="5761727" cy="46166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88"/>
              <a:buFont typeface="Roboto"/>
              <a:buNone/>
            </a:pPr>
            <a:r>
              <a:rPr lang="ru-RU" sz="1200" b="1" i="0" u="none" strike="noStrike" cap="none" dirty="0">
                <a:solidFill>
                  <a:srgbClr val="05133D"/>
                </a:solidFill>
                <a:latin typeface="Comfortaa"/>
                <a:ea typeface="Comfortaa"/>
                <a:cs typeface="Comfortaa"/>
                <a:sym typeface="Comfortaa"/>
              </a:rPr>
              <a:t>Защитники теряются в льготах и формальной доступности </a:t>
            </a:r>
            <a:br>
              <a:rPr lang="ru-RU" sz="1200" b="1" i="0" u="none" strike="noStrike" cap="none" dirty="0">
                <a:solidFill>
                  <a:srgbClr val="05133D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-RU" sz="1200" b="1" i="0" u="none" strike="noStrike" cap="none" dirty="0">
                <a:solidFill>
                  <a:srgbClr val="05133D"/>
                </a:solidFill>
                <a:latin typeface="Comfortaa"/>
                <a:ea typeface="Comfortaa"/>
                <a:cs typeface="Comfortaa"/>
                <a:sym typeface="Comfortaa"/>
              </a:rPr>
              <a:t> - «Маяк» соединяет спрос и предложение.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535CC5B-E01C-4AC4-9842-0388A97FA95E}"/>
              </a:ext>
            </a:extLst>
          </p:cNvPr>
          <p:cNvSpPr/>
          <p:nvPr/>
        </p:nvSpPr>
        <p:spPr>
          <a:xfrm>
            <a:off x="250132" y="4155668"/>
            <a:ext cx="8643735" cy="780542"/>
          </a:xfrm>
          <a:prstGeom prst="roundRect">
            <a:avLst/>
          </a:prstGeom>
          <a:solidFill>
            <a:srgbClr val="D9EDF2"/>
          </a:solidFill>
          <a:ln>
            <a:solidFill>
              <a:srgbClr val="051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Google Shape;99;p17"/>
          <p:cNvSpPr/>
          <p:nvPr/>
        </p:nvSpPr>
        <p:spPr>
          <a:xfrm>
            <a:off x="267974" y="251128"/>
            <a:ext cx="6946487" cy="366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826"/>
              <a:buFont typeface="Host Grotesk Medium"/>
              <a:buNone/>
            </a:pPr>
            <a:r>
              <a:rPr lang="ru-RU" sz="1900" i="0" u="none" strike="noStrike" cap="none" dirty="0">
                <a:solidFill>
                  <a:srgbClr val="2E3C4E"/>
                </a:solidFill>
                <a:latin typeface="Comfortaa SemiBold" panose="020B0604020202020204" charset="0"/>
                <a:ea typeface="Comfortaa Medium"/>
                <a:cs typeface="Comfortaa Medium"/>
                <a:sym typeface="Comfortaa Medium"/>
              </a:rPr>
              <a:t>«Маяк» - единая система доступного туризма для защитников Родины</a:t>
            </a:r>
            <a:endParaRPr sz="1900" i="0" u="none" strike="noStrike" cap="none" dirty="0">
              <a:solidFill>
                <a:srgbClr val="000000"/>
              </a:solidFill>
              <a:latin typeface="Comfortaa SemiBold" panose="020B0604020202020204" charset="0"/>
              <a:ea typeface="Comfortaa"/>
              <a:cs typeface="Comfortaa"/>
              <a:sym typeface="Comfortaa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8535ACAB-55A3-4D83-9593-D470C5969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216" y="281604"/>
            <a:ext cx="1929539" cy="3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00;p17">
            <a:extLst>
              <a:ext uri="{FF2B5EF4-FFF2-40B4-BE49-F238E27FC236}">
                <a16:creationId xmlns:a16="http://schemas.microsoft.com/office/drawing/2014/main" id="{F7BE692B-F6E0-4690-8DF4-2D3D482D2F95}"/>
              </a:ext>
            </a:extLst>
          </p:cNvPr>
          <p:cNvSpPr/>
          <p:nvPr/>
        </p:nvSpPr>
        <p:spPr>
          <a:xfrm>
            <a:off x="395945" y="2999649"/>
            <a:ext cx="8352110" cy="9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46"/>
              <a:buFont typeface="Host Grotesk Medium"/>
              <a:buNone/>
            </a:pPr>
            <a:r>
              <a:rPr lang="ru-RU" sz="1900" b="1" i="0" u="none" strike="noStrike" cap="none" dirty="0">
                <a:solidFill>
                  <a:srgbClr val="2E3C4E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Для бизнеса и агрегаторов (B2B):</a:t>
            </a:r>
          </a:p>
          <a:p>
            <a:pPr marL="285750" marR="0" lvl="0" indent="-285750" algn="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320" i="0" u="none" strike="noStrike" cap="none" dirty="0">
                <a:solidFill>
                  <a:srgbClr val="2E3C4E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Готовый API-модуль для интеграции детализированных инклюзивных фильтров.</a:t>
            </a:r>
          </a:p>
          <a:p>
            <a:pPr marL="285750" marR="0" lvl="0" indent="-285750" algn="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320" i="0" u="none" strike="noStrike" cap="none" dirty="0">
                <a:solidFill>
                  <a:srgbClr val="2E3C4E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Пилотная база из оцененных отелей.</a:t>
            </a:r>
          </a:p>
          <a:p>
            <a:pPr marL="285750" marR="0" lvl="0" indent="-285750" algn="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320" i="0" u="none" strike="noStrike" cap="none" dirty="0">
                <a:solidFill>
                  <a:srgbClr val="2E3C4E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Снижение издержек в низкий сезон за счет привлечения аудитории ветеранов.</a:t>
            </a:r>
            <a:endParaRPr sz="1320" i="0" u="none" strike="noStrike" cap="none" dirty="0">
              <a:solidFill>
                <a:srgbClr val="000000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2" name="Google Shape;101;p17">
            <a:extLst>
              <a:ext uri="{FF2B5EF4-FFF2-40B4-BE49-F238E27FC236}">
                <a16:creationId xmlns:a16="http://schemas.microsoft.com/office/drawing/2014/main" id="{609C7EDC-1279-4D0B-982D-E628A35E48ED}"/>
              </a:ext>
            </a:extLst>
          </p:cNvPr>
          <p:cNvSpPr/>
          <p:nvPr/>
        </p:nvSpPr>
        <p:spPr>
          <a:xfrm>
            <a:off x="267974" y="888326"/>
            <a:ext cx="8733478" cy="9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23"/>
              <a:buFont typeface="Roboto"/>
              <a:buNone/>
            </a:pPr>
            <a:r>
              <a:rPr lang="ru-RU" sz="1323" i="1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Первый в России агрегатор, который объединяет все льготы и проверенные маршруты для ветеранов боевых действий, а также предоставляет крупным платформам готовый инструмент детализированной оценки доступности.</a:t>
            </a:r>
            <a:endParaRPr sz="1323" i="1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" name="Google Shape;102;p17">
            <a:extLst>
              <a:ext uri="{FF2B5EF4-FFF2-40B4-BE49-F238E27FC236}">
                <a16:creationId xmlns:a16="http://schemas.microsoft.com/office/drawing/2014/main" id="{CFD4D3DC-C922-4AD2-83F4-66855416EDE7}"/>
              </a:ext>
            </a:extLst>
          </p:cNvPr>
          <p:cNvSpPr/>
          <p:nvPr/>
        </p:nvSpPr>
        <p:spPr>
          <a:xfrm>
            <a:off x="412145" y="4181949"/>
            <a:ext cx="8330407" cy="632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46"/>
              <a:buFont typeface="Host Grotesk Medium"/>
              <a:buNone/>
            </a:pPr>
            <a:r>
              <a:rPr lang="ru-RU" sz="1200" b="1" i="0" u="none" strike="noStrike" cap="none" dirty="0">
                <a:solidFill>
                  <a:srgbClr val="2E3C4E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Статус: </a:t>
            </a:r>
            <a:r>
              <a:rPr lang="ru-RU" sz="1200" i="0" u="none" strike="noStrike" cap="none" dirty="0">
                <a:solidFill>
                  <a:srgbClr val="2E3C4E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🥇 1 место в Международном молодежном конкурсе РСТ (номинация «Социальные проекты»).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46"/>
              <a:buFont typeface="Host Grotesk Medium"/>
              <a:buNone/>
            </a:pPr>
            <a:r>
              <a:rPr lang="ru-RU" sz="1200" b="1" i="0" u="none" strike="noStrike" cap="none" dirty="0">
                <a:solidFill>
                  <a:srgbClr val="2E3C4E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Интерес: </a:t>
            </a:r>
            <a:r>
              <a:rPr lang="ru-RU" sz="1200" i="0" u="none" strike="noStrike" cap="none" dirty="0">
                <a:solidFill>
                  <a:srgbClr val="2E3C4E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компания «Островок» выразила заинтересованность в технологии инклюзивных фильтров, ведутся переговоры.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46"/>
              <a:buFont typeface="Host Grotesk Medium"/>
              <a:buNone/>
            </a:pPr>
            <a:endParaRPr lang="ru-RU" sz="1200" b="1" i="0" u="none" strike="noStrike" cap="none" dirty="0">
              <a:solidFill>
                <a:srgbClr val="2E3C4E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4" name="Google Shape;103;p17">
            <a:extLst>
              <a:ext uri="{FF2B5EF4-FFF2-40B4-BE49-F238E27FC236}">
                <a16:creationId xmlns:a16="http://schemas.microsoft.com/office/drawing/2014/main" id="{A4524B66-E3B9-4A82-A02D-ED17C0B4E0B1}"/>
              </a:ext>
            </a:extLst>
          </p:cNvPr>
          <p:cNvSpPr/>
          <p:nvPr/>
        </p:nvSpPr>
        <p:spPr>
          <a:xfrm>
            <a:off x="267974" y="1579695"/>
            <a:ext cx="8474578" cy="13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23"/>
              <a:buFont typeface="Roboto"/>
              <a:buNone/>
            </a:pPr>
            <a:r>
              <a:rPr lang="ru-RU" sz="1900" b="1" i="0" u="none" strike="noStrike" cap="none" dirty="0">
                <a:solidFill>
                  <a:srgbClr val="384653"/>
                </a:solidFill>
                <a:latin typeface="Comfortaa SemiBold" panose="020B0604020202020204" charset="0"/>
                <a:ea typeface="Comfortaa"/>
                <a:cs typeface="Comfortaa"/>
                <a:sym typeface="Comfortaa"/>
              </a:rPr>
              <a:t>Для ветеранов и семей:</a:t>
            </a:r>
          </a:p>
          <a:p>
            <a:pPr marL="285750" marR="0" lvl="0" indent="-285750" algn="just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323" i="0" u="none" strike="noStrike" cap="none" dirty="0">
                <a:solidFill>
                  <a:srgbClr val="384653"/>
                </a:solidFill>
                <a:latin typeface="Comfortaa SemiBold" panose="020B0604020202020204" charset="0"/>
                <a:ea typeface="Comfortaa"/>
                <a:cs typeface="Comfortaa"/>
                <a:sym typeface="Comfortaa"/>
              </a:rPr>
              <a:t>Все льготы на отдых и туризм в одном месте: от государства, частных отелей и АНО.</a:t>
            </a:r>
          </a:p>
          <a:p>
            <a:pPr marL="285750" marR="0" lvl="0" indent="-285750" algn="just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323" i="0" u="none" strike="noStrike" cap="none" dirty="0">
                <a:solidFill>
                  <a:srgbClr val="384653"/>
                </a:solidFill>
                <a:latin typeface="Comfortaa SemiBold" panose="020B0604020202020204" charset="0"/>
                <a:ea typeface="Comfortaa"/>
                <a:cs typeface="Comfortaa"/>
                <a:sym typeface="Comfortaa"/>
              </a:rPr>
              <a:t>Подробные фильтры доступности под конкретные потребности (пандус в бассейн, шрифт Брайля, тактильная навигация) - вместо общего «доступно для ОВЗ».</a:t>
            </a:r>
          </a:p>
          <a:p>
            <a:pPr marL="285750" marR="0" lvl="0" indent="-285750" algn="just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323" i="0" u="none" strike="noStrike" cap="none" dirty="0">
                <a:solidFill>
                  <a:srgbClr val="384653"/>
                </a:solidFill>
                <a:latin typeface="Comfortaa SemiBold" panose="020B0604020202020204" charset="0"/>
                <a:ea typeface="Comfortaa"/>
                <a:cs typeface="Comfortaa"/>
                <a:sym typeface="Comfortaa"/>
              </a:rPr>
              <a:t>Проверенные объекты и отзывы только от реальных гостей.</a:t>
            </a:r>
            <a:endParaRPr sz="1323" i="0" u="none" strike="noStrike" cap="none" dirty="0">
              <a:solidFill>
                <a:srgbClr val="000000"/>
              </a:solidFill>
              <a:latin typeface="Comfortaa SemiBold" panose="020B0604020202020204" charset="0"/>
              <a:ea typeface="Comfortaa"/>
              <a:cs typeface="Comfortaa"/>
              <a:sym typeface="Comfortaa"/>
            </a:endParaRPr>
          </a:p>
        </p:txBody>
      </p:sp>
      <p:pic>
        <p:nvPicPr>
          <p:cNvPr id="15" name="Google Shape;104;p17" descr="preencoded.png">
            <a:extLst>
              <a:ext uri="{FF2B5EF4-FFF2-40B4-BE49-F238E27FC236}">
                <a16:creationId xmlns:a16="http://schemas.microsoft.com/office/drawing/2014/main" id="{92302C02-2094-498C-BCBB-116C5EE32A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132" y="3086888"/>
            <a:ext cx="757258" cy="9341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9319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/>
          <p:nvPr/>
        </p:nvSpPr>
        <p:spPr>
          <a:xfrm>
            <a:off x="2363470" y="219575"/>
            <a:ext cx="7090534" cy="356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810000" marR="332844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751"/>
              <a:buFont typeface="Host Grotesk Medium"/>
              <a:buNone/>
            </a:pPr>
            <a:r>
              <a:rPr lang="ru" sz="1651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Обоснование проблемы</a:t>
            </a:r>
            <a:endParaRPr sz="1651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5" name="Google Shape;75;p15"/>
          <p:cNvSpPr/>
          <p:nvPr/>
        </p:nvSpPr>
        <p:spPr>
          <a:xfrm>
            <a:off x="195450" y="542646"/>
            <a:ext cx="22767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09"/>
              <a:buFont typeface="Host Grotesk Medium"/>
              <a:buNone/>
            </a:pPr>
            <a:r>
              <a:rPr lang="ru" sz="1409" i="0" u="none" strike="noStrike" cap="none">
                <a:solidFill>
                  <a:srgbClr val="2E3C4E"/>
                </a:solidFill>
                <a:latin typeface="Montserrat Alternates SemiBold"/>
                <a:ea typeface="Montserrat Alternates SemiBold"/>
                <a:cs typeface="Montserrat Alternates SemiBold"/>
                <a:sym typeface="Montserrat Alternates SemiBold"/>
              </a:rPr>
              <a:t>Проблема</a:t>
            </a:r>
            <a:endParaRPr sz="1409" i="0" u="none" strike="noStrike" cap="none">
              <a:solidFill>
                <a:srgbClr val="000000"/>
              </a:solidFill>
              <a:latin typeface="Montserrat Alternates SemiBold"/>
              <a:ea typeface="Montserrat Alternates SemiBold"/>
              <a:cs typeface="Montserrat Alternates SemiBold"/>
              <a:sym typeface="Montserrat Alternates SemiBold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195449" y="868629"/>
            <a:ext cx="8740799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85"/>
              <a:buFont typeface="Roboto"/>
              <a:buNone/>
            </a:pPr>
            <a:r>
              <a:rPr lang="ru" sz="1285" i="1" u="none" strike="noStrike" cap="none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В России сотни тысяч ветеранов боевых действий и членов их семей. Все они имеют право на полноценный отдых и оздоровление, но реально воспользоваться этим правом могут единицы.</a:t>
            </a:r>
            <a:br>
              <a:rPr lang="ru" sz="1285" i="1" u="none" strike="noStrike" cap="none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</a:br>
            <a:r>
              <a:rPr lang="ru" sz="1285" i="1" u="none" strike="noStrike" cap="none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Почему?</a:t>
            </a:r>
            <a:endParaRPr sz="1285" i="1" u="none" strike="noStrike" cap="none" dirty="0">
              <a:solidFill>
                <a:srgbClr val="000000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</p:txBody>
      </p:sp>
      <p:pic>
        <p:nvPicPr>
          <p:cNvPr id="77" name="Google Shape;77;p1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1775" y="1621937"/>
            <a:ext cx="4443390" cy="2506738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/>
          <p:nvPr/>
        </p:nvSpPr>
        <p:spPr>
          <a:xfrm>
            <a:off x="270973" y="1784820"/>
            <a:ext cx="39927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947"/>
              <a:buFont typeface="Host Grotesk Medium"/>
              <a:buNone/>
            </a:pPr>
            <a:r>
              <a:rPr lang="ru" sz="1371" i="0" u="none" strike="noStrike" cap="none">
                <a:solidFill>
                  <a:srgbClr val="384653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Информационный барьер</a:t>
            </a:r>
            <a:endParaRPr sz="1371" i="0" u="none" strike="noStrike" cap="none">
              <a:solidFill>
                <a:srgbClr val="000000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270975" y="2025800"/>
            <a:ext cx="4185000" cy="14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41"/>
              <a:buFont typeface="Roboto"/>
              <a:buNone/>
            </a:pPr>
            <a:r>
              <a:rPr lang="ru" sz="1289" i="0" u="none" strike="noStrike" cap="none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Льготы, санаторные путёвки, специальные предложения    от   бизнеса    разбросаны  </a:t>
            </a:r>
            <a:br>
              <a:rPr lang="ru" sz="1289" i="0" u="none" strike="noStrike" cap="none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</a:br>
            <a:r>
              <a:rPr lang="ru" sz="1289" i="0" u="none" strike="noStrike" cap="none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по множеству сайтов, ведомственных приказов и  региональных  порталов. Разобраться  в этом лабиринте без помощи юриста или социального работника</a:t>
            </a:r>
            <a:r>
              <a:rPr lang="ru" sz="1289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 </a:t>
            </a:r>
            <a:r>
              <a:rPr lang="ru" sz="1289" i="0" u="none" strike="noStrike" cap="none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практически</a:t>
            </a:r>
            <a:r>
              <a:rPr lang="ru" sz="1289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 </a:t>
            </a:r>
            <a:r>
              <a:rPr lang="ru" sz="1289" i="0" u="none" strike="noStrike" cap="none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невозможно.</a:t>
            </a:r>
            <a:endParaRPr sz="1289" dirty="0">
              <a:solidFill>
                <a:srgbClr val="384653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41"/>
              <a:buFont typeface="Roboto"/>
              <a:buNone/>
            </a:pPr>
            <a:r>
              <a:rPr lang="ru" sz="1289" i="0" u="sng" strike="noStrike" cap="none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В результате ветераны либо не знают о своих возможностях, либо тратят недели </a:t>
            </a:r>
            <a:br>
              <a:rPr lang="ru" sz="1289" i="0" u="sng" strike="noStrike" cap="none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</a:br>
            <a:r>
              <a:rPr lang="ru" sz="1289" i="0" u="sng" strike="noStrike" cap="none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на поиск нужной информации.</a:t>
            </a:r>
            <a:endParaRPr sz="1289" i="0" u="sng" strike="noStrike" cap="none" dirty="0">
              <a:solidFill>
                <a:srgbClr val="000000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</p:txBody>
      </p:sp>
      <p:pic>
        <p:nvPicPr>
          <p:cNvPr id="80" name="Google Shape;80;p1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6853" y="1621937"/>
            <a:ext cx="4443470" cy="2506738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/>
          <p:nvPr/>
        </p:nvSpPr>
        <p:spPr>
          <a:xfrm>
            <a:off x="4797063" y="1784820"/>
            <a:ext cx="39927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947"/>
              <a:buFont typeface="Host Grotesk Medium"/>
              <a:buNone/>
            </a:pPr>
            <a:r>
              <a:rPr lang="ru" sz="1371" i="0" u="none" strike="noStrike" cap="none">
                <a:solidFill>
                  <a:srgbClr val="384653"/>
                </a:solidFill>
                <a:latin typeface="Montserrat Alternates Medium"/>
                <a:ea typeface="Montserrat Alternates Medium"/>
                <a:cs typeface="Montserrat Alternates Medium"/>
                <a:sym typeface="Montserrat Alternates Medium"/>
              </a:rPr>
              <a:t>Инфраструктурный барьер</a:t>
            </a:r>
            <a:endParaRPr sz="1371" i="0" u="none" strike="noStrike" cap="none">
              <a:solidFill>
                <a:srgbClr val="000000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</p:txBody>
      </p:sp>
      <p:sp>
        <p:nvSpPr>
          <p:cNvPr id="82" name="Google Shape;82;p15"/>
          <p:cNvSpPr/>
          <p:nvPr/>
        </p:nvSpPr>
        <p:spPr>
          <a:xfrm>
            <a:off x="4776083" y="2025806"/>
            <a:ext cx="4185000" cy="15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41"/>
              <a:buFont typeface="Roboto"/>
              <a:buNone/>
            </a:pPr>
            <a:r>
              <a:rPr lang="ru" sz="1289" i="0" u="none" strike="noStrike" cap="none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Даже если в отеле или санатории заявлен фильтр «доступная среда», на деле это часто оказывается просто широкий дверной проём. А человеку на коляске нужен пандус для спуска в воду.Незрячему — тактильная навигация и шрифт Брайля. </a:t>
            </a:r>
            <a:endParaRPr sz="1289" dirty="0">
              <a:solidFill>
                <a:srgbClr val="384653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  <a:p>
            <a:pPr marL="0" marR="0" lvl="0" indent="0" algn="just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41"/>
              <a:buFont typeface="Roboto"/>
              <a:buNone/>
            </a:pPr>
            <a:r>
              <a:rPr lang="ru" sz="1289" i="0" u="none" strike="noStrike" cap="none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Слабовидящему — контрастная маркировка. Сопровождающему с собакой-поводырём </a:t>
            </a:r>
            <a:br>
              <a:rPr lang="ru" sz="1289" i="0" u="none" strike="noStrike" cap="none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</a:br>
            <a:r>
              <a:rPr lang="ru" sz="1289" i="0" u="none" strike="noStrike" cap="none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— разрешение на проживание с животным </a:t>
            </a:r>
            <a:br>
              <a:rPr lang="ru" sz="1289" i="0" u="none" strike="noStrike" cap="none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</a:br>
            <a:r>
              <a:rPr lang="ru" sz="1289" i="0" u="none" strike="noStrike" cap="none" dirty="0">
                <a:solidFill>
                  <a:srgbClr val="384653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и место для выгула.</a:t>
            </a:r>
            <a:endParaRPr sz="1289" i="0" u="none" strike="noStrike" cap="none" dirty="0">
              <a:solidFill>
                <a:srgbClr val="000000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</p:txBody>
      </p:sp>
      <p:sp>
        <p:nvSpPr>
          <p:cNvPr id="83" name="Google Shape;83;p15"/>
          <p:cNvSpPr/>
          <p:nvPr/>
        </p:nvSpPr>
        <p:spPr>
          <a:xfrm>
            <a:off x="195450" y="4325670"/>
            <a:ext cx="8740800" cy="421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85"/>
              <a:buFont typeface="Roboto"/>
              <a:buNone/>
            </a:pPr>
            <a:r>
              <a:rPr lang="ru" i="0" u="none" strike="noStrike" cap="none" dirty="0">
                <a:solidFill>
                  <a:srgbClr val="384653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Наш опрос показал: ветераны хотят не абстрактный список льгот, а понятный, проверенный маршрут, где каждый шаг адаптирован под их реальные потребности.</a:t>
            </a:r>
            <a:endParaRPr i="0" u="none" strike="noStrike" cap="none" dirty="0">
              <a:solidFill>
                <a:srgbClr val="000000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4A52D54-36FB-406B-8E5D-EB9E30434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711" y="210383"/>
            <a:ext cx="1929539" cy="3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oogle Shape;104;p17" descr="preencoded.png">
            <a:extLst>
              <a:ext uri="{FF2B5EF4-FFF2-40B4-BE49-F238E27FC236}">
                <a16:creationId xmlns:a16="http://schemas.microsoft.com/office/drawing/2014/main" id="{9ACA52D4-2A8F-41AA-B758-EAD6C6EFA8F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0284" y="91545"/>
            <a:ext cx="658299" cy="622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/>
          <p:nvPr/>
        </p:nvSpPr>
        <p:spPr>
          <a:xfrm>
            <a:off x="1960421" y="134301"/>
            <a:ext cx="4215773" cy="366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826"/>
              <a:buFont typeface="Host Grotesk Medium"/>
              <a:buNone/>
            </a:pPr>
            <a:r>
              <a:rPr lang="ru" sz="1926" i="0" u="none" strike="noStrike" cap="none" dirty="0">
                <a:solidFill>
                  <a:srgbClr val="2E3C4E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Цель и актуальность проекта</a:t>
            </a:r>
            <a:endParaRPr sz="1926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0" name="Google Shape;100;p17"/>
          <p:cNvSpPr/>
          <p:nvPr/>
        </p:nvSpPr>
        <p:spPr>
          <a:xfrm>
            <a:off x="198452" y="450909"/>
            <a:ext cx="2333700" cy="2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46"/>
              <a:buFont typeface="Host Grotesk Medium"/>
              <a:buNone/>
            </a:pPr>
            <a:r>
              <a:rPr lang="ru" sz="1446" b="1" i="0" u="none" strike="noStrike" cap="none" dirty="0">
                <a:solidFill>
                  <a:srgbClr val="2E3C4E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Цель проекта</a:t>
            </a:r>
            <a:endParaRPr sz="1446" b="1" i="0" u="none" strike="noStrike" cap="none" dirty="0">
              <a:solidFill>
                <a:srgbClr val="000000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01" name="Google Shape;101;p17"/>
          <p:cNvSpPr/>
          <p:nvPr/>
        </p:nvSpPr>
        <p:spPr>
          <a:xfrm>
            <a:off x="255722" y="746625"/>
            <a:ext cx="8474578" cy="9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23"/>
              <a:buFont typeface="Roboto"/>
              <a:buNone/>
            </a:pPr>
            <a:r>
              <a:rPr lang="ru-RU" sz="1323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Через внедрение детализированных фильтров доступности в существующие агрегаторы синхронизировать интересы ветеранов (понятный маршрут отдыха)</a:t>
            </a:r>
            <a:br>
              <a:rPr lang="ru-RU" sz="1323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-RU" sz="1323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и бизнеса (заполнение межсезонья, выход на новую аудиторию), превратив социальную задачу в драйвер развития внутреннего туризма.</a:t>
            </a:r>
            <a:endParaRPr sz="1323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2" name="Google Shape;102;p17"/>
          <p:cNvSpPr/>
          <p:nvPr/>
        </p:nvSpPr>
        <p:spPr>
          <a:xfrm>
            <a:off x="198452" y="1742846"/>
            <a:ext cx="2333700" cy="2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46"/>
              <a:buFont typeface="Host Grotesk Medium"/>
              <a:buNone/>
            </a:pPr>
            <a:r>
              <a:rPr lang="ru" sz="1446" b="1" i="0" u="none" strike="noStrike" cap="none" dirty="0">
                <a:solidFill>
                  <a:srgbClr val="2E3C4E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Актуальность</a:t>
            </a:r>
            <a:endParaRPr sz="1446" b="1" i="0" u="none" strike="noStrike" cap="none" dirty="0">
              <a:solidFill>
                <a:srgbClr val="000000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03" name="Google Shape;103;p17"/>
          <p:cNvSpPr/>
          <p:nvPr/>
        </p:nvSpPr>
        <p:spPr>
          <a:xfrm>
            <a:off x="255722" y="1842249"/>
            <a:ext cx="8474578" cy="13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23"/>
              <a:buFont typeface="Roboto"/>
              <a:buNone/>
            </a:pPr>
            <a:r>
              <a:rPr lang="ru" sz="1323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 России нет ни одного специализированного сервиса, который бы комплексно решал проблему доступного туризма для участников боевых действий. Существующие агрегаторы не учитывают специфические потребности этой категории: детализированные параметры доступной среды, верифицированные отзывы, персонализированная информация о льготах. Проект «Маяк» заполняет этот пробел.</a:t>
            </a:r>
            <a:endParaRPr sz="1323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04" name="Google Shape;104;p1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76194" y="-37376"/>
            <a:ext cx="658299" cy="622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 rotWithShape="1">
          <a:blip r:embed="rId4">
            <a:alphaModFix/>
          </a:blip>
          <a:srcRect l="491" t="7608" r="1296" b="8787"/>
          <a:stretch/>
        </p:blipFill>
        <p:spPr>
          <a:xfrm>
            <a:off x="198450" y="3290500"/>
            <a:ext cx="8676000" cy="15411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8535ACAB-55A3-4D83-9593-D470C5969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711" y="210383"/>
            <a:ext cx="1929539" cy="3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/>
          <p:nvPr/>
        </p:nvSpPr>
        <p:spPr>
          <a:xfrm>
            <a:off x="69603" y="643450"/>
            <a:ext cx="2019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23"/>
              <a:buFont typeface="Host Grotesk Light"/>
              <a:buNone/>
            </a:pPr>
            <a:r>
              <a:rPr lang="ru" sz="1223" i="0" u="none" strike="noStrike" cap="none">
                <a:solidFill>
                  <a:srgbClr val="384653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01</a:t>
            </a:r>
            <a:endParaRPr sz="1323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2" name="Google Shape;112;p18"/>
          <p:cNvSpPr/>
          <p:nvPr/>
        </p:nvSpPr>
        <p:spPr>
          <a:xfrm>
            <a:off x="69603" y="946363"/>
            <a:ext cx="4438200" cy="195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69575" tIns="69575" rIns="69575" bIns="6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3" name="Google Shape;113;p18"/>
          <p:cNvSpPr/>
          <p:nvPr/>
        </p:nvSpPr>
        <p:spPr>
          <a:xfrm>
            <a:off x="69600" y="1060367"/>
            <a:ext cx="30129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913"/>
              <a:buFont typeface="Host Grotesk Medium"/>
              <a:buNone/>
            </a:pPr>
            <a:r>
              <a:rPr lang="ru" sz="1313" i="0" u="none" strike="noStrike" cap="none">
                <a:solidFill>
                  <a:srgbClr val="384653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Аккумулировать информацию</a:t>
            </a:r>
            <a:endParaRPr sz="1313" i="0" u="none" strike="noStrike" cap="none">
              <a:solidFill>
                <a:srgbClr val="000000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14" name="Google Shape;114;p18"/>
          <p:cNvSpPr/>
          <p:nvPr/>
        </p:nvSpPr>
        <p:spPr>
          <a:xfrm>
            <a:off x="271502" y="1338325"/>
            <a:ext cx="3982797" cy="7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207338" lvl="0" indent="0" algn="just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23"/>
              <a:buFont typeface="Roboto"/>
              <a:buNone/>
            </a:pPr>
            <a:r>
              <a:rPr lang="ru" sz="1123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О федеральных и региональных льготах для участников боевых действий всех категорий </a:t>
            </a:r>
            <a:br>
              <a:rPr lang="ru" sz="1123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1123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 единой структурированной базе с прямыми ссылками на официальные источники.</a:t>
            </a:r>
            <a:endParaRPr sz="1123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5" name="Google Shape;115;p18"/>
          <p:cNvSpPr/>
          <p:nvPr/>
        </p:nvSpPr>
        <p:spPr>
          <a:xfrm>
            <a:off x="4573254" y="643450"/>
            <a:ext cx="2019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23"/>
              <a:buFont typeface="Host Grotesk Light"/>
              <a:buNone/>
            </a:pPr>
            <a:r>
              <a:rPr lang="ru" sz="1223" i="0" u="none" strike="noStrike" cap="none">
                <a:solidFill>
                  <a:srgbClr val="384653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02</a:t>
            </a:r>
            <a:endParaRPr sz="1223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6" name="Google Shape;116;p18"/>
          <p:cNvSpPr/>
          <p:nvPr/>
        </p:nvSpPr>
        <p:spPr>
          <a:xfrm>
            <a:off x="4573254" y="946363"/>
            <a:ext cx="4438200" cy="195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69575" tIns="69575" rIns="69575" bIns="6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7" name="Google Shape;117;p18"/>
          <p:cNvSpPr/>
          <p:nvPr/>
        </p:nvSpPr>
        <p:spPr>
          <a:xfrm>
            <a:off x="4571996" y="1060363"/>
            <a:ext cx="25374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913"/>
              <a:buFont typeface="Host Grotesk Medium"/>
              <a:buNone/>
            </a:pPr>
            <a:r>
              <a:rPr lang="ru" sz="1313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Создать агрегатор</a:t>
            </a:r>
            <a:endParaRPr sz="1313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8" name="Google Shape;118;p18"/>
          <p:cNvSpPr/>
          <p:nvPr/>
        </p:nvSpPr>
        <p:spPr>
          <a:xfrm>
            <a:off x="4775152" y="1302425"/>
            <a:ext cx="4097346" cy="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23"/>
              <a:buFont typeface="Roboto"/>
              <a:buNone/>
            </a:pPr>
            <a:r>
              <a:rPr lang="ru" sz="1123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Туристских предложений от социально ответственного бизнеса (отели, санатории, турбазы, экскурсионные программы) </a:t>
            </a:r>
            <a:br>
              <a:rPr lang="ru" sz="1123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1123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со специальными условиями для ветеранов </a:t>
            </a:r>
            <a:br>
              <a:rPr lang="ru" sz="1123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1123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и их семей.</a:t>
            </a:r>
            <a:endParaRPr sz="1123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9" name="Google Shape;119;p18"/>
          <p:cNvSpPr/>
          <p:nvPr/>
        </p:nvSpPr>
        <p:spPr>
          <a:xfrm>
            <a:off x="69603" y="2069764"/>
            <a:ext cx="2019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23"/>
              <a:buFont typeface="Host Grotesk Light"/>
              <a:buNone/>
            </a:pPr>
            <a:r>
              <a:rPr lang="ru" sz="1223" i="0" u="none" strike="noStrike" cap="none">
                <a:solidFill>
                  <a:srgbClr val="384653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03</a:t>
            </a:r>
            <a:endParaRPr sz="1223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0" name="Google Shape;120;p18"/>
          <p:cNvSpPr/>
          <p:nvPr/>
        </p:nvSpPr>
        <p:spPr>
          <a:xfrm>
            <a:off x="69603" y="2334425"/>
            <a:ext cx="4438200" cy="195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69575" tIns="69575" rIns="69575" bIns="6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1" name="Google Shape;121;p18"/>
          <p:cNvSpPr/>
          <p:nvPr/>
        </p:nvSpPr>
        <p:spPr>
          <a:xfrm>
            <a:off x="69599" y="2383938"/>
            <a:ext cx="43245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913"/>
              <a:buFont typeface="Host Grotesk Medium"/>
              <a:buNone/>
            </a:pPr>
            <a:r>
              <a:rPr lang="ru" sz="1313" i="0" u="none" strike="noStrike" cap="none" dirty="0">
                <a:solidFill>
                  <a:srgbClr val="384653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Внедрить детализированные фильтры доступной среды</a:t>
            </a:r>
            <a:endParaRPr sz="1313" i="0" u="none" strike="noStrike" cap="none" dirty="0">
              <a:solidFill>
                <a:srgbClr val="000000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22" name="Google Shape;122;p18"/>
          <p:cNvSpPr/>
          <p:nvPr/>
        </p:nvSpPr>
        <p:spPr>
          <a:xfrm>
            <a:off x="271502" y="2843711"/>
            <a:ext cx="4236298" cy="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23"/>
              <a:buFont typeface="Roboto"/>
              <a:buNone/>
            </a:pPr>
            <a:r>
              <a:rPr lang="ru" sz="1123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Которые позволят гостю выбирать объект размещения по конкретным параметрам (пандус </a:t>
            </a:r>
            <a:br>
              <a:rPr lang="ru" sz="1123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1123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 бассейн, тактильные панели, шрифт Брайля, обученный персонал, проживание с собакой-поводырём и др.).</a:t>
            </a:r>
            <a:endParaRPr sz="1123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3" name="Google Shape;123;p18"/>
          <p:cNvSpPr/>
          <p:nvPr/>
        </p:nvSpPr>
        <p:spPr>
          <a:xfrm>
            <a:off x="4573254" y="2069776"/>
            <a:ext cx="2019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23"/>
              <a:buFont typeface="Host Grotesk Light"/>
              <a:buNone/>
            </a:pPr>
            <a:r>
              <a:rPr lang="ru" sz="1223" i="0" u="none" strike="noStrike" cap="none">
                <a:solidFill>
                  <a:srgbClr val="384653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04</a:t>
            </a:r>
            <a:endParaRPr sz="1223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4" name="Google Shape;124;p18"/>
          <p:cNvSpPr/>
          <p:nvPr/>
        </p:nvSpPr>
        <p:spPr>
          <a:xfrm>
            <a:off x="4573254" y="2347690"/>
            <a:ext cx="4438200" cy="195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69575" tIns="69575" rIns="69575" bIns="6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5" name="Google Shape;125;p18"/>
          <p:cNvSpPr/>
          <p:nvPr/>
        </p:nvSpPr>
        <p:spPr>
          <a:xfrm>
            <a:off x="4573247" y="2425738"/>
            <a:ext cx="42555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913"/>
              <a:buFont typeface="Host Grotesk Medium"/>
              <a:buNone/>
            </a:pPr>
            <a:r>
              <a:rPr lang="ru" sz="1313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Обеспечить верификацию отзывов</a:t>
            </a:r>
            <a:endParaRPr sz="1313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6" name="Google Shape;126;p18"/>
          <p:cNvSpPr/>
          <p:nvPr/>
        </p:nvSpPr>
        <p:spPr>
          <a:xfrm>
            <a:off x="4775152" y="2873314"/>
            <a:ext cx="4236298" cy="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23"/>
              <a:buFont typeface="Roboto"/>
              <a:buNone/>
            </a:pPr>
            <a:r>
              <a:rPr lang="ru" sz="1123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Через подтверждение бронирования — чтобы исключить фейки и дать бизнесу объективную обратную связь.</a:t>
            </a:r>
            <a:endParaRPr sz="1123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7" name="Google Shape;127;p18"/>
          <p:cNvSpPr/>
          <p:nvPr/>
        </p:nvSpPr>
        <p:spPr>
          <a:xfrm>
            <a:off x="69603" y="3777623"/>
            <a:ext cx="2019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23"/>
              <a:buFont typeface="Host Grotesk Light"/>
              <a:buNone/>
            </a:pPr>
            <a:r>
              <a:rPr lang="ru" sz="1223" i="0" u="none" strike="noStrike" cap="none">
                <a:solidFill>
                  <a:srgbClr val="384653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05</a:t>
            </a:r>
            <a:endParaRPr sz="1623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8" name="Google Shape;128;p18"/>
          <p:cNvSpPr/>
          <p:nvPr/>
        </p:nvSpPr>
        <p:spPr>
          <a:xfrm>
            <a:off x="12753" y="4038678"/>
            <a:ext cx="4438200" cy="195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69575" tIns="69575" rIns="69575" bIns="6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9" name="Google Shape;129;p18"/>
          <p:cNvSpPr/>
          <p:nvPr/>
        </p:nvSpPr>
        <p:spPr>
          <a:xfrm>
            <a:off x="69597" y="4085575"/>
            <a:ext cx="35298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913"/>
              <a:buFont typeface="Host Grotesk Medium"/>
              <a:buNone/>
            </a:pPr>
            <a:r>
              <a:rPr lang="ru" sz="1313" i="0" u="none" strike="noStrike" cap="none" dirty="0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Создать систему лояльности</a:t>
            </a:r>
            <a:endParaRPr sz="1313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0" name="Google Shape;130;p18"/>
          <p:cNvSpPr/>
          <p:nvPr/>
        </p:nvSpPr>
        <p:spPr>
          <a:xfrm>
            <a:off x="271502" y="4300589"/>
            <a:ext cx="4236298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23"/>
              <a:buFont typeface="Roboto"/>
              <a:buNone/>
            </a:pPr>
            <a:r>
              <a:rPr lang="ru" sz="1123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 накопительными бонусами за отзывы, мотивирующую пользователей делиться опытом.</a:t>
            </a:r>
            <a:endParaRPr sz="1123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1" name="Google Shape;131;p18"/>
          <p:cNvSpPr/>
          <p:nvPr/>
        </p:nvSpPr>
        <p:spPr>
          <a:xfrm>
            <a:off x="4573254" y="3769710"/>
            <a:ext cx="2019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23"/>
              <a:buFont typeface="Host Grotesk Light"/>
              <a:buNone/>
            </a:pPr>
            <a:r>
              <a:rPr lang="ru" sz="1223" i="0" u="none" strike="noStrike" cap="none">
                <a:solidFill>
                  <a:srgbClr val="384653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06</a:t>
            </a:r>
            <a:endParaRPr sz="1623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4573254" y="4053491"/>
            <a:ext cx="4438200" cy="195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69575" tIns="69575" rIns="69575" bIns="69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3" name="Google Shape;133;p18"/>
          <p:cNvSpPr/>
          <p:nvPr/>
        </p:nvSpPr>
        <p:spPr>
          <a:xfrm>
            <a:off x="4573250" y="4100400"/>
            <a:ext cx="41847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913"/>
              <a:buFont typeface="Host Grotesk Medium"/>
              <a:buNone/>
            </a:pPr>
            <a:r>
              <a:rPr lang="ru" sz="1313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Охватить через ветеранские организации</a:t>
            </a:r>
            <a:endParaRPr sz="1313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4" name="Google Shape;134;p18"/>
          <p:cNvSpPr/>
          <p:nvPr/>
        </p:nvSpPr>
        <p:spPr>
          <a:xfrm>
            <a:off x="4775152" y="4337287"/>
            <a:ext cx="3880651" cy="451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23"/>
              <a:buFont typeface="Roboto"/>
              <a:buNone/>
            </a:pPr>
            <a:r>
              <a:rPr lang="ru" sz="1123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Не менее 50 000 семей за два года.</a:t>
            </a:r>
            <a:endParaRPr sz="1123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8" name="Google Shape;110;p18">
            <a:extLst>
              <a:ext uri="{FF2B5EF4-FFF2-40B4-BE49-F238E27FC236}">
                <a16:creationId xmlns:a16="http://schemas.microsoft.com/office/drawing/2014/main" id="{ECC0E3B4-FCB6-49A9-B43C-EBFE7204E226}"/>
              </a:ext>
            </a:extLst>
          </p:cNvPr>
          <p:cNvSpPr/>
          <p:nvPr/>
        </p:nvSpPr>
        <p:spPr>
          <a:xfrm>
            <a:off x="2968404" y="240368"/>
            <a:ext cx="3411600" cy="6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46"/>
              <a:buFont typeface="Host Grotesk Medium"/>
              <a:buNone/>
            </a:pPr>
            <a:r>
              <a:rPr lang="ru" sz="1846" i="0" u="none" strike="noStrike" cap="none" dirty="0">
                <a:solidFill>
                  <a:srgbClr val="2E3C4E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Задачи проекта</a:t>
            </a:r>
            <a:endParaRPr sz="1846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9" name="Google Shape;135;p18" descr="preencoded.png">
            <a:extLst>
              <a:ext uri="{FF2B5EF4-FFF2-40B4-BE49-F238E27FC236}">
                <a16:creationId xmlns:a16="http://schemas.microsoft.com/office/drawing/2014/main" id="{1846F096-2B2F-4EB5-AF4B-37C726A1C13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6494" y="45903"/>
            <a:ext cx="672445" cy="63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A1DD3F8E-20BE-48B6-9D81-ACFA3207F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711" y="210383"/>
            <a:ext cx="1929539" cy="3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/>
          <p:nvPr/>
        </p:nvSpPr>
        <p:spPr>
          <a:xfrm>
            <a:off x="252000" y="483966"/>
            <a:ext cx="38274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09"/>
              <a:buFont typeface="Host Grotesk Medium"/>
              <a:buNone/>
            </a:pPr>
            <a:r>
              <a:rPr lang="ru" sz="1809" i="0" u="none" strike="noStrike" cap="none" dirty="0">
                <a:solidFill>
                  <a:srgbClr val="2E3C4E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Значимость для отрасли</a:t>
            </a:r>
            <a:endParaRPr sz="1609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9" name="Google Shape;89;p16"/>
          <p:cNvSpPr/>
          <p:nvPr/>
        </p:nvSpPr>
        <p:spPr>
          <a:xfrm>
            <a:off x="252000" y="779472"/>
            <a:ext cx="86904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322130" lvl="0" indent="0" algn="just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85"/>
              <a:buFont typeface="Roboto"/>
              <a:buNone/>
            </a:pPr>
            <a:r>
              <a:rPr lang="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Бизнес — отели, санатории, туроператоры — часто готовы предоставлять скидки и создавать специальные условия для этой категории гостей. Но предприниматели не знают, как эффективно донести свои предложения до аудитории. У них нет единой площадки, где они могли бы заявить о себе, а у ветеранов — нет инструмента, чтобы найти таких предпринимателей.</a:t>
            </a:r>
            <a:endParaRPr sz="12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252000" y="1659313"/>
            <a:ext cx="64473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09"/>
              <a:buFont typeface="Host Grotesk Medium"/>
              <a:buNone/>
            </a:pPr>
            <a:r>
              <a:rPr lang="ru" sz="1809" i="0" u="none" strike="noStrike" cap="none" dirty="0">
                <a:solidFill>
                  <a:srgbClr val="2E3C4E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Связь с государственными приоритетами</a:t>
            </a:r>
            <a:endParaRPr sz="1809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1" name="Google Shape;91;p16"/>
          <p:cNvSpPr/>
          <p:nvPr/>
        </p:nvSpPr>
        <p:spPr>
          <a:xfrm>
            <a:off x="252000" y="1945511"/>
            <a:ext cx="8740800" cy="2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85"/>
              <a:buFont typeface="Roboto"/>
              <a:buNone/>
            </a:pPr>
            <a:r>
              <a:rPr lang="ru" sz="1300" b="1" i="1" u="none" strike="noStrike" cap="none" dirty="0">
                <a:solidFill>
                  <a:srgbClr val="384653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Проект «Маяк» напрямую соответствует:</a:t>
            </a:r>
            <a:endParaRPr sz="1300" b="1" i="1" u="none" strike="noStrike" cap="none" dirty="0">
              <a:solidFill>
                <a:srgbClr val="000000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92" name="Google Shape;92;p16"/>
          <p:cNvSpPr/>
          <p:nvPr/>
        </p:nvSpPr>
        <p:spPr>
          <a:xfrm>
            <a:off x="100800" y="2168111"/>
            <a:ext cx="7643400" cy="1944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39261" marR="0" lvl="0" indent="-177361" algn="l" rtl="0"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285"/>
              <a:buFont typeface="Roboto"/>
              <a:buChar char="•"/>
            </a:pPr>
            <a:r>
              <a:rPr lang="ru" sz="1285" b="1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Национальному проекту «Туризм и гостеприимство»</a:t>
            </a:r>
            <a:r>
              <a:rPr lang="ru" sz="1285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, который ставит цель увеличить долю туризма в ВВП до 5% к 2030 году и число турпоездок до 140 млн. Одна из ключевых задач нацпроекта — обеспечение качественного сервиса и безопасных, удобных поездок для всех категорий граждан.</a:t>
            </a:r>
            <a:endParaRPr lang="ru" sz="1285" dirty="0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39261" marR="0" lvl="0" indent="-177361" algn="l" rtl="0"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285"/>
              <a:buFont typeface="Roboto"/>
              <a:buChar char="•"/>
            </a:pPr>
            <a:endParaRPr sz="985" b="1" dirty="0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39261" marR="0" lvl="0" indent="-177361" algn="l" rtl="0"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285"/>
              <a:buFont typeface="Roboto"/>
              <a:buChar char="•"/>
            </a:pPr>
            <a:r>
              <a:rPr lang="ru" sz="1285" b="1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Стратегии развития туризма в Российской Федерации до 2035 года</a:t>
            </a:r>
            <a:r>
              <a:rPr lang="ru" sz="1285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(Распоряжение Правительства РФ от 20.09.2019 № 2129-р), которая определяет доступность туристских услуг для широких слоёв населения как один из главных приоритетов.</a:t>
            </a:r>
            <a:endParaRPr sz="1285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348151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85" b="1" dirty="0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85" b="1" dirty="0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39261" marR="0" lvl="0" indent="-177361" algn="l" rtl="0"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285"/>
              <a:buFont typeface="Roboto"/>
              <a:buChar char="•"/>
            </a:pPr>
            <a:r>
              <a:rPr lang="ru" sz="1285" b="1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Социальной поддержке защитников Отечества</a:t>
            </a:r>
            <a:r>
              <a:rPr lang="ru" sz="1285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— одному из ключевых направлений государственной политики.</a:t>
            </a:r>
            <a:endParaRPr sz="1285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3" name="Google Shape;93;p16"/>
          <p:cNvSpPr/>
          <p:nvPr/>
        </p:nvSpPr>
        <p:spPr>
          <a:xfrm>
            <a:off x="100800" y="4600250"/>
            <a:ext cx="86163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85"/>
              <a:buFont typeface="Roboto"/>
              <a:buNone/>
            </a:pPr>
            <a:r>
              <a:rPr lang="ru" sz="785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Важно: с 1 сентября 2026 года вступает в силу федеральный закон об инклюзивном туризме, который переводит требования доступности из разряда рекомендаций в обязательные нормы. Наш проект становится не просто полезным, а стратегически своевременным.</a:t>
            </a:r>
            <a:endParaRPr sz="785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94" name="Google Shape;94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06732" y="1659313"/>
            <a:ext cx="2780682" cy="2629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25E37F55-261F-4426-AA9C-5B939ADF0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711" y="210383"/>
            <a:ext cx="1929539" cy="3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/>
          <p:nvPr/>
        </p:nvSpPr>
        <p:spPr>
          <a:xfrm>
            <a:off x="270600" y="77975"/>
            <a:ext cx="8685000" cy="2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576"/>
              <a:buFont typeface="Host Grotesk Medium"/>
              <a:buNone/>
            </a:pPr>
            <a:r>
              <a:rPr lang="ru" sz="2276" i="0" u="none" strike="noStrike" cap="none">
                <a:solidFill>
                  <a:srgbClr val="2E3C4E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Новизна подхода и отличие от аналогов</a:t>
            </a:r>
            <a:endParaRPr sz="2276" i="0" u="none" strike="noStrike" cap="none">
              <a:solidFill>
                <a:srgbClr val="2E3C4E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41" name="Google Shape;141;p1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350" y="495900"/>
            <a:ext cx="8684947" cy="114862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9"/>
          <p:cNvSpPr/>
          <p:nvPr/>
        </p:nvSpPr>
        <p:spPr>
          <a:xfrm>
            <a:off x="350516" y="881120"/>
            <a:ext cx="128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12"/>
              <a:buFont typeface="Host Grotesk Medium"/>
              <a:buNone/>
            </a:pPr>
            <a:r>
              <a:rPr lang="ru" sz="1012" b="0" i="0" u="none" strike="noStrike" cap="none">
                <a:solidFill>
                  <a:srgbClr val="384653"/>
                </a:solidFill>
                <a:latin typeface="Host Grotesk Medium"/>
                <a:ea typeface="Host Grotesk Medium"/>
                <a:cs typeface="Host Grotesk Medium"/>
                <a:sym typeface="Host Grotesk Medium"/>
              </a:rPr>
              <a:t>1</a:t>
            </a:r>
            <a:endParaRPr sz="101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9"/>
          <p:cNvSpPr/>
          <p:nvPr/>
        </p:nvSpPr>
        <p:spPr>
          <a:xfrm>
            <a:off x="622400" y="582624"/>
            <a:ext cx="46443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43"/>
              <a:buFont typeface="Host Grotesk Medium"/>
              <a:buNone/>
            </a:pPr>
            <a:r>
              <a:rPr lang="ru" sz="1343" i="0" u="none" strike="noStrike" cap="none">
                <a:solidFill>
                  <a:srgbClr val="384653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Персонализированный информационный гид</a:t>
            </a:r>
            <a:endParaRPr sz="1343" i="0" u="none" strike="noStrike" cap="none">
              <a:solidFill>
                <a:srgbClr val="000000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44" name="Google Shape;144;p19"/>
          <p:cNvSpPr/>
          <p:nvPr/>
        </p:nvSpPr>
        <p:spPr>
          <a:xfrm>
            <a:off x="622397" y="881852"/>
            <a:ext cx="8214900" cy="3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41"/>
              <a:buFont typeface="Roboto"/>
              <a:buNone/>
            </a:pPr>
            <a:r>
              <a:rPr lang="ru" sz="134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Пользователь выбирает свой статус — и видит только те льготы и предложения, которые относятся именно к нему. Никакой лишней информации.</a:t>
            </a:r>
            <a:endParaRPr sz="134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45" name="Google Shape;145;p1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3350" y="1706186"/>
            <a:ext cx="8684950" cy="189229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9"/>
          <p:cNvSpPr/>
          <p:nvPr/>
        </p:nvSpPr>
        <p:spPr>
          <a:xfrm>
            <a:off x="350516" y="2158925"/>
            <a:ext cx="128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12"/>
              <a:buFont typeface="Host Grotesk Medium"/>
              <a:buNone/>
            </a:pPr>
            <a:r>
              <a:rPr lang="ru" sz="1012" b="0" i="0" u="none" strike="noStrike" cap="none">
                <a:solidFill>
                  <a:srgbClr val="384653"/>
                </a:solidFill>
                <a:latin typeface="Host Grotesk Medium"/>
                <a:ea typeface="Host Grotesk Medium"/>
                <a:cs typeface="Host Grotesk Medium"/>
                <a:sym typeface="Host Grotesk Medium"/>
              </a:rPr>
              <a:t>2</a:t>
            </a:r>
            <a:endParaRPr sz="101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9"/>
          <p:cNvSpPr/>
          <p:nvPr/>
        </p:nvSpPr>
        <p:spPr>
          <a:xfrm>
            <a:off x="622399" y="1789304"/>
            <a:ext cx="6217200" cy="2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01"/>
              <a:buFont typeface="Host Grotesk Medium"/>
              <a:buNone/>
            </a:pPr>
            <a:r>
              <a:rPr lang="ru" sz="1276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Детализированные фильтры доступной среды</a:t>
            </a:r>
            <a:endParaRPr sz="1276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48" name="Google Shape;148;p19"/>
          <p:cNvSpPr/>
          <p:nvPr/>
        </p:nvSpPr>
        <p:spPr>
          <a:xfrm>
            <a:off x="622400" y="2138625"/>
            <a:ext cx="8214900" cy="11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438126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41"/>
              <a:buFont typeface="Roboto"/>
              <a:buNone/>
            </a:pPr>
            <a:r>
              <a:rPr lang="ru" sz="134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Ни один существующий агрегатор не предлагает такого уровня конкретики. </a:t>
            </a:r>
            <a:endParaRPr sz="1340" i="0" u="none" strike="noStrike" cap="none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438126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41"/>
              <a:buFont typeface="Roboto"/>
              <a:buNone/>
            </a:pPr>
            <a:r>
              <a:rPr lang="ru" sz="134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Мы даём отельерам возможность отметить не абстрактную «доступность», </a:t>
            </a:r>
            <a:endParaRPr sz="1340" i="0" u="none" strike="noStrike" cap="none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438126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41"/>
              <a:buFont typeface="Roboto"/>
              <a:buNone/>
            </a:pPr>
            <a:r>
              <a:rPr lang="ru" sz="134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а конкретные параметры: пандус для спуска в воду, тактильные панели на полу, </a:t>
            </a:r>
            <a:endParaRPr sz="1340" i="0" u="none" strike="noStrike" cap="none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438126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41"/>
              <a:buFont typeface="Roboto"/>
              <a:buNone/>
            </a:pPr>
            <a:r>
              <a:rPr lang="ru" sz="134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шрифт Брайля на указателях, обученный персонал по сопровождению, разрешение на проживание с собакой-поводырём, наличие подъёмников, выездные кровати для маломобильных и многое другое.</a:t>
            </a:r>
            <a:endParaRPr sz="134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49" name="Google Shape;149;p1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350" y="3660120"/>
            <a:ext cx="8684947" cy="1362577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9"/>
          <p:cNvSpPr/>
          <p:nvPr/>
        </p:nvSpPr>
        <p:spPr>
          <a:xfrm>
            <a:off x="350516" y="3937796"/>
            <a:ext cx="128400" cy="2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12"/>
              <a:buFont typeface="Host Grotesk Medium"/>
              <a:buNone/>
            </a:pPr>
            <a:r>
              <a:rPr lang="ru" sz="1012" b="0" i="0" u="none" strike="noStrike" cap="none">
                <a:solidFill>
                  <a:srgbClr val="384653"/>
                </a:solidFill>
                <a:latin typeface="Host Grotesk Medium"/>
                <a:ea typeface="Host Grotesk Medium"/>
                <a:cs typeface="Host Grotesk Medium"/>
                <a:sym typeface="Host Grotesk Medium"/>
              </a:rPr>
              <a:t>3</a:t>
            </a:r>
            <a:endParaRPr sz="101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9"/>
          <p:cNvSpPr/>
          <p:nvPr/>
        </p:nvSpPr>
        <p:spPr>
          <a:xfrm>
            <a:off x="622400" y="3726411"/>
            <a:ext cx="4282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01"/>
              <a:buFont typeface="Host Grotesk Medium"/>
              <a:buNone/>
            </a:pPr>
            <a:r>
              <a:rPr lang="ru" sz="1276" i="0" u="none" strike="noStrike" cap="none">
                <a:solidFill>
                  <a:srgbClr val="384653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Верифицированные отзывы</a:t>
            </a:r>
            <a:endParaRPr sz="1276" i="0" u="none" strike="noStrike" cap="none">
              <a:solidFill>
                <a:srgbClr val="000000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52" name="Google Shape;152;p19"/>
          <p:cNvSpPr/>
          <p:nvPr/>
        </p:nvSpPr>
        <p:spPr>
          <a:xfrm>
            <a:off x="622400" y="4041575"/>
            <a:ext cx="8065800" cy="7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41"/>
              <a:buFont typeface="Roboto"/>
              <a:buNone/>
            </a:pPr>
            <a:r>
              <a:rPr lang="ru" sz="125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Только подтверждённые пользователи (через бронирование) могут оставлять отзывы. </a:t>
            </a:r>
            <a:endParaRPr sz="1250" i="0" u="none" strike="noStrike" cap="none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41"/>
              <a:buFont typeface="Roboto"/>
              <a:buNone/>
            </a:pPr>
            <a:r>
              <a:rPr lang="ru" sz="125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Это полностью исключает накрутки и фейки, давая бизнесу честную обратную связь, </a:t>
            </a:r>
            <a:endParaRPr sz="1250" i="0" u="none" strike="noStrike" cap="none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41"/>
              <a:buFont typeface="Roboto"/>
              <a:buNone/>
            </a:pPr>
            <a:r>
              <a:rPr lang="ru" sz="125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а гостям — достоверную информацию.</a:t>
            </a:r>
            <a:endParaRPr sz="125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53" name="Google Shape;153;p19"/>
          <p:cNvSpPr/>
          <p:nvPr/>
        </p:nvSpPr>
        <p:spPr>
          <a:xfrm>
            <a:off x="114941" y="4871700"/>
            <a:ext cx="128400" cy="2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12"/>
              <a:buFont typeface="Host Grotesk Medium"/>
              <a:buNone/>
            </a:pPr>
            <a:endParaRPr sz="101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5DA76920-74CA-4AE9-8FF6-E386F69F8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758" y="49331"/>
            <a:ext cx="1929539" cy="3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025" y="149425"/>
            <a:ext cx="8855548" cy="135247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0"/>
          <p:cNvSpPr/>
          <p:nvPr/>
        </p:nvSpPr>
        <p:spPr>
          <a:xfrm>
            <a:off x="238340" y="381234"/>
            <a:ext cx="124500" cy="1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12"/>
              <a:buFont typeface="Host Grotesk Medium"/>
              <a:buNone/>
            </a:pPr>
            <a:r>
              <a:rPr lang="ru" sz="1012" b="0" i="0" u="none" strike="noStrike" cap="none">
                <a:solidFill>
                  <a:srgbClr val="384653"/>
                </a:solidFill>
                <a:latin typeface="Host Grotesk Medium"/>
                <a:ea typeface="Host Grotesk Medium"/>
                <a:cs typeface="Host Grotesk Medium"/>
                <a:sym typeface="Host Grotesk Medium"/>
              </a:rPr>
              <a:t>4</a:t>
            </a:r>
            <a:endParaRPr sz="101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0"/>
          <p:cNvSpPr/>
          <p:nvPr/>
        </p:nvSpPr>
        <p:spPr>
          <a:xfrm>
            <a:off x="513504" y="266790"/>
            <a:ext cx="3484800" cy="1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43"/>
              <a:buFont typeface="Host Grotesk Medium"/>
              <a:buNone/>
            </a:pPr>
            <a:r>
              <a:rPr lang="ru" sz="1343" i="0" u="none" strike="noStrike" cap="none">
                <a:solidFill>
                  <a:srgbClr val="384653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Бонусная система</a:t>
            </a:r>
            <a:endParaRPr sz="1343" i="0" u="none" strike="noStrike" cap="none">
              <a:solidFill>
                <a:srgbClr val="000000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61" name="Google Shape;161;p20"/>
          <p:cNvSpPr/>
          <p:nvPr/>
        </p:nvSpPr>
        <p:spPr>
          <a:xfrm>
            <a:off x="513511" y="517421"/>
            <a:ext cx="8469000" cy="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75"/>
              <a:buFont typeface="Roboto"/>
              <a:buNone/>
            </a:pPr>
            <a:r>
              <a:rPr lang="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За каждый подробный отзыв о доступности гостиницы начисляются баллы, которые можно потратить на скидку при следующем бронировании. </a:t>
            </a:r>
            <a:endParaRPr sz="1200" i="0" u="none" strike="noStrike" cap="none" dirty="0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75"/>
              <a:buFont typeface="Roboto"/>
              <a:buNone/>
            </a:pPr>
            <a:r>
              <a:rPr lang="ru" sz="1200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                                            </a:t>
            </a:r>
            <a:r>
              <a:rPr lang="ru" sz="1200" b="1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          </a:t>
            </a:r>
            <a:endParaRPr sz="1200" b="1" dirty="0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75"/>
              <a:buFont typeface="Roboto"/>
              <a:buNone/>
            </a:pPr>
            <a:r>
              <a:rPr lang="ru" sz="1200" b="1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                                                         </a:t>
            </a:r>
            <a:r>
              <a:rPr lang="ru" sz="1200" b="1" i="0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Это создаёт замкнутый цикл:</a:t>
            </a:r>
            <a:endParaRPr sz="1200" b="1" i="0" strike="noStrike" cap="none" dirty="0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75"/>
              <a:buFont typeface="Roboto"/>
              <a:buNone/>
            </a:pPr>
            <a:r>
              <a:rPr lang="ru" sz="1200" b="1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             </a:t>
            </a:r>
            <a:r>
              <a:rPr lang="ru" sz="1200" b="1" i="0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больше отзывов → больше информации → лучше выбор → больше поездок.</a:t>
            </a:r>
            <a:endParaRPr sz="1200" b="1" i="0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62" name="Google Shape;162;p2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7025" y="1567600"/>
            <a:ext cx="8855551" cy="113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0"/>
          <p:cNvSpPr/>
          <p:nvPr/>
        </p:nvSpPr>
        <p:spPr>
          <a:xfrm>
            <a:off x="238340" y="1825560"/>
            <a:ext cx="124500" cy="1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12"/>
              <a:buFont typeface="Host Grotesk Medium"/>
              <a:buNone/>
            </a:pPr>
            <a:r>
              <a:rPr lang="ru" sz="1012" b="0" i="0" u="none" strike="noStrike" cap="none">
                <a:solidFill>
                  <a:srgbClr val="384653"/>
                </a:solidFill>
                <a:latin typeface="Host Grotesk Medium"/>
                <a:ea typeface="Host Grotesk Medium"/>
                <a:cs typeface="Host Grotesk Medium"/>
                <a:sym typeface="Host Grotesk Medium"/>
              </a:rPr>
              <a:t>5</a:t>
            </a:r>
            <a:endParaRPr sz="101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20"/>
          <p:cNvSpPr/>
          <p:nvPr/>
        </p:nvSpPr>
        <p:spPr>
          <a:xfrm>
            <a:off x="513496" y="1657125"/>
            <a:ext cx="81378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43"/>
              <a:buFont typeface="Host Grotesk Medium"/>
              <a:buNone/>
            </a:pPr>
            <a:r>
              <a:rPr lang="ru" sz="1343" i="0" u="none" strike="noStrike" cap="none">
                <a:solidFill>
                  <a:srgbClr val="384653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Прямой доступ к аудитории через ветеранские организации</a:t>
            </a:r>
            <a:endParaRPr sz="1343" i="0" u="none" strike="noStrike" cap="none">
              <a:solidFill>
                <a:srgbClr val="000000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65" name="Google Shape;165;p20"/>
          <p:cNvSpPr/>
          <p:nvPr/>
        </p:nvSpPr>
        <p:spPr>
          <a:xfrm>
            <a:off x="513500" y="1931800"/>
            <a:ext cx="83667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75"/>
              <a:buFont typeface="Roboto"/>
              <a:buNone/>
            </a:pPr>
            <a:r>
              <a:rPr lang="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Мы не просто запускаем сайт — мы входим в доверенную среду через фонд «Защитники Отечества», военкоматы и профильные чаты. Это обеспечивает мгновенный охват целевой аудитории.</a:t>
            </a:r>
            <a:endParaRPr sz="12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66" name="Google Shape;166;p20"/>
          <p:cNvSpPr/>
          <p:nvPr/>
        </p:nvSpPr>
        <p:spPr>
          <a:xfrm>
            <a:off x="255425" y="2731420"/>
            <a:ext cx="74043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349"/>
              <a:buFont typeface="Host Grotesk Medium"/>
              <a:buNone/>
            </a:pPr>
            <a:r>
              <a:rPr lang="ru" sz="1649" i="0" u="none" strike="noStrike" cap="none">
                <a:solidFill>
                  <a:srgbClr val="2E3C4E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Отличие от существующих агрегаторов</a:t>
            </a:r>
            <a:endParaRPr sz="1649" i="0" u="none" strike="noStrike" cap="none">
              <a:solidFill>
                <a:srgbClr val="000000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67" name="Google Shape;167;p20"/>
          <p:cNvSpPr/>
          <p:nvPr/>
        </p:nvSpPr>
        <p:spPr>
          <a:xfrm>
            <a:off x="117075" y="3023775"/>
            <a:ext cx="8934000" cy="2152500"/>
          </a:xfrm>
          <a:prstGeom prst="roundRect">
            <a:avLst>
              <a:gd name="adj" fmla="val 7467"/>
            </a:avLst>
          </a:prstGeom>
          <a:solidFill>
            <a:srgbClr val="FAF9F5"/>
          </a:solidFill>
          <a:ln w="38100" cap="flat" cmpd="sng">
            <a:solidFill>
              <a:srgbClr val="05133D">
                <a:alpha val="78824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425" tIns="68425" rIns="68425" bIns="68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68" name="Google Shape;168;p20"/>
          <p:cNvSpPr/>
          <p:nvPr/>
        </p:nvSpPr>
        <p:spPr>
          <a:xfrm>
            <a:off x="255429" y="3070034"/>
            <a:ext cx="2784600" cy="1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99"/>
              <a:buFont typeface="Roboto"/>
              <a:buNone/>
            </a:pPr>
            <a:r>
              <a:rPr lang="ru" sz="1300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Параметр</a:t>
            </a:r>
            <a:endParaRPr sz="13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69" name="Google Shape;169;p20"/>
          <p:cNvSpPr/>
          <p:nvPr/>
        </p:nvSpPr>
        <p:spPr>
          <a:xfrm>
            <a:off x="2615165" y="3070036"/>
            <a:ext cx="2782500" cy="1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99"/>
              <a:buFont typeface="Roboto"/>
              <a:buNone/>
            </a:pPr>
            <a:r>
              <a:rPr lang="ru" sz="1300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Существующие агрегаторы</a:t>
            </a:r>
            <a:endParaRPr sz="13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0" name="Google Shape;170;p20"/>
          <p:cNvSpPr/>
          <p:nvPr/>
        </p:nvSpPr>
        <p:spPr>
          <a:xfrm>
            <a:off x="5865975" y="3085563"/>
            <a:ext cx="687300" cy="1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99"/>
              <a:buFont typeface="Roboto"/>
              <a:buNone/>
            </a:pPr>
            <a:r>
              <a:rPr lang="ru" sz="1300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«Маяк»</a:t>
            </a:r>
            <a:endParaRPr sz="1300"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1" name="Google Shape;171;p20"/>
          <p:cNvSpPr/>
          <p:nvPr/>
        </p:nvSpPr>
        <p:spPr>
          <a:xfrm>
            <a:off x="190989" y="3311424"/>
            <a:ext cx="3253500" cy="1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99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Фильтр доступной среды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2" name="Google Shape;172;p20"/>
          <p:cNvSpPr/>
          <p:nvPr/>
        </p:nvSpPr>
        <p:spPr>
          <a:xfrm>
            <a:off x="2615175" y="3345976"/>
            <a:ext cx="3250800" cy="1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99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Общий, поверхностный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3" name="Google Shape;173;p20"/>
          <p:cNvSpPr/>
          <p:nvPr/>
        </p:nvSpPr>
        <p:spPr>
          <a:xfrm>
            <a:off x="5397675" y="3292338"/>
            <a:ext cx="3484800" cy="4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99"/>
              <a:buFont typeface="Roboto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Детализированный, по конкретным параметрам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4" name="Google Shape;174;p20"/>
          <p:cNvSpPr/>
          <p:nvPr/>
        </p:nvSpPr>
        <p:spPr>
          <a:xfrm>
            <a:off x="190990" y="3625433"/>
            <a:ext cx="3253500" cy="1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99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Информация о льготах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5" name="Google Shape;175;p20"/>
          <p:cNvSpPr/>
          <p:nvPr/>
        </p:nvSpPr>
        <p:spPr>
          <a:xfrm>
            <a:off x="2615179" y="3662795"/>
            <a:ext cx="3250800" cy="1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99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Разрозненная, несистемная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6" name="Google Shape;176;p20"/>
          <p:cNvSpPr/>
          <p:nvPr/>
        </p:nvSpPr>
        <p:spPr>
          <a:xfrm>
            <a:off x="5397675" y="3710555"/>
            <a:ext cx="3253500" cy="6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99"/>
              <a:buFont typeface="Roboto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Персонализированная, структурированная, с ссылками на источники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190990" y="3991909"/>
            <a:ext cx="3253500" cy="1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99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Отзывы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15174" y="4020645"/>
            <a:ext cx="3250800" cy="1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99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Любые пользователи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5397674" y="4314925"/>
            <a:ext cx="3675600" cy="1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99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Только верифицированные через бронирование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0" name="Google Shape;180;p20"/>
          <p:cNvSpPr/>
          <p:nvPr/>
        </p:nvSpPr>
        <p:spPr>
          <a:xfrm>
            <a:off x="190990" y="4378484"/>
            <a:ext cx="3253500" cy="1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99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Целевая аудитория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1" name="Google Shape;181;p20"/>
          <p:cNvSpPr/>
          <p:nvPr/>
        </p:nvSpPr>
        <p:spPr>
          <a:xfrm>
            <a:off x="2615179" y="4396501"/>
            <a:ext cx="3250800" cy="1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99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Все туристы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2" name="Google Shape;182;p20"/>
          <p:cNvSpPr/>
          <p:nvPr/>
        </p:nvSpPr>
        <p:spPr>
          <a:xfrm>
            <a:off x="190990" y="4765047"/>
            <a:ext cx="3253500" cy="1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99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Каналы продвижения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2615174" y="4772351"/>
            <a:ext cx="3250800" cy="1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99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Общая реклама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4" name="Google Shape;184;p20"/>
          <p:cNvSpPr/>
          <p:nvPr/>
        </p:nvSpPr>
        <p:spPr>
          <a:xfrm>
            <a:off x="5397675" y="4772350"/>
            <a:ext cx="3939600" cy="4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99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Целевой выход через ветеранские организации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9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0"/>
          <p:cNvSpPr/>
          <p:nvPr/>
        </p:nvSpPr>
        <p:spPr>
          <a:xfrm>
            <a:off x="1937286" y="784229"/>
            <a:ext cx="5269428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349"/>
              <a:buFont typeface="Host Grotesk Medium"/>
              <a:buNone/>
            </a:pPr>
            <a:r>
              <a:rPr lang="ru" sz="1649" i="0" u="none" strike="noStrike" cap="none" dirty="0">
                <a:solidFill>
                  <a:srgbClr val="2E3C4E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Отличие от существующих агрегаторов</a:t>
            </a:r>
            <a:endParaRPr sz="1649" i="0" u="none" strike="noStrike" cap="none" dirty="0">
              <a:solidFill>
                <a:srgbClr val="000000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85E547E5-3296-4123-A449-B2935138A5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138584"/>
              </p:ext>
            </p:extLst>
          </p:nvPr>
        </p:nvGraphicFramePr>
        <p:xfrm>
          <a:off x="739470" y="1456841"/>
          <a:ext cx="7673010" cy="33673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7670">
                  <a:extLst>
                    <a:ext uri="{9D8B030D-6E8A-4147-A177-3AD203B41FA5}">
                      <a16:colId xmlns:a16="http://schemas.microsoft.com/office/drawing/2014/main" val="3665731623"/>
                    </a:ext>
                  </a:extLst>
                </a:gridCol>
                <a:gridCol w="2557670">
                  <a:extLst>
                    <a:ext uri="{9D8B030D-6E8A-4147-A177-3AD203B41FA5}">
                      <a16:colId xmlns:a16="http://schemas.microsoft.com/office/drawing/2014/main" val="3118102906"/>
                    </a:ext>
                  </a:extLst>
                </a:gridCol>
                <a:gridCol w="2557670">
                  <a:extLst>
                    <a:ext uri="{9D8B030D-6E8A-4147-A177-3AD203B41FA5}">
                      <a16:colId xmlns:a16="http://schemas.microsoft.com/office/drawing/2014/main" val="2076438236"/>
                    </a:ext>
                  </a:extLst>
                </a:gridCol>
              </a:tblGrid>
              <a:tr h="525187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Платформа</a:t>
                      </a:r>
                    </a:p>
                  </a:txBody>
                  <a:tcPr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D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Наличие фильтров доступности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D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Ограничения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803743"/>
                  </a:ext>
                </a:extLst>
              </a:tr>
              <a:tr h="710548">
                <a:tc>
                  <a:txBody>
                    <a:bodyPr/>
                    <a:lstStyle/>
                    <a:p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Ostrovok.ru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Есть базовый фильтр «доступная среда»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Нет детализации, нет верификации, только самодекларация отеля</a:t>
                      </a:r>
                    </a:p>
                  </a:txBody>
                  <a:tcPr marL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987540"/>
                  </a:ext>
                </a:extLst>
              </a:tr>
              <a:tr h="710548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Яндекс.Путешествия</a:t>
                      </a:r>
                    </a:p>
                  </a:txBody>
                  <a:tcPr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Есть фильтр «для гостей с инвалидностью»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Не покрывает все потребности, нет тактильных параметров</a:t>
                      </a:r>
                    </a:p>
                  </a:txBody>
                  <a:tcPr marL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350595"/>
                  </a:ext>
                </a:extLst>
              </a:tr>
              <a:tr h="710548">
                <a:tc>
                  <a:txBody>
                    <a:bodyPr/>
                    <a:lstStyle/>
                    <a:p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Booking.com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 </a:t>
                      </a:r>
                      <a:b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</a:b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(Один из успешных мировых лидеров)</a:t>
                      </a:r>
                    </a:p>
                  </a:txBody>
                  <a:tcPr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Был общий фильтр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Общий фильтр, не учитывал специфику ветеранов</a:t>
                      </a:r>
                    </a:p>
                  </a:txBody>
                  <a:tcPr marL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6174353"/>
                  </a:ext>
                </a:extLst>
              </a:tr>
              <a:tr h="710548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Суточно.ру / Авито</a:t>
                      </a:r>
                    </a:p>
                  </a:txBody>
                  <a:tcPr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Отсутствует фильтр доступности для частного жилья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Полностью не охвачен сегмент</a:t>
                      </a:r>
                    </a:p>
                  </a:txBody>
                  <a:tcPr marL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021388"/>
                  </a:ext>
                </a:extLst>
              </a:tr>
            </a:tbl>
          </a:graphicData>
        </a:graphic>
      </p:graphicFrame>
      <p:pic>
        <p:nvPicPr>
          <p:cNvPr id="30" name="Picture 2">
            <a:extLst>
              <a:ext uri="{FF2B5EF4-FFF2-40B4-BE49-F238E27FC236}">
                <a16:creationId xmlns:a16="http://schemas.microsoft.com/office/drawing/2014/main" id="{D477C516-ACE4-49CB-8025-B34B7831E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711" y="210383"/>
            <a:ext cx="1929539" cy="3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359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1"/>
          <p:cNvSpPr/>
          <p:nvPr/>
        </p:nvSpPr>
        <p:spPr>
          <a:xfrm>
            <a:off x="3593606" y="277221"/>
            <a:ext cx="31482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627063" marR="0" lvl="0" indent="1588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2089"/>
              <a:buFont typeface="Host Grotesk Medium"/>
              <a:buNone/>
            </a:pPr>
            <a:r>
              <a:rPr lang="ru" sz="1800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Дорожная карта </a:t>
            </a:r>
            <a:r>
              <a:rPr lang="en-US" sz="1800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B2C-</a:t>
            </a:r>
            <a:r>
              <a:rPr lang="ru-RU" sz="1800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агрегатора</a:t>
            </a:r>
            <a:r>
              <a:rPr lang="ru" sz="1800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sz="1800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189000" y="3074096"/>
            <a:ext cx="8734200" cy="14100"/>
          </a:xfrm>
          <a:prstGeom prst="roundRect">
            <a:avLst>
              <a:gd name="adj" fmla="val 291714"/>
            </a:avLst>
          </a:prstGeom>
          <a:solidFill>
            <a:srgbClr val="BFD3D8"/>
          </a:solidFill>
          <a:ln>
            <a:noFill/>
          </a:ln>
        </p:spPr>
        <p:txBody>
          <a:bodyPr spcFirstLastPara="1" wrap="square" lIns="73475" tIns="73475" rIns="73475" bIns="73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1"/>
          <p:cNvSpPr/>
          <p:nvPr/>
        </p:nvSpPr>
        <p:spPr>
          <a:xfrm>
            <a:off x="1900273" y="2780049"/>
            <a:ext cx="15300" cy="294000"/>
          </a:xfrm>
          <a:prstGeom prst="roundRect">
            <a:avLst>
              <a:gd name="adj" fmla="val 291714"/>
            </a:avLst>
          </a:prstGeom>
          <a:solidFill>
            <a:srgbClr val="BFD3D8"/>
          </a:solidFill>
          <a:ln>
            <a:noFill/>
          </a:ln>
        </p:spPr>
        <p:txBody>
          <a:bodyPr spcFirstLastPara="1" wrap="square" lIns="73475" tIns="73475" rIns="73475" bIns="73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1"/>
          <p:cNvSpPr/>
          <p:nvPr/>
        </p:nvSpPr>
        <p:spPr>
          <a:xfrm>
            <a:off x="1788330" y="2963828"/>
            <a:ext cx="239100" cy="22020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7650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475" tIns="73475" rIns="73475" bIns="73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21"/>
          <p:cNvSpPr/>
          <p:nvPr/>
        </p:nvSpPr>
        <p:spPr>
          <a:xfrm>
            <a:off x="1828195" y="2982206"/>
            <a:ext cx="159300" cy="1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246"/>
              <a:buFont typeface="Host Grotesk Medium"/>
              <a:buNone/>
            </a:pPr>
            <a:r>
              <a:rPr lang="ru" sz="1246" b="0" i="0" u="none" strike="noStrike" cap="none">
                <a:solidFill>
                  <a:srgbClr val="384653"/>
                </a:solidFill>
                <a:latin typeface="Host Grotesk Medium"/>
                <a:ea typeface="Host Grotesk Medium"/>
                <a:cs typeface="Host Grotesk Medium"/>
                <a:sym typeface="Host Grotesk Medium"/>
              </a:rPr>
              <a:t>1</a:t>
            </a:r>
            <a:endParaRPr sz="1246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1"/>
          <p:cNvSpPr/>
          <p:nvPr/>
        </p:nvSpPr>
        <p:spPr>
          <a:xfrm>
            <a:off x="152093" y="346200"/>
            <a:ext cx="35115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211"/>
              <a:buFont typeface="Host Grotesk Medium"/>
              <a:buNone/>
            </a:pPr>
            <a:r>
              <a:rPr lang="ru" sz="1211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Этап 1. Подготовительный (2–3 месяца)</a:t>
            </a:r>
            <a:endParaRPr sz="121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5" name="Google Shape;195;p21"/>
          <p:cNvSpPr/>
          <p:nvPr/>
        </p:nvSpPr>
        <p:spPr>
          <a:xfrm>
            <a:off x="55500" y="585363"/>
            <a:ext cx="4516500" cy="22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89344" marR="0" lvl="0" indent="-200024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Сбор и структурирование нормативной базы </a:t>
            </a:r>
            <a:b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по федеральным и региональным льготам для всех категорий участников боевых действий.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9344" marR="0" lvl="0" indent="-200024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Подписание меморандумов с первыми отелями, санаториями и туроператорами через Российский союз туриндустрии (РСТ) и региональные администрации.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9344" marR="0" lvl="0" indent="-200024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Налаживание каналов коммуникации с ветеранскими организациями, фондом «Защитники Отечества», военкоматами через куратора проекта Дмитрия Юрьевича Добычина.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9344" marR="0" lvl="0" indent="-200024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Пилотный опрос уже проведён, прототип базы данных существует.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6" name="Google Shape;196;p21"/>
          <p:cNvSpPr/>
          <p:nvPr/>
        </p:nvSpPr>
        <p:spPr>
          <a:xfrm>
            <a:off x="3665650" y="3041235"/>
            <a:ext cx="15300" cy="220200"/>
          </a:xfrm>
          <a:prstGeom prst="roundRect">
            <a:avLst>
              <a:gd name="adj" fmla="val 291714"/>
            </a:avLst>
          </a:prstGeom>
          <a:solidFill>
            <a:srgbClr val="BFD3D8"/>
          </a:solidFill>
          <a:ln>
            <a:noFill/>
          </a:ln>
        </p:spPr>
        <p:txBody>
          <a:bodyPr spcFirstLastPara="1" wrap="square" lIns="73475" tIns="73475" rIns="73475" bIns="73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1"/>
          <p:cNvSpPr/>
          <p:nvPr/>
        </p:nvSpPr>
        <p:spPr>
          <a:xfrm>
            <a:off x="3553741" y="2963828"/>
            <a:ext cx="239100" cy="22020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7650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475" tIns="73475" rIns="73475" bIns="73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1"/>
          <p:cNvSpPr/>
          <p:nvPr/>
        </p:nvSpPr>
        <p:spPr>
          <a:xfrm>
            <a:off x="3593606" y="2982206"/>
            <a:ext cx="159300" cy="1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246"/>
              <a:buFont typeface="Host Grotesk Medium"/>
              <a:buNone/>
            </a:pPr>
            <a:r>
              <a:rPr lang="ru" sz="1246" b="0" i="0" u="none" strike="noStrike" cap="none">
                <a:solidFill>
                  <a:srgbClr val="384653"/>
                </a:solidFill>
                <a:latin typeface="Host Grotesk Medium"/>
                <a:ea typeface="Host Grotesk Medium"/>
                <a:cs typeface="Host Grotesk Medium"/>
                <a:sym typeface="Host Grotesk Medium"/>
              </a:rPr>
              <a:t>2</a:t>
            </a:r>
            <a:endParaRPr sz="1246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1"/>
          <p:cNvSpPr/>
          <p:nvPr/>
        </p:nvSpPr>
        <p:spPr>
          <a:xfrm>
            <a:off x="906500" y="3261425"/>
            <a:ext cx="32256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45"/>
              <a:buFont typeface="Host Grotesk Medium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Этап 2. Разработка (3–4 месяца</a:t>
            </a:r>
            <a:r>
              <a:rPr lang="ru" sz="11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)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00" name="Google Shape;200;p21"/>
          <p:cNvSpPr/>
          <p:nvPr/>
        </p:nvSpPr>
        <p:spPr>
          <a:xfrm>
            <a:off x="55500" y="3347450"/>
            <a:ext cx="4516500" cy="17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163294" marR="0" lvl="0" indent="-182114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Проектирование архитектуры сайта и базы данных.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63294" marR="0" lvl="0" indent="-182114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Разработка фронтенда и бэкенда, включая все спецфильтры доступности и бонусный модуль.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63294" marR="0" lvl="0" indent="-182114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Проведение обучающих вебинаров для отельеров по корректному заполнению карточек с параметрами доступной среды.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63294" marR="0" lvl="0" indent="-182114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Бета-тестирование с фокус-группой из числа ветеранов.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01" name="Google Shape;201;p21"/>
          <p:cNvSpPr/>
          <p:nvPr/>
        </p:nvSpPr>
        <p:spPr>
          <a:xfrm>
            <a:off x="5431093" y="2780049"/>
            <a:ext cx="15300" cy="294000"/>
          </a:xfrm>
          <a:prstGeom prst="roundRect">
            <a:avLst>
              <a:gd name="adj" fmla="val 291714"/>
            </a:avLst>
          </a:prstGeom>
          <a:solidFill>
            <a:srgbClr val="BFD3D8"/>
          </a:solidFill>
          <a:ln>
            <a:noFill/>
          </a:ln>
        </p:spPr>
        <p:txBody>
          <a:bodyPr spcFirstLastPara="1" wrap="square" lIns="73475" tIns="73475" rIns="73475" bIns="73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1"/>
          <p:cNvSpPr/>
          <p:nvPr/>
        </p:nvSpPr>
        <p:spPr>
          <a:xfrm>
            <a:off x="5319150" y="2963828"/>
            <a:ext cx="239100" cy="22020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7650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475" tIns="73475" rIns="73475" bIns="73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1"/>
          <p:cNvSpPr/>
          <p:nvPr/>
        </p:nvSpPr>
        <p:spPr>
          <a:xfrm>
            <a:off x="5359016" y="2982206"/>
            <a:ext cx="159300" cy="1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246"/>
              <a:buFont typeface="Host Grotesk Medium"/>
              <a:buNone/>
            </a:pPr>
            <a:r>
              <a:rPr lang="ru" sz="1246" b="0" i="0" u="none" strike="noStrike" cap="none">
                <a:solidFill>
                  <a:srgbClr val="384653"/>
                </a:solidFill>
                <a:latin typeface="Host Grotesk Medium"/>
                <a:ea typeface="Host Grotesk Medium"/>
                <a:cs typeface="Host Grotesk Medium"/>
                <a:sym typeface="Host Grotesk Medium"/>
              </a:rPr>
              <a:t>3</a:t>
            </a:r>
            <a:endParaRPr sz="1246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1"/>
          <p:cNvSpPr/>
          <p:nvPr/>
        </p:nvSpPr>
        <p:spPr>
          <a:xfrm>
            <a:off x="5227151" y="1065450"/>
            <a:ext cx="17406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211"/>
              <a:buFont typeface="Host Grotesk Medium"/>
              <a:buNone/>
            </a:pPr>
            <a:r>
              <a:rPr lang="ru" sz="1211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Этап 3. Запуск</a:t>
            </a:r>
            <a:endParaRPr sz="121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05" name="Google Shape;205;p21"/>
          <p:cNvSpPr/>
          <p:nvPr/>
        </p:nvSpPr>
        <p:spPr>
          <a:xfrm>
            <a:off x="4919520" y="1279701"/>
            <a:ext cx="42243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89344" marR="0" lvl="0" indent="-202044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32"/>
              <a:buFont typeface="Comfortaa"/>
              <a:buChar char="•"/>
            </a:pPr>
            <a:r>
              <a:rPr lang="ru" sz="1132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Открытый доступ к платформе.</a:t>
            </a:r>
            <a:endParaRPr sz="1132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9344" marR="0" lvl="0" indent="-202044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32"/>
              <a:buFont typeface="Comfortaa"/>
              <a:buChar char="•"/>
            </a:pPr>
            <a:r>
              <a:rPr lang="ru" sz="1132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Информирование через фонды, военкоматы, социальные сети и партнёрские чаты.</a:t>
            </a:r>
            <a:endParaRPr sz="1132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9344" marR="0" lvl="0" indent="-202044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32"/>
              <a:buFont typeface="Comfortaa"/>
              <a:buChar char="•"/>
            </a:pPr>
            <a:r>
              <a:rPr lang="ru" sz="1132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Первый год работы — бесплатно для всех пользователей и бизнеса.</a:t>
            </a:r>
            <a:endParaRPr sz="1132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9344" marR="0" lvl="0" indent="-202044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32"/>
              <a:buFont typeface="Comfortaa"/>
              <a:buChar char="•"/>
            </a:pPr>
            <a:r>
              <a:rPr lang="ru" sz="1132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Второй год — введение символической комиссии (не более 5%) за бронирование или подписки для бизнеса на поддержку платформы.</a:t>
            </a:r>
            <a:endParaRPr sz="1132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06" name="Google Shape;206;p21"/>
          <p:cNvSpPr/>
          <p:nvPr/>
        </p:nvSpPr>
        <p:spPr>
          <a:xfrm>
            <a:off x="7196581" y="3074098"/>
            <a:ext cx="15300" cy="183900"/>
          </a:xfrm>
          <a:prstGeom prst="roundRect">
            <a:avLst>
              <a:gd name="adj" fmla="val 291714"/>
            </a:avLst>
          </a:prstGeom>
          <a:solidFill>
            <a:srgbClr val="BFD3D8"/>
          </a:solidFill>
          <a:ln>
            <a:noFill/>
          </a:ln>
        </p:spPr>
        <p:txBody>
          <a:bodyPr spcFirstLastPara="1" wrap="square" lIns="73475" tIns="73475" rIns="73475" bIns="73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1"/>
          <p:cNvSpPr/>
          <p:nvPr/>
        </p:nvSpPr>
        <p:spPr>
          <a:xfrm>
            <a:off x="7084640" y="2963828"/>
            <a:ext cx="239100" cy="22020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7650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475" tIns="73475" rIns="73475" bIns="73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1"/>
          <p:cNvSpPr/>
          <p:nvPr/>
        </p:nvSpPr>
        <p:spPr>
          <a:xfrm>
            <a:off x="7124506" y="2982206"/>
            <a:ext cx="159300" cy="1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246"/>
              <a:buFont typeface="Host Grotesk Medium"/>
              <a:buNone/>
            </a:pPr>
            <a:r>
              <a:rPr lang="ru" sz="1246" b="0" i="0" u="none" strike="noStrike" cap="none">
                <a:solidFill>
                  <a:srgbClr val="384653"/>
                </a:solidFill>
                <a:latin typeface="Host Grotesk Medium"/>
                <a:ea typeface="Host Grotesk Medium"/>
                <a:cs typeface="Host Grotesk Medium"/>
                <a:sym typeface="Host Grotesk Medium"/>
              </a:rPr>
              <a:t>4</a:t>
            </a:r>
            <a:endParaRPr sz="1246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1"/>
          <p:cNvSpPr/>
          <p:nvPr/>
        </p:nvSpPr>
        <p:spPr>
          <a:xfrm>
            <a:off x="5431101" y="3266975"/>
            <a:ext cx="3511500" cy="1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45"/>
              <a:buFont typeface="Host Grotesk Medium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Этап 4. Масштабирование (2027–2028)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10" name="Google Shape;210;p21"/>
          <p:cNvSpPr/>
          <p:nvPr/>
        </p:nvSpPr>
        <p:spPr>
          <a:xfrm>
            <a:off x="4919525" y="3530225"/>
            <a:ext cx="3827700" cy="13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63294" marR="0" lvl="0" indent="-182114" algn="just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Подключение санаториев Министерства обороны.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63294" marR="0" lvl="0" indent="-182114" algn="just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Интеграция с программой туристического кешбэка.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63294" marR="0" lvl="0" indent="-182114" algn="just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Разработка мобильного приложения.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63294" marR="0" lvl="0" indent="-182114" algn="just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Выход на все регионы Российской Федерации.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11" name="Google Shape;211;p2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16486" y="1201791"/>
            <a:ext cx="603034" cy="602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822B74FA-9FE7-44C0-9B8F-D221BC785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711" y="210383"/>
            <a:ext cx="1929539" cy="3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1"/>
          <p:cNvSpPr/>
          <p:nvPr/>
        </p:nvSpPr>
        <p:spPr>
          <a:xfrm>
            <a:off x="1915573" y="673809"/>
            <a:ext cx="5114484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627063" marR="0" lvl="0" indent="1588" algn="just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2089"/>
              <a:buFont typeface="Host Grotesk Medium"/>
              <a:buNone/>
            </a:pPr>
            <a:r>
              <a:rPr lang="ru" sz="1800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Дорожная карта </a:t>
            </a:r>
            <a:r>
              <a:rPr lang="en-US" sz="1800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B2</a:t>
            </a:r>
            <a:r>
              <a:rPr lang="ru-RU" sz="1800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В</a:t>
            </a:r>
            <a:r>
              <a:rPr lang="en-US" sz="1800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-</a:t>
            </a:r>
            <a:r>
              <a:rPr lang="ru-RU" sz="1800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агрегатора</a:t>
            </a:r>
            <a:r>
              <a:rPr lang="ru" sz="1800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sz="1800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189000" y="3074096"/>
            <a:ext cx="8734200" cy="14100"/>
          </a:xfrm>
          <a:prstGeom prst="roundRect">
            <a:avLst>
              <a:gd name="adj" fmla="val 291714"/>
            </a:avLst>
          </a:prstGeom>
          <a:solidFill>
            <a:srgbClr val="BFD3D8"/>
          </a:solidFill>
          <a:ln>
            <a:noFill/>
          </a:ln>
        </p:spPr>
        <p:txBody>
          <a:bodyPr spcFirstLastPara="1" wrap="square" lIns="73475" tIns="73475" rIns="73475" bIns="73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1"/>
          <p:cNvSpPr/>
          <p:nvPr/>
        </p:nvSpPr>
        <p:spPr>
          <a:xfrm>
            <a:off x="1900273" y="2780049"/>
            <a:ext cx="15300" cy="294000"/>
          </a:xfrm>
          <a:prstGeom prst="roundRect">
            <a:avLst>
              <a:gd name="adj" fmla="val 291714"/>
            </a:avLst>
          </a:prstGeom>
          <a:solidFill>
            <a:srgbClr val="BFD3D8"/>
          </a:solidFill>
          <a:ln>
            <a:noFill/>
          </a:ln>
        </p:spPr>
        <p:txBody>
          <a:bodyPr spcFirstLastPara="1" wrap="square" lIns="73475" tIns="73475" rIns="73475" bIns="73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1"/>
          <p:cNvSpPr/>
          <p:nvPr/>
        </p:nvSpPr>
        <p:spPr>
          <a:xfrm>
            <a:off x="1788330" y="2963828"/>
            <a:ext cx="239100" cy="22020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7650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475" tIns="73475" rIns="73475" bIns="73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21"/>
          <p:cNvSpPr/>
          <p:nvPr/>
        </p:nvSpPr>
        <p:spPr>
          <a:xfrm>
            <a:off x="1828195" y="2982206"/>
            <a:ext cx="159300" cy="1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246"/>
              <a:buFont typeface="Host Grotesk Medium"/>
              <a:buNone/>
            </a:pPr>
            <a:r>
              <a:rPr lang="ru" sz="1246" b="0" i="0" u="none" strike="noStrike" cap="none">
                <a:solidFill>
                  <a:srgbClr val="384653"/>
                </a:solidFill>
                <a:latin typeface="Host Grotesk Medium"/>
                <a:ea typeface="Host Grotesk Medium"/>
                <a:cs typeface="Host Grotesk Medium"/>
                <a:sym typeface="Host Grotesk Medium"/>
              </a:rPr>
              <a:t>1</a:t>
            </a:r>
            <a:endParaRPr sz="1246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1"/>
          <p:cNvSpPr/>
          <p:nvPr/>
        </p:nvSpPr>
        <p:spPr>
          <a:xfrm>
            <a:off x="0" y="1370813"/>
            <a:ext cx="35115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211"/>
              <a:buFont typeface="Host Grotesk Medium"/>
              <a:buNone/>
            </a:pPr>
            <a:r>
              <a:rPr lang="ru-RU" sz="1211" b="1" i="0" u="none" strike="noStrike" cap="none" dirty="0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Этап 1. Подготовка и MVP (0–4 мес.)</a:t>
            </a:r>
            <a:endParaRPr sz="1211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5" name="Google Shape;195;p21"/>
          <p:cNvSpPr/>
          <p:nvPr/>
        </p:nvSpPr>
        <p:spPr>
          <a:xfrm>
            <a:off x="55499" y="1573745"/>
            <a:ext cx="3168147" cy="12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89344" marR="0" lvl="0" indent="-200024" algn="just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Формируем команду, анализируем конкурентов (общий фильтр «ОВЗ» без детализации). Создаём API-модуль с точечными фильтрами </a:t>
            </a:r>
            <a:b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и </a:t>
            </a:r>
            <a:r>
              <a:rPr lang="ru-RU" sz="1200" i="0" u="none" strike="noStrike" cap="none" dirty="0" err="1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админку</a:t>
            </a:r>
            <a: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для отельеров.</a:t>
            </a:r>
            <a:endParaRPr sz="12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6" name="Google Shape;196;p21"/>
          <p:cNvSpPr/>
          <p:nvPr/>
        </p:nvSpPr>
        <p:spPr>
          <a:xfrm>
            <a:off x="3665650" y="3041235"/>
            <a:ext cx="15300" cy="220200"/>
          </a:xfrm>
          <a:prstGeom prst="roundRect">
            <a:avLst>
              <a:gd name="adj" fmla="val 291714"/>
            </a:avLst>
          </a:prstGeom>
          <a:solidFill>
            <a:srgbClr val="BFD3D8"/>
          </a:solidFill>
          <a:ln>
            <a:noFill/>
          </a:ln>
        </p:spPr>
        <p:txBody>
          <a:bodyPr spcFirstLastPara="1" wrap="square" lIns="73475" tIns="73475" rIns="73475" bIns="73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1"/>
          <p:cNvSpPr/>
          <p:nvPr/>
        </p:nvSpPr>
        <p:spPr>
          <a:xfrm>
            <a:off x="3553741" y="2963828"/>
            <a:ext cx="239100" cy="22020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7650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475" tIns="73475" rIns="73475" bIns="73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1"/>
          <p:cNvSpPr/>
          <p:nvPr/>
        </p:nvSpPr>
        <p:spPr>
          <a:xfrm>
            <a:off x="3593606" y="2982206"/>
            <a:ext cx="159300" cy="1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246"/>
              <a:buFont typeface="Host Grotesk Medium"/>
              <a:buNone/>
            </a:pPr>
            <a:r>
              <a:rPr lang="ru" sz="1246" b="0" i="0" u="none" strike="noStrike" cap="none">
                <a:solidFill>
                  <a:srgbClr val="384653"/>
                </a:solidFill>
                <a:latin typeface="Host Grotesk Medium"/>
                <a:ea typeface="Host Grotesk Medium"/>
                <a:cs typeface="Host Grotesk Medium"/>
                <a:sym typeface="Host Grotesk Medium"/>
              </a:rPr>
              <a:t>2</a:t>
            </a:r>
            <a:endParaRPr sz="1246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1"/>
          <p:cNvSpPr/>
          <p:nvPr/>
        </p:nvSpPr>
        <p:spPr>
          <a:xfrm>
            <a:off x="1230162" y="3347239"/>
            <a:ext cx="32256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45"/>
              <a:buFont typeface="Host Grotesk Medium"/>
              <a:buNone/>
            </a:pPr>
            <a:r>
              <a:rPr lang="ru-RU" sz="1200" b="1" i="0" u="none" strike="noStrike" cap="none" dirty="0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Этап 2. Пилотная оценка (3–6 мес.)</a:t>
            </a:r>
            <a:endParaRPr sz="1100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00" name="Google Shape;200;p21"/>
          <p:cNvSpPr/>
          <p:nvPr/>
        </p:nvSpPr>
        <p:spPr>
          <a:xfrm>
            <a:off x="1130384" y="3574329"/>
            <a:ext cx="3325378" cy="799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163294" marR="0" lvl="0" indent="-182114" algn="just" rtl="0"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Оцениваем 2000 отелей: удалённая валидация + выборочные выезды (10%). Формируем базу параметров доступности.</a:t>
            </a:r>
            <a:endParaRPr sz="12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01" name="Google Shape;201;p21"/>
          <p:cNvSpPr/>
          <p:nvPr/>
        </p:nvSpPr>
        <p:spPr>
          <a:xfrm>
            <a:off x="5431093" y="2780049"/>
            <a:ext cx="15300" cy="294000"/>
          </a:xfrm>
          <a:prstGeom prst="roundRect">
            <a:avLst>
              <a:gd name="adj" fmla="val 291714"/>
            </a:avLst>
          </a:prstGeom>
          <a:solidFill>
            <a:srgbClr val="BFD3D8"/>
          </a:solidFill>
          <a:ln>
            <a:noFill/>
          </a:ln>
        </p:spPr>
        <p:txBody>
          <a:bodyPr spcFirstLastPara="1" wrap="square" lIns="73475" tIns="73475" rIns="73475" bIns="73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1"/>
          <p:cNvSpPr/>
          <p:nvPr/>
        </p:nvSpPr>
        <p:spPr>
          <a:xfrm>
            <a:off x="5319150" y="2963828"/>
            <a:ext cx="239100" cy="22020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7650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475" tIns="73475" rIns="73475" bIns="73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1"/>
          <p:cNvSpPr/>
          <p:nvPr/>
        </p:nvSpPr>
        <p:spPr>
          <a:xfrm>
            <a:off x="5359016" y="2982206"/>
            <a:ext cx="159300" cy="1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246"/>
              <a:buFont typeface="Host Grotesk Medium"/>
              <a:buNone/>
            </a:pPr>
            <a:r>
              <a:rPr lang="ru" sz="1246" b="0" i="0" u="none" strike="noStrike" cap="none">
                <a:solidFill>
                  <a:srgbClr val="384653"/>
                </a:solidFill>
                <a:latin typeface="Host Grotesk Medium"/>
                <a:ea typeface="Host Grotesk Medium"/>
                <a:cs typeface="Host Grotesk Medium"/>
                <a:sym typeface="Host Grotesk Medium"/>
              </a:rPr>
              <a:t>3</a:t>
            </a:r>
            <a:endParaRPr sz="1246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1"/>
          <p:cNvSpPr/>
          <p:nvPr/>
        </p:nvSpPr>
        <p:spPr>
          <a:xfrm>
            <a:off x="4778796" y="1747212"/>
            <a:ext cx="3335663" cy="131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211"/>
              <a:buFont typeface="Host Grotesk Medium"/>
              <a:buNone/>
            </a:pPr>
            <a:r>
              <a:rPr lang="ru-RU" sz="1200" b="1" i="0" u="none" strike="noStrike" cap="none" dirty="0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Этап 3. Сделка с Островком (6–7 мес.)</a:t>
            </a:r>
            <a:endParaRPr sz="1200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05" name="Google Shape;205;p21"/>
          <p:cNvSpPr/>
          <p:nvPr/>
        </p:nvSpPr>
        <p:spPr>
          <a:xfrm>
            <a:off x="4618003" y="1964806"/>
            <a:ext cx="3496456" cy="797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89344" marR="0" lvl="0" indent="-202044" algn="just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32"/>
              <a:buFont typeface="Comfortaa"/>
              <a:buChar char="•"/>
            </a:pPr>
            <a: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Презентуем модуль и базу, заключаем лицензионный договор (разово 12 млн ₽, поддержка 300 </a:t>
            </a:r>
            <a:r>
              <a:rPr lang="ru-RU" sz="1200" i="0" u="none" strike="noStrike" cap="none" dirty="0" err="1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тыс</a:t>
            </a:r>
            <a: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₽/</a:t>
            </a:r>
            <a:r>
              <a:rPr lang="ru-RU" sz="1200" i="0" u="none" strike="noStrike" cap="none" dirty="0" err="1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мес</a:t>
            </a:r>
            <a: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), интегрируем API.</a:t>
            </a:r>
            <a:endParaRPr sz="12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06" name="Google Shape;206;p21"/>
          <p:cNvSpPr/>
          <p:nvPr/>
        </p:nvSpPr>
        <p:spPr>
          <a:xfrm>
            <a:off x="7196581" y="3074098"/>
            <a:ext cx="15300" cy="183900"/>
          </a:xfrm>
          <a:prstGeom prst="roundRect">
            <a:avLst>
              <a:gd name="adj" fmla="val 291714"/>
            </a:avLst>
          </a:prstGeom>
          <a:solidFill>
            <a:srgbClr val="BFD3D8"/>
          </a:solidFill>
          <a:ln>
            <a:noFill/>
          </a:ln>
        </p:spPr>
        <p:txBody>
          <a:bodyPr spcFirstLastPara="1" wrap="square" lIns="73475" tIns="73475" rIns="73475" bIns="73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1"/>
          <p:cNvSpPr/>
          <p:nvPr/>
        </p:nvSpPr>
        <p:spPr>
          <a:xfrm>
            <a:off x="7084640" y="2963828"/>
            <a:ext cx="239100" cy="22020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7650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475" tIns="73475" rIns="73475" bIns="73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1"/>
          <p:cNvSpPr/>
          <p:nvPr/>
        </p:nvSpPr>
        <p:spPr>
          <a:xfrm>
            <a:off x="7124506" y="2982206"/>
            <a:ext cx="159300" cy="1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246"/>
              <a:buFont typeface="Host Grotesk Medium"/>
              <a:buNone/>
            </a:pPr>
            <a:r>
              <a:rPr lang="ru" sz="1246" b="0" i="0" u="none" strike="noStrike" cap="none">
                <a:solidFill>
                  <a:srgbClr val="384653"/>
                </a:solidFill>
                <a:latin typeface="Host Grotesk Medium"/>
                <a:ea typeface="Host Grotesk Medium"/>
                <a:cs typeface="Host Grotesk Medium"/>
                <a:sym typeface="Host Grotesk Medium"/>
              </a:rPr>
              <a:t>4</a:t>
            </a:r>
            <a:endParaRPr sz="1246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1"/>
          <p:cNvSpPr/>
          <p:nvPr/>
        </p:nvSpPr>
        <p:spPr>
          <a:xfrm>
            <a:off x="5431101" y="3266975"/>
            <a:ext cx="3511500" cy="1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45"/>
              <a:buFont typeface="Host Grotesk Medium"/>
              <a:buNone/>
            </a:pPr>
            <a:r>
              <a:rPr lang="ru-RU" sz="1200" b="1" i="0" u="none" strike="noStrike" cap="none" dirty="0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Этап 4. Масштабирование (7–24 мес.)</a:t>
            </a:r>
            <a:endParaRPr sz="1200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10" name="Google Shape;210;p21"/>
          <p:cNvSpPr/>
          <p:nvPr/>
        </p:nvSpPr>
        <p:spPr>
          <a:xfrm>
            <a:off x="5558250" y="3530222"/>
            <a:ext cx="3402554" cy="13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63294" marR="0" lvl="0" indent="-182114" algn="just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Ведём переговоры с Яндекс Путешествиями, МТС Travel, </a:t>
            </a:r>
            <a:r>
              <a:rPr lang="ru-RU" sz="1200" i="0" u="none" strike="noStrike" cap="none" dirty="0" err="1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Авито</a:t>
            </a:r>
            <a: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b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и </a:t>
            </a:r>
            <a:r>
              <a:rPr lang="ru-RU" sz="1200" i="0" u="none" strike="noStrike" cap="none" dirty="0" err="1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Суточно.ру</a:t>
            </a:r>
            <a: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. С 13-го месяца </a:t>
            </a:r>
            <a:b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— сертификация частных арендодателей (разово 500 ₽, ежегодно 100 ₽, API-подписка 50 ₽/</a:t>
            </a:r>
            <a:r>
              <a:rPr lang="ru-RU" sz="1200" i="0" u="none" strike="noStrike" cap="none" dirty="0" err="1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мес</a:t>
            </a:r>
            <a: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). </a:t>
            </a:r>
            <a:b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Цель — 10 000 квартир за год.</a:t>
            </a:r>
          </a:p>
          <a:p>
            <a:pPr marL="163294" marR="0" lvl="0" indent="-182114" algn="just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endParaRPr lang="ru-RU" sz="1200" i="0" u="none" strike="noStrike" cap="none" dirty="0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11" name="Google Shape;211;p2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38320" y="1175993"/>
            <a:ext cx="1175193" cy="1357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822B74FA-9FE7-44C0-9B8F-D221BC785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711" y="210383"/>
            <a:ext cx="1929539" cy="3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895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2"/>
          <p:cNvSpPr/>
          <p:nvPr/>
        </p:nvSpPr>
        <p:spPr>
          <a:xfrm>
            <a:off x="207750" y="169631"/>
            <a:ext cx="5305053" cy="229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36"/>
              <a:buFont typeface="Host Grotesk Medium"/>
              <a:buNone/>
            </a:pPr>
            <a:r>
              <a:rPr lang="ru" sz="2036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Оценка ресурсов </a:t>
            </a:r>
            <a:r>
              <a:rPr lang="ru-RU" sz="2036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для </a:t>
            </a:r>
            <a:r>
              <a:rPr lang="en-US" sz="2036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MVP </a:t>
            </a:r>
            <a:r>
              <a:rPr lang="ru-RU" sz="2036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и пилота</a:t>
            </a:r>
            <a:endParaRPr sz="2036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17" name="Google Shape;217;p22"/>
          <p:cNvSpPr/>
          <p:nvPr/>
        </p:nvSpPr>
        <p:spPr>
          <a:xfrm>
            <a:off x="245467" y="542621"/>
            <a:ext cx="3260100" cy="1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125"/>
              <a:buFont typeface="Host Grotesk Medium"/>
              <a:buNone/>
            </a:pPr>
            <a:r>
              <a:rPr lang="ru" sz="1725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Человеческие ресурсы </a:t>
            </a:r>
            <a:endParaRPr sz="1725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18" name="Google Shape;218;p22"/>
          <p:cNvSpPr/>
          <p:nvPr/>
        </p:nvSpPr>
        <p:spPr>
          <a:xfrm>
            <a:off x="209850" y="855275"/>
            <a:ext cx="8776200" cy="2237656"/>
          </a:xfrm>
          <a:prstGeom prst="roundRect">
            <a:avLst>
              <a:gd name="adj" fmla="val 2715"/>
            </a:avLst>
          </a:prstGeom>
          <a:noFill/>
          <a:ln w="38100" cap="flat" cmpd="sng">
            <a:solidFill>
              <a:srgbClr val="05133D">
                <a:alpha val="6784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950" tIns="70950" rIns="70950" bIns="709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19" name="Google Shape;219;p22"/>
          <p:cNvSpPr/>
          <p:nvPr/>
        </p:nvSpPr>
        <p:spPr>
          <a:xfrm>
            <a:off x="279572" y="967560"/>
            <a:ext cx="3133800" cy="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43"/>
              <a:buFont typeface="Roboto"/>
              <a:buNone/>
            </a:pPr>
            <a:r>
              <a:rPr lang="ru" sz="1300" b="1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Роль</a:t>
            </a:r>
            <a:endParaRPr sz="13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0" name="Google Shape;220;p22"/>
          <p:cNvSpPr/>
          <p:nvPr/>
        </p:nvSpPr>
        <p:spPr>
          <a:xfrm>
            <a:off x="3044671" y="944583"/>
            <a:ext cx="3133800" cy="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43"/>
              <a:buFont typeface="Roboto"/>
              <a:buNone/>
            </a:pPr>
            <a:r>
              <a:rPr lang="ru" sz="1300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Количество</a:t>
            </a:r>
            <a:endParaRPr sz="13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1" name="Google Shape;221;p22"/>
          <p:cNvSpPr/>
          <p:nvPr/>
        </p:nvSpPr>
        <p:spPr>
          <a:xfrm>
            <a:off x="4898676" y="964258"/>
            <a:ext cx="3133800" cy="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43"/>
              <a:buFont typeface="Roboto"/>
              <a:buNone/>
            </a:pPr>
            <a:r>
              <a:rPr lang="ru" sz="1200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Ответственность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2" name="Google Shape;222;p22"/>
          <p:cNvSpPr/>
          <p:nvPr/>
        </p:nvSpPr>
        <p:spPr>
          <a:xfrm>
            <a:off x="287068" y="1348992"/>
            <a:ext cx="3133800" cy="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43"/>
              <a:buFont typeface="Roboto"/>
              <a:buNone/>
            </a:pPr>
            <a:r>
              <a:rPr lang="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Руководитель проекта</a:t>
            </a:r>
            <a:endParaRPr sz="12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3" name="Google Shape;223;p22"/>
          <p:cNvSpPr/>
          <p:nvPr/>
        </p:nvSpPr>
        <p:spPr>
          <a:xfrm>
            <a:off x="3044671" y="1341172"/>
            <a:ext cx="3133800" cy="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43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1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4" name="Google Shape;224;p22"/>
          <p:cNvSpPr/>
          <p:nvPr/>
        </p:nvSpPr>
        <p:spPr>
          <a:xfrm>
            <a:off x="4898675" y="1285766"/>
            <a:ext cx="3524400" cy="3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43"/>
              <a:buFont typeface="Roboto"/>
              <a:buNone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Общее управление, стратегия,</a:t>
            </a:r>
            <a:r>
              <a:rPr lang="ru" sz="1100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коммуникация с партнёрами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5" name="Google Shape;225;p22"/>
          <p:cNvSpPr/>
          <p:nvPr/>
        </p:nvSpPr>
        <p:spPr>
          <a:xfrm>
            <a:off x="287068" y="1692067"/>
            <a:ext cx="3133800" cy="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43"/>
              <a:buFont typeface="Roboto"/>
              <a:buNone/>
            </a:pPr>
            <a:r>
              <a:rPr lang="en-US" sz="1200" i="0" u="none" strike="noStrike" cap="none" dirty="0" err="1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Fullstack</a:t>
            </a:r>
            <a:r>
              <a:rPr lang="en-US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-</a:t>
            </a:r>
            <a: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разработчик</a:t>
            </a:r>
            <a:endParaRPr sz="1143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6" name="Google Shape;226;p22"/>
          <p:cNvSpPr/>
          <p:nvPr/>
        </p:nvSpPr>
        <p:spPr>
          <a:xfrm>
            <a:off x="3044672" y="1737775"/>
            <a:ext cx="619200" cy="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43"/>
              <a:buFont typeface="Roboto"/>
              <a:buNone/>
            </a:pPr>
            <a:r>
              <a:rPr lang="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2</a:t>
            </a:r>
            <a:endParaRPr sz="12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7" name="Google Shape;227;p22"/>
          <p:cNvSpPr/>
          <p:nvPr/>
        </p:nvSpPr>
        <p:spPr>
          <a:xfrm>
            <a:off x="4898676" y="1650320"/>
            <a:ext cx="3133800" cy="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43"/>
              <a:buFont typeface="Roboto"/>
              <a:buNone/>
            </a:pPr>
            <a:r>
              <a:rPr lang="ru-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API, база данных, </a:t>
            </a:r>
            <a:r>
              <a:rPr lang="ru-RU" sz="1100" i="0" u="none" strike="noStrike" cap="none" dirty="0" err="1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админка</a:t>
            </a:r>
            <a:r>
              <a:rPr lang="ru-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, личные кабинеты, интеграция с Островком</a:t>
            </a:r>
            <a:endParaRPr lang="ru-RU"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8" name="Google Shape;228;p22"/>
          <p:cNvSpPr/>
          <p:nvPr/>
        </p:nvSpPr>
        <p:spPr>
          <a:xfrm>
            <a:off x="287068" y="2068319"/>
            <a:ext cx="2564619" cy="138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43"/>
              <a:buFont typeface="Roboto"/>
              <a:buNone/>
            </a:pPr>
            <a:r>
              <a:rPr lang="ru-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Эксперт по доступной среде</a:t>
            </a:r>
            <a:endParaRPr sz="1143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29" name="Google Shape;229;p22"/>
          <p:cNvSpPr/>
          <p:nvPr/>
        </p:nvSpPr>
        <p:spPr>
          <a:xfrm>
            <a:off x="3044671" y="2093676"/>
            <a:ext cx="326400" cy="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43"/>
              <a:buFont typeface="Roboto"/>
              <a:buNone/>
            </a:pPr>
            <a:r>
              <a:rPr lang="ru" sz="1243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1</a:t>
            </a:r>
            <a:endParaRPr sz="1243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30" name="Google Shape;230;p22"/>
          <p:cNvSpPr/>
          <p:nvPr/>
        </p:nvSpPr>
        <p:spPr>
          <a:xfrm>
            <a:off x="4898250" y="2044503"/>
            <a:ext cx="4035900" cy="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43"/>
              <a:buFont typeface="Roboto"/>
              <a:buNone/>
            </a:pPr>
            <a:r>
              <a:rPr lang="ru-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Методология оценки, чек-листы, стандарты верификации, обучение отельеров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32" name="Google Shape;232;p22"/>
          <p:cNvSpPr/>
          <p:nvPr/>
        </p:nvSpPr>
        <p:spPr>
          <a:xfrm>
            <a:off x="3044672" y="2530950"/>
            <a:ext cx="275400" cy="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43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1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33" name="Google Shape;233;p22"/>
          <p:cNvSpPr/>
          <p:nvPr/>
        </p:nvSpPr>
        <p:spPr>
          <a:xfrm>
            <a:off x="4898675" y="2454653"/>
            <a:ext cx="4035900" cy="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43"/>
              <a:buFont typeface="Roboto"/>
              <a:buNone/>
            </a:pPr>
            <a:r>
              <a:rPr lang="ru-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Наполнение базы отелей, проверка анкет, модерация отзывов, новости, соцсети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36" name="Google Shape;236;p22"/>
          <p:cNvSpPr/>
          <p:nvPr/>
        </p:nvSpPr>
        <p:spPr>
          <a:xfrm>
            <a:off x="4898675" y="2858339"/>
            <a:ext cx="4035900" cy="23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43"/>
              <a:buFont typeface="Roboto"/>
              <a:buNone/>
            </a:pPr>
            <a:r>
              <a:rPr lang="ru-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Минимальный состав для MVP и пилота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37" name="Google Shape;237;p22"/>
          <p:cNvSpPr/>
          <p:nvPr/>
        </p:nvSpPr>
        <p:spPr>
          <a:xfrm>
            <a:off x="279572" y="2494713"/>
            <a:ext cx="3133800" cy="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43"/>
              <a:buFont typeface="Roboto"/>
              <a:buNone/>
            </a:pPr>
            <a:r>
              <a:rPr lang="ru-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Контент-менеджер</a:t>
            </a:r>
            <a:endParaRPr sz="12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38" name="Google Shape;238;p22"/>
          <p:cNvSpPr/>
          <p:nvPr/>
        </p:nvSpPr>
        <p:spPr>
          <a:xfrm>
            <a:off x="2734422" y="2812702"/>
            <a:ext cx="1527328" cy="207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43"/>
              <a:buFont typeface="Roboto"/>
              <a:buNone/>
            </a:pPr>
            <a:r>
              <a:rPr lang="ru" sz="1200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5</a:t>
            </a:r>
            <a:r>
              <a:rPr lang="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человек</a:t>
            </a:r>
            <a:endParaRPr sz="12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40" name="Google Shape;240;p22"/>
          <p:cNvSpPr/>
          <p:nvPr/>
        </p:nvSpPr>
        <p:spPr>
          <a:xfrm>
            <a:off x="287068" y="2790209"/>
            <a:ext cx="3133800" cy="23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43"/>
              <a:buFont typeface="Roboto"/>
              <a:buNone/>
            </a:pPr>
            <a:r>
              <a:rPr lang="ru" sz="12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Итого:</a:t>
            </a:r>
            <a:endParaRPr sz="12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45" name="Google Shape;245;p2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35324" y="39840"/>
            <a:ext cx="699607" cy="661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2">
            <a:extLst>
              <a:ext uri="{FF2B5EF4-FFF2-40B4-BE49-F238E27FC236}">
                <a16:creationId xmlns:a16="http://schemas.microsoft.com/office/drawing/2014/main" id="{86BC6C26-19FF-430A-861B-19A96933B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711" y="210383"/>
            <a:ext cx="1929539" cy="3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454679F7-C16D-425F-9CF5-5FE35EB4F9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29419"/>
              </p:ext>
            </p:extLst>
          </p:nvPr>
        </p:nvGraphicFramePr>
        <p:xfrm>
          <a:off x="209227" y="3485651"/>
          <a:ext cx="8777249" cy="156210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388936">
                  <a:extLst>
                    <a:ext uri="{9D8B030D-6E8A-4147-A177-3AD203B41FA5}">
                      <a16:colId xmlns:a16="http://schemas.microsoft.com/office/drawing/2014/main" val="1793521861"/>
                    </a:ext>
                  </a:extLst>
                </a:gridCol>
                <a:gridCol w="4388313">
                  <a:extLst>
                    <a:ext uri="{9D8B030D-6E8A-4147-A177-3AD203B41FA5}">
                      <a16:colId xmlns:a16="http://schemas.microsoft.com/office/drawing/2014/main" val="47965985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05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Статья</a:t>
                      </a:r>
                    </a:p>
                  </a:txBody>
                  <a:tcPr marR="121920" marT="76200" marB="76200" anchor="ctr">
                    <a:solidFill>
                      <a:srgbClr val="EDF7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Сумма, ₽/</a:t>
                      </a:r>
                      <a:r>
                        <a:rPr lang="ru-RU" sz="1050" b="1" dirty="0" err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мес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R="121920" marT="76200" marB="76200" anchor="ctr">
                    <a:solidFill>
                      <a:srgbClr val="ED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835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Облачный хостинг и сервер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80 000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2332132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API </a:t>
                      </a: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Яндекс.Карт / 2ГИС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15 000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280105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Система управления проектами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5 000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3971519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5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Итого</a:t>
                      </a:r>
                      <a:endParaRPr lang="ru-RU" sz="1050" b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100 000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3375297503"/>
                  </a:ext>
                </a:extLst>
              </a:tr>
            </a:tbl>
          </a:graphicData>
        </a:graphic>
      </p:graphicFrame>
      <p:sp>
        <p:nvSpPr>
          <p:cNvPr id="42" name="Google Shape;217;p22">
            <a:extLst>
              <a:ext uri="{FF2B5EF4-FFF2-40B4-BE49-F238E27FC236}">
                <a16:creationId xmlns:a16="http://schemas.microsoft.com/office/drawing/2014/main" id="{83D34D4B-7334-4BB5-B11F-AC305B0A9FD7}"/>
              </a:ext>
            </a:extLst>
          </p:cNvPr>
          <p:cNvSpPr/>
          <p:nvPr/>
        </p:nvSpPr>
        <p:spPr>
          <a:xfrm>
            <a:off x="287068" y="3150114"/>
            <a:ext cx="6811156" cy="202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125"/>
              <a:buFont typeface="Host Grotesk Medium"/>
              <a:buNone/>
            </a:pPr>
            <a:r>
              <a:rPr lang="ru-RU" sz="1725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Технические ресурсы (ежемесячные затраты)</a:t>
            </a:r>
            <a:endParaRPr sz="1725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2"/>
          <p:cNvSpPr/>
          <p:nvPr/>
        </p:nvSpPr>
        <p:spPr>
          <a:xfrm>
            <a:off x="207750" y="301363"/>
            <a:ext cx="6588257" cy="1031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36"/>
              <a:buFont typeface="Host Grotesk Medium"/>
              <a:buNone/>
            </a:pPr>
            <a:r>
              <a:rPr lang="ru-RU" sz="2036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Расчёт затрат на персонал (на 6 месяцев)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36"/>
              <a:buFont typeface="Host Grotesk Medium"/>
              <a:buNone/>
            </a:pPr>
            <a:r>
              <a:rPr lang="ru-RU" sz="1600" b="1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Весь персонал учредители, будут получать равные выплаты дивидендов.</a:t>
            </a:r>
            <a:endParaRPr sz="1600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86BC6C26-19FF-430A-861B-19A96933B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711" y="210383"/>
            <a:ext cx="1929539" cy="3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Google Shape;216;p22">
            <a:extLst>
              <a:ext uri="{FF2B5EF4-FFF2-40B4-BE49-F238E27FC236}">
                <a16:creationId xmlns:a16="http://schemas.microsoft.com/office/drawing/2014/main" id="{AB8C2651-2DA3-4CDE-84CA-D1666B121042}"/>
              </a:ext>
            </a:extLst>
          </p:cNvPr>
          <p:cNvSpPr/>
          <p:nvPr/>
        </p:nvSpPr>
        <p:spPr>
          <a:xfrm>
            <a:off x="207750" y="1313919"/>
            <a:ext cx="8657282" cy="384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36"/>
              <a:buFont typeface="Host Grotesk Medium"/>
              <a:buNone/>
            </a:pPr>
            <a:r>
              <a:rPr lang="ru-RU" sz="2036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Инвестиционные затраты (первые 6 месяцев)</a:t>
            </a:r>
            <a:endParaRPr sz="2036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F93D62F8-67D5-4CAB-9D67-CCD0EDBCC8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400501"/>
              </p:ext>
            </p:extLst>
          </p:nvPr>
        </p:nvGraphicFramePr>
        <p:xfrm>
          <a:off x="207750" y="1698823"/>
          <a:ext cx="8728500" cy="304800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535091">
                  <a:extLst>
                    <a:ext uri="{9D8B030D-6E8A-4147-A177-3AD203B41FA5}">
                      <a16:colId xmlns:a16="http://schemas.microsoft.com/office/drawing/2014/main" val="530695303"/>
                    </a:ext>
                  </a:extLst>
                </a:gridCol>
                <a:gridCol w="1309606">
                  <a:extLst>
                    <a:ext uri="{9D8B030D-6E8A-4147-A177-3AD203B41FA5}">
                      <a16:colId xmlns:a16="http://schemas.microsoft.com/office/drawing/2014/main" val="186769470"/>
                    </a:ext>
                  </a:extLst>
                </a:gridCol>
                <a:gridCol w="3883803">
                  <a:extLst>
                    <a:ext uri="{9D8B030D-6E8A-4147-A177-3AD203B41FA5}">
                      <a16:colId xmlns:a16="http://schemas.microsoft.com/office/drawing/2014/main" val="1079054354"/>
                    </a:ext>
                  </a:extLst>
                </a:gridCol>
              </a:tblGrid>
              <a:tr h="286449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Статья</a:t>
                      </a:r>
                    </a:p>
                  </a:txBody>
                  <a:tcPr marR="121920" marT="76200" marB="76200" anchor="ctr">
                    <a:solidFill>
                      <a:srgbClr val="D9ED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Сумма, ₽</a:t>
                      </a:r>
                    </a:p>
                  </a:txBody>
                  <a:tcPr marL="121920" marR="121920" marT="76200" marB="76200" anchor="ctr">
                    <a:solidFill>
                      <a:srgbClr val="D9ED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Комментарий</a:t>
                      </a:r>
                    </a:p>
                  </a:txBody>
                  <a:tcPr marL="121920" marR="121920" marT="76200" marB="76200" anchor="ctr">
                    <a:solidFill>
                      <a:srgbClr val="D9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563732"/>
                  </a:ext>
                </a:extLst>
              </a:tr>
              <a:tr h="442693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effectLst/>
                          <a:latin typeface="Comfortaa SemiBold" panose="020B0604020202020204" charset="0"/>
                        </a:rPr>
                        <a:t>Разработка </a:t>
                      </a:r>
                      <a:r>
                        <a:rPr lang="en-US" sz="1200" b="0" dirty="0">
                          <a:effectLst/>
                          <a:latin typeface="Comfortaa SemiBold" panose="020B0604020202020204" charset="0"/>
                        </a:rPr>
                        <a:t>MVP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effectLst/>
                          <a:latin typeface="Comfortaa SemiBold" panose="020B0604020202020204" charset="0"/>
                        </a:rPr>
                        <a:t>1 200 000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 err="1">
                          <a:effectLst/>
                          <a:latin typeface="Comfortaa SemiBold" panose="020B0604020202020204" charset="0"/>
                        </a:rPr>
                        <a:t>Аутсорс</a:t>
                      </a:r>
                      <a:r>
                        <a:rPr lang="ru-RU" sz="1200" b="0" dirty="0">
                          <a:effectLst/>
                          <a:latin typeface="Comfortaa SemiBold" panose="020B0604020202020204" charset="0"/>
                        </a:rPr>
                        <a:t>-разработка (не входит в команду)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1016820888"/>
                  </a:ext>
                </a:extLst>
              </a:tr>
              <a:tr h="442693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effectLst/>
                          <a:latin typeface="Comfortaa SemiBold" panose="020B0604020202020204" charset="0"/>
                        </a:rPr>
                        <a:t>Пилотная оценка 2000 отелей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effectLst/>
                          <a:latin typeface="Comfortaa SemiBold" panose="020B0604020202020204" charset="0"/>
                        </a:rPr>
                        <a:t>2 000 000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effectLst/>
                          <a:latin typeface="Comfortaa SemiBold" panose="020B0604020202020204" charset="0"/>
                        </a:rPr>
                        <a:t>Удалённая валидация + выборочные выезды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1102910234"/>
                  </a:ext>
                </a:extLst>
              </a:tr>
              <a:tr h="288323"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effectLst/>
                          <a:latin typeface="Comfortaa SemiBold" panose="020B0604020202020204" charset="0"/>
                        </a:rPr>
                        <a:t>Маркетинг и переговоры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effectLst/>
                          <a:latin typeface="Comfortaa SemiBold" panose="020B0604020202020204" charset="0"/>
                        </a:rPr>
                        <a:t>300 000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effectLst/>
                          <a:latin typeface="Comfortaa SemiBold" panose="020B0604020202020204" charset="0"/>
                        </a:rPr>
                        <a:t>Презентации, питч-деки, поездки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4223310188"/>
                  </a:ext>
                </a:extLst>
              </a:tr>
              <a:tr h="288323"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effectLst/>
                          <a:latin typeface="Comfortaa SemiBold" panose="020B0604020202020204" charset="0"/>
                        </a:rPr>
                        <a:t>Юридическое сопровождение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effectLst/>
                          <a:latin typeface="Comfortaa SemiBold" panose="020B0604020202020204" charset="0"/>
                        </a:rPr>
                        <a:t>200 000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effectLst/>
                          <a:latin typeface="Comfortaa SemiBold" panose="020B0604020202020204" charset="0"/>
                        </a:rPr>
                        <a:t>Договоры, лицензии, регистрация ООО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2636909696"/>
                  </a:ext>
                </a:extLst>
              </a:tr>
              <a:tr h="288323"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effectLst/>
                          <a:latin typeface="Comfortaa SemiBold" panose="020B0604020202020204" charset="0"/>
                        </a:rPr>
                        <a:t>Техническая инфраструктура (6 мес.)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effectLst/>
                          <a:latin typeface="Comfortaa SemiBold" panose="020B0604020202020204" charset="0"/>
                        </a:rPr>
                        <a:t>600 000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effectLst/>
                          <a:latin typeface="Comfortaa SemiBold" panose="020B0604020202020204" charset="0"/>
                        </a:rPr>
                        <a:t>Хостинг, </a:t>
                      </a:r>
                      <a:r>
                        <a:rPr lang="en-US" sz="1200" b="0">
                          <a:effectLst/>
                          <a:latin typeface="Comfortaa SemiBold" panose="020B0604020202020204" charset="0"/>
                        </a:rPr>
                        <a:t>API, </a:t>
                      </a:r>
                      <a:r>
                        <a:rPr lang="ru-RU" sz="1200" b="0">
                          <a:effectLst/>
                          <a:latin typeface="Comfortaa SemiBold" panose="020B0604020202020204" charset="0"/>
                        </a:rPr>
                        <a:t>софт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4175454082"/>
                  </a:ext>
                </a:extLst>
              </a:tr>
              <a:tr h="286449"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effectLst/>
                          <a:latin typeface="Comfortaa SemiBold" panose="020B0604020202020204" charset="0"/>
                        </a:rPr>
                        <a:t>Непредвиденные расходы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effectLst/>
                          <a:latin typeface="Comfortaa SemiBold" panose="020B0604020202020204" charset="0"/>
                        </a:rPr>
                        <a:t>500 000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effectLst/>
                          <a:latin typeface="Comfortaa SemiBold" panose="020B0604020202020204" charset="0"/>
                        </a:rPr>
                        <a:t>Резерв на случай форс-мажоров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2964896886"/>
                  </a:ext>
                </a:extLst>
              </a:tr>
              <a:tr h="286449">
                <a:tc>
                  <a:txBody>
                    <a:bodyPr/>
                    <a:lstStyle/>
                    <a:p>
                      <a:pPr algn="l"/>
                      <a:r>
                        <a:rPr lang="ru-RU" sz="1200" b="1">
                          <a:effectLst/>
                          <a:latin typeface="Comfortaa SemiBold" panose="020B0604020202020204" charset="0"/>
                        </a:rPr>
                        <a:t>Итого инвестиций</a:t>
                      </a:r>
                      <a:endParaRPr lang="ru-RU" sz="1200" b="0">
                        <a:effectLst/>
                        <a:latin typeface="Comfortaa SemiBold" panose="020B0604020202020204" charset="0"/>
                      </a:endParaRP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effectLst/>
                          <a:latin typeface="Comfortaa SemiBold" panose="020B0604020202020204" charset="0"/>
                        </a:rPr>
                        <a:t>4 800 000</a:t>
                      </a:r>
                      <a:endParaRPr lang="ru-RU" sz="1200" b="0" dirty="0"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l"/>
                      <a:endParaRPr lang="ru-RU" sz="1200" b="0" dirty="0"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2966136283"/>
                  </a:ext>
                </a:extLst>
              </a:tr>
            </a:tbl>
          </a:graphicData>
        </a:graphic>
      </p:graphicFrame>
      <p:pic>
        <p:nvPicPr>
          <p:cNvPr id="40" name="Google Shape;245;p22" descr="preencoded.png">
            <a:extLst>
              <a:ext uri="{FF2B5EF4-FFF2-40B4-BE49-F238E27FC236}">
                <a16:creationId xmlns:a16="http://schemas.microsoft.com/office/drawing/2014/main" id="{23D0F2CA-22B8-4657-9226-32B888C9F0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06711" y="1269744"/>
            <a:ext cx="528035" cy="4290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9456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>
            <a:extLst>
              <a:ext uri="{FF2B5EF4-FFF2-40B4-BE49-F238E27FC236}">
                <a16:creationId xmlns:a16="http://schemas.microsoft.com/office/drawing/2014/main" id="{86BC6C26-19FF-430A-861B-19A96933B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711" y="387590"/>
            <a:ext cx="1929539" cy="3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Google Shape;216;p22">
            <a:extLst>
              <a:ext uri="{FF2B5EF4-FFF2-40B4-BE49-F238E27FC236}">
                <a16:creationId xmlns:a16="http://schemas.microsoft.com/office/drawing/2014/main" id="{AB8C2651-2DA3-4CDE-84CA-D1666B121042}"/>
              </a:ext>
            </a:extLst>
          </p:cNvPr>
          <p:cNvSpPr/>
          <p:nvPr/>
        </p:nvSpPr>
        <p:spPr>
          <a:xfrm>
            <a:off x="207750" y="459981"/>
            <a:ext cx="6557260" cy="384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36"/>
              <a:buFont typeface="Host Grotesk Medium"/>
              <a:buNone/>
            </a:pPr>
            <a:r>
              <a:rPr lang="ru-RU" sz="2036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Операционные расходы (7-18 месяц)</a:t>
            </a:r>
            <a:endParaRPr lang="ru-RU" sz="2036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F93D62F8-67D5-4CAB-9D67-CCD0EDBCC8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759887"/>
              </p:ext>
            </p:extLst>
          </p:nvPr>
        </p:nvGraphicFramePr>
        <p:xfrm>
          <a:off x="207750" y="893308"/>
          <a:ext cx="8728500" cy="201168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5348392">
                  <a:extLst>
                    <a:ext uri="{9D8B030D-6E8A-4147-A177-3AD203B41FA5}">
                      <a16:colId xmlns:a16="http://schemas.microsoft.com/office/drawing/2014/main" val="530695303"/>
                    </a:ext>
                  </a:extLst>
                </a:gridCol>
                <a:gridCol w="1766807">
                  <a:extLst>
                    <a:ext uri="{9D8B030D-6E8A-4147-A177-3AD203B41FA5}">
                      <a16:colId xmlns:a16="http://schemas.microsoft.com/office/drawing/2014/main" val="186769470"/>
                    </a:ext>
                  </a:extLst>
                </a:gridCol>
                <a:gridCol w="1613301">
                  <a:extLst>
                    <a:ext uri="{9D8B030D-6E8A-4147-A177-3AD203B41FA5}">
                      <a16:colId xmlns:a16="http://schemas.microsoft.com/office/drawing/2014/main" val="1079054354"/>
                    </a:ext>
                  </a:extLst>
                </a:gridCol>
              </a:tblGrid>
              <a:tr h="260792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Статья</a:t>
                      </a:r>
                    </a:p>
                  </a:txBody>
                  <a:tcPr marR="121920" marT="76200" marB="76200" anchor="ctr">
                    <a:solidFill>
                      <a:srgbClr val="D9ED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Сумма, ₽/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мес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R="121920" marT="76200" marB="76200" anchor="ctr">
                    <a:solidFill>
                      <a:srgbClr val="D9ED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За 12 мес., ₽</a:t>
                      </a:r>
                    </a:p>
                  </a:txBody>
                  <a:tcPr marL="121920" marR="121920" marT="76200" marB="76200" anchor="ctr">
                    <a:solidFill>
                      <a:srgbClr val="D9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563732"/>
                  </a:ext>
                </a:extLst>
              </a:tr>
              <a:tr h="260792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Техническая инфраструктура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100 000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1 200 000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1016820888"/>
                  </a:ext>
                </a:extLst>
              </a:tr>
              <a:tr h="260792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Доработка под требования Островка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50 000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600 000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1102910234"/>
                  </a:ext>
                </a:extLst>
              </a:tr>
              <a:tr h="260792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Маркетинг (рейтинг, </a:t>
                      </a:r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PR)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30 000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360 000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4223310188"/>
                  </a:ext>
                </a:extLst>
              </a:tr>
              <a:tr h="260792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Юридическое и бухгалтерское сопровождение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20 000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240 000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2636909696"/>
                  </a:ext>
                </a:extLst>
              </a:tr>
              <a:tr h="260792">
                <a:tc>
                  <a:txBody>
                    <a:bodyPr/>
                    <a:lstStyle/>
                    <a:p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Итого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200 000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2 400 000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4175454082"/>
                  </a:ext>
                </a:extLst>
              </a:tr>
            </a:tbl>
          </a:graphicData>
        </a:graphic>
      </p:graphicFrame>
      <p:sp>
        <p:nvSpPr>
          <p:cNvPr id="6" name="Google Shape;216;p22">
            <a:extLst>
              <a:ext uri="{FF2B5EF4-FFF2-40B4-BE49-F238E27FC236}">
                <a16:creationId xmlns:a16="http://schemas.microsoft.com/office/drawing/2014/main" id="{54B6A383-FBF2-4FCE-97BE-067700CA798B}"/>
              </a:ext>
            </a:extLst>
          </p:cNvPr>
          <p:cNvSpPr/>
          <p:nvPr/>
        </p:nvSpPr>
        <p:spPr>
          <a:xfrm>
            <a:off x="207750" y="3061897"/>
            <a:ext cx="6557260" cy="384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36"/>
              <a:buFont typeface="Host Grotesk Medium"/>
              <a:buNone/>
            </a:pPr>
            <a:r>
              <a:rPr lang="ru-RU" sz="2036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Доходы от продажи лицензии (7–12 месяц)</a:t>
            </a:r>
            <a:endParaRPr lang="ru-RU" sz="2036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aphicFrame>
        <p:nvGraphicFramePr>
          <p:cNvPr id="7" name="Таблица 2">
            <a:extLst>
              <a:ext uri="{FF2B5EF4-FFF2-40B4-BE49-F238E27FC236}">
                <a16:creationId xmlns:a16="http://schemas.microsoft.com/office/drawing/2014/main" id="{E58BAE5B-0B38-4BA9-B794-50C8BD24D7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672044"/>
              </p:ext>
            </p:extLst>
          </p:nvPr>
        </p:nvGraphicFramePr>
        <p:xfrm>
          <a:off x="207750" y="3395146"/>
          <a:ext cx="8728500" cy="134112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5348392">
                  <a:extLst>
                    <a:ext uri="{9D8B030D-6E8A-4147-A177-3AD203B41FA5}">
                      <a16:colId xmlns:a16="http://schemas.microsoft.com/office/drawing/2014/main" val="530695303"/>
                    </a:ext>
                  </a:extLst>
                </a:gridCol>
                <a:gridCol w="1766807">
                  <a:extLst>
                    <a:ext uri="{9D8B030D-6E8A-4147-A177-3AD203B41FA5}">
                      <a16:colId xmlns:a16="http://schemas.microsoft.com/office/drawing/2014/main" val="186769470"/>
                    </a:ext>
                  </a:extLst>
                </a:gridCol>
                <a:gridCol w="1613301">
                  <a:extLst>
                    <a:ext uri="{9D8B030D-6E8A-4147-A177-3AD203B41FA5}">
                      <a16:colId xmlns:a16="http://schemas.microsoft.com/office/drawing/2014/main" val="1079054354"/>
                    </a:ext>
                  </a:extLst>
                </a:gridCol>
              </a:tblGrid>
              <a:tr h="260792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Источник</a:t>
                      </a:r>
                    </a:p>
                  </a:txBody>
                  <a:tcPr marR="121920" marT="76200" marB="76200" anchor="ctr">
                    <a:solidFill>
                      <a:srgbClr val="D9ED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Период</a:t>
                      </a:r>
                    </a:p>
                  </a:txBody>
                  <a:tcPr marL="121920" marR="121920" marT="76200" marB="76200" anchor="ctr">
                    <a:solidFill>
                      <a:srgbClr val="D9ED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Сумма, ₽</a:t>
                      </a:r>
                    </a:p>
                  </a:txBody>
                  <a:tcPr marL="121920" marR="121920" marT="76200" marB="76200" anchor="ctr">
                    <a:solidFill>
                      <a:srgbClr val="D9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563732"/>
                  </a:ext>
                </a:extLst>
              </a:tr>
              <a:tr h="260792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Лицензионный платёж (Островок)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7 месяц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12 000 000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1016820888"/>
                  </a:ext>
                </a:extLst>
              </a:tr>
              <a:tr h="260792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Техподдержка (12 мес. × 300 000)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7–18 месяц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3 600 000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1102910234"/>
                  </a:ext>
                </a:extLst>
              </a:tr>
              <a:tr h="260792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Итого за 12 месяцев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15 600 000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4223310188"/>
                  </a:ext>
                </a:extLst>
              </a:tr>
            </a:tbl>
          </a:graphicData>
        </a:graphic>
      </p:graphicFrame>
      <p:pic>
        <p:nvPicPr>
          <p:cNvPr id="8" name="Google Shape;245;p22" descr="preencoded.png">
            <a:extLst>
              <a:ext uri="{FF2B5EF4-FFF2-40B4-BE49-F238E27FC236}">
                <a16:creationId xmlns:a16="http://schemas.microsoft.com/office/drawing/2014/main" id="{8AC25615-F028-45C5-B158-4254F8687BB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5171" y="365501"/>
            <a:ext cx="528035" cy="4290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8601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>
            <a:extLst>
              <a:ext uri="{FF2B5EF4-FFF2-40B4-BE49-F238E27FC236}">
                <a16:creationId xmlns:a16="http://schemas.microsoft.com/office/drawing/2014/main" id="{86BC6C26-19FF-430A-861B-19A96933B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711" y="38879"/>
            <a:ext cx="1929539" cy="3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Google Shape;216;p22">
            <a:extLst>
              <a:ext uri="{FF2B5EF4-FFF2-40B4-BE49-F238E27FC236}">
                <a16:creationId xmlns:a16="http://schemas.microsoft.com/office/drawing/2014/main" id="{AB8C2651-2DA3-4CDE-84CA-D1666B121042}"/>
              </a:ext>
            </a:extLst>
          </p:cNvPr>
          <p:cNvSpPr/>
          <p:nvPr/>
        </p:nvSpPr>
        <p:spPr>
          <a:xfrm>
            <a:off x="207749" y="111270"/>
            <a:ext cx="6798961" cy="384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36"/>
              <a:buFont typeface="Host Grotesk Medium"/>
              <a:buNone/>
            </a:pPr>
            <a:r>
              <a:rPr lang="ru-RU" sz="2036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Финансовые результаты (базовый сценарий)</a:t>
            </a:r>
            <a:endParaRPr lang="ru-RU" sz="2036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F93D62F8-67D5-4CAB-9D67-CCD0EDBCC8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199640"/>
              </p:ext>
            </p:extLst>
          </p:nvPr>
        </p:nvGraphicFramePr>
        <p:xfrm>
          <a:off x="207750" y="404734"/>
          <a:ext cx="8728500" cy="219456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287118">
                  <a:extLst>
                    <a:ext uri="{9D8B030D-6E8A-4147-A177-3AD203B41FA5}">
                      <a16:colId xmlns:a16="http://schemas.microsoft.com/office/drawing/2014/main" val="530695303"/>
                    </a:ext>
                  </a:extLst>
                </a:gridCol>
                <a:gridCol w="2278251">
                  <a:extLst>
                    <a:ext uri="{9D8B030D-6E8A-4147-A177-3AD203B41FA5}">
                      <a16:colId xmlns:a16="http://schemas.microsoft.com/office/drawing/2014/main" val="186769470"/>
                    </a:ext>
                  </a:extLst>
                </a:gridCol>
                <a:gridCol w="3163131">
                  <a:extLst>
                    <a:ext uri="{9D8B030D-6E8A-4147-A177-3AD203B41FA5}">
                      <a16:colId xmlns:a16="http://schemas.microsoft.com/office/drawing/2014/main" val="1079054354"/>
                    </a:ext>
                  </a:extLst>
                </a:gridCol>
              </a:tblGrid>
              <a:tr h="234140"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Показатель</a:t>
                      </a:r>
                    </a:p>
                  </a:txBody>
                  <a:tcPr marR="121920" marT="76200" marB="76200" anchor="ctr">
                    <a:solidFill>
                      <a:srgbClr val="D9ED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Значение</a:t>
                      </a:r>
                    </a:p>
                  </a:txBody>
                  <a:tcPr marL="121920" marR="121920" marT="76200" marB="76200" anchor="ctr">
                    <a:solidFill>
                      <a:srgbClr val="D9ED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Показатель</a:t>
                      </a:r>
                    </a:p>
                  </a:txBody>
                  <a:tcPr marR="121920" marT="76200" marB="76200" anchor="ctr">
                    <a:solidFill>
                      <a:srgbClr val="D9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563732"/>
                  </a:ext>
                </a:extLst>
              </a:tr>
              <a:tr h="234140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Чистая прибыль за 2 года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17 544 000 ₽</a:t>
                      </a:r>
                    </a:p>
                  </a:txBody>
                  <a:tcPr marL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Чистая прибыль за 2 года</a:t>
                      </a:r>
                    </a:p>
                  </a:txBody>
                  <a:tcPr marR="121920" marT="76200" marB="76200" anchor="ctr"/>
                </a:tc>
                <a:extLst>
                  <a:ext uri="{0D108BD9-81ED-4DB2-BD59-A6C34878D82A}">
                    <a16:rowId xmlns:a16="http://schemas.microsoft.com/office/drawing/2014/main" val="1016820888"/>
                  </a:ext>
                </a:extLst>
              </a:tr>
              <a:tr h="234140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Доля инвестора (дивиденды)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4 386 000 ₽</a:t>
                      </a:r>
                    </a:p>
                  </a:txBody>
                  <a:tcPr marL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Доля инвестора (дивиденды)</a:t>
                      </a:r>
                    </a:p>
                  </a:txBody>
                  <a:tcPr marR="121920" marT="76200" marB="76200" anchor="ctr"/>
                </a:tc>
                <a:extLst>
                  <a:ext uri="{0D108BD9-81ED-4DB2-BD59-A6C34878D82A}">
                    <a16:rowId xmlns:a16="http://schemas.microsoft.com/office/drawing/2014/main" val="1102910234"/>
                  </a:ext>
                </a:extLst>
              </a:tr>
              <a:tr h="361853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Доля каждого члена команды (дивиденды)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2 631 600 ₽</a:t>
                      </a:r>
                    </a:p>
                  </a:txBody>
                  <a:tcPr marL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Доля каждого члена команды (дивиденды)</a:t>
                      </a:r>
                    </a:p>
                  </a:txBody>
                  <a:tcPr marR="121920" marT="76200" marB="76200" anchor="ctr"/>
                </a:tc>
                <a:extLst>
                  <a:ext uri="{0D108BD9-81ED-4DB2-BD59-A6C34878D82A}">
                    <a16:rowId xmlns:a16="http://schemas.microsoft.com/office/drawing/2014/main" val="4223310188"/>
                  </a:ext>
                </a:extLst>
              </a:tr>
              <a:tr h="234140"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ROI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инвестора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4 386 000 / 4 800 000 = 91%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ROI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инвестора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R="121920" marT="76200" marB="76200" anchor="ctr"/>
                </a:tc>
                <a:extLst>
                  <a:ext uri="{0D108BD9-81ED-4DB2-BD59-A6C34878D82A}">
                    <a16:rowId xmlns:a16="http://schemas.microsoft.com/office/drawing/2014/main" val="2636909696"/>
                  </a:ext>
                </a:extLst>
              </a:tr>
              <a:tr h="234140"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IRR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проекта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~250%</a:t>
                      </a:r>
                    </a:p>
                  </a:txBody>
                  <a:tcPr marL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IRR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проекта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R="121920" marT="76200" marB="76200" anchor="ctr"/>
                </a:tc>
                <a:extLst>
                  <a:ext uri="{0D108BD9-81ED-4DB2-BD59-A6C34878D82A}">
                    <a16:rowId xmlns:a16="http://schemas.microsoft.com/office/drawing/2014/main" val="4175454082"/>
                  </a:ext>
                </a:extLst>
              </a:tr>
            </a:tbl>
          </a:graphicData>
        </a:graphic>
      </p:graphicFrame>
      <p:sp>
        <p:nvSpPr>
          <p:cNvPr id="8" name="Google Shape;216;p22">
            <a:extLst>
              <a:ext uri="{FF2B5EF4-FFF2-40B4-BE49-F238E27FC236}">
                <a16:creationId xmlns:a16="http://schemas.microsoft.com/office/drawing/2014/main" id="{B39DD708-255F-4073-9DB6-F14E9B6E4328}"/>
              </a:ext>
            </a:extLst>
          </p:cNvPr>
          <p:cNvSpPr/>
          <p:nvPr/>
        </p:nvSpPr>
        <p:spPr>
          <a:xfrm>
            <a:off x="207749" y="2571750"/>
            <a:ext cx="6557260" cy="384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36"/>
              <a:buFont typeface="Host Grotesk Medium"/>
              <a:buNone/>
            </a:pPr>
            <a:r>
              <a:rPr lang="ru-RU" sz="2036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Денежный поток</a:t>
            </a:r>
            <a:endParaRPr lang="ru-RU" sz="2036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1501D89-5944-413D-9946-A1C685D912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376549"/>
              </p:ext>
            </p:extLst>
          </p:nvPr>
        </p:nvGraphicFramePr>
        <p:xfrm>
          <a:off x="207749" y="2956654"/>
          <a:ext cx="8728501" cy="201168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768285">
                  <a:extLst>
                    <a:ext uri="{9D8B030D-6E8A-4147-A177-3AD203B41FA5}">
                      <a16:colId xmlns:a16="http://schemas.microsoft.com/office/drawing/2014/main" val="3706338419"/>
                    </a:ext>
                  </a:extLst>
                </a:gridCol>
                <a:gridCol w="1673817">
                  <a:extLst>
                    <a:ext uri="{9D8B030D-6E8A-4147-A177-3AD203B41FA5}">
                      <a16:colId xmlns:a16="http://schemas.microsoft.com/office/drawing/2014/main" val="2360425573"/>
                    </a:ext>
                  </a:extLst>
                </a:gridCol>
                <a:gridCol w="1247613">
                  <a:extLst>
                    <a:ext uri="{9D8B030D-6E8A-4147-A177-3AD203B41FA5}">
                      <a16:colId xmlns:a16="http://schemas.microsoft.com/office/drawing/2014/main" val="2326134405"/>
                    </a:ext>
                  </a:extLst>
                </a:gridCol>
                <a:gridCol w="1402597">
                  <a:extLst>
                    <a:ext uri="{9D8B030D-6E8A-4147-A177-3AD203B41FA5}">
                      <a16:colId xmlns:a16="http://schemas.microsoft.com/office/drawing/2014/main" val="1672909814"/>
                    </a:ext>
                  </a:extLst>
                </a:gridCol>
                <a:gridCol w="2636189">
                  <a:extLst>
                    <a:ext uri="{9D8B030D-6E8A-4147-A177-3AD203B41FA5}">
                      <a16:colId xmlns:a16="http://schemas.microsoft.com/office/drawing/2014/main" val="397427289"/>
                    </a:ext>
                  </a:extLst>
                </a:gridCol>
              </a:tblGrid>
              <a:tr h="281279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Период</a:t>
                      </a:r>
                    </a:p>
                  </a:txBody>
                  <a:tcPr marR="121920" marT="76200" marB="76200" anchor="ctr">
                    <a:solidFill>
                      <a:srgbClr val="D9ED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Инвестиции, ₽</a:t>
                      </a:r>
                    </a:p>
                  </a:txBody>
                  <a:tcPr marL="121920" marR="121920" marT="76200" marB="76200" anchor="ctr">
                    <a:solidFill>
                      <a:srgbClr val="D9ED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Доходы, ₽</a:t>
                      </a:r>
                    </a:p>
                  </a:txBody>
                  <a:tcPr marL="121920" marR="121920" marT="76200" marB="76200" anchor="ctr">
                    <a:solidFill>
                      <a:srgbClr val="D9ED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Расходы, ₽</a:t>
                      </a:r>
                    </a:p>
                  </a:txBody>
                  <a:tcPr marL="121920" marR="121920" marT="76200" marB="76200" anchor="ctr">
                    <a:solidFill>
                      <a:srgbClr val="D9ED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Чистый денежный поток, ₽</a:t>
                      </a:r>
                    </a:p>
                  </a:txBody>
                  <a:tcPr marL="121920" marR="121920" marT="76200" marB="76200" anchor="ctr">
                    <a:solidFill>
                      <a:srgbClr val="D9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5646271"/>
                  </a:ext>
                </a:extLst>
              </a:tr>
              <a:tr h="281279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0–6 мес.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4 800 000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4 800 000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– 4 800 000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650816308"/>
                  </a:ext>
                </a:extLst>
              </a:tr>
              <a:tr h="281279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7–12 мес.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–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15 600 000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1 200 000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+14 400 000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4241923577"/>
                  </a:ext>
                </a:extLst>
              </a:tr>
              <a:tr h="281279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13–18 мес.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–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6 000 000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1 200 000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+ 4 800 000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2306763393"/>
                  </a:ext>
                </a:extLst>
              </a:tr>
              <a:tr h="281279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19–24 мес.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–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6 000 000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1 200 000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+ 4 800 000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4264466433"/>
                  </a:ext>
                </a:extLst>
              </a:tr>
              <a:tr h="281279">
                <a:tc>
                  <a:txBody>
                    <a:bodyPr/>
                    <a:lstStyle/>
                    <a:p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Итого за 2 года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4 800 000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27 600 000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6 600 000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+ 21 000 000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2389230178"/>
                  </a:ext>
                </a:extLst>
              </a:tr>
            </a:tbl>
          </a:graphicData>
        </a:graphic>
      </p:graphicFrame>
      <p:pic>
        <p:nvPicPr>
          <p:cNvPr id="9" name="Google Shape;245;p22" descr="preencoded.png">
            <a:extLst>
              <a:ext uri="{FF2B5EF4-FFF2-40B4-BE49-F238E27FC236}">
                <a16:creationId xmlns:a16="http://schemas.microsoft.com/office/drawing/2014/main" id="{96A47AB5-B54B-4466-AD41-76442FD2A64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05577" y="2507853"/>
            <a:ext cx="528035" cy="4290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67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>
            <a:extLst>
              <a:ext uri="{FF2B5EF4-FFF2-40B4-BE49-F238E27FC236}">
                <a16:creationId xmlns:a16="http://schemas.microsoft.com/office/drawing/2014/main" id="{86BC6C26-19FF-430A-861B-19A96933B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571" y="105151"/>
            <a:ext cx="1929539" cy="3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Google Shape;216;p22">
            <a:extLst>
              <a:ext uri="{FF2B5EF4-FFF2-40B4-BE49-F238E27FC236}">
                <a16:creationId xmlns:a16="http://schemas.microsoft.com/office/drawing/2014/main" id="{AB8C2651-2DA3-4CDE-84CA-D1666B121042}"/>
              </a:ext>
            </a:extLst>
          </p:cNvPr>
          <p:cNvSpPr/>
          <p:nvPr/>
        </p:nvSpPr>
        <p:spPr>
          <a:xfrm>
            <a:off x="235610" y="124198"/>
            <a:ext cx="6798961" cy="384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36"/>
              <a:buFont typeface="Host Grotesk Medium"/>
              <a:buNone/>
            </a:pPr>
            <a:r>
              <a:rPr lang="ru-RU" sz="2036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Распределение дивидендов</a:t>
            </a:r>
            <a:endParaRPr lang="ru-RU" sz="2036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F93D62F8-67D5-4CAB-9D67-CCD0EDBCC8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171975"/>
              </p:ext>
            </p:extLst>
          </p:nvPr>
        </p:nvGraphicFramePr>
        <p:xfrm>
          <a:off x="235610" y="595667"/>
          <a:ext cx="8672780" cy="286512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147634">
                  <a:extLst>
                    <a:ext uri="{9D8B030D-6E8A-4147-A177-3AD203B41FA5}">
                      <a16:colId xmlns:a16="http://schemas.microsoft.com/office/drawing/2014/main" val="530695303"/>
                    </a:ext>
                  </a:extLst>
                </a:gridCol>
                <a:gridCol w="1681566">
                  <a:extLst>
                    <a:ext uri="{9D8B030D-6E8A-4147-A177-3AD203B41FA5}">
                      <a16:colId xmlns:a16="http://schemas.microsoft.com/office/drawing/2014/main" val="1881800032"/>
                    </a:ext>
                  </a:extLst>
                </a:gridCol>
                <a:gridCol w="1627322">
                  <a:extLst>
                    <a:ext uri="{9D8B030D-6E8A-4147-A177-3AD203B41FA5}">
                      <a16:colId xmlns:a16="http://schemas.microsoft.com/office/drawing/2014/main" val="1339853171"/>
                    </a:ext>
                  </a:extLst>
                </a:gridCol>
                <a:gridCol w="2216258">
                  <a:extLst>
                    <a:ext uri="{9D8B030D-6E8A-4147-A177-3AD203B41FA5}">
                      <a16:colId xmlns:a16="http://schemas.microsoft.com/office/drawing/2014/main" val="186769470"/>
                    </a:ext>
                  </a:extLst>
                </a:gridCol>
              </a:tblGrid>
              <a:tr h="460609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Участник</a:t>
                      </a:r>
                    </a:p>
                  </a:txBody>
                  <a:tcPr marR="121920" marT="76200" marB="76200" anchor="ctr">
                    <a:solidFill>
                      <a:srgbClr val="D9ED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Доля в компании</a:t>
                      </a:r>
                    </a:p>
                  </a:txBody>
                  <a:tcPr marL="121920" marR="121920" marT="76200" marB="76200" anchor="ctr">
                    <a:solidFill>
                      <a:srgbClr val="D9ED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Доля от чистой прибыли</a:t>
                      </a:r>
                    </a:p>
                  </a:txBody>
                  <a:tcPr marL="121920" marR="121920" marT="76200" marB="76200" anchor="ctr">
                    <a:solidFill>
                      <a:srgbClr val="D9ED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Сумма дивидендов за 2 года, ₽</a:t>
                      </a:r>
                    </a:p>
                  </a:txBody>
                  <a:tcPr marL="121920" marR="121920" marT="76200" marB="76200" anchor="ctr">
                    <a:solidFill>
                      <a:srgbClr val="D9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563732"/>
                  </a:ext>
                </a:extLst>
              </a:tr>
              <a:tr h="298041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Инвестор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25%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25%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4 386 000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1016820888"/>
                  </a:ext>
                </a:extLst>
              </a:tr>
              <a:tr h="29804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PM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15%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15%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2 631 600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1102910234"/>
                  </a:ext>
                </a:extLst>
              </a:tr>
              <a:tr h="29804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Fullstack-</a:t>
                      </a: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разработчик (лид)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15%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15%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2 631 600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4223310188"/>
                  </a:ext>
                </a:extLst>
              </a:tr>
              <a:tr h="298041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Разработчик (фронтенд/бэкенд)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15%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15%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2 631 600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2636909696"/>
                  </a:ext>
                </a:extLst>
              </a:tr>
              <a:tr h="298041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Эксперт по доступной среде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15%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15%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2 631 600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4175454082"/>
                  </a:ext>
                </a:extLst>
              </a:tr>
              <a:tr h="298041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Контент-менеджер / модератор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15%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15%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2 631 600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2582348423"/>
                  </a:ext>
                </a:extLst>
              </a:tr>
              <a:tr h="298041">
                <a:tc>
                  <a:txBody>
                    <a:bodyPr/>
                    <a:lstStyle/>
                    <a:p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Итого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100%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100%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17 544 000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1427988024"/>
                  </a:ext>
                </a:extLst>
              </a:tr>
            </a:tbl>
          </a:graphicData>
        </a:graphic>
      </p:graphicFrame>
      <p:pic>
        <p:nvPicPr>
          <p:cNvPr id="5" name="Google Shape;245;p22" descr="preencoded.png">
            <a:extLst>
              <a:ext uri="{FF2B5EF4-FFF2-40B4-BE49-F238E27FC236}">
                <a16:creationId xmlns:a16="http://schemas.microsoft.com/office/drawing/2014/main" id="{1F927C83-09F6-4A00-A0EE-77CFFCFC4EF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44543" y="37633"/>
            <a:ext cx="528035" cy="4290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6;p22">
            <a:extLst>
              <a:ext uri="{FF2B5EF4-FFF2-40B4-BE49-F238E27FC236}">
                <a16:creationId xmlns:a16="http://schemas.microsoft.com/office/drawing/2014/main" id="{2D94B4B9-B57D-41B0-8112-14916B2C942D}"/>
              </a:ext>
            </a:extLst>
          </p:cNvPr>
          <p:cNvSpPr/>
          <p:nvPr/>
        </p:nvSpPr>
        <p:spPr>
          <a:xfrm>
            <a:off x="235611" y="3571943"/>
            <a:ext cx="433639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36"/>
              <a:buFont typeface="Host Grotesk Medium"/>
              <a:buNone/>
            </a:pPr>
            <a:r>
              <a:rPr lang="ru-RU" sz="1800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NPV, IRR, окупаемость</a:t>
            </a:r>
          </a:p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36"/>
              <a:buFont typeface="Host Grotesk Medium"/>
              <a:buNone/>
            </a:pPr>
            <a:r>
              <a:rPr lang="ru-RU" sz="1800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Безрисковая ставка – 14,5%</a:t>
            </a:r>
            <a:br>
              <a:rPr lang="ru-RU" sz="1800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ru-RU" sz="1800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Премия за риск стартапа - 5,5</a:t>
            </a:r>
          </a:p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36"/>
              <a:buFont typeface="Host Grotesk Medium"/>
              <a:buNone/>
            </a:pPr>
            <a:r>
              <a:rPr lang="ru-RU" sz="1800" b="1" i="0" u="none" strike="noStrike" cap="none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Ставка дисконтирования - 20%</a:t>
            </a:r>
          </a:p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36"/>
              <a:buFont typeface="Host Grotesk Medium"/>
              <a:buNone/>
            </a:pPr>
            <a:endParaRPr lang="ru-RU" sz="1800" b="1" i="0" u="none" strike="noStrike" cap="none" dirty="0">
              <a:solidFill>
                <a:srgbClr val="2E3C4E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36"/>
              <a:buFont typeface="Host Grotesk Medium"/>
              <a:buNone/>
            </a:pPr>
            <a:endParaRPr lang="ru-RU" sz="2036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18DB46A-5A24-419A-B85F-A23D4738DD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628137"/>
              </p:ext>
            </p:extLst>
          </p:nvPr>
        </p:nvGraphicFramePr>
        <p:xfrm>
          <a:off x="4703735" y="3532340"/>
          <a:ext cx="4204654" cy="144780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774556">
                  <a:extLst>
                    <a:ext uri="{9D8B030D-6E8A-4147-A177-3AD203B41FA5}">
                      <a16:colId xmlns:a16="http://schemas.microsoft.com/office/drawing/2014/main" val="20587045"/>
                    </a:ext>
                  </a:extLst>
                </a:gridCol>
                <a:gridCol w="2430098">
                  <a:extLst>
                    <a:ext uri="{9D8B030D-6E8A-4147-A177-3AD203B41FA5}">
                      <a16:colId xmlns:a16="http://schemas.microsoft.com/office/drawing/2014/main" val="16284277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Показатель</a:t>
                      </a:r>
                    </a:p>
                  </a:txBody>
                  <a:tcPr marR="121920" marT="76200" marB="76200" anchor="ctr">
                    <a:solidFill>
                      <a:srgbClr val="D9ED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Значение</a:t>
                      </a:r>
                    </a:p>
                  </a:txBody>
                  <a:tcPr marL="121920" marR="121920" marT="76200" marB="76200" anchor="ctr">
                    <a:solidFill>
                      <a:srgbClr val="D9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0646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NPV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12 960 000 ₽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27592656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b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IRR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~250%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Comfortaa SemiBold" panose="020B0604020202020204" charset="0"/>
                      </a:endParaRP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883205756"/>
                  </a:ext>
                </a:extLst>
              </a:tr>
              <a:tr h="222314"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Срок окупаемости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7 месяцев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omfortaa SemiBold" panose="020B0604020202020204" charset="0"/>
                        </a:rPr>
                        <a:t> (после получения лицензионного платежа)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42735790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2800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4"/>
          <p:cNvSpPr/>
          <p:nvPr/>
        </p:nvSpPr>
        <p:spPr>
          <a:xfrm>
            <a:off x="105950" y="107525"/>
            <a:ext cx="8455200" cy="2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695"/>
              <a:buFont typeface="Host Grotesk Medium"/>
              <a:buNone/>
            </a:pPr>
            <a:r>
              <a:rPr lang="ru" sz="1695" i="0" u="none" strike="noStrike" cap="none">
                <a:solidFill>
                  <a:srgbClr val="2E3C4E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Использование IT-решений, геосервисов, цифровых платформ</a:t>
            </a:r>
            <a:endParaRPr sz="1695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60" name="Google Shape;260;p2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875" y="605525"/>
            <a:ext cx="2869626" cy="708248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4"/>
          <p:cNvSpPr/>
          <p:nvPr/>
        </p:nvSpPr>
        <p:spPr>
          <a:xfrm>
            <a:off x="220588" y="649375"/>
            <a:ext cx="2796900" cy="1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47"/>
              <a:buFont typeface="Host Grotesk Medium"/>
              <a:buNone/>
            </a:pPr>
            <a:r>
              <a:rPr lang="ru" sz="1050" b="1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Веб-сайт с адаптивной вёрсткой</a:t>
            </a:r>
            <a:endParaRPr sz="1050" b="1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62" name="Google Shape;262;p24"/>
          <p:cNvSpPr/>
          <p:nvPr/>
        </p:nvSpPr>
        <p:spPr>
          <a:xfrm>
            <a:off x="203700" y="869610"/>
            <a:ext cx="26937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55"/>
              <a:buFont typeface="Roboto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Корректно отображается на ПК, планшетах и смартфонах.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63" name="Google Shape;263;p2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0200" y="605525"/>
            <a:ext cx="2628901" cy="70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4"/>
          <p:cNvSpPr/>
          <p:nvPr/>
        </p:nvSpPr>
        <p:spPr>
          <a:xfrm>
            <a:off x="3189076" y="669313"/>
            <a:ext cx="1619400" cy="1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47"/>
              <a:buFont typeface="Host Grotesk Medium"/>
              <a:buNone/>
            </a:pPr>
            <a:r>
              <a:rPr lang="ru" sz="1147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Мобильная версия</a:t>
            </a:r>
            <a:endParaRPr sz="1147"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65" name="Google Shape;265;p24"/>
          <p:cNvSpPr/>
          <p:nvPr/>
        </p:nvSpPr>
        <p:spPr>
          <a:xfrm>
            <a:off x="3178425" y="869600"/>
            <a:ext cx="26289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55"/>
              <a:buFont typeface="Roboto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Упрощённая навигация для пользователей всех возрастов.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66" name="Google Shape;266;p2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1800" y="458275"/>
            <a:ext cx="3336674" cy="90225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4"/>
          <p:cNvSpPr/>
          <p:nvPr/>
        </p:nvSpPr>
        <p:spPr>
          <a:xfrm>
            <a:off x="6145529" y="502125"/>
            <a:ext cx="2693700" cy="1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47"/>
              <a:buFont typeface="Host Grotesk Medium"/>
              <a:buNone/>
            </a:pPr>
            <a:r>
              <a:rPr lang="ru" sz="1100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Геоинформационные метки</a:t>
            </a:r>
            <a:endParaRPr sz="1100"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68" name="Google Shape;268;p24"/>
          <p:cNvSpPr/>
          <p:nvPr/>
        </p:nvSpPr>
        <p:spPr>
          <a:xfrm>
            <a:off x="5871175" y="655625"/>
            <a:ext cx="3144900" cy="3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55"/>
              <a:buFont typeface="Roboto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Интеграция с Яндекс.Картами / 2ГИС для отображения объектов на карте с фильтрацией по параметрам доступности.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69" name="Google Shape;269;p2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6950" y="1431750"/>
            <a:ext cx="3956225" cy="859263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4"/>
          <p:cNvSpPr/>
          <p:nvPr/>
        </p:nvSpPr>
        <p:spPr>
          <a:xfrm>
            <a:off x="199663" y="1504739"/>
            <a:ext cx="1164000" cy="1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47"/>
              <a:buFont typeface="Host Grotesk Medium"/>
              <a:buNone/>
            </a:pPr>
            <a:r>
              <a:rPr lang="ru" sz="1147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API</a:t>
            </a:r>
            <a:endParaRPr sz="1147"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71" name="Google Shape;271;p24"/>
          <p:cNvSpPr/>
          <p:nvPr/>
        </p:nvSpPr>
        <p:spPr>
          <a:xfrm>
            <a:off x="224660" y="1712550"/>
            <a:ext cx="3760800" cy="3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55"/>
              <a:buFont typeface="Roboto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Для автоматического импорта данных от партнёров (отели могут загружать свои данные через CSV или API).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72" name="Google Shape;272;p2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38400" y="1431750"/>
            <a:ext cx="4784676" cy="88275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4"/>
          <p:cNvSpPr/>
          <p:nvPr/>
        </p:nvSpPr>
        <p:spPr>
          <a:xfrm>
            <a:off x="4436855" y="1504738"/>
            <a:ext cx="3583500" cy="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47"/>
              <a:buFont typeface="Host Grotesk Medium"/>
              <a:buNone/>
            </a:pPr>
            <a:r>
              <a:rPr lang="ru" sz="1100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Система управления контентом (CMS)</a:t>
            </a:r>
            <a:endParaRPr sz="1100"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74" name="Google Shape;274;p24"/>
          <p:cNvSpPr/>
          <p:nvPr/>
        </p:nvSpPr>
        <p:spPr>
          <a:xfrm>
            <a:off x="4436852" y="1723800"/>
            <a:ext cx="4536000" cy="5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55"/>
              <a:buFont typeface="Roboto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Позволяет модераторам обновлять базу льгот, управлять каталогом объектов и модерировать отзывы без программиста.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75" name="Google Shape;275;p24"/>
          <p:cNvSpPr/>
          <p:nvPr/>
        </p:nvSpPr>
        <p:spPr>
          <a:xfrm>
            <a:off x="220597" y="2376775"/>
            <a:ext cx="43878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204"/>
              <a:buFont typeface="Host Grotesk Medium"/>
              <a:buNone/>
            </a:pPr>
            <a:r>
              <a:rPr lang="ru" sz="1204" b="1" i="0" u="sng" strike="noStrike" cap="none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Специальные цифровые решения для доступности</a:t>
            </a:r>
            <a:endParaRPr sz="1204" b="1" i="0" u="sng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76" name="Google Shape;276;p24"/>
          <p:cNvSpPr/>
          <p:nvPr/>
        </p:nvSpPr>
        <p:spPr>
          <a:xfrm>
            <a:off x="105950" y="2607263"/>
            <a:ext cx="7474500" cy="4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18784" marR="0" lvl="0" indent="-151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Roboto"/>
              <a:buChar char="•"/>
            </a:pPr>
            <a:r>
              <a:rPr lang="ru" sz="1100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Голосовое управление</a:t>
            </a: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— интеграция с экранными дикторами для незрячих пользователей.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18784" marR="0" lvl="0" indent="-151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Roboto"/>
              <a:buChar char="•"/>
            </a:pPr>
            <a:r>
              <a:rPr lang="ru" sz="1100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Контрастная тема</a:t>
            </a: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— переключатель «Высокий контраст» для слабовидящих.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18784" marR="0" lvl="0" indent="-151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Roboto"/>
              <a:buChar char="•"/>
            </a:pPr>
            <a:r>
              <a:rPr lang="ru" sz="1100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Поддержка клавиатурной навигации</a:t>
            </a: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— все элементы доступны через Tab и Enter.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18784" marR="0" lvl="0" indent="-151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Roboto"/>
              <a:buChar char="•"/>
            </a:pPr>
            <a:r>
              <a:rPr lang="ru" sz="1100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Alt-тексты</a:t>
            </a: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для всех изображений.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77" name="Google Shape;277;p24"/>
          <p:cNvSpPr/>
          <p:nvPr/>
        </p:nvSpPr>
        <p:spPr>
          <a:xfrm>
            <a:off x="3985447" y="3248967"/>
            <a:ext cx="32862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204"/>
              <a:buFont typeface="Host Grotesk Medium"/>
              <a:buNone/>
            </a:pPr>
            <a:r>
              <a:rPr lang="ru" sz="1204" b="1" i="0" u="sng" strike="noStrike" cap="none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Цифровые инструменты для бизнеса</a:t>
            </a:r>
            <a:endParaRPr sz="1204" b="1" i="0" u="sng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78" name="Google Shape;278;p24"/>
          <p:cNvSpPr/>
          <p:nvPr/>
        </p:nvSpPr>
        <p:spPr>
          <a:xfrm>
            <a:off x="3985450" y="3518425"/>
            <a:ext cx="51585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18784" marR="0" lvl="0" indent="-151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Личный кабинет отельера для управления карточкой объекта.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18784" marR="0" lvl="0" indent="-151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Статистика по бронированиям и отзывам.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18784" marR="0" lvl="0" indent="-151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Возможность отвечать на отзывы — прямой диалог с гостями.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79" name="Google Shape;279;p24"/>
          <p:cNvSpPr/>
          <p:nvPr/>
        </p:nvSpPr>
        <p:spPr>
          <a:xfrm>
            <a:off x="203697" y="4121167"/>
            <a:ext cx="3855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204"/>
              <a:buFont typeface="Host Grotesk Medium"/>
              <a:buNone/>
            </a:pPr>
            <a:r>
              <a:rPr lang="ru" sz="1204" b="1" i="0" u="sng" strike="noStrike" cap="none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Платформа для будущего масштабирования</a:t>
            </a:r>
            <a:endParaRPr sz="1204" b="1" i="0" u="sng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80" name="Google Shape;280;p24"/>
          <p:cNvSpPr/>
          <p:nvPr/>
        </p:nvSpPr>
        <p:spPr>
          <a:xfrm>
            <a:off x="105947" y="4345730"/>
            <a:ext cx="7893900" cy="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85"/>
              <a:buFont typeface="Roboto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Архитектура проекта предусматривает: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81" name="Google Shape;281;p24"/>
          <p:cNvSpPr/>
          <p:nvPr/>
        </p:nvSpPr>
        <p:spPr>
          <a:xfrm>
            <a:off x="105947" y="4501864"/>
            <a:ext cx="74745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18784" marR="0" lvl="0" indent="-151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Интеграцию с санаториями Минобороны (обмен данными через защищённые каналы).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18784" marR="0" lvl="0" indent="-151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Подключение к программе туристического кешбэка.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18784" marR="0" lvl="0" indent="-151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Разработку нативного мобильного приложения (iOS / Android) на втором этапе.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5"/>
          <p:cNvSpPr/>
          <p:nvPr/>
        </p:nvSpPr>
        <p:spPr>
          <a:xfrm>
            <a:off x="851900" y="26225"/>
            <a:ext cx="7293300" cy="3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2217"/>
              <a:buFont typeface="Host Grotesk Medium"/>
              <a:buNone/>
            </a:pPr>
            <a:r>
              <a:rPr lang="ru" sz="1700" b="1" i="0" u="none" strike="noStrike" cap="none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Соответствие принципам устойчивого развития (ESG)</a:t>
            </a:r>
            <a:endParaRPr sz="1700"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87" name="Google Shape;287;p25"/>
          <p:cNvSpPr/>
          <p:nvPr/>
        </p:nvSpPr>
        <p:spPr>
          <a:xfrm>
            <a:off x="194688" y="281825"/>
            <a:ext cx="2856900" cy="3893400"/>
          </a:xfrm>
          <a:prstGeom prst="roundRect">
            <a:avLst>
              <a:gd name="adj" fmla="val 1786"/>
            </a:avLst>
          </a:prstGeom>
          <a:solidFill>
            <a:srgbClr val="D9EDF2"/>
          </a:solidFill>
          <a:ln w="7675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700" tIns="73700" rIns="73700" bIns="73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5"/>
          <p:cNvSpPr/>
          <p:nvPr/>
        </p:nvSpPr>
        <p:spPr>
          <a:xfrm>
            <a:off x="261613" y="370350"/>
            <a:ext cx="25740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88"/>
              <a:buFont typeface="Host Grotesk Medium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Социальная устойчивость (Social)</a:t>
            </a:r>
            <a:endParaRPr sz="1200" i="0" u="none" strike="noStrike" cap="none">
              <a:solidFill>
                <a:srgbClr val="000000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289" name="Google Shape;289;p25"/>
          <p:cNvSpPr/>
          <p:nvPr/>
        </p:nvSpPr>
        <p:spPr>
          <a:xfrm>
            <a:off x="261713" y="816341"/>
            <a:ext cx="2789700" cy="36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80160" marR="0" lvl="0" indent="-193711" algn="l" rtl="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Возвращение ветеранов боевых действий к полноценному туризму и оздоровлению.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0160" marR="0" lvl="0" indent="-193711" algn="l" rtl="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Снятие психологических барьеров — человек знает, что его встретят, а не откажут.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0160" marR="0" lvl="0" indent="-193711" algn="l" rtl="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Укрепление семейных связей через совместный отдых (на каждого ветерана приходится в среднем 3 сопровождающих: жена, дети, родители).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0160" marR="0" lvl="0" indent="-193711" algn="l" rtl="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Создание новых рабочих мест: контент-менеджеры, модераторы, эксперты по доступной среде, операторы поддержки.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0160" marR="0" lvl="0" indent="-193711" algn="l" rtl="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Вовлечение локальных сообществ в приём гостей.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90" name="Google Shape;290;p25"/>
          <p:cNvSpPr/>
          <p:nvPr/>
        </p:nvSpPr>
        <p:spPr>
          <a:xfrm>
            <a:off x="3138550" y="281825"/>
            <a:ext cx="2910900" cy="3893400"/>
          </a:xfrm>
          <a:prstGeom prst="roundRect">
            <a:avLst>
              <a:gd name="adj" fmla="val 1786"/>
            </a:avLst>
          </a:prstGeom>
          <a:solidFill>
            <a:srgbClr val="D9EDF2"/>
          </a:solidFill>
          <a:ln w="7675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700" tIns="73700" rIns="73700" bIns="73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5"/>
          <p:cNvSpPr/>
          <p:nvPr/>
        </p:nvSpPr>
        <p:spPr>
          <a:xfrm>
            <a:off x="3259749" y="370353"/>
            <a:ext cx="26685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88"/>
              <a:buFont typeface="Host Grotesk Medium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Экономическая устойчивость (Economic)</a:t>
            </a:r>
            <a:endParaRPr sz="1200" i="0" u="none" strike="noStrike" cap="none">
              <a:solidFill>
                <a:srgbClr val="0000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292" name="Google Shape;292;p25"/>
          <p:cNvSpPr/>
          <p:nvPr/>
        </p:nvSpPr>
        <p:spPr>
          <a:xfrm>
            <a:off x="3206188" y="816352"/>
            <a:ext cx="2668500" cy="27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80160" marR="0" lvl="0" indent="-193711" algn="l" rtl="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Прямой приток платёжеспособных гостей в туристический бизнес в низкий сезон.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0160" marR="0" lvl="0" indent="-193711" algn="l" rtl="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Снижение издержек бизнеса на привлечение клиентов через целевую платформу.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0160" marR="0" lvl="0" indent="-193711" algn="l" rtl="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Рост загрузки отелей и санаториев за счёт новой, стабильной аудитории.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0160" marR="0" lvl="0" indent="-193711" algn="l" rtl="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Модель монетизации обеспечивает самоокупаемость платформы со второго года.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93" name="Google Shape;293;p25"/>
          <p:cNvSpPr/>
          <p:nvPr/>
        </p:nvSpPr>
        <p:spPr>
          <a:xfrm>
            <a:off x="6136562" y="281825"/>
            <a:ext cx="2910900" cy="3893400"/>
          </a:xfrm>
          <a:prstGeom prst="roundRect">
            <a:avLst>
              <a:gd name="adj" fmla="val 1786"/>
            </a:avLst>
          </a:prstGeom>
          <a:solidFill>
            <a:srgbClr val="D9EDF2"/>
          </a:solidFill>
          <a:ln w="7675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700" tIns="73700" rIns="73700" bIns="73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25"/>
          <p:cNvSpPr/>
          <p:nvPr/>
        </p:nvSpPr>
        <p:spPr>
          <a:xfrm>
            <a:off x="6257773" y="370353"/>
            <a:ext cx="26685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88"/>
              <a:buFont typeface="Host Grotesk Medium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Экологическая устойчивость (Environmental)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95" name="Google Shape;295;p25"/>
          <p:cNvSpPr/>
          <p:nvPr/>
        </p:nvSpPr>
        <p:spPr>
          <a:xfrm>
            <a:off x="6231962" y="816350"/>
            <a:ext cx="2720100" cy="21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80160" marR="0" lvl="0" indent="-193711" algn="l" rtl="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Цифровая платформа сокращает использование бумажных брошюр, каталогов и рекламных раздаток.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0160" marR="0" lvl="0" indent="-193711" algn="l" rtl="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Поощрение партнёров, использующих энергосберегающие технологии и локальные продукты.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80160" marR="0" lvl="0" indent="-193711" algn="l" rtl="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Снижение углеродного следа за счёт оптимизации поездок (туристы выбирают объекты, максимально соответствующие их потребностям, исключая лишние переезды).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96" name="Google Shape;296;p25"/>
          <p:cNvSpPr/>
          <p:nvPr/>
        </p:nvSpPr>
        <p:spPr>
          <a:xfrm>
            <a:off x="45900" y="4243725"/>
            <a:ext cx="8486700" cy="3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773"/>
              <a:buFont typeface="Host Grotesk Medium"/>
              <a:buNone/>
            </a:pPr>
            <a:r>
              <a:rPr lang="ru" sz="1573" b="1" i="0" u="none" strike="noStrike" cap="none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Вклад в сохранение культурного и природного наследия</a:t>
            </a:r>
            <a:endParaRPr sz="1573"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97" name="Google Shape;297;p25"/>
          <p:cNvSpPr/>
          <p:nvPr/>
        </p:nvSpPr>
        <p:spPr>
          <a:xfrm>
            <a:off x="45900" y="4479700"/>
            <a:ext cx="9052200" cy="5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9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87"/>
              <a:buFont typeface="Roboto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Проект способствует развитию внутреннего туризма, направляя поток в регионы России, включая малые города и сельские территории. Ветераны и их семьи открывают для себя страну, знакомятся с её культурой и природой — это формирует бережное отношение к наследию и создаёт экономические стимулы для его сохранения.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6"/>
          <p:cNvSpPr/>
          <p:nvPr/>
        </p:nvSpPr>
        <p:spPr>
          <a:xfrm>
            <a:off x="1591250" y="65525"/>
            <a:ext cx="4777800" cy="3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811"/>
              <a:buFont typeface="Host Grotesk Medium"/>
              <a:buNone/>
            </a:pPr>
            <a:r>
              <a:rPr lang="ru" sz="1600" i="0" u="none" strike="noStrike" cap="none">
                <a:solidFill>
                  <a:srgbClr val="2E3C4E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Проработка этапов, клиентского опыта</a:t>
            </a:r>
            <a:endParaRPr sz="16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03" name="Google Shape;303;p26"/>
          <p:cNvSpPr/>
          <p:nvPr/>
        </p:nvSpPr>
        <p:spPr>
          <a:xfrm>
            <a:off x="2536825" y="301196"/>
            <a:ext cx="409590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465"/>
              <a:buFont typeface="Host Grotesk Medium"/>
              <a:buNone/>
            </a:pPr>
            <a:r>
              <a:rPr lang="ru" sz="1300" i="0" u="none" strike="noStrike" cap="none">
                <a:solidFill>
                  <a:srgbClr val="2E3C4E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Путь гостя на платформе «Маяк»</a:t>
            </a:r>
            <a:endParaRPr sz="13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04" name="Google Shape;304;p26"/>
          <p:cNvSpPr/>
          <p:nvPr/>
        </p:nvSpPr>
        <p:spPr>
          <a:xfrm>
            <a:off x="0" y="453496"/>
            <a:ext cx="198000" cy="2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Host Grotesk Light"/>
              <a:buNone/>
            </a:pPr>
            <a:r>
              <a:rPr lang="ru" sz="1132" i="0" u="none" strike="noStrike" cap="none">
                <a:solidFill>
                  <a:srgbClr val="384653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01</a:t>
            </a:r>
            <a:endParaRPr sz="1132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05" name="Google Shape;305;p26"/>
          <p:cNvSpPr/>
          <p:nvPr/>
        </p:nvSpPr>
        <p:spPr>
          <a:xfrm>
            <a:off x="-38800" y="789544"/>
            <a:ext cx="4422600" cy="231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70475" tIns="70475" rIns="70475" bIns="7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06" name="Google Shape;306;p26"/>
          <p:cNvSpPr/>
          <p:nvPr/>
        </p:nvSpPr>
        <p:spPr>
          <a:xfrm>
            <a:off x="160950" y="865800"/>
            <a:ext cx="14697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86"/>
              <a:buFont typeface="Host Grotesk Medium"/>
              <a:buNone/>
            </a:pPr>
            <a:r>
              <a:rPr lang="ru" sz="13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Шаг 1. Контакт</a:t>
            </a:r>
            <a:endParaRPr sz="13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07" name="Google Shape;307;p26"/>
          <p:cNvSpPr/>
          <p:nvPr/>
        </p:nvSpPr>
        <p:spPr>
          <a:xfrm>
            <a:off x="63175" y="1177275"/>
            <a:ext cx="4422600" cy="15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Roboto"/>
              <a:buNone/>
            </a:pPr>
            <a:r>
              <a:rPr lang="ru" sz="13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Пользователь узнаёт о платформе через ветеранскую организацию, фонд </a:t>
            </a:r>
            <a:endParaRPr sz="1300" i="0" u="none" strike="noStrike" cap="none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Roboto"/>
              <a:buNone/>
            </a:pPr>
            <a:r>
              <a:rPr lang="ru" sz="13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«Защитники Отечества», военкомат, профильные чаты или социальные сети. Переходит на сайт.</a:t>
            </a:r>
            <a:endParaRPr sz="13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08" name="Google Shape;308;p26"/>
          <p:cNvSpPr/>
          <p:nvPr/>
        </p:nvSpPr>
        <p:spPr>
          <a:xfrm>
            <a:off x="4485776" y="445542"/>
            <a:ext cx="198000" cy="2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Host Grotesk Light"/>
              <a:buNone/>
            </a:pPr>
            <a:r>
              <a:rPr lang="ru" sz="1132" i="0" u="none" strike="noStrike" cap="none">
                <a:solidFill>
                  <a:srgbClr val="384653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02</a:t>
            </a:r>
            <a:endParaRPr sz="1432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09" name="Google Shape;309;p26"/>
          <p:cNvSpPr/>
          <p:nvPr/>
        </p:nvSpPr>
        <p:spPr>
          <a:xfrm rot="10800000" flipH="1">
            <a:off x="4383800" y="788074"/>
            <a:ext cx="4777800" cy="195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70475" tIns="70475" rIns="70475" bIns="7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10" name="Google Shape;310;p26"/>
          <p:cNvSpPr/>
          <p:nvPr/>
        </p:nvSpPr>
        <p:spPr>
          <a:xfrm>
            <a:off x="4485775" y="863625"/>
            <a:ext cx="4600800" cy="5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86"/>
              <a:buFont typeface="Host Grotesk Medium"/>
              <a:buNone/>
            </a:pPr>
            <a:r>
              <a:rPr lang="ru" sz="13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Шаг 2. Регистрация и подтверждение </a:t>
            </a:r>
            <a:r>
              <a:rPr lang="ru" sz="1300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с</a:t>
            </a:r>
            <a:r>
              <a:rPr lang="ru" sz="13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татуса</a:t>
            </a:r>
            <a:endParaRPr sz="13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11" name="Google Shape;311;p26"/>
          <p:cNvSpPr/>
          <p:nvPr/>
        </p:nvSpPr>
        <p:spPr>
          <a:xfrm>
            <a:off x="4485775" y="1178986"/>
            <a:ext cx="4422600" cy="9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Roboto"/>
              <a:buNone/>
            </a:pPr>
            <a:r>
              <a:rPr lang="ru" sz="13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Регистрируется по email или номеру телефона. Подтверждает свой статус (загрузка удостоверения ветерана или справки) — это даёт доступ ко всем спецпредложениям.</a:t>
            </a:r>
            <a:endParaRPr sz="13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12" name="Google Shape;312;p26"/>
          <p:cNvSpPr/>
          <p:nvPr/>
        </p:nvSpPr>
        <p:spPr>
          <a:xfrm>
            <a:off x="0" y="2556824"/>
            <a:ext cx="198000" cy="2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Host Grotesk Light"/>
              <a:buNone/>
            </a:pPr>
            <a:r>
              <a:rPr lang="ru" sz="1132" i="0" u="none" strike="noStrike" cap="none">
                <a:solidFill>
                  <a:srgbClr val="384653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03</a:t>
            </a:r>
            <a:endParaRPr sz="1132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13" name="Google Shape;313;p26"/>
          <p:cNvSpPr/>
          <p:nvPr/>
        </p:nvSpPr>
        <p:spPr>
          <a:xfrm>
            <a:off x="0" y="2894808"/>
            <a:ext cx="4422600" cy="231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70475" tIns="70475" rIns="70475" bIns="7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14" name="Google Shape;314;p26"/>
          <p:cNvSpPr/>
          <p:nvPr/>
        </p:nvSpPr>
        <p:spPr>
          <a:xfrm>
            <a:off x="160950" y="3059600"/>
            <a:ext cx="33738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86"/>
              <a:buFont typeface="Host Grotesk Medium"/>
              <a:buNone/>
            </a:pPr>
            <a:r>
              <a:rPr lang="ru" sz="13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Шаг 3. Информационный гид</a:t>
            </a:r>
            <a:endParaRPr sz="13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15" name="Google Shape;315;p26"/>
          <p:cNvSpPr/>
          <p:nvPr/>
        </p:nvSpPr>
        <p:spPr>
          <a:xfrm>
            <a:off x="63175" y="3314550"/>
            <a:ext cx="4320600" cy="15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Roboto"/>
              <a:buNone/>
            </a:pPr>
            <a:r>
              <a:rPr lang="ru" sz="13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Выбирает свой статус из списка. Получает персонализированный перечень федеральных и региональных льгот с прямыми ссылками на официальные источники. Вся информация структурирована и актуализируется ежеквартально.</a:t>
            </a:r>
            <a:endParaRPr sz="13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16" name="Google Shape;316;p26"/>
          <p:cNvSpPr/>
          <p:nvPr/>
        </p:nvSpPr>
        <p:spPr>
          <a:xfrm>
            <a:off x="4485776" y="2556824"/>
            <a:ext cx="198000" cy="2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Host Grotesk Light"/>
              <a:buNone/>
            </a:pPr>
            <a:r>
              <a:rPr lang="ru" sz="1132" i="0" u="none" strike="noStrike" cap="none">
                <a:solidFill>
                  <a:srgbClr val="384653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04</a:t>
            </a:r>
            <a:endParaRPr sz="1132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17" name="Google Shape;317;p26"/>
          <p:cNvSpPr/>
          <p:nvPr/>
        </p:nvSpPr>
        <p:spPr>
          <a:xfrm>
            <a:off x="4383800" y="2894800"/>
            <a:ext cx="4777800" cy="195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70475" tIns="70475" rIns="70475" bIns="7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18" name="Google Shape;318;p26"/>
          <p:cNvSpPr/>
          <p:nvPr/>
        </p:nvSpPr>
        <p:spPr>
          <a:xfrm>
            <a:off x="4485774" y="3041088"/>
            <a:ext cx="39993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86"/>
              <a:buFont typeface="Host Grotesk Medium"/>
              <a:buNone/>
            </a:pPr>
            <a:r>
              <a:rPr lang="ru" sz="13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Шаг 4. Поиск объекта размещения</a:t>
            </a:r>
            <a:endParaRPr sz="13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19" name="Google Shape;319;p26"/>
          <p:cNvSpPr/>
          <p:nvPr/>
        </p:nvSpPr>
        <p:spPr>
          <a:xfrm>
            <a:off x="4485775" y="3365530"/>
            <a:ext cx="4422600" cy="13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Roboto"/>
              <a:buNone/>
            </a:pPr>
            <a:r>
              <a:rPr lang="ru" sz="13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Переходит в раздел агрегатора. Отмечает нужные параметры доступной среды (пандус в бассейн, тактильные панели, шрифт Брайля, обученный персонал, проживание с собакой-поводырём и т.д.). </a:t>
            </a:r>
            <a:endParaRPr sz="1300" i="0" u="none" strike="noStrike" cap="none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Roboto"/>
              <a:buNone/>
            </a:pPr>
            <a:r>
              <a:rPr lang="ru" sz="13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Система показывает только те объекты, где все условия подтверждены.</a:t>
            </a:r>
            <a:endParaRPr sz="13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20" name="Google Shape;320;p26"/>
          <p:cNvSpPr/>
          <p:nvPr/>
        </p:nvSpPr>
        <p:spPr>
          <a:xfrm>
            <a:off x="6497900" y="198500"/>
            <a:ext cx="28974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Roboto"/>
              <a:buNone/>
            </a:pPr>
            <a:endParaRPr sz="732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2000"/>
              </a:lnSpc>
              <a:spcBef>
                <a:spcPts val="501"/>
              </a:spcBef>
              <a:spcAft>
                <a:spcPts val="0"/>
              </a:spcAft>
              <a:buClr>
                <a:srgbClr val="384653"/>
              </a:buClr>
              <a:buSzPts val="732"/>
              <a:buFont typeface="Roboto"/>
              <a:buNone/>
            </a:pPr>
            <a:r>
              <a:rPr lang="ru" sz="1032" i="1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«Маяк» – там, где тебя ждут.</a:t>
            </a:r>
            <a:endParaRPr sz="1032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21" name="Google Shape;321;p2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2209" y="-9650"/>
            <a:ext cx="591790" cy="559677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6"/>
          <p:cNvSpPr/>
          <p:nvPr/>
        </p:nvSpPr>
        <p:spPr>
          <a:xfrm>
            <a:off x="1915175" y="1651250"/>
            <a:ext cx="2493225" cy="1087425"/>
          </a:xfrm>
          <a:custGeom>
            <a:avLst/>
            <a:gdLst/>
            <a:ahLst/>
            <a:cxnLst/>
            <a:rect l="l" t="t" r="r" b="b"/>
            <a:pathLst>
              <a:path w="99729" h="43497" extrusionOk="0">
                <a:moveTo>
                  <a:pt x="0" y="25914"/>
                </a:moveTo>
                <a:cubicBezTo>
                  <a:pt x="0" y="33008"/>
                  <a:pt x="10153" y="36628"/>
                  <a:pt x="16883" y="38870"/>
                </a:cubicBezTo>
                <a:cubicBezTo>
                  <a:pt x="32288" y="44003"/>
                  <a:pt x="50018" y="45108"/>
                  <a:pt x="65570" y="40441"/>
                </a:cubicBezTo>
                <a:cubicBezTo>
                  <a:pt x="72976" y="38219"/>
                  <a:pt x="81350" y="34399"/>
                  <a:pt x="84809" y="27484"/>
                </a:cubicBezTo>
                <a:cubicBezTo>
                  <a:pt x="89472" y="18161"/>
                  <a:pt x="89305" y="0"/>
                  <a:pt x="99729" y="0"/>
                </a:cubicBezTo>
              </a:path>
            </a:pathLst>
          </a:custGeom>
          <a:noFill/>
          <a:ln w="19050" cap="flat" cmpd="sng">
            <a:solidFill>
              <a:srgbClr val="A2B7D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323" name="Google Shape;323;p26"/>
          <p:cNvSpPr/>
          <p:nvPr/>
        </p:nvSpPr>
        <p:spPr>
          <a:xfrm>
            <a:off x="3407175" y="2102775"/>
            <a:ext cx="2856425" cy="1079750"/>
          </a:xfrm>
          <a:custGeom>
            <a:avLst/>
            <a:gdLst/>
            <a:ahLst/>
            <a:cxnLst/>
            <a:rect l="l" t="t" r="r" b="b"/>
            <a:pathLst>
              <a:path w="114257" h="43190" extrusionOk="0">
                <a:moveTo>
                  <a:pt x="0" y="43190"/>
                </a:moveTo>
                <a:cubicBezTo>
                  <a:pt x="0" y="37538"/>
                  <a:pt x="7718" y="34711"/>
                  <a:pt x="12565" y="31803"/>
                </a:cubicBezTo>
                <a:cubicBezTo>
                  <a:pt x="15026" y="30326"/>
                  <a:pt x="16386" y="27391"/>
                  <a:pt x="18847" y="25914"/>
                </a:cubicBezTo>
                <a:cubicBezTo>
                  <a:pt x="29392" y="19586"/>
                  <a:pt x="41961" y="16669"/>
                  <a:pt x="54184" y="15313"/>
                </a:cubicBezTo>
                <a:cubicBezTo>
                  <a:pt x="72745" y="13254"/>
                  <a:pt x="94398" y="20172"/>
                  <a:pt x="109938" y="9816"/>
                </a:cubicBezTo>
                <a:cubicBezTo>
                  <a:pt x="112913" y="7834"/>
                  <a:pt x="112657" y="3197"/>
                  <a:pt x="114257" y="0"/>
                </a:cubicBezTo>
              </a:path>
            </a:pathLst>
          </a:custGeom>
          <a:noFill/>
          <a:ln w="19050" cap="flat" cmpd="sng">
            <a:solidFill>
              <a:srgbClr val="A2B7D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324" name="Google Shape;324;p26"/>
          <p:cNvSpPr/>
          <p:nvPr/>
        </p:nvSpPr>
        <p:spPr>
          <a:xfrm>
            <a:off x="1875925" y="4478200"/>
            <a:ext cx="2546778" cy="411675"/>
          </a:xfrm>
          <a:custGeom>
            <a:avLst/>
            <a:gdLst/>
            <a:ahLst/>
            <a:cxnLst/>
            <a:rect l="l" t="t" r="r" b="b"/>
            <a:pathLst>
              <a:path w="97765" h="16467" extrusionOk="0">
                <a:moveTo>
                  <a:pt x="0" y="0"/>
                </a:moveTo>
                <a:cubicBezTo>
                  <a:pt x="9748" y="19521"/>
                  <a:pt x="42603" y="18021"/>
                  <a:pt x="63999" y="13742"/>
                </a:cubicBezTo>
                <a:cubicBezTo>
                  <a:pt x="75302" y="11481"/>
                  <a:pt x="86238" y="6282"/>
                  <a:pt x="97765" y="6282"/>
                </a:cubicBezTo>
              </a:path>
            </a:pathLst>
          </a:custGeom>
          <a:noFill/>
          <a:ln w="19050" cap="flat" cmpd="sng">
            <a:solidFill>
              <a:srgbClr val="A2B7D2"/>
            </a:solidFill>
            <a:prstDash val="lg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7"/>
          <p:cNvSpPr/>
          <p:nvPr/>
        </p:nvSpPr>
        <p:spPr>
          <a:xfrm>
            <a:off x="79125" y="274349"/>
            <a:ext cx="34599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86"/>
              <a:buFont typeface="Host Grotesk Medium"/>
              <a:buNone/>
            </a:pPr>
            <a:r>
              <a:rPr lang="ru" sz="13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Шаг 5. Выбор и бронирование</a:t>
            </a:r>
            <a:endParaRPr sz="13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30" name="Google Shape;330;p27"/>
          <p:cNvSpPr/>
          <p:nvPr/>
        </p:nvSpPr>
        <p:spPr>
          <a:xfrm>
            <a:off x="79125" y="696850"/>
            <a:ext cx="4068000" cy="13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Roboto"/>
              <a:buNone/>
            </a:pPr>
            <a:r>
              <a:rPr lang="ru" sz="13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Изучает карточку объекта: фотографии, описание, условия для ветеранов, рейтинг, верифицированные отзывы. Оформляет бронирование (на первом этапе — через прямой контакт с отелем, на втором — через интеграцию с платёжным шлюзом).</a:t>
            </a:r>
            <a:endParaRPr sz="13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31" name="Google Shape;331;p27"/>
          <p:cNvSpPr/>
          <p:nvPr/>
        </p:nvSpPr>
        <p:spPr>
          <a:xfrm>
            <a:off x="4501725" y="571875"/>
            <a:ext cx="16692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86"/>
              <a:buFont typeface="Host Grotesk Medium"/>
              <a:buNone/>
            </a:pPr>
            <a:r>
              <a:rPr lang="ru" sz="1300" i="0" u="none" strike="noStrike" cap="none" dirty="0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Шаг 6. Поездка</a:t>
            </a:r>
            <a:endParaRPr sz="13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32" name="Google Shape;332;p27"/>
          <p:cNvSpPr/>
          <p:nvPr/>
        </p:nvSpPr>
        <p:spPr>
          <a:xfrm>
            <a:off x="4501725" y="911261"/>
            <a:ext cx="44226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Roboto"/>
              <a:buNone/>
            </a:pPr>
            <a:r>
              <a:rPr lang="ru" sz="13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Приезжает в объект размещения. Всё, что было заявлено в карточке — подтверждается. Никаких сюрпризов.</a:t>
            </a:r>
            <a:endParaRPr sz="13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33" name="Google Shape;333;p27"/>
          <p:cNvSpPr/>
          <p:nvPr/>
        </p:nvSpPr>
        <p:spPr>
          <a:xfrm>
            <a:off x="15950" y="-73147"/>
            <a:ext cx="198000" cy="2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Host Grotesk Light"/>
              <a:buNone/>
            </a:pPr>
            <a:r>
              <a:rPr lang="ru" sz="1132" i="0" u="none" strike="noStrike" cap="none">
                <a:solidFill>
                  <a:srgbClr val="384653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0</a:t>
            </a:r>
            <a:r>
              <a:rPr lang="ru" sz="1132">
                <a:solidFill>
                  <a:srgbClr val="384653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5</a:t>
            </a:r>
            <a:endParaRPr sz="1132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34" name="Google Shape;334;p27"/>
          <p:cNvSpPr/>
          <p:nvPr/>
        </p:nvSpPr>
        <p:spPr>
          <a:xfrm rot="10800000" flipH="1">
            <a:off x="-31787" y="2286336"/>
            <a:ext cx="4524600" cy="243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70475" tIns="70475" rIns="70475" bIns="7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35" name="Google Shape;335;p27"/>
          <p:cNvSpPr/>
          <p:nvPr/>
        </p:nvSpPr>
        <p:spPr>
          <a:xfrm>
            <a:off x="70187" y="2432250"/>
            <a:ext cx="30519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86"/>
              <a:buFont typeface="Host Grotesk Medium"/>
              <a:buNone/>
            </a:pPr>
            <a:r>
              <a:rPr lang="ru" sz="13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Шаг 7. Отзыв и бонусы</a:t>
            </a:r>
            <a:endParaRPr sz="13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36" name="Google Shape;336;p27"/>
          <p:cNvSpPr/>
          <p:nvPr/>
        </p:nvSpPr>
        <p:spPr>
          <a:xfrm>
            <a:off x="70188" y="2753275"/>
            <a:ext cx="3981900" cy="16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Roboto"/>
              <a:buNone/>
            </a:pPr>
            <a:r>
              <a:rPr lang="ru" sz="13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После поездки в личном кабинете появляется кнопка «Оставить отзыв». Пользователь оценивает объект, пишет комментарий, отмечает, насколько параметры доступной среды соответствовали заявленным. </a:t>
            </a:r>
            <a:endParaRPr sz="1300" i="0" u="none" strike="noStrike" cap="none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Roboto"/>
              <a:buNone/>
            </a:pPr>
            <a:r>
              <a:rPr lang="ru" sz="13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За отзыв начисляются бонусные баллы.</a:t>
            </a:r>
            <a:endParaRPr sz="13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37" name="Google Shape;337;p27"/>
          <p:cNvSpPr/>
          <p:nvPr/>
        </p:nvSpPr>
        <p:spPr>
          <a:xfrm>
            <a:off x="4492781" y="1938306"/>
            <a:ext cx="511500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Host Grotesk Light"/>
              <a:buNone/>
            </a:pPr>
            <a:r>
              <a:rPr lang="ru" sz="1132" i="0" u="none" strike="noStrike" cap="none">
                <a:solidFill>
                  <a:srgbClr val="384653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08</a:t>
            </a:r>
            <a:endParaRPr sz="1132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38" name="Google Shape;338;p27"/>
          <p:cNvSpPr/>
          <p:nvPr/>
        </p:nvSpPr>
        <p:spPr>
          <a:xfrm>
            <a:off x="4492787" y="2286338"/>
            <a:ext cx="4665000" cy="243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70475" tIns="70475" rIns="70475" bIns="7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39" name="Google Shape;339;p27"/>
          <p:cNvSpPr/>
          <p:nvPr/>
        </p:nvSpPr>
        <p:spPr>
          <a:xfrm>
            <a:off x="4492781" y="2432271"/>
            <a:ext cx="21594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86"/>
              <a:buFont typeface="Host Grotesk Medium"/>
              <a:buNone/>
            </a:pPr>
            <a:r>
              <a:rPr lang="ru" sz="13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Шаг 8. Новая поездка</a:t>
            </a:r>
            <a:endParaRPr sz="13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40" name="Google Shape;340;p27"/>
          <p:cNvSpPr/>
          <p:nvPr/>
        </p:nvSpPr>
        <p:spPr>
          <a:xfrm>
            <a:off x="4483463" y="2753288"/>
            <a:ext cx="45726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Roboto"/>
              <a:buNone/>
            </a:pPr>
            <a:r>
              <a:rPr lang="ru" sz="13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Накопленные баллы тратятся на скидку при следующем бронировании.</a:t>
            </a:r>
            <a:endParaRPr sz="1300" i="0" u="none" strike="noStrike" cap="none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Roboto"/>
              <a:buNone/>
            </a:pPr>
            <a:r>
              <a:rPr lang="ru" sz="130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З</a:t>
            </a:r>
            <a:r>
              <a:rPr lang="ru" sz="13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амкнутый цикл: одна поездка ведёт к следующей.</a:t>
            </a:r>
            <a:endParaRPr sz="13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41" name="Google Shape;341;p27"/>
          <p:cNvSpPr/>
          <p:nvPr/>
        </p:nvSpPr>
        <p:spPr>
          <a:xfrm>
            <a:off x="-40800" y="5102697"/>
            <a:ext cx="9207600" cy="75000"/>
          </a:xfrm>
          <a:prstGeom prst="roundRect">
            <a:avLst>
              <a:gd name="adj" fmla="val 0"/>
            </a:avLst>
          </a:prstGeom>
          <a:solidFill>
            <a:srgbClr val="384653">
              <a:alpha val="50200"/>
            </a:srgbClr>
          </a:solidFill>
          <a:ln>
            <a:noFill/>
          </a:ln>
        </p:spPr>
        <p:txBody>
          <a:bodyPr spcFirstLastPara="1" wrap="square" lIns="70475" tIns="70475" rIns="70475" bIns="7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42" name="Google Shape;342;p27"/>
          <p:cNvSpPr/>
          <p:nvPr/>
        </p:nvSpPr>
        <p:spPr>
          <a:xfrm>
            <a:off x="-22850" y="199543"/>
            <a:ext cx="4524600" cy="243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70475" tIns="70475" rIns="70475" bIns="7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43" name="Google Shape;343;p27"/>
          <p:cNvSpPr/>
          <p:nvPr/>
        </p:nvSpPr>
        <p:spPr>
          <a:xfrm>
            <a:off x="4501725" y="199555"/>
            <a:ext cx="4665000" cy="24300"/>
          </a:xfrm>
          <a:prstGeom prst="rect">
            <a:avLst/>
          </a:prstGeom>
          <a:solidFill>
            <a:srgbClr val="C7E0E7"/>
          </a:solidFill>
          <a:ln>
            <a:noFill/>
          </a:ln>
        </p:spPr>
        <p:txBody>
          <a:bodyPr spcFirstLastPara="1" wrap="square" lIns="70475" tIns="70475" rIns="70475" bIns="70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44" name="Google Shape;344;p27"/>
          <p:cNvSpPr/>
          <p:nvPr/>
        </p:nvSpPr>
        <p:spPr>
          <a:xfrm>
            <a:off x="7012" y="2010065"/>
            <a:ext cx="198000" cy="2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Host Grotesk Light"/>
              <a:buNone/>
            </a:pPr>
            <a:r>
              <a:rPr lang="ru" sz="1132" i="0" u="none" strike="noStrike" cap="none">
                <a:solidFill>
                  <a:srgbClr val="384653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07</a:t>
            </a:r>
            <a:endParaRPr sz="1132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45" name="Google Shape;345;p27"/>
          <p:cNvSpPr/>
          <p:nvPr/>
        </p:nvSpPr>
        <p:spPr>
          <a:xfrm>
            <a:off x="7012" y="2010515"/>
            <a:ext cx="198000" cy="2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Host Grotesk Light"/>
              <a:buNone/>
            </a:pPr>
            <a:r>
              <a:rPr lang="ru" sz="1132" i="0" u="none" strike="noStrike" cap="none">
                <a:solidFill>
                  <a:srgbClr val="384653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07</a:t>
            </a:r>
            <a:endParaRPr sz="1132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46" name="Google Shape;346;p27"/>
          <p:cNvSpPr/>
          <p:nvPr/>
        </p:nvSpPr>
        <p:spPr>
          <a:xfrm>
            <a:off x="4492400" y="-56297"/>
            <a:ext cx="198000" cy="2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Host Grotesk Light"/>
              <a:buNone/>
            </a:pPr>
            <a:r>
              <a:rPr lang="ru" sz="1132" i="0" u="none" strike="noStrike" cap="none">
                <a:solidFill>
                  <a:srgbClr val="384653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0</a:t>
            </a:r>
            <a:r>
              <a:rPr lang="ru" sz="1132">
                <a:solidFill>
                  <a:srgbClr val="384653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6</a:t>
            </a:r>
            <a:endParaRPr sz="1132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0" name="Google Shape;322;p26">
            <a:extLst>
              <a:ext uri="{FF2B5EF4-FFF2-40B4-BE49-F238E27FC236}">
                <a16:creationId xmlns:a16="http://schemas.microsoft.com/office/drawing/2014/main" id="{AC3468D0-D397-4583-A11A-2021E9200AF6}"/>
              </a:ext>
            </a:extLst>
          </p:cNvPr>
          <p:cNvSpPr/>
          <p:nvPr/>
        </p:nvSpPr>
        <p:spPr>
          <a:xfrm rot="10291334">
            <a:off x="2921416" y="236019"/>
            <a:ext cx="1566600" cy="339549"/>
          </a:xfrm>
          <a:custGeom>
            <a:avLst/>
            <a:gdLst/>
            <a:ahLst/>
            <a:cxnLst/>
            <a:rect l="l" t="t" r="r" b="b"/>
            <a:pathLst>
              <a:path w="99729" h="43497" extrusionOk="0">
                <a:moveTo>
                  <a:pt x="0" y="25914"/>
                </a:moveTo>
                <a:cubicBezTo>
                  <a:pt x="0" y="33008"/>
                  <a:pt x="10153" y="36628"/>
                  <a:pt x="16883" y="38870"/>
                </a:cubicBezTo>
                <a:cubicBezTo>
                  <a:pt x="32288" y="44003"/>
                  <a:pt x="50018" y="45108"/>
                  <a:pt x="65570" y="40441"/>
                </a:cubicBezTo>
                <a:cubicBezTo>
                  <a:pt x="72976" y="38219"/>
                  <a:pt x="81350" y="34399"/>
                  <a:pt x="84809" y="27484"/>
                </a:cubicBezTo>
                <a:cubicBezTo>
                  <a:pt x="89472" y="18161"/>
                  <a:pt x="89305" y="0"/>
                  <a:pt x="99729" y="0"/>
                </a:cubicBezTo>
              </a:path>
            </a:pathLst>
          </a:custGeom>
          <a:noFill/>
          <a:ln w="19050" cap="flat" cmpd="sng">
            <a:solidFill>
              <a:srgbClr val="A2B7D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1" name="Google Shape;323;p26">
            <a:extLst>
              <a:ext uri="{FF2B5EF4-FFF2-40B4-BE49-F238E27FC236}">
                <a16:creationId xmlns:a16="http://schemas.microsoft.com/office/drawing/2014/main" id="{AA069436-8DD8-4C05-9CE4-742D33FE3908}"/>
              </a:ext>
            </a:extLst>
          </p:cNvPr>
          <p:cNvSpPr/>
          <p:nvPr/>
        </p:nvSpPr>
        <p:spPr>
          <a:xfrm>
            <a:off x="2430961" y="1659758"/>
            <a:ext cx="3051901" cy="1066796"/>
          </a:xfrm>
          <a:custGeom>
            <a:avLst/>
            <a:gdLst/>
            <a:ahLst/>
            <a:cxnLst/>
            <a:rect l="l" t="t" r="r" b="b"/>
            <a:pathLst>
              <a:path w="114257" h="43190" extrusionOk="0">
                <a:moveTo>
                  <a:pt x="0" y="43190"/>
                </a:moveTo>
                <a:cubicBezTo>
                  <a:pt x="0" y="37538"/>
                  <a:pt x="7718" y="34711"/>
                  <a:pt x="12565" y="31803"/>
                </a:cubicBezTo>
                <a:cubicBezTo>
                  <a:pt x="15026" y="30326"/>
                  <a:pt x="16386" y="27391"/>
                  <a:pt x="18847" y="25914"/>
                </a:cubicBezTo>
                <a:cubicBezTo>
                  <a:pt x="29392" y="19586"/>
                  <a:pt x="41961" y="16669"/>
                  <a:pt x="54184" y="15313"/>
                </a:cubicBezTo>
                <a:cubicBezTo>
                  <a:pt x="72745" y="13254"/>
                  <a:pt x="94398" y="20172"/>
                  <a:pt x="109938" y="9816"/>
                </a:cubicBezTo>
                <a:cubicBezTo>
                  <a:pt x="112913" y="7834"/>
                  <a:pt x="112657" y="3197"/>
                  <a:pt x="114257" y="0"/>
                </a:cubicBezTo>
              </a:path>
            </a:pathLst>
          </a:custGeom>
          <a:noFill/>
          <a:ln w="19050" cap="flat" cmpd="sng">
            <a:solidFill>
              <a:srgbClr val="A2B7D2"/>
            </a:solidFill>
            <a:prstDash val="lgDash"/>
            <a:round/>
            <a:headEnd type="none" w="med" len="med"/>
            <a:tailEnd type="none" w="med" len="med"/>
          </a:ln>
        </p:spPr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1224AA69-F2D6-453E-B2E8-5520BB8AA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711" y="210383"/>
            <a:ext cx="1929539" cy="38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Google Shape;324;p26">
            <a:extLst>
              <a:ext uri="{FF2B5EF4-FFF2-40B4-BE49-F238E27FC236}">
                <a16:creationId xmlns:a16="http://schemas.microsoft.com/office/drawing/2014/main" id="{04852118-8E9F-4C1A-8726-D5153C7C0E57}"/>
              </a:ext>
            </a:extLst>
          </p:cNvPr>
          <p:cNvSpPr/>
          <p:nvPr/>
        </p:nvSpPr>
        <p:spPr>
          <a:xfrm rot="20061289">
            <a:off x="3298844" y="3784986"/>
            <a:ext cx="2369237" cy="789971"/>
          </a:xfrm>
          <a:custGeom>
            <a:avLst/>
            <a:gdLst/>
            <a:ahLst/>
            <a:cxnLst/>
            <a:rect l="l" t="t" r="r" b="b"/>
            <a:pathLst>
              <a:path w="97765" h="16467" extrusionOk="0">
                <a:moveTo>
                  <a:pt x="0" y="0"/>
                </a:moveTo>
                <a:cubicBezTo>
                  <a:pt x="9748" y="19521"/>
                  <a:pt x="42603" y="18021"/>
                  <a:pt x="63999" y="13742"/>
                </a:cubicBezTo>
                <a:cubicBezTo>
                  <a:pt x="75302" y="11481"/>
                  <a:pt x="86238" y="6282"/>
                  <a:pt x="97765" y="6282"/>
                </a:cubicBezTo>
              </a:path>
            </a:pathLst>
          </a:custGeom>
          <a:noFill/>
          <a:ln w="19050" cap="flat" cmpd="sng">
            <a:solidFill>
              <a:srgbClr val="A2B7D2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4" name="Google Shape;320;p26">
            <a:extLst>
              <a:ext uri="{FF2B5EF4-FFF2-40B4-BE49-F238E27FC236}">
                <a16:creationId xmlns:a16="http://schemas.microsoft.com/office/drawing/2014/main" id="{1AC67959-0D5A-4D88-9732-7FD5DC2C2D09}"/>
              </a:ext>
            </a:extLst>
          </p:cNvPr>
          <p:cNvSpPr/>
          <p:nvPr/>
        </p:nvSpPr>
        <p:spPr>
          <a:xfrm>
            <a:off x="6088878" y="4341842"/>
            <a:ext cx="2138849" cy="267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32"/>
              <a:buFont typeface="Roboto"/>
              <a:buNone/>
            </a:pPr>
            <a:endParaRPr sz="732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2000"/>
              </a:lnSpc>
              <a:spcBef>
                <a:spcPts val="501"/>
              </a:spcBef>
              <a:spcAft>
                <a:spcPts val="0"/>
              </a:spcAft>
              <a:buClr>
                <a:srgbClr val="384653"/>
              </a:buClr>
              <a:buSzPts val="732"/>
              <a:buFont typeface="Roboto"/>
              <a:buNone/>
            </a:pPr>
            <a:r>
              <a:rPr lang="ru" sz="1032" i="1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«Маяк» – там, где тебя ждут.</a:t>
            </a:r>
            <a:endParaRPr sz="1032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5" name="Google Shape;321;p26" descr="preencoded.png">
            <a:extLst>
              <a:ext uri="{FF2B5EF4-FFF2-40B4-BE49-F238E27FC236}">
                <a16:creationId xmlns:a16="http://schemas.microsoft.com/office/drawing/2014/main" id="{6605A734-F63D-4AD4-9FC4-7C007C59D28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27727" y="3924301"/>
            <a:ext cx="769038" cy="876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8"/>
          <p:cNvSpPr/>
          <p:nvPr/>
        </p:nvSpPr>
        <p:spPr>
          <a:xfrm>
            <a:off x="167525" y="52025"/>
            <a:ext cx="7834500" cy="2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300"/>
              <a:buFont typeface="Host Grotesk Medium"/>
              <a:buNone/>
            </a:pPr>
            <a:r>
              <a:rPr lang="ru" sz="1300" b="1" i="0" u="none" strike="noStrike" cap="none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Проработка этапов, стандартов обслуживания, маршрутизации</a:t>
            </a:r>
            <a:endParaRPr sz="1300"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52" name="Google Shape;352;p28"/>
          <p:cNvSpPr/>
          <p:nvPr/>
        </p:nvSpPr>
        <p:spPr>
          <a:xfrm>
            <a:off x="167525" y="278972"/>
            <a:ext cx="3787800" cy="2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050"/>
              <a:buFont typeface="Host Grotesk Medium"/>
              <a:buNone/>
            </a:pPr>
            <a:r>
              <a:rPr lang="ru" sz="1050" i="0" u="none" strike="noStrike" cap="none">
                <a:solidFill>
                  <a:srgbClr val="2E3C4E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Стандарты для бизнеса-партнёра</a:t>
            </a:r>
            <a:endParaRPr sz="105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53" name="Google Shape;353;p2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36375"/>
            <a:ext cx="9144002" cy="8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28"/>
          <p:cNvSpPr/>
          <p:nvPr/>
        </p:nvSpPr>
        <p:spPr>
          <a:xfrm>
            <a:off x="26660" y="835900"/>
            <a:ext cx="178200" cy="2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50"/>
              <a:buFont typeface="Host Grotesk Medium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1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55" name="Google Shape;355;p28"/>
          <p:cNvSpPr/>
          <p:nvPr/>
        </p:nvSpPr>
        <p:spPr>
          <a:xfrm>
            <a:off x="251418" y="548225"/>
            <a:ext cx="4475400" cy="2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50"/>
              <a:buFont typeface="Host Grotesk Medium"/>
              <a:buNone/>
            </a:pPr>
            <a:r>
              <a:rPr lang="ru" sz="1200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Честность в описании доступной среды</a:t>
            </a:r>
            <a:endParaRPr sz="1200"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56" name="Google Shape;356;p28"/>
          <p:cNvSpPr/>
          <p:nvPr/>
        </p:nvSpPr>
        <p:spPr>
          <a:xfrm>
            <a:off x="251425" y="793957"/>
            <a:ext cx="88305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00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Отельер отмечает только те параметры, которые реально есть. </a:t>
            </a:r>
            <a:endParaRPr sz="1200" i="0" u="none" strike="noStrike" cap="none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00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За несоответствие — блокировка карточки и потеря рейтинга.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57" name="Google Shape;357;p2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386533"/>
            <a:ext cx="9144002" cy="8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8"/>
          <p:cNvSpPr/>
          <p:nvPr/>
        </p:nvSpPr>
        <p:spPr>
          <a:xfrm>
            <a:off x="73307" y="1662550"/>
            <a:ext cx="131400" cy="2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50"/>
              <a:buFont typeface="Host Grotesk Medium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2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59" name="Google Shape;359;p28"/>
          <p:cNvSpPr/>
          <p:nvPr/>
        </p:nvSpPr>
        <p:spPr>
          <a:xfrm>
            <a:off x="251413" y="1387025"/>
            <a:ext cx="4232400" cy="2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50"/>
              <a:buFont typeface="Host Grotesk Medium"/>
              <a:buNone/>
            </a:pPr>
            <a:r>
              <a:rPr lang="ru" sz="1200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Обученный персонал</a:t>
            </a:r>
            <a:endParaRPr sz="1200"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60" name="Google Shape;360;p28"/>
          <p:cNvSpPr/>
          <p:nvPr/>
        </p:nvSpPr>
        <p:spPr>
          <a:xfrm>
            <a:off x="251425" y="1644051"/>
            <a:ext cx="8830500" cy="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00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Для объектов, заявляющих параметр «обученный персонал по сопровождению», требуется подтверждение прохождения курсов.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61" name="Google Shape;361;p2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36691"/>
            <a:ext cx="9144002" cy="8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8"/>
          <p:cNvSpPr/>
          <p:nvPr/>
        </p:nvSpPr>
        <p:spPr>
          <a:xfrm>
            <a:off x="73308" y="2512700"/>
            <a:ext cx="131400" cy="2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50"/>
              <a:buFont typeface="Host Grotesk Medium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3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63" name="Google Shape;363;p28"/>
          <p:cNvSpPr/>
          <p:nvPr/>
        </p:nvSpPr>
        <p:spPr>
          <a:xfrm>
            <a:off x="251425" y="2260363"/>
            <a:ext cx="5227200" cy="2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50"/>
              <a:buFont typeface="Host Grotesk Medium"/>
              <a:buNone/>
            </a:pPr>
            <a:r>
              <a:rPr lang="ru" sz="1200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Регулярное обновление информации</a:t>
            </a:r>
            <a:endParaRPr sz="1200"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64" name="Google Shape;364;p28"/>
          <p:cNvSpPr/>
          <p:nvPr/>
        </p:nvSpPr>
        <p:spPr>
          <a:xfrm>
            <a:off x="251425" y="2540550"/>
            <a:ext cx="8830500" cy="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00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Карточка объекта должна обновляться не реже одного раза в квартал </a:t>
            </a:r>
            <a:endParaRPr sz="1200" i="0" u="none" strike="noStrike" cap="none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00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(актуальные цены, условия, фотографии)</a:t>
            </a: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65" name="Google Shape;365;p2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086851"/>
            <a:ext cx="9144002" cy="8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8"/>
          <p:cNvSpPr/>
          <p:nvPr/>
        </p:nvSpPr>
        <p:spPr>
          <a:xfrm>
            <a:off x="73307" y="3362850"/>
            <a:ext cx="131400" cy="2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50"/>
              <a:buFont typeface="Host Grotesk Medium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4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67" name="Google Shape;367;p28"/>
          <p:cNvSpPr/>
          <p:nvPr/>
        </p:nvSpPr>
        <p:spPr>
          <a:xfrm>
            <a:off x="288919" y="3110525"/>
            <a:ext cx="4400400" cy="2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50"/>
              <a:buFont typeface="Host Grotesk Medium"/>
              <a:buNone/>
            </a:pPr>
            <a:r>
              <a:rPr lang="ru" sz="1200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Ответ на отзывы</a:t>
            </a:r>
            <a:endParaRPr sz="1200"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68" name="Google Shape;368;p28"/>
          <p:cNvSpPr/>
          <p:nvPr/>
        </p:nvSpPr>
        <p:spPr>
          <a:xfrm>
            <a:off x="251425" y="3390713"/>
            <a:ext cx="8830500" cy="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00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Отельер обязан отвечать на отзывы в течение 7 дней — это стандарт качественного сервиса.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69" name="Google Shape;369;p2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936996"/>
            <a:ext cx="9144002" cy="8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28"/>
          <p:cNvSpPr/>
          <p:nvPr/>
        </p:nvSpPr>
        <p:spPr>
          <a:xfrm>
            <a:off x="73308" y="4213025"/>
            <a:ext cx="131400" cy="2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750"/>
              <a:buFont typeface="Host Grotesk Medium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5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71" name="Google Shape;371;p28"/>
          <p:cNvSpPr/>
          <p:nvPr/>
        </p:nvSpPr>
        <p:spPr>
          <a:xfrm>
            <a:off x="251420" y="3960700"/>
            <a:ext cx="6966600" cy="2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650"/>
              <a:buFont typeface="Host Grotesk Medium"/>
              <a:buNone/>
            </a:pPr>
            <a:r>
              <a:rPr lang="ru" sz="1200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Соблюдение льготных условий</a:t>
            </a:r>
            <a:endParaRPr sz="1200"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72" name="Google Shape;372;p28"/>
          <p:cNvSpPr/>
          <p:nvPr/>
        </p:nvSpPr>
        <p:spPr>
          <a:xfrm>
            <a:off x="251425" y="4240910"/>
            <a:ext cx="8830500" cy="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500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Все заявленные скидки и специальные условия должны предоставляться в полном объёме.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9"/>
          <p:cNvSpPr/>
          <p:nvPr/>
        </p:nvSpPr>
        <p:spPr>
          <a:xfrm>
            <a:off x="1256350" y="79450"/>
            <a:ext cx="6487800" cy="3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692"/>
              <a:buFont typeface="Host Grotesk Medium"/>
              <a:buNone/>
            </a:pPr>
            <a:r>
              <a:rPr lang="ru" sz="1800" i="0" u="none" strike="noStrike" cap="none">
                <a:solidFill>
                  <a:srgbClr val="2E3C4E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Стандарты для модераторов платформы</a:t>
            </a:r>
            <a:endParaRPr sz="18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78" name="Google Shape;378;p2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2658"/>
            <a:ext cx="9144002" cy="895834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29"/>
          <p:cNvSpPr/>
          <p:nvPr/>
        </p:nvSpPr>
        <p:spPr>
          <a:xfrm>
            <a:off x="26812" y="747350"/>
            <a:ext cx="178200" cy="2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494"/>
              <a:buFont typeface="Host Grotesk Medium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1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80" name="Google Shape;380;p29"/>
          <p:cNvSpPr/>
          <p:nvPr/>
        </p:nvSpPr>
        <p:spPr>
          <a:xfrm>
            <a:off x="251471" y="616050"/>
            <a:ext cx="81801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429"/>
              <a:buFont typeface="Host Grotesk Medium"/>
              <a:buNone/>
            </a:pPr>
            <a:r>
              <a:rPr lang="ru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Верификация статуса пользователя</a:t>
            </a:r>
            <a:endParaRPr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81" name="Google Shape;381;p29"/>
          <p:cNvSpPr/>
          <p:nvPr/>
        </p:nvSpPr>
        <p:spPr>
          <a:xfrm>
            <a:off x="251417" y="881062"/>
            <a:ext cx="8830800" cy="1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330"/>
              <a:buFont typeface="Roboto"/>
              <a:buNone/>
            </a:pPr>
            <a:r>
              <a:rPr lang="ru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Каждый пользователь, заявляющий статус участника боевых действий, проходит проверку документов.</a:t>
            </a:r>
            <a:endParaRPr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82" name="Google Shape;382;p2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01409"/>
            <a:ext cx="9144002" cy="895834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29"/>
          <p:cNvSpPr/>
          <p:nvPr/>
        </p:nvSpPr>
        <p:spPr>
          <a:xfrm>
            <a:off x="50057" y="1709375"/>
            <a:ext cx="131700" cy="2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494"/>
              <a:buFont typeface="Host Grotesk Medium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2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84" name="Google Shape;384;p29"/>
          <p:cNvSpPr/>
          <p:nvPr/>
        </p:nvSpPr>
        <p:spPr>
          <a:xfrm>
            <a:off x="251508" y="1564800"/>
            <a:ext cx="87384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429"/>
              <a:buFont typeface="Host Grotesk Medium"/>
              <a:buNone/>
            </a:pPr>
            <a:r>
              <a:rPr lang="ru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Верификация отзывов</a:t>
            </a:r>
            <a:endParaRPr sz="429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29"/>
          <p:cNvSpPr/>
          <p:nvPr/>
        </p:nvSpPr>
        <p:spPr>
          <a:xfrm>
            <a:off x="251417" y="1829814"/>
            <a:ext cx="8830800" cy="1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330"/>
              <a:buFont typeface="Roboto"/>
              <a:buNone/>
            </a:pPr>
            <a:r>
              <a:rPr lang="ru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Отзыв публикуется только после подтверждения факта бронирования и поездки.</a:t>
            </a:r>
            <a:endParaRPr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86" name="Google Shape;386;p2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350161"/>
            <a:ext cx="9144002" cy="895834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29"/>
          <p:cNvSpPr/>
          <p:nvPr/>
        </p:nvSpPr>
        <p:spPr>
          <a:xfrm>
            <a:off x="50054" y="2658138"/>
            <a:ext cx="131700" cy="2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494"/>
              <a:buFont typeface="Host Grotesk Medium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3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88" name="Google Shape;388;p29"/>
          <p:cNvSpPr/>
          <p:nvPr/>
        </p:nvSpPr>
        <p:spPr>
          <a:xfrm>
            <a:off x="251483" y="2513550"/>
            <a:ext cx="86847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429"/>
              <a:buFont typeface="Host Grotesk Medium"/>
              <a:buNone/>
            </a:pPr>
            <a:r>
              <a:rPr lang="ru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Модерация карточек объектов</a:t>
            </a:r>
            <a:endParaRPr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89" name="Google Shape;389;p29"/>
          <p:cNvSpPr/>
          <p:nvPr/>
        </p:nvSpPr>
        <p:spPr>
          <a:xfrm>
            <a:off x="251417" y="2778565"/>
            <a:ext cx="8830800" cy="1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330"/>
              <a:buFont typeface="Roboto"/>
              <a:buNone/>
            </a:pPr>
            <a:r>
              <a:rPr lang="ru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Все карточки проходят проверку на корректность заполнения параметров доступной среды</a:t>
            </a:r>
            <a:r>
              <a:rPr lang="ru" sz="330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33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0" name="Google Shape;390;p2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298914"/>
            <a:ext cx="9144002" cy="895834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29"/>
          <p:cNvSpPr/>
          <p:nvPr/>
        </p:nvSpPr>
        <p:spPr>
          <a:xfrm>
            <a:off x="50054" y="3606888"/>
            <a:ext cx="131700" cy="2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494"/>
              <a:buFont typeface="Host Grotesk Medium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4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92" name="Google Shape;392;p29"/>
          <p:cNvSpPr/>
          <p:nvPr/>
        </p:nvSpPr>
        <p:spPr>
          <a:xfrm>
            <a:off x="251492" y="3462300"/>
            <a:ext cx="8019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429"/>
              <a:buFont typeface="Host Grotesk Medium"/>
              <a:buNone/>
            </a:pPr>
            <a:r>
              <a:rPr lang="ru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Актуализация базы льгот</a:t>
            </a:r>
            <a:endParaRPr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93" name="Google Shape;393;p29"/>
          <p:cNvSpPr/>
          <p:nvPr/>
        </p:nvSpPr>
        <p:spPr>
          <a:xfrm>
            <a:off x="251417" y="3727319"/>
            <a:ext cx="8830800" cy="1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330"/>
              <a:buFont typeface="Roboto"/>
              <a:buNone/>
            </a:pPr>
            <a:r>
              <a:rPr lang="ru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Не реже одного раза в квартал проверяются и обновляются все ссылки на официальные источники.</a:t>
            </a:r>
            <a:endParaRPr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94" name="Google Shape;394;p2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247666"/>
            <a:ext cx="9144002" cy="895834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29"/>
          <p:cNvSpPr/>
          <p:nvPr/>
        </p:nvSpPr>
        <p:spPr>
          <a:xfrm>
            <a:off x="50052" y="4555625"/>
            <a:ext cx="131700" cy="2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494"/>
              <a:buFont typeface="Host Grotesk Medium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5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96" name="Google Shape;396;p29"/>
          <p:cNvSpPr/>
          <p:nvPr/>
        </p:nvSpPr>
        <p:spPr>
          <a:xfrm>
            <a:off x="251507" y="4411050"/>
            <a:ext cx="77397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429"/>
              <a:buFont typeface="Host Grotesk Medium"/>
              <a:buNone/>
            </a:pPr>
            <a:r>
              <a:rPr lang="ru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Работа с жалобами</a:t>
            </a:r>
            <a:endParaRPr b="1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97" name="Google Shape;397;p29"/>
          <p:cNvSpPr/>
          <p:nvPr/>
        </p:nvSpPr>
        <p:spPr>
          <a:xfrm>
            <a:off x="251417" y="4676070"/>
            <a:ext cx="8830800" cy="1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330"/>
              <a:buFont typeface="Roboto"/>
              <a:buNone/>
            </a:pPr>
            <a:r>
              <a:rPr lang="ru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Каждая жалоба пользователя рассматривается в течение 3 рабочих дней.</a:t>
            </a:r>
            <a:endParaRPr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0"/>
          <p:cNvSpPr/>
          <p:nvPr/>
        </p:nvSpPr>
        <p:spPr>
          <a:xfrm>
            <a:off x="2253300" y="247150"/>
            <a:ext cx="46374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787"/>
              <a:buFont typeface="Host Grotesk Medium"/>
              <a:buNone/>
            </a:pPr>
            <a:r>
              <a:rPr lang="ru" sz="2000" i="0" u="none" strike="noStrike" cap="none">
                <a:solidFill>
                  <a:srgbClr val="2E3C4E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Маршрутизация гостя</a:t>
            </a:r>
            <a:endParaRPr sz="20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03" name="Google Shape;403;p30"/>
          <p:cNvSpPr/>
          <p:nvPr/>
        </p:nvSpPr>
        <p:spPr>
          <a:xfrm>
            <a:off x="186850" y="811975"/>
            <a:ext cx="84846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375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Платформа позволяет не только найти объект размещения, но и спланировать маршрут до него с учётом доступности: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404" name="Google Shape;404;p3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975" y="1359663"/>
            <a:ext cx="577825" cy="577825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30"/>
          <p:cNvSpPr/>
          <p:nvPr/>
        </p:nvSpPr>
        <p:spPr>
          <a:xfrm>
            <a:off x="186850" y="2155200"/>
            <a:ext cx="20532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487"/>
              <a:buFont typeface="Host Grotesk Medium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Интеграция с картографическими сервисам</a:t>
            </a:r>
            <a:r>
              <a:rPr lang="ru" sz="487" b="0" i="0" u="none" strike="noStrike" cap="none">
                <a:solidFill>
                  <a:srgbClr val="384653"/>
                </a:solidFill>
                <a:latin typeface="Host Grotesk Medium"/>
                <a:ea typeface="Host Grotesk Medium"/>
                <a:cs typeface="Host Grotesk Medium"/>
                <a:sym typeface="Host Grotesk Medium"/>
              </a:rPr>
              <a:t>и</a:t>
            </a:r>
            <a:endParaRPr sz="48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30"/>
          <p:cNvSpPr/>
          <p:nvPr/>
        </p:nvSpPr>
        <p:spPr>
          <a:xfrm>
            <a:off x="186850" y="2819700"/>
            <a:ext cx="2171400" cy="14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375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Показывает маршруты с учётом безбарьерной среды.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407" name="Google Shape;407;p3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91425" y="1359675"/>
            <a:ext cx="770100" cy="77010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30"/>
          <p:cNvSpPr/>
          <p:nvPr/>
        </p:nvSpPr>
        <p:spPr>
          <a:xfrm>
            <a:off x="2791422" y="2218650"/>
            <a:ext cx="17679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487"/>
              <a:buFont typeface="Host Grotesk Medium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Точки интереса на карте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09" name="Google Shape;409;p30"/>
          <p:cNvSpPr/>
          <p:nvPr/>
        </p:nvSpPr>
        <p:spPr>
          <a:xfrm>
            <a:off x="2791413" y="2819711"/>
            <a:ext cx="2700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375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Возможность отметить на карте точки интереса (достопримечательности, кафе, аптеки) с фильтрацией по доступности.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410" name="Google Shape;410;p3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4100" y="1437575"/>
            <a:ext cx="860325" cy="7701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30"/>
          <p:cNvSpPr/>
          <p:nvPr/>
        </p:nvSpPr>
        <p:spPr>
          <a:xfrm>
            <a:off x="5514099" y="2257600"/>
            <a:ext cx="27003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487"/>
              <a:buFont typeface="Host Grotesk Medium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Рекомендации по транспорту</a:t>
            </a:r>
            <a:endParaRPr sz="12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12" name="Google Shape;412;p30"/>
          <p:cNvSpPr/>
          <p:nvPr/>
        </p:nvSpPr>
        <p:spPr>
          <a:xfrm>
            <a:off x="5589275" y="2819700"/>
            <a:ext cx="27003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375"/>
              <a:buFont typeface="Roboto"/>
              <a:buNone/>
            </a:pPr>
            <a:r>
              <a:rPr lang="ru" sz="12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Наличие низкопольных автобусов, специальных такси</a:t>
            </a:r>
            <a:r>
              <a:rPr lang="ru" sz="375" b="0" i="0" u="none" strike="noStrike" cap="none">
                <a:solidFill>
                  <a:srgbClr val="384653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37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3" name="Google Shape;413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075" y="3792017"/>
            <a:ext cx="9144000" cy="2763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4463" y="201500"/>
            <a:ext cx="2235065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64365" y="201500"/>
            <a:ext cx="2235065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1479" y="201500"/>
            <a:ext cx="2235065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338B39-98E5-408D-8329-70EAE9734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32476"/>
            <a:ext cx="4577534" cy="47967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A6F844-90C9-4A79-A55C-C48236B9D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512" y="0"/>
            <a:ext cx="4614241" cy="479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572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/>
          <p:nvPr/>
        </p:nvSpPr>
        <p:spPr>
          <a:xfrm>
            <a:off x="258650" y="743918"/>
            <a:ext cx="8743625" cy="3502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spcBef>
                <a:spcPts val="1256"/>
              </a:spcBef>
              <a:spcAft>
                <a:spcPts val="0"/>
              </a:spcAft>
              <a:buClr>
                <a:srgbClr val="384653"/>
              </a:buClr>
              <a:buSzPts val="1104"/>
              <a:buFont typeface="Roboto"/>
              <a:buNone/>
            </a:pPr>
            <a:r>
              <a:rPr lang="ru" sz="1404" b="1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Название проекта:</a:t>
            </a:r>
            <a:r>
              <a:rPr lang="ru" sz="1404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 </a:t>
            </a:r>
            <a:r>
              <a:rPr lang="ru" sz="1604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Маяк</a:t>
            </a:r>
            <a:endParaRPr sz="1604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just" rtl="0">
              <a:spcBef>
                <a:spcPts val="1256"/>
              </a:spcBef>
              <a:spcAft>
                <a:spcPts val="0"/>
              </a:spcAft>
              <a:buClr>
                <a:srgbClr val="384653"/>
              </a:buClr>
              <a:buSzPts val="1104"/>
              <a:buFont typeface="Roboto"/>
              <a:buNone/>
            </a:pPr>
            <a:r>
              <a:rPr lang="ru" sz="1404" b="1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Логотип:</a:t>
            </a:r>
            <a:r>
              <a:rPr lang="ru" sz="1304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 sz="1304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С</a:t>
            </a:r>
            <a:r>
              <a:rPr lang="ru" sz="1304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тилизованный маяк на скале — символ надёжности, направления и спокойствия. Свет от маяка расходится тёплыми оранжево-жёлтыми лучами, освещая путь.</a:t>
            </a:r>
            <a:endParaRPr sz="1304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just" rtl="0">
              <a:spcBef>
                <a:spcPts val="1256"/>
              </a:spcBef>
              <a:spcAft>
                <a:spcPts val="0"/>
              </a:spcAft>
              <a:buClr>
                <a:srgbClr val="384653"/>
              </a:buClr>
              <a:buSzPts val="1104"/>
              <a:buFont typeface="Roboto"/>
              <a:buNone/>
            </a:pPr>
            <a:r>
              <a:rPr lang="ru" sz="1404" b="1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Цветовая гамма:</a:t>
            </a:r>
            <a:r>
              <a:rPr lang="ru" sz="1304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 sz="1304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Т</a:t>
            </a:r>
            <a:r>
              <a:rPr lang="ru" sz="1304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ёмно-синий (океан, небо, уверенность) + золотисто-оранжевый </a:t>
            </a:r>
            <a:r>
              <a:rPr lang="ru" sz="1304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 sz="1304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(свет,</a:t>
            </a:r>
            <a:r>
              <a:rPr lang="ru" sz="1304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 sz="1304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тепло, надежда)  +  белый (чистота, ясность).</a:t>
            </a:r>
            <a:endParaRPr sz="1304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just" rtl="0">
              <a:spcBef>
                <a:spcPts val="1256"/>
              </a:spcBef>
              <a:spcAft>
                <a:spcPts val="0"/>
              </a:spcAft>
              <a:buClr>
                <a:srgbClr val="384653"/>
              </a:buClr>
              <a:buSzPts val="1104"/>
              <a:buFont typeface="Roboto"/>
              <a:buNone/>
            </a:pPr>
            <a:r>
              <a:rPr lang="ru" sz="1404" b="1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Шрифт:</a:t>
            </a:r>
            <a:r>
              <a:rPr lang="ru" sz="1304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 sz="1304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Р</a:t>
            </a:r>
            <a:r>
              <a:rPr lang="ru" sz="1304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убленый, спокойный, с округлыми формами — читается уверенно, но не агрессивно.</a:t>
            </a:r>
            <a:endParaRPr sz="1304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0" lvl="0" indent="0" algn="just" rtl="0">
              <a:spcBef>
                <a:spcPts val="1256"/>
              </a:spcBef>
              <a:spcAft>
                <a:spcPts val="0"/>
              </a:spcAft>
              <a:buClr>
                <a:srgbClr val="384653"/>
              </a:buClr>
              <a:buSzPts val="1104"/>
              <a:buFont typeface="Roboto"/>
              <a:buNone/>
            </a:pPr>
            <a:r>
              <a:rPr lang="ru" sz="1404" b="1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Команда проекта:</a:t>
            </a:r>
            <a:r>
              <a:rPr lang="ru" sz="1304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Болев Михаил,  Гусева Екатерина,  Демянчик Алиса,  Нестерова Ольга.</a:t>
            </a:r>
            <a:endParaRPr sz="1304" dirty="0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just" rtl="0">
              <a:spcBef>
                <a:spcPts val="1256"/>
              </a:spcBef>
              <a:spcAft>
                <a:spcPts val="0"/>
              </a:spcAft>
              <a:buClr>
                <a:srgbClr val="384653"/>
              </a:buClr>
              <a:buSzPts val="1104"/>
              <a:buFont typeface="Roboto"/>
              <a:buNone/>
            </a:pPr>
            <a:r>
              <a:rPr lang="ru" sz="1404" b="1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Руководитель проекта: </a:t>
            </a:r>
            <a:r>
              <a:rPr lang="ru" sz="1304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Демянчик Алиса</a:t>
            </a:r>
            <a:endParaRPr sz="1304" dirty="0">
              <a:solidFill>
                <a:srgbClr val="38465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marR="182537" lvl="0" indent="0" algn="just" rtl="0">
              <a:spcBef>
                <a:spcPts val="1256"/>
              </a:spcBef>
              <a:spcAft>
                <a:spcPts val="0"/>
              </a:spcAft>
              <a:buClr>
                <a:srgbClr val="384653"/>
              </a:buClr>
              <a:buSzPts val="1104"/>
              <a:buFont typeface="Roboto"/>
              <a:buNone/>
            </a:pPr>
            <a:r>
              <a:rPr lang="ru" sz="1404" b="1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Куратор проекта:</a:t>
            </a:r>
            <a:r>
              <a:rPr lang="ru" sz="1304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 Дмитрий Юрьевич Добычин — советник проректора по</a:t>
            </a:r>
            <a:r>
              <a:rPr lang="ru" sz="1304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ru" sz="1304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социально-воспитательной работе РЭУ им. Г.В. Плеханова, ветеран СВО.</a:t>
            </a:r>
            <a:endParaRPr sz="1304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4532436" y="799662"/>
            <a:ext cx="3790500" cy="4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4"/>
              <a:buFont typeface="Roboto"/>
              <a:buNone/>
            </a:pPr>
            <a:r>
              <a:rPr lang="ru" sz="1404" i="1" dirty="0">
                <a:solidFill>
                  <a:srgbClr val="384653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«Маяк» – там, где тебя ждут.</a:t>
            </a: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66" name="Google Shape;66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15715" y="452586"/>
            <a:ext cx="809846" cy="76590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141724" y="210425"/>
            <a:ext cx="4066065" cy="6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dirty="0">
                <a:solidFill>
                  <a:srgbClr val="2E3C4E"/>
                </a:solidFill>
                <a:latin typeface="Comfortaa"/>
                <a:ea typeface="Comfortaa"/>
                <a:cs typeface="Comfortaa"/>
                <a:sym typeface="Comfortaa"/>
              </a:rPr>
              <a:t>Маяк бренд</a:t>
            </a:r>
            <a:endParaRPr sz="3600" dirty="0">
              <a:solidFill>
                <a:srgbClr val="2E3C4E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7152200" y="2964350"/>
            <a:ext cx="2018850" cy="2424650"/>
          </a:xfrm>
          <a:custGeom>
            <a:avLst/>
            <a:gdLst/>
            <a:ahLst/>
            <a:cxnLst/>
            <a:rect l="l" t="t" r="r" b="b"/>
            <a:pathLst>
              <a:path w="80754" h="96986" extrusionOk="0">
                <a:moveTo>
                  <a:pt x="0" y="96986"/>
                </a:moveTo>
                <a:cubicBezTo>
                  <a:pt x="0" y="76885"/>
                  <a:pt x="21229" y="56457"/>
                  <a:pt x="40986" y="52754"/>
                </a:cubicBezTo>
                <a:cubicBezTo>
                  <a:pt x="44851" y="52030"/>
                  <a:pt x="49973" y="50786"/>
                  <a:pt x="52754" y="53565"/>
                </a:cubicBezTo>
                <a:cubicBezTo>
                  <a:pt x="57915" y="58722"/>
                  <a:pt x="62647" y="70694"/>
                  <a:pt x="56812" y="75073"/>
                </a:cubicBezTo>
                <a:cubicBezTo>
                  <a:pt x="48908" y="81004"/>
                  <a:pt x="42655" y="55912"/>
                  <a:pt x="47073" y="47073"/>
                </a:cubicBezTo>
                <a:cubicBezTo>
                  <a:pt x="51938" y="37339"/>
                  <a:pt x="66690" y="36596"/>
                  <a:pt x="73856" y="28406"/>
                </a:cubicBezTo>
                <a:cubicBezTo>
                  <a:pt x="80272" y="21073"/>
                  <a:pt x="76396" y="8715"/>
                  <a:pt x="80754" y="0"/>
                </a:cubicBezTo>
              </a:path>
            </a:pathLst>
          </a:custGeom>
          <a:noFill/>
          <a:ln w="38100" cap="flat" cmpd="sng">
            <a:solidFill>
              <a:srgbClr val="2E3C4E"/>
            </a:solidFill>
            <a:prstDash val="lgDashDot"/>
            <a:round/>
            <a:headEnd type="none" w="med" len="med"/>
            <a:tailEnd type="none" w="med" len="med"/>
          </a:ln>
        </p:spPr>
      </p:sp>
      <p:sp>
        <p:nvSpPr>
          <p:cNvPr id="69" name="Google Shape;69;p14"/>
          <p:cNvSpPr/>
          <p:nvPr/>
        </p:nvSpPr>
        <p:spPr>
          <a:xfrm>
            <a:off x="6665250" y="-79125"/>
            <a:ext cx="2708700" cy="1369575"/>
          </a:xfrm>
          <a:custGeom>
            <a:avLst/>
            <a:gdLst/>
            <a:ahLst/>
            <a:cxnLst/>
            <a:rect l="l" t="t" r="r" b="b"/>
            <a:pathLst>
              <a:path w="108348" h="54783" extrusionOk="0">
                <a:moveTo>
                  <a:pt x="0" y="0"/>
                </a:moveTo>
                <a:cubicBezTo>
                  <a:pt x="2778" y="11105"/>
                  <a:pt x="16592" y="18934"/>
                  <a:pt x="28000" y="19884"/>
                </a:cubicBezTo>
                <a:cubicBezTo>
                  <a:pt x="36144" y="20562"/>
                  <a:pt x="43929" y="16211"/>
                  <a:pt x="51942" y="14609"/>
                </a:cubicBezTo>
                <a:cubicBezTo>
                  <a:pt x="61361" y="12726"/>
                  <a:pt x="71378" y="12119"/>
                  <a:pt x="80754" y="14203"/>
                </a:cubicBezTo>
                <a:cubicBezTo>
                  <a:pt x="96722" y="17752"/>
                  <a:pt x="103175" y="39265"/>
                  <a:pt x="108348" y="54783"/>
                </a:cubicBezTo>
              </a:path>
            </a:pathLst>
          </a:custGeom>
          <a:noFill/>
          <a:ln w="38100" cap="flat" cmpd="sng">
            <a:solidFill>
              <a:srgbClr val="2E3C4E"/>
            </a:solidFill>
            <a:prstDash val="lgDashDot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2"/>
          <p:cNvSpPr/>
          <p:nvPr/>
        </p:nvSpPr>
        <p:spPr>
          <a:xfrm>
            <a:off x="120919" y="226850"/>
            <a:ext cx="6417900" cy="3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2184"/>
              <a:buFont typeface="Host Grotesk Medium"/>
              <a:buNone/>
            </a:pPr>
            <a:r>
              <a:rPr lang="ru" sz="2384" i="0" u="none" strike="noStrike" cap="none">
                <a:solidFill>
                  <a:srgbClr val="2E3C4E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Команда проекта и контакты</a:t>
            </a:r>
            <a:endParaRPr sz="2384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26" name="Google Shape;426;p32"/>
          <p:cNvSpPr/>
          <p:nvPr/>
        </p:nvSpPr>
        <p:spPr>
          <a:xfrm>
            <a:off x="119763" y="604206"/>
            <a:ext cx="8904000" cy="1853582"/>
          </a:xfrm>
          <a:prstGeom prst="roundRect">
            <a:avLst>
              <a:gd name="adj" fmla="val 3459"/>
            </a:avLst>
          </a:prstGeom>
          <a:noFill/>
          <a:ln w="38100" cap="flat" cmpd="sng">
            <a:solidFill>
              <a:srgbClr val="05133D">
                <a:alpha val="87059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200" tIns="83200" rIns="83200" bIns="83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27" name="Google Shape;427;p32"/>
          <p:cNvSpPr/>
          <p:nvPr/>
        </p:nvSpPr>
        <p:spPr>
          <a:xfrm>
            <a:off x="154847" y="626809"/>
            <a:ext cx="24306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" sz="1100" b="1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Участник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28" name="Google Shape;428;p32"/>
          <p:cNvSpPr/>
          <p:nvPr/>
        </p:nvSpPr>
        <p:spPr>
          <a:xfrm>
            <a:off x="2249146" y="624196"/>
            <a:ext cx="24282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" sz="1100" b="1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Роль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29" name="Google Shape;429;p32"/>
          <p:cNvSpPr/>
          <p:nvPr/>
        </p:nvSpPr>
        <p:spPr>
          <a:xfrm>
            <a:off x="4444202" y="624196"/>
            <a:ext cx="45759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" sz="1100" b="1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Экспертиза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30" name="Google Shape;430;p32"/>
          <p:cNvSpPr/>
          <p:nvPr/>
        </p:nvSpPr>
        <p:spPr>
          <a:xfrm>
            <a:off x="154847" y="830691"/>
            <a:ext cx="24306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" sz="1100" dirty="0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Демянчик Алиса</a:t>
            </a:r>
            <a:endParaRPr sz="1100" i="0" u="none" strike="noStrike" cap="none" dirty="0">
              <a:solidFill>
                <a:srgbClr val="0000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431" name="Google Shape;431;p32"/>
          <p:cNvSpPr/>
          <p:nvPr/>
        </p:nvSpPr>
        <p:spPr>
          <a:xfrm>
            <a:off x="2249146" y="846176"/>
            <a:ext cx="24282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Руководитель проекта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32" name="Google Shape;432;p32"/>
          <p:cNvSpPr/>
          <p:nvPr/>
        </p:nvSpPr>
        <p:spPr>
          <a:xfrm>
            <a:off x="4448335" y="779577"/>
            <a:ext cx="4094400" cy="2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Стратегическое управление, взаимодействие с партнёрами и ветеранскими организациями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33" name="Google Shape;433;p32"/>
          <p:cNvSpPr/>
          <p:nvPr/>
        </p:nvSpPr>
        <p:spPr>
          <a:xfrm>
            <a:off x="154847" y="1490568"/>
            <a:ext cx="24306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" sz="1100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Болев Михаил</a:t>
            </a:r>
            <a:endParaRPr sz="1100" i="0" u="none" strike="noStrike" cap="none">
              <a:solidFill>
                <a:srgbClr val="0000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434" name="Google Shape;434;p32"/>
          <p:cNvSpPr/>
          <p:nvPr/>
        </p:nvSpPr>
        <p:spPr>
          <a:xfrm>
            <a:off x="2249146" y="1490568"/>
            <a:ext cx="24282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Технический директор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35" name="Google Shape;435;p32"/>
          <p:cNvSpPr/>
          <p:nvPr/>
        </p:nvSpPr>
        <p:spPr>
          <a:xfrm>
            <a:off x="4448335" y="1559706"/>
            <a:ext cx="45759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Архитектура IT-решений, разработка, интеграции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36" name="Google Shape;436;p32"/>
          <p:cNvSpPr/>
          <p:nvPr/>
        </p:nvSpPr>
        <p:spPr>
          <a:xfrm>
            <a:off x="154847" y="1794005"/>
            <a:ext cx="24306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" sz="1100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Гусева Екатерина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37" name="Google Shape;437;p32"/>
          <p:cNvSpPr/>
          <p:nvPr/>
        </p:nvSpPr>
        <p:spPr>
          <a:xfrm>
            <a:off x="2244272" y="1794237"/>
            <a:ext cx="24282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Продюсер проекта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38" name="Google Shape;438;p32"/>
          <p:cNvSpPr/>
          <p:nvPr/>
        </p:nvSpPr>
        <p:spPr>
          <a:xfrm>
            <a:off x="4448335" y="1829783"/>
            <a:ext cx="45759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" sz="1100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Изготовление промо-материалов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39" name="Google Shape;439;p32"/>
          <p:cNvSpPr/>
          <p:nvPr/>
        </p:nvSpPr>
        <p:spPr>
          <a:xfrm>
            <a:off x="154847" y="2099231"/>
            <a:ext cx="24306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Нестерова Ольга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40" name="Google Shape;440;p32"/>
          <p:cNvSpPr/>
          <p:nvPr/>
        </p:nvSpPr>
        <p:spPr>
          <a:xfrm>
            <a:off x="2244272" y="2080621"/>
            <a:ext cx="19974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Специалист по маркетингу и контенту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41" name="Google Shape;441;p32"/>
          <p:cNvSpPr/>
          <p:nvPr/>
        </p:nvSpPr>
        <p:spPr>
          <a:xfrm>
            <a:off x="4448335" y="2096773"/>
            <a:ext cx="45759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Работа с новостным блоком, наполнение базы, продвижение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42" name="Google Shape;442;p32"/>
          <p:cNvSpPr/>
          <p:nvPr/>
        </p:nvSpPr>
        <p:spPr>
          <a:xfrm>
            <a:off x="120000" y="2566163"/>
            <a:ext cx="8904000" cy="1035600"/>
          </a:xfrm>
          <a:prstGeom prst="roundRect">
            <a:avLst>
              <a:gd name="adj" fmla="val 7071"/>
            </a:avLst>
          </a:prstGeom>
          <a:solidFill>
            <a:srgbClr val="95CCDA"/>
          </a:solidFill>
          <a:ln>
            <a:noFill/>
          </a:ln>
        </p:spPr>
        <p:txBody>
          <a:bodyPr spcFirstLastPara="1" wrap="square" lIns="83200" tIns="83200" rIns="83200" bIns="83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32"/>
          <p:cNvSpPr/>
          <p:nvPr/>
        </p:nvSpPr>
        <p:spPr>
          <a:xfrm>
            <a:off x="217102" y="2604901"/>
            <a:ext cx="1695600" cy="1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092"/>
              <a:buFont typeface="Host Grotesk Medium"/>
              <a:buNone/>
            </a:pPr>
            <a:r>
              <a:rPr lang="ru" sz="1100" i="0" u="none" strike="noStrike" cap="none" dirty="0">
                <a:solidFill>
                  <a:srgbClr val="2E3C4E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Куратор проекта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44" name="Google Shape;444;p32"/>
          <p:cNvSpPr/>
          <p:nvPr/>
        </p:nvSpPr>
        <p:spPr>
          <a:xfrm>
            <a:off x="217200" y="2782088"/>
            <a:ext cx="8541900" cy="8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4"/>
              <a:buFont typeface="Roboto"/>
              <a:buNone/>
            </a:pPr>
            <a:r>
              <a:rPr lang="ru" sz="1100" b="1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Дмитрий Юрьевич Добычин</a:t>
            </a:r>
            <a:r>
              <a:rPr lang="ru" sz="110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— советник проректора по социально-воспитательной работе РЭУ им. Г.В. Плеханова, ветеран СВО. Помогает выстраивать коммуникацию с целевой аудиторией и корректировать функционал, понимая потребности изнутри. Его вовлечённость — не формальная поддержка, а живое участие человека, которому доверяют тысячи ветеранов по всей стране.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45" name="Google Shape;445;p32"/>
          <p:cNvSpPr/>
          <p:nvPr/>
        </p:nvSpPr>
        <p:spPr>
          <a:xfrm>
            <a:off x="4131962" y="3695138"/>
            <a:ext cx="4977300" cy="2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092"/>
              <a:buFont typeface="Host Grotesk Medium"/>
              <a:buNone/>
            </a:pPr>
            <a:r>
              <a:rPr lang="ru" sz="1100" i="0" u="none" strike="noStrike" cap="none" dirty="0">
                <a:solidFill>
                  <a:srgbClr val="2E3C4E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Партнёры (потенциальные и действующие)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46" name="Google Shape;446;p32"/>
          <p:cNvSpPr/>
          <p:nvPr/>
        </p:nvSpPr>
        <p:spPr>
          <a:xfrm>
            <a:off x="4131948" y="4015263"/>
            <a:ext cx="4977300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5651" marR="0" lvl="0" indent="-19061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Российский союз туриндустрии (РСТ)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75651" marR="0" lvl="0" indent="-19061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-RU" sz="1100" i="0" u="none" strike="noStrike" cap="none" dirty="0" err="1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Мультитур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75651" marR="0" lvl="0" indent="-19061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РЭУ им. Г.В. Плеханова </a:t>
            </a:r>
            <a:r>
              <a:rPr lang="ru" sz="9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(информационная и техническая поддержка)</a:t>
            </a:r>
            <a:endParaRPr sz="9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75651" marR="0" lvl="0" indent="-19061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-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Островок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175651" marR="0" lvl="0" indent="-19061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Ветеранские организации</a:t>
            </a:r>
          </a:p>
          <a:p>
            <a:pPr marL="175651" marR="0" lvl="0" indent="-19061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100"/>
              <a:buFont typeface="Comfortaa"/>
              <a:buChar char="•"/>
            </a:pPr>
            <a:r>
              <a:rPr lang="ru" sz="1100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ЦСР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47" name="Google Shape;447;p32"/>
          <p:cNvSpPr/>
          <p:nvPr/>
        </p:nvSpPr>
        <p:spPr>
          <a:xfrm>
            <a:off x="137010" y="4259694"/>
            <a:ext cx="2424600" cy="2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E3C4E"/>
              </a:buClr>
              <a:buSzPts val="1729"/>
              <a:buFont typeface="Host Grotesk Medium"/>
              <a:buNone/>
            </a:pPr>
            <a:r>
              <a:rPr lang="ru" i="0" u="none" strike="noStrike" cap="none" dirty="0">
                <a:solidFill>
                  <a:srgbClr val="2E3C4E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Контакты</a:t>
            </a:r>
            <a:endParaRPr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48" name="Google Shape;448;p32"/>
          <p:cNvSpPr/>
          <p:nvPr/>
        </p:nvSpPr>
        <p:spPr>
          <a:xfrm>
            <a:off x="97200" y="4465726"/>
            <a:ext cx="2430600" cy="537300"/>
          </a:xfrm>
          <a:prstGeom prst="roundRect">
            <a:avLst>
              <a:gd name="adj" fmla="val 7937"/>
            </a:avLst>
          </a:prstGeom>
          <a:solidFill>
            <a:srgbClr val="D9EDF2"/>
          </a:solidFill>
          <a:ln w="8675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200" tIns="83200" rIns="83200" bIns="83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32"/>
          <p:cNvSpPr/>
          <p:nvPr/>
        </p:nvSpPr>
        <p:spPr>
          <a:xfrm>
            <a:off x="199330" y="4572526"/>
            <a:ext cx="26175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92"/>
              <a:buFont typeface="Host Grotesk Medium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Электронная почта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50" name="Google Shape;450;p32"/>
          <p:cNvSpPr/>
          <p:nvPr/>
        </p:nvSpPr>
        <p:spPr>
          <a:xfrm>
            <a:off x="199321" y="4770814"/>
            <a:ext cx="2617500" cy="1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A6B7E"/>
              </a:buClr>
              <a:buSzPts val="864"/>
              <a:buFont typeface="Roboto"/>
              <a:buNone/>
            </a:pPr>
            <a:r>
              <a:rPr lang="ru" sz="1164">
                <a:latin typeface="Comfortaa"/>
                <a:ea typeface="Comfortaa"/>
                <a:cs typeface="Comfortaa"/>
                <a:sym typeface="Comfortaa"/>
              </a:rPr>
              <a:t>demyanchik.alisa@yandex.ru</a:t>
            </a:r>
            <a:endParaRPr sz="1164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51" name="Google Shape;451;p32"/>
          <p:cNvSpPr/>
          <p:nvPr/>
        </p:nvSpPr>
        <p:spPr>
          <a:xfrm>
            <a:off x="2620709" y="4465726"/>
            <a:ext cx="1316100" cy="537300"/>
          </a:xfrm>
          <a:prstGeom prst="roundRect">
            <a:avLst>
              <a:gd name="adj" fmla="val 7937"/>
            </a:avLst>
          </a:prstGeom>
          <a:solidFill>
            <a:srgbClr val="D9EDF2"/>
          </a:solidFill>
          <a:ln w="8675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200" tIns="83200" rIns="83200" bIns="83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32"/>
          <p:cNvSpPr/>
          <p:nvPr/>
        </p:nvSpPr>
        <p:spPr>
          <a:xfrm>
            <a:off x="2722828" y="4572536"/>
            <a:ext cx="12141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92"/>
              <a:buFont typeface="Host Grotesk Medium"/>
              <a:buNone/>
            </a:pPr>
            <a:r>
              <a:rPr lang="ru" sz="1100" i="0" u="none" strike="noStrike" cap="none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Телефон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53" name="Google Shape;453;p32"/>
          <p:cNvSpPr/>
          <p:nvPr/>
        </p:nvSpPr>
        <p:spPr>
          <a:xfrm>
            <a:off x="2722832" y="4770826"/>
            <a:ext cx="1214100" cy="1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" sz="110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+7 (916) 811-18-07</a:t>
            </a:r>
            <a:endParaRPr sz="1100" i="0" u="none" strike="noStrike" cap="non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54" name="Google Shape;454;p32"/>
          <p:cNvSpPr/>
          <p:nvPr/>
        </p:nvSpPr>
        <p:spPr>
          <a:xfrm>
            <a:off x="34875" y="4857267"/>
            <a:ext cx="9900" cy="274200"/>
          </a:xfrm>
          <a:prstGeom prst="roundRect">
            <a:avLst>
              <a:gd name="adj" fmla="val 59999"/>
            </a:avLst>
          </a:prstGeom>
          <a:solidFill>
            <a:srgbClr val="95CCDA"/>
          </a:solidFill>
          <a:ln>
            <a:noFill/>
          </a:ln>
        </p:spPr>
        <p:txBody>
          <a:bodyPr spcFirstLastPara="1" wrap="square" lIns="83200" tIns="83200" rIns="83200" bIns="83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5" name="Google Shape;455;p3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0376" y="-74915"/>
            <a:ext cx="533964" cy="532115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448;p32">
            <a:extLst>
              <a:ext uri="{FF2B5EF4-FFF2-40B4-BE49-F238E27FC236}">
                <a16:creationId xmlns:a16="http://schemas.microsoft.com/office/drawing/2014/main" id="{94F4F48D-04F7-431D-9C1B-7EE82D0E064C}"/>
              </a:ext>
            </a:extLst>
          </p:cNvPr>
          <p:cNvSpPr/>
          <p:nvPr/>
        </p:nvSpPr>
        <p:spPr>
          <a:xfrm>
            <a:off x="118423" y="3679342"/>
            <a:ext cx="3818385" cy="537300"/>
          </a:xfrm>
          <a:prstGeom prst="roundRect">
            <a:avLst>
              <a:gd name="adj" fmla="val 7937"/>
            </a:avLst>
          </a:prstGeom>
          <a:solidFill>
            <a:srgbClr val="D9EDF2"/>
          </a:solidFill>
          <a:ln w="8675" cap="flat" cmpd="sng">
            <a:solidFill>
              <a:srgbClr val="BFD3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200" tIns="83200" rIns="83200" bIns="83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449;p32">
            <a:extLst>
              <a:ext uri="{FF2B5EF4-FFF2-40B4-BE49-F238E27FC236}">
                <a16:creationId xmlns:a16="http://schemas.microsoft.com/office/drawing/2014/main" id="{244978CF-55BC-4765-AC29-F95043FF654D}"/>
              </a:ext>
            </a:extLst>
          </p:cNvPr>
          <p:cNvSpPr/>
          <p:nvPr/>
        </p:nvSpPr>
        <p:spPr>
          <a:xfrm>
            <a:off x="220554" y="3786142"/>
            <a:ext cx="26175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1092"/>
              <a:buFont typeface="Host Grotesk Medium"/>
              <a:buNone/>
            </a:pPr>
            <a:r>
              <a:rPr lang="ru" sz="1100" i="0" u="none" strike="noStrike" cap="none" dirty="0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Научный Руководитель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5" name="Google Shape;450;p32">
            <a:extLst>
              <a:ext uri="{FF2B5EF4-FFF2-40B4-BE49-F238E27FC236}">
                <a16:creationId xmlns:a16="http://schemas.microsoft.com/office/drawing/2014/main" id="{951B8FC7-CE19-42A5-8C43-3FC7EBF3AE78}"/>
              </a:ext>
            </a:extLst>
          </p:cNvPr>
          <p:cNvSpPr/>
          <p:nvPr/>
        </p:nvSpPr>
        <p:spPr>
          <a:xfrm>
            <a:off x="220545" y="3984430"/>
            <a:ext cx="2617500" cy="1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A6B7E"/>
              </a:buClr>
              <a:buSzPts val="864"/>
              <a:buFont typeface="Roboto"/>
              <a:buNone/>
            </a:pPr>
            <a:r>
              <a:rPr lang="ru" sz="1164" dirty="0">
                <a:latin typeface="Comfortaa"/>
                <a:ea typeface="Comfortaa"/>
                <a:cs typeface="Comfortaa"/>
                <a:sym typeface="Comfortaa"/>
              </a:rPr>
              <a:t>Кошелева А.И. </a:t>
            </a:r>
            <a:r>
              <a:rPr lang="ru-RU" sz="1164" dirty="0">
                <a:latin typeface="Comfortaa"/>
                <a:ea typeface="Comfortaa"/>
                <a:cs typeface="Comfortaa"/>
                <a:sym typeface="Comfortaa"/>
              </a:rPr>
              <a:t>Доцент, к.н.</a:t>
            </a:r>
            <a:r>
              <a:rPr lang="ru" sz="1164" dirty="0"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sz="1164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6" name="Google Shape;430;p32">
            <a:extLst>
              <a:ext uri="{FF2B5EF4-FFF2-40B4-BE49-F238E27FC236}">
                <a16:creationId xmlns:a16="http://schemas.microsoft.com/office/drawing/2014/main" id="{40174926-6F72-4DE4-896B-CA44EB7B6453}"/>
              </a:ext>
            </a:extLst>
          </p:cNvPr>
          <p:cNvSpPr/>
          <p:nvPr/>
        </p:nvSpPr>
        <p:spPr>
          <a:xfrm>
            <a:off x="154847" y="1136557"/>
            <a:ext cx="24306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" sz="1100" dirty="0">
                <a:solidFill>
                  <a:srgbClr val="38465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Толстов Илья</a:t>
            </a:r>
            <a:endParaRPr sz="1100" i="0" u="none" strike="noStrike" cap="none" dirty="0">
              <a:solidFill>
                <a:srgbClr val="000000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37" name="Google Shape;431;p32">
            <a:extLst>
              <a:ext uri="{FF2B5EF4-FFF2-40B4-BE49-F238E27FC236}">
                <a16:creationId xmlns:a16="http://schemas.microsoft.com/office/drawing/2014/main" id="{FFE102DE-E0CC-4A1C-9948-CDF62F29348F}"/>
              </a:ext>
            </a:extLst>
          </p:cNvPr>
          <p:cNvSpPr/>
          <p:nvPr/>
        </p:nvSpPr>
        <p:spPr>
          <a:xfrm>
            <a:off x="2244272" y="1060218"/>
            <a:ext cx="24282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-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Специалист по качеству и обратной связи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8" name="Google Shape;432;p32">
            <a:extLst>
              <a:ext uri="{FF2B5EF4-FFF2-40B4-BE49-F238E27FC236}">
                <a16:creationId xmlns:a16="http://schemas.microsoft.com/office/drawing/2014/main" id="{994612B9-B939-4722-8E26-FC75CF27E3A0}"/>
              </a:ext>
            </a:extLst>
          </p:cNvPr>
          <p:cNvSpPr/>
          <p:nvPr/>
        </p:nvSpPr>
        <p:spPr>
          <a:xfrm>
            <a:off x="4448335" y="1159869"/>
            <a:ext cx="4094400" cy="2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384653"/>
              </a:buClr>
              <a:buSzPts val="864"/>
              <a:buFont typeface="Roboto"/>
              <a:buNone/>
            </a:pPr>
            <a:r>
              <a:rPr lang="ru-RU" sz="1100" i="0" u="none" strike="noStrike" cap="none" dirty="0">
                <a:solidFill>
                  <a:srgbClr val="384653"/>
                </a:solidFill>
                <a:latin typeface="Comfortaa"/>
                <a:ea typeface="Comfortaa"/>
                <a:cs typeface="Comfortaa"/>
                <a:sym typeface="Comfortaa"/>
              </a:rPr>
              <a:t>Создание стандартов взаимодействия, контроль качества, сбор и анализ обратной связи.</a:t>
            </a:r>
            <a:endParaRPr sz="1100" i="0" u="none" strike="noStrike" cap="none" dirty="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3496</Words>
  <Application>Microsoft Office PowerPoint</Application>
  <PresentationFormat>Экран (16:9)</PresentationFormat>
  <Paragraphs>507</Paragraphs>
  <Slides>27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40" baseType="lpstr">
      <vt:lpstr>Calibri</vt:lpstr>
      <vt:lpstr>Montserrat Alternates</vt:lpstr>
      <vt:lpstr>Roboto</vt:lpstr>
      <vt:lpstr>Comfortaa Medium</vt:lpstr>
      <vt:lpstr>Arial</vt:lpstr>
      <vt:lpstr>Montserrat Alternates SemiBold</vt:lpstr>
      <vt:lpstr>Comfortaa Light</vt:lpstr>
      <vt:lpstr>Comfortaa SemiBold</vt:lpstr>
      <vt:lpstr>Montserrat Alternates Medium</vt:lpstr>
      <vt:lpstr>Comfortaa</vt:lpstr>
      <vt:lpstr>Host Grotesk Light</vt:lpstr>
      <vt:lpstr>Host Grotesk Medium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Alise Beautiful</dc:creator>
  <cp:lastModifiedBy>Alise Beautiful</cp:lastModifiedBy>
  <cp:revision>23</cp:revision>
  <dcterms:modified xsi:type="dcterms:W3CDTF">2026-09-16T08:25:16Z</dcterms:modified>
</cp:coreProperties>
</file>