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8288000" cy="10287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Peace Sans" panose="020B0604020202020204" charset="-52"/>
      <p:regular r:id="rId25"/>
    </p:embeddedFont>
    <p:embeddedFont>
      <p:font typeface="Baron" panose="020B0604020202020204" charset="0"/>
      <p:regular r:id="rId26"/>
    </p:embeddedFont>
    <p:embeddedFont>
      <p:font typeface="Baron Bold" panose="020B0604020202020204" charset="0"/>
      <p:regular r:id="rId27"/>
    </p:embeddedFont>
    <p:embeddedFont>
      <p:font typeface="Garbata Heavy" panose="020B0604020202020204" charset="0"/>
      <p:regular r:id="rId28"/>
    </p:embeddedFont>
    <p:embeddedFont>
      <p:font typeface="Arial Black" panose="020B0A04020102020204" pitchFamily="34" charset="0"/>
      <p:bold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5" d="100"/>
          <a:sy n="45" d="100"/>
        </p:scale>
        <p:origin x="96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6.svg"/><Relationship Id="rId7" Type="http://schemas.openxmlformats.org/officeDocument/2006/relationships/image" Target="../media/image3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sv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sv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5.sv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18.svg"/><Relationship Id="rId3" Type="http://schemas.openxmlformats.org/officeDocument/2006/relationships/image" Target="../media/image26.svg"/><Relationship Id="rId7" Type="http://schemas.openxmlformats.org/officeDocument/2006/relationships/image" Target="../media/image22.svg"/><Relationship Id="rId12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4.svg"/><Relationship Id="rId5" Type="http://schemas.openxmlformats.org/officeDocument/2006/relationships/image" Target="../media/image20.svg"/><Relationship Id="rId10" Type="http://schemas.openxmlformats.org/officeDocument/2006/relationships/image" Target="../media/image8.png"/><Relationship Id="rId4" Type="http://schemas.openxmlformats.org/officeDocument/2006/relationships/image" Target="../media/image11.png"/><Relationship Id="rId9" Type="http://schemas.openxmlformats.org/officeDocument/2006/relationships/image" Target="../media/image2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67.svg"/><Relationship Id="rId7" Type="http://schemas.openxmlformats.org/officeDocument/2006/relationships/image" Target="../media/image71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69.svg"/><Relationship Id="rId4" Type="http://schemas.openxmlformats.org/officeDocument/2006/relationships/image" Target="../media/image40.png"/><Relationship Id="rId9" Type="http://schemas.openxmlformats.org/officeDocument/2006/relationships/image" Target="../media/image73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69.svg"/><Relationship Id="rId7" Type="http://schemas.openxmlformats.org/officeDocument/2006/relationships/image" Target="../media/image73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20.svg"/><Relationship Id="rId5" Type="http://schemas.openxmlformats.org/officeDocument/2006/relationships/image" Target="../media/image71.svg"/><Relationship Id="rId10" Type="http://schemas.openxmlformats.org/officeDocument/2006/relationships/image" Target="../media/image11.png"/><Relationship Id="rId4" Type="http://schemas.openxmlformats.org/officeDocument/2006/relationships/image" Target="../media/image41.png"/><Relationship Id="rId9" Type="http://schemas.openxmlformats.org/officeDocument/2006/relationships/image" Target="../media/image2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77.svg"/><Relationship Id="rId18" Type="http://schemas.openxmlformats.org/officeDocument/2006/relationships/image" Target="../media/image10.png"/><Relationship Id="rId3" Type="http://schemas.openxmlformats.org/officeDocument/2006/relationships/image" Target="../media/image67.svg"/><Relationship Id="rId7" Type="http://schemas.openxmlformats.org/officeDocument/2006/relationships/image" Target="../media/image71.svg"/><Relationship Id="rId12" Type="http://schemas.openxmlformats.org/officeDocument/2006/relationships/image" Target="../media/image44.png"/><Relationship Id="rId17" Type="http://schemas.openxmlformats.org/officeDocument/2006/relationships/image" Target="../media/image14.svg"/><Relationship Id="rId2" Type="http://schemas.openxmlformats.org/officeDocument/2006/relationships/image" Target="../media/image39.pn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75.svg"/><Relationship Id="rId5" Type="http://schemas.openxmlformats.org/officeDocument/2006/relationships/image" Target="../media/image69.svg"/><Relationship Id="rId15" Type="http://schemas.openxmlformats.org/officeDocument/2006/relationships/image" Target="../media/image79.svg"/><Relationship Id="rId10" Type="http://schemas.openxmlformats.org/officeDocument/2006/relationships/image" Target="../media/image43.png"/><Relationship Id="rId19" Type="http://schemas.openxmlformats.org/officeDocument/2006/relationships/image" Target="../media/image18.svg"/><Relationship Id="rId4" Type="http://schemas.openxmlformats.org/officeDocument/2006/relationships/image" Target="../media/image40.png"/><Relationship Id="rId9" Type="http://schemas.openxmlformats.org/officeDocument/2006/relationships/image" Target="../media/image73.svg"/><Relationship Id="rId1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2.sv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5" Type="http://schemas.openxmlformats.org/officeDocument/2006/relationships/image" Target="../media/image9.png"/><Relationship Id="rId4" Type="http://schemas.openxmlformats.org/officeDocument/2006/relationships/image" Target="../media/image14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0.svg"/><Relationship Id="rId7" Type="http://schemas.openxmlformats.org/officeDocument/2006/relationships/image" Target="../media/image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22.svg"/><Relationship Id="rId4" Type="http://schemas.openxmlformats.org/officeDocument/2006/relationships/image" Target="../media/image12.png"/><Relationship Id="rId9" Type="http://schemas.openxmlformats.org/officeDocument/2006/relationships/image" Target="../media/image24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36.svg"/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12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34.svg"/><Relationship Id="rId5" Type="http://schemas.openxmlformats.org/officeDocument/2006/relationships/image" Target="../media/image28.svg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32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4.svg"/><Relationship Id="rId18" Type="http://schemas.openxmlformats.org/officeDocument/2006/relationships/image" Target="../media/image22.png"/><Relationship Id="rId3" Type="http://schemas.openxmlformats.org/officeDocument/2006/relationships/image" Target="../media/image38.svg"/><Relationship Id="rId21" Type="http://schemas.openxmlformats.org/officeDocument/2006/relationships/image" Target="../media/image44.svg"/><Relationship Id="rId7" Type="http://schemas.openxmlformats.org/officeDocument/2006/relationships/image" Target="../media/image8.svg"/><Relationship Id="rId12" Type="http://schemas.openxmlformats.org/officeDocument/2006/relationships/image" Target="../media/image8.png"/><Relationship Id="rId17" Type="http://schemas.openxmlformats.org/officeDocument/2006/relationships/image" Target="../media/image18.svg"/><Relationship Id="rId2" Type="http://schemas.openxmlformats.org/officeDocument/2006/relationships/image" Target="../media/image20.png"/><Relationship Id="rId16" Type="http://schemas.openxmlformats.org/officeDocument/2006/relationships/image" Target="../media/image10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40.svg"/><Relationship Id="rId5" Type="http://schemas.openxmlformats.org/officeDocument/2006/relationships/image" Target="../media/image26.svg"/><Relationship Id="rId15" Type="http://schemas.openxmlformats.org/officeDocument/2006/relationships/image" Target="../media/image16.svg"/><Relationship Id="rId10" Type="http://schemas.openxmlformats.org/officeDocument/2006/relationships/image" Target="../media/image21.png"/><Relationship Id="rId19" Type="http://schemas.openxmlformats.org/officeDocument/2006/relationships/image" Target="../media/image42.svg"/><Relationship Id="rId4" Type="http://schemas.openxmlformats.org/officeDocument/2006/relationships/image" Target="../media/image14.png"/><Relationship Id="rId9" Type="http://schemas.openxmlformats.org/officeDocument/2006/relationships/image" Target="../media/image10.svg"/><Relationship Id="rId1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4.svg"/><Relationship Id="rId3" Type="http://schemas.openxmlformats.org/officeDocument/2006/relationships/image" Target="../media/image26.svg"/><Relationship Id="rId7" Type="http://schemas.openxmlformats.org/officeDocument/2006/relationships/image" Target="../media/image20.svg"/><Relationship Id="rId12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2.svg"/><Relationship Id="rId5" Type="http://schemas.openxmlformats.org/officeDocument/2006/relationships/image" Target="../media/image47.svg"/><Relationship Id="rId15" Type="http://schemas.openxmlformats.org/officeDocument/2006/relationships/image" Target="../media/image49.svg"/><Relationship Id="rId10" Type="http://schemas.openxmlformats.org/officeDocument/2006/relationships/image" Target="../media/image1.png"/><Relationship Id="rId4" Type="http://schemas.openxmlformats.org/officeDocument/2006/relationships/image" Target="../media/image25.png"/><Relationship Id="rId9" Type="http://schemas.openxmlformats.org/officeDocument/2006/relationships/image" Target="../media/image22.svg"/><Relationship Id="rId1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5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234949" y="432716"/>
            <a:ext cx="9421568" cy="9421568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flipH="1">
            <a:off x="13005004" y="5001043"/>
            <a:ext cx="4744528" cy="4114800"/>
          </a:xfrm>
          <a:custGeom>
            <a:avLst/>
            <a:gdLst/>
            <a:ahLst/>
            <a:cxnLst/>
            <a:rect l="l" t="t" r="r" b="b"/>
            <a:pathLst>
              <a:path w="4744528" h="4114800">
                <a:moveTo>
                  <a:pt x="4744528" y="0"/>
                </a:moveTo>
                <a:lnTo>
                  <a:pt x="0" y="0"/>
                </a:lnTo>
                <a:lnTo>
                  <a:pt x="0" y="4114800"/>
                </a:lnTo>
                <a:lnTo>
                  <a:pt x="4744528" y="4114800"/>
                </a:lnTo>
                <a:lnTo>
                  <a:pt x="474452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374298" y="5475405"/>
            <a:ext cx="4609246" cy="4114800"/>
          </a:xfrm>
          <a:custGeom>
            <a:avLst/>
            <a:gdLst/>
            <a:ahLst/>
            <a:cxnLst/>
            <a:rect l="l" t="t" r="r" b="b"/>
            <a:pathLst>
              <a:path w="4609246" h="4114800">
                <a:moveTo>
                  <a:pt x="0" y="0"/>
                </a:moveTo>
                <a:lnTo>
                  <a:pt x="4609247" y="0"/>
                </a:lnTo>
                <a:lnTo>
                  <a:pt x="460924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367396" y="592806"/>
            <a:ext cx="11748403" cy="9746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570"/>
              </a:lnSpc>
            </a:pPr>
            <a:r>
              <a:rPr lang="en-US" sz="6308" dirty="0" err="1">
                <a:solidFill>
                  <a:srgbClr val="664C25"/>
                </a:solidFill>
                <a:latin typeface="Arial Black" panose="020B0A04020102020204" pitchFamily="34" charset="0"/>
              </a:rPr>
              <a:t>Мобильное</a:t>
            </a:r>
            <a:r>
              <a:rPr lang="en-US" sz="6308" dirty="0">
                <a:solidFill>
                  <a:srgbClr val="664C25"/>
                </a:solidFill>
                <a:latin typeface="Arial Black" panose="020B0A04020102020204" pitchFamily="34" charset="0"/>
              </a:rPr>
              <a:t> </a:t>
            </a:r>
            <a:r>
              <a:rPr lang="en-US" sz="6308" dirty="0" err="1">
                <a:solidFill>
                  <a:srgbClr val="664C25"/>
                </a:solidFill>
                <a:latin typeface="Arial Black" panose="020B0A04020102020204" pitchFamily="34" charset="0"/>
              </a:rPr>
              <a:t>приложение</a:t>
            </a:r>
            <a:r>
              <a:rPr lang="en-US" sz="6308" dirty="0">
                <a:solidFill>
                  <a:srgbClr val="664C25"/>
                </a:solidFill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8" name="Freeform 8"/>
          <p:cNvSpPr/>
          <p:nvPr/>
        </p:nvSpPr>
        <p:spPr>
          <a:xfrm rot="-5547088">
            <a:off x="13287548" y="-987906"/>
            <a:ext cx="3261914" cy="4114800"/>
          </a:xfrm>
          <a:custGeom>
            <a:avLst/>
            <a:gdLst/>
            <a:ahLst/>
            <a:cxnLst/>
            <a:rect l="l" t="t" r="r" b="b"/>
            <a:pathLst>
              <a:path w="3261914" h="4114800">
                <a:moveTo>
                  <a:pt x="0" y="0"/>
                </a:moveTo>
                <a:lnTo>
                  <a:pt x="3261915" y="0"/>
                </a:lnTo>
                <a:lnTo>
                  <a:pt x="326191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1473064">
            <a:off x="8110847" y="3398499"/>
            <a:ext cx="3158729" cy="4097408"/>
          </a:xfrm>
          <a:custGeom>
            <a:avLst/>
            <a:gdLst/>
            <a:ahLst/>
            <a:cxnLst/>
            <a:rect l="l" t="t" r="r" b="b"/>
            <a:pathLst>
              <a:path w="3158729" h="4097408">
                <a:moveTo>
                  <a:pt x="0" y="0"/>
                </a:moveTo>
                <a:lnTo>
                  <a:pt x="3158728" y="0"/>
                </a:lnTo>
                <a:lnTo>
                  <a:pt x="3158728" y="4097407"/>
                </a:lnTo>
                <a:lnTo>
                  <a:pt x="0" y="409740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6769179" y="2320082"/>
            <a:ext cx="4158557" cy="3576359"/>
          </a:xfrm>
          <a:custGeom>
            <a:avLst/>
            <a:gdLst/>
            <a:ahLst/>
            <a:cxnLst/>
            <a:rect l="l" t="t" r="r" b="b"/>
            <a:pathLst>
              <a:path w="4158557" h="3576359">
                <a:moveTo>
                  <a:pt x="0" y="0"/>
                </a:moveTo>
                <a:lnTo>
                  <a:pt x="4158557" y="0"/>
                </a:lnTo>
                <a:lnTo>
                  <a:pt x="4158557" y="3576359"/>
                </a:lnTo>
                <a:lnTo>
                  <a:pt x="0" y="357635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5913433" y="6351390"/>
            <a:ext cx="5870048" cy="16155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08"/>
              </a:lnSpc>
            </a:pPr>
            <a:r>
              <a:rPr lang="en-US" sz="4649" dirty="0">
                <a:solidFill>
                  <a:srgbClr val="000000"/>
                </a:solidFill>
                <a:latin typeface="Garbata Heavy"/>
              </a:rPr>
              <a:t>ИНГРЕДИЕНТЫ ЗДОРОВЬЯ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080944" y="9290893"/>
            <a:ext cx="7912997" cy="115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4"/>
              </a:lnSpc>
              <a:spcBef>
                <a:spcPct val="0"/>
              </a:spcBef>
            </a:pPr>
            <a:r>
              <a:rPr lang="en-US" sz="3196" dirty="0" err="1">
                <a:solidFill>
                  <a:srgbClr val="664C25"/>
                </a:solidFill>
                <a:latin typeface="Arial Black" panose="020B0A04020102020204" pitchFamily="34" charset="0"/>
              </a:rPr>
              <a:t>Инновации</a:t>
            </a:r>
            <a:r>
              <a:rPr lang="en-US" sz="3196" dirty="0">
                <a:solidFill>
                  <a:srgbClr val="664C25"/>
                </a:solidFill>
                <a:latin typeface="Arial Black" panose="020B0A04020102020204" pitchFamily="34" charset="0"/>
              </a:rPr>
              <a:t> в </a:t>
            </a:r>
            <a:r>
              <a:rPr lang="en-US" sz="3196" dirty="0" err="1">
                <a:solidFill>
                  <a:srgbClr val="664C25"/>
                </a:solidFill>
                <a:latin typeface="Arial Black" panose="020B0A04020102020204" pitchFamily="34" charset="0"/>
              </a:rPr>
              <a:t>пищевой</a:t>
            </a:r>
            <a:r>
              <a:rPr lang="en-US" sz="3196" dirty="0">
                <a:solidFill>
                  <a:srgbClr val="664C25"/>
                </a:solidFill>
                <a:latin typeface="Arial Black" panose="020B0A04020102020204" pitchFamily="34" charset="0"/>
              </a:rPr>
              <a:t> </a:t>
            </a:r>
            <a:r>
              <a:rPr lang="en-US" sz="3196" dirty="0" err="1">
                <a:solidFill>
                  <a:srgbClr val="664C25"/>
                </a:solidFill>
                <a:latin typeface="Arial Black" panose="020B0A04020102020204" pitchFamily="34" charset="0"/>
              </a:rPr>
              <a:t>безопасности</a:t>
            </a:r>
            <a:endParaRPr lang="en-US" sz="3196" dirty="0">
              <a:solidFill>
                <a:srgbClr val="664C25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06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311575" y="-7122311"/>
            <a:ext cx="18535030" cy="1853503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64C25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1985585" y="-3086100"/>
            <a:ext cx="4343839" cy="4114800"/>
          </a:xfrm>
          <a:custGeom>
            <a:avLst/>
            <a:gdLst/>
            <a:ahLst/>
            <a:cxnLst/>
            <a:rect l="l" t="t" r="r" b="b"/>
            <a:pathLst>
              <a:path w="4343839" h="4114800">
                <a:moveTo>
                  <a:pt x="0" y="0"/>
                </a:moveTo>
                <a:lnTo>
                  <a:pt x="4343839" y="0"/>
                </a:lnTo>
                <a:lnTo>
                  <a:pt x="434383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3443741" y="6913612"/>
            <a:ext cx="4340408" cy="2906879"/>
          </a:xfrm>
          <a:custGeom>
            <a:avLst/>
            <a:gdLst/>
            <a:ahLst/>
            <a:cxnLst/>
            <a:rect l="l" t="t" r="r" b="b"/>
            <a:pathLst>
              <a:path w="4340408" h="2906879">
                <a:moveTo>
                  <a:pt x="0" y="0"/>
                </a:moveTo>
                <a:lnTo>
                  <a:pt x="4340408" y="0"/>
                </a:lnTo>
                <a:lnTo>
                  <a:pt x="4340408" y="2906878"/>
                </a:lnTo>
                <a:lnTo>
                  <a:pt x="0" y="290687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226366" y="469862"/>
            <a:ext cx="10239120" cy="13536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672"/>
              </a:lnSpc>
            </a:pPr>
            <a:r>
              <a:rPr lang="en-US" sz="8893" dirty="0" err="1">
                <a:solidFill>
                  <a:srgbClr val="FFFFFF"/>
                </a:solidFill>
                <a:latin typeface="Arial Black" panose="020B0A04020102020204" pitchFamily="34" charset="0"/>
              </a:rPr>
              <a:t>Продвижение</a:t>
            </a:r>
            <a:endParaRPr lang="en-US" sz="8893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26366" y="2042259"/>
            <a:ext cx="14997089" cy="28969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49"/>
              </a:lnSpc>
            </a:pPr>
            <a:r>
              <a:rPr lang="en-US" sz="3321">
                <a:solidFill>
                  <a:srgbClr val="FFFFFF"/>
                </a:solidFill>
                <a:latin typeface="Baron"/>
              </a:rPr>
              <a:t>Планируется продвигать наше мобильное приложение за счет работа с репутацией в магазине приложений, Рекламы, интеграции у блогеров и других PR-активностей, продвижения в социальных сетях, продвижения сайта приложения. </a:t>
            </a:r>
          </a:p>
          <a:p>
            <a:pPr>
              <a:lnSpc>
                <a:spcPts val="4649"/>
              </a:lnSpc>
              <a:spcBef>
                <a:spcPct val="0"/>
              </a:spcBef>
            </a:pPr>
            <a:endParaRPr lang="en-US" sz="3321">
              <a:solidFill>
                <a:srgbClr val="FFFFFF"/>
              </a:solidFill>
              <a:latin typeface="Baron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226366" y="4789398"/>
            <a:ext cx="10239120" cy="13536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672"/>
              </a:lnSpc>
            </a:pPr>
            <a:r>
              <a:rPr lang="en-US" sz="8893" dirty="0" err="1">
                <a:solidFill>
                  <a:srgbClr val="FFFFFF"/>
                </a:solidFill>
                <a:latin typeface="Arial Black" panose="020B0A04020102020204" pitchFamily="34" charset="0"/>
              </a:rPr>
              <a:t>Место</a:t>
            </a:r>
            <a:r>
              <a:rPr lang="en-US" sz="8893" dirty="0">
                <a:solidFill>
                  <a:srgbClr val="FFFFFF"/>
                </a:solidFill>
                <a:latin typeface="Arial Black" panose="020B0A04020102020204" pitchFamily="34" charset="0"/>
              </a:rPr>
              <a:t> </a:t>
            </a:r>
            <a:r>
              <a:rPr lang="en-US" sz="8893" dirty="0" err="1">
                <a:solidFill>
                  <a:srgbClr val="FFFFFF"/>
                </a:solidFill>
                <a:latin typeface="Arial Black" panose="020B0A04020102020204" pitchFamily="34" charset="0"/>
              </a:rPr>
              <a:t>продажи</a:t>
            </a:r>
            <a:endParaRPr lang="en-US" sz="8893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226366" y="6511603"/>
            <a:ext cx="13217376" cy="23895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89"/>
              </a:lnSpc>
            </a:pPr>
            <a:r>
              <a:rPr lang="en-US" sz="3421" dirty="0" err="1">
                <a:solidFill>
                  <a:srgbClr val="FFFFFF"/>
                </a:solidFill>
                <a:latin typeface="Baron"/>
              </a:rPr>
              <a:t>Основным</a:t>
            </a:r>
            <a:r>
              <a:rPr lang="en-US" sz="3421" dirty="0">
                <a:solidFill>
                  <a:srgbClr val="FFFFFF"/>
                </a:solidFill>
                <a:latin typeface="Baron"/>
              </a:rPr>
              <a:t> </a:t>
            </a:r>
            <a:r>
              <a:rPr lang="en-US" sz="3421" dirty="0" err="1">
                <a:solidFill>
                  <a:srgbClr val="FFFFFF"/>
                </a:solidFill>
                <a:latin typeface="Baron"/>
              </a:rPr>
              <a:t>рынком</a:t>
            </a:r>
            <a:r>
              <a:rPr lang="en-US" sz="3421" dirty="0">
                <a:solidFill>
                  <a:srgbClr val="FFFFFF"/>
                </a:solidFill>
                <a:latin typeface="Baron"/>
              </a:rPr>
              <a:t> </a:t>
            </a:r>
            <a:r>
              <a:rPr lang="en-US" sz="3421" dirty="0" err="1">
                <a:solidFill>
                  <a:srgbClr val="FFFFFF"/>
                </a:solidFill>
                <a:latin typeface="Baron"/>
              </a:rPr>
              <a:t>для</a:t>
            </a:r>
            <a:r>
              <a:rPr lang="en-US" sz="3421" dirty="0">
                <a:solidFill>
                  <a:srgbClr val="FFFFFF"/>
                </a:solidFill>
                <a:latin typeface="Baron"/>
              </a:rPr>
              <a:t> </a:t>
            </a:r>
            <a:r>
              <a:rPr lang="en-US" sz="3421" dirty="0" err="1">
                <a:solidFill>
                  <a:srgbClr val="FFFFFF"/>
                </a:solidFill>
                <a:latin typeface="Baron"/>
              </a:rPr>
              <a:t>нашего</a:t>
            </a:r>
            <a:r>
              <a:rPr lang="en-US" sz="3421" dirty="0">
                <a:solidFill>
                  <a:srgbClr val="FFFFFF"/>
                </a:solidFill>
                <a:latin typeface="Baron"/>
              </a:rPr>
              <a:t> </a:t>
            </a:r>
            <a:r>
              <a:rPr lang="en-US" sz="3421" dirty="0" err="1">
                <a:solidFill>
                  <a:srgbClr val="FFFFFF"/>
                </a:solidFill>
                <a:latin typeface="Baron"/>
              </a:rPr>
              <a:t>приложения</a:t>
            </a:r>
            <a:r>
              <a:rPr lang="en-US" sz="3421" dirty="0">
                <a:solidFill>
                  <a:srgbClr val="FFFFFF"/>
                </a:solidFill>
                <a:latin typeface="Baron"/>
              </a:rPr>
              <a:t> </a:t>
            </a:r>
            <a:r>
              <a:rPr lang="en-US" sz="3421" dirty="0" err="1">
                <a:solidFill>
                  <a:srgbClr val="FFFFFF"/>
                </a:solidFill>
                <a:latin typeface="Baron"/>
              </a:rPr>
              <a:t>будут</a:t>
            </a:r>
            <a:r>
              <a:rPr lang="en-US" sz="3421" dirty="0">
                <a:solidFill>
                  <a:srgbClr val="FFFFFF"/>
                </a:solidFill>
                <a:latin typeface="Baron"/>
              </a:rPr>
              <a:t> </a:t>
            </a:r>
            <a:r>
              <a:rPr lang="en-US" sz="3421" dirty="0" err="1">
                <a:solidFill>
                  <a:srgbClr val="FFFFFF"/>
                </a:solidFill>
                <a:latin typeface="Baron"/>
              </a:rPr>
              <a:t>самые</a:t>
            </a:r>
            <a:r>
              <a:rPr lang="en-US" sz="3421" dirty="0">
                <a:solidFill>
                  <a:srgbClr val="FFFFFF"/>
                </a:solidFill>
                <a:latin typeface="Baron"/>
              </a:rPr>
              <a:t> </a:t>
            </a:r>
            <a:r>
              <a:rPr lang="en-US" sz="3421" dirty="0" err="1">
                <a:solidFill>
                  <a:srgbClr val="FFFFFF"/>
                </a:solidFill>
                <a:latin typeface="Baron"/>
              </a:rPr>
              <a:t>популярные</a:t>
            </a:r>
            <a:r>
              <a:rPr lang="en-US" sz="3421" dirty="0">
                <a:solidFill>
                  <a:srgbClr val="FFFFFF"/>
                </a:solidFill>
                <a:latin typeface="Baron"/>
              </a:rPr>
              <a:t> </a:t>
            </a:r>
            <a:r>
              <a:rPr lang="en-US" sz="3421" dirty="0" err="1">
                <a:solidFill>
                  <a:srgbClr val="FFFFFF"/>
                </a:solidFill>
                <a:latin typeface="Baron"/>
              </a:rPr>
              <a:t>магазины</a:t>
            </a:r>
            <a:r>
              <a:rPr lang="en-US" sz="3421" dirty="0">
                <a:solidFill>
                  <a:srgbClr val="FFFFFF"/>
                </a:solidFill>
                <a:latin typeface="Baron"/>
              </a:rPr>
              <a:t> </a:t>
            </a:r>
            <a:r>
              <a:rPr lang="en-US" sz="3421" dirty="0" err="1">
                <a:solidFill>
                  <a:srgbClr val="FFFFFF"/>
                </a:solidFill>
                <a:latin typeface="Baron"/>
              </a:rPr>
              <a:t>приложений</a:t>
            </a:r>
            <a:r>
              <a:rPr lang="en-US" sz="3421" dirty="0">
                <a:solidFill>
                  <a:srgbClr val="FFFFFF"/>
                </a:solidFill>
                <a:latin typeface="Baron"/>
              </a:rPr>
              <a:t> </a:t>
            </a:r>
            <a:r>
              <a:rPr lang="en-US" sz="3421" dirty="0" err="1">
                <a:solidFill>
                  <a:srgbClr val="FFFFFF"/>
                </a:solidFill>
                <a:latin typeface="Baron"/>
              </a:rPr>
              <a:t>на</a:t>
            </a:r>
            <a:r>
              <a:rPr lang="en-US" sz="3421" dirty="0">
                <a:solidFill>
                  <a:srgbClr val="FFFFFF"/>
                </a:solidFill>
                <a:latin typeface="Baron"/>
              </a:rPr>
              <a:t> </a:t>
            </a:r>
            <a:r>
              <a:rPr lang="en-US" sz="3421" dirty="0" err="1">
                <a:solidFill>
                  <a:srgbClr val="FFFFFF"/>
                </a:solidFill>
                <a:latin typeface="Baron"/>
              </a:rPr>
              <a:t>базе</a:t>
            </a:r>
            <a:r>
              <a:rPr lang="en-US" sz="3421" dirty="0">
                <a:solidFill>
                  <a:srgbClr val="FFFFFF"/>
                </a:solidFill>
                <a:latin typeface="Baron"/>
              </a:rPr>
              <a:t> Android и IOS</a:t>
            </a:r>
          </a:p>
          <a:p>
            <a:pPr>
              <a:lnSpc>
                <a:spcPts val="4789"/>
              </a:lnSpc>
              <a:spcBef>
                <a:spcPct val="0"/>
              </a:spcBef>
            </a:pPr>
            <a:endParaRPr lang="en-US" sz="3421" dirty="0">
              <a:solidFill>
                <a:srgbClr val="FFFFFF"/>
              </a:solidFill>
              <a:latin typeface="Baron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3606219" y="8229600"/>
            <a:ext cx="4343839" cy="4114800"/>
          </a:xfrm>
          <a:custGeom>
            <a:avLst/>
            <a:gdLst/>
            <a:ahLst/>
            <a:cxnLst/>
            <a:rect l="l" t="t" r="r" b="b"/>
            <a:pathLst>
              <a:path w="4343839" h="4114800">
                <a:moveTo>
                  <a:pt x="0" y="0"/>
                </a:moveTo>
                <a:lnTo>
                  <a:pt x="4343839" y="0"/>
                </a:lnTo>
                <a:lnTo>
                  <a:pt x="434383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081273" y="-3544789"/>
            <a:ext cx="14845758" cy="7557840"/>
          </a:xfrm>
          <a:custGeom>
            <a:avLst/>
            <a:gdLst/>
            <a:ahLst/>
            <a:cxnLst/>
            <a:rect l="l" t="t" r="r" b="b"/>
            <a:pathLst>
              <a:path w="14845758" h="7557840">
                <a:moveTo>
                  <a:pt x="0" y="0"/>
                </a:moveTo>
                <a:lnTo>
                  <a:pt x="14845758" y="0"/>
                </a:lnTo>
                <a:lnTo>
                  <a:pt x="14845758" y="7557841"/>
                </a:lnTo>
                <a:lnTo>
                  <a:pt x="0" y="75578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0151144" y="1857841"/>
            <a:ext cx="14845758" cy="7557840"/>
          </a:xfrm>
          <a:custGeom>
            <a:avLst/>
            <a:gdLst/>
            <a:ahLst/>
            <a:cxnLst/>
            <a:rect l="l" t="t" r="r" b="b"/>
            <a:pathLst>
              <a:path w="14845758" h="7557840">
                <a:moveTo>
                  <a:pt x="0" y="0"/>
                </a:moveTo>
                <a:lnTo>
                  <a:pt x="14845758" y="0"/>
                </a:lnTo>
                <a:lnTo>
                  <a:pt x="14845758" y="7557840"/>
                </a:lnTo>
                <a:lnTo>
                  <a:pt x="0" y="75578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836421" y="234132"/>
            <a:ext cx="14845758" cy="7557840"/>
          </a:xfrm>
          <a:custGeom>
            <a:avLst/>
            <a:gdLst/>
            <a:ahLst/>
            <a:cxnLst/>
            <a:rect l="l" t="t" r="r" b="b"/>
            <a:pathLst>
              <a:path w="14845758" h="7557840">
                <a:moveTo>
                  <a:pt x="0" y="0"/>
                </a:moveTo>
                <a:lnTo>
                  <a:pt x="14845758" y="0"/>
                </a:lnTo>
                <a:lnTo>
                  <a:pt x="14845758" y="7557840"/>
                </a:lnTo>
                <a:lnTo>
                  <a:pt x="0" y="75578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1629019" y="4640249"/>
            <a:ext cx="4114714" cy="1181555"/>
          </a:xfrm>
          <a:custGeom>
            <a:avLst/>
            <a:gdLst/>
            <a:ahLst/>
            <a:cxnLst/>
            <a:rect l="l" t="t" r="r" b="b"/>
            <a:pathLst>
              <a:path w="4114714" h="1181555">
                <a:moveTo>
                  <a:pt x="0" y="0"/>
                </a:moveTo>
                <a:lnTo>
                  <a:pt x="4114714" y="0"/>
                </a:lnTo>
                <a:lnTo>
                  <a:pt x="4114714" y="1181556"/>
                </a:lnTo>
                <a:lnTo>
                  <a:pt x="0" y="118155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569158" y="4303739"/>
            <a:ext cx="5890137" cy="1854577"/>
          </a:xfrm>
          <a:custGeom>
            <a:avLst/>
            <a:gdLst/>
            <a:ahLst/>
            <a:cxnLst/>
            <a:rect l="l" t="t" r="r" b="b"/>
            <a:pathLst>
              <a:path w="5890137" h="1854577">
                <a:moveTo>
                  <a:pt x="0" y="0"/>
                </a:moveTo>
                <a:lnTo>
                  <a:pt x="5890137" y="0"/>
                </a:lnTo>
                <a:lnTo>
                  <a:pt x="5890137" y="1854577"/>
                </a:lnTo>
                <a:lnTo>
                  <a:pt x="0" y="185457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1240468" y="6325644"/>
            <a:ext cx="2932656" cy="2932656"/>
          </a:xfrm>
          <a:custGeom>
            <a:avLst/>
            <a:gdLst/>
            <a:ahLst/>
            <a:cxnLst/>
            <a:rect l="l" t="t" r="r" b="b"/>
            <a:pathLst>
              <a:path w="2932656" h="2932656">
                <a:moveTo>
                  <a:pt x="0" y="0"/>
                </a:moveTo>
                <a:lnTo>
                  <a:pt x="2932656" y="0"/>
                </a:lnTo>
                <a:lnTo>
                  <a:pt x="2932656" y="2932656"/>
                </a:lnTo>
                <a:lnTo>
                  <a:pt x="0" y="293265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3659515" y="6462934"/>
            <a:ext cx="4599858" cy="2952747"/>
          </a:xfrm>
          <a:custGeom>
            <a:avLst/>
            <a:gdLst/>
            <a:ahLst/>
            <a:cxnLst/>
            <a:rect l="l" t="t" r="r" b="b"/>
            <a:pathLst>
              <a:path w="4599858" h="2952747">
                <a:moveTo>
                  <a:pt x="0" y="0"/>
                </a:moveTo>
                <a:lnTo>
                  <a:pt x="4599858" y="0"/>
                </a:lnTo>
                <a:lnTo>
                  <a:pt x="4599858" y="2952747"/>
                </a:lnTo>
                <a:lnTo>
                  <a:pt x="0" y="295274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8847846" y="4303739"/>
            <a:ext cx="2392622" cy="2159195"/>
          </a:xfrm>
          <a:custGeom>
            <a:avLst/>
            <a:gdLst/>
            <a:ahLst/>
            <a:cxnLst/>
            <a:rect l="l" t="t" r="r" b="b"/>
            <a:pathLst>
              <a:path w="2392622" h="2159195">
                <a:moveTo>
                  <a:pt x="0" y="0"/>
                </a:moveTo>
                <a:lnTo>
                  <a:pt x="2392622" y="0"/>
                </a:lnTo>
                <a:lnTo>
                  <a:pt x="2392622" y="2159195"/>
                </a:lnTo>
                <a:lnTo>
                  <a:pt x="0" y="215919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3659515" y="629303"/>
            <a:ext cx="10516601" cy="2733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776"/>
              </a:lnSpc>
            </a:pPr>
            <a:r>
              <a:rPr lang="en-US" sz="8980" dirty="0" err="1">
                <a:solidFill>
                  <a:srgbClr val="664C25"/>
                </a:solidFill>
                <a:latin typeface="Arial Black" panose="020B0A04020102020204" pitchFamily="34" charset="0"/>
              </a:rPr>
              <a:t>Основные</a:t>
            </a:r>
            <a:r>
              <a:rPr lang="en-US" sz="8980" dirty="0">
                <a:solidFill>
                  <a:srgbClr val="664C25"/>
                </a:solidFill>
                <a:latin typeface="Arial Black" panose="020B0A04020102020204" pitchFamily="34" charset="0"/>
              </a:rPr>
              <a:t> (</a:t>
            </a:r>
            <a:r>
              <a:rPr lang="en-US" sz="8980" dirty="0" err="1">
                <a:solidFill>
                  <a:srgbClr val="664C25"/>
                </a:solidFill>
                <a:latin typeface="Arial Black" panose="020B0A04020102020204" pitchFamily="34" charset="0"/>
              </a:rPr>
              <a:t>не</a:t>
            </a:r>
            <a:r>
              <a:rPr lang="en-US" sz="8980" dirty="0">
                <a:solidFill>
                  <a:srgbClr val="664C25"/>
                </a:solidFill>
                <a:latin typeface="Arial Black" panose="020B0A04020102020204" pitchFamily="34" charset="0"/>
              </a:rPr>
              <a:t>)</a:t>
            </a:r>
            <a:r>
              <a:rPr lang="en-US" sz="8980" dirty="0" err="1">
                <a:solidFill>
                  <a:srgbClr val="664C25"/>
                </a:solidFill>
                <a:latin typeface="Arial Black" panose="020B0A04020102020204" pitchFamily="34" charset="0"/>
              </a:rPr>
              <a:t>конкуренты</a:t>
            </a:r>
            <a:endParaRPr lang="en-US" sz="8980" dirty="0">
              <a:solidFill>
                <a:srgbClr val="664C25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06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731387" y="-6263595"/>
            <a:ext cx="14147134" cy="11875946"/>
            <a:chOff x="0" y="0"/>
            <a:chExt cx="968242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68242" cy="812800"/>
            </a:xfrm>
            <a:custGeom>
              <a:avLst/>
              <a:gdLst/>
              <a:ahLst/>
              <a:cxnLst/>
              <a:rect l="l" t="t" r="r" b="b"/>
              <a:pathLst>
                <a:path w="968242" h="812800">
                  <a:moveTo>
                    <a:pt x="484121" y="0"/>
                  </a:moveTo>
                  <a:cubicBezTo>
                    <a:pt x="216748" y="0"/>
                    <a:pt x="0" y="181951"/>
                    <a:pt x="0" y="406400"/>
                  </a:cubicBezTo>
                  <a:cubicBezTo>
                    <a:pt x="0" y="630849"/>
                    <a:pt x="216748" y="812800"/>
                    <a:pt x="484121" y="812800"/>
                  </a:cubicBezTo>
                  <a:cubicBezTo>
                    <a:pt x="751494" y="812800"/>
                    <a:pt x="968242" y="630849"/>
                    <a:pt x="968242" y="406400"/>
                  </a:cubicBezTo>
                  <a:cubicBezTo>
                    <a:pt x="968242" y="181951"/>
                    <a:pt x="751494" y="0"/>
                    <a:pt x="484121" y="0"/>
                  </a:cubicBezTo>
                  <a:close/>
                </a:path>
              </a:pathLst>
            </a:custGeom>
            <a:solidFill>
              <a:srgbClr val="664C25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47625"/>
              <a:ext cx="815842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flipH="1">
            <a:off x="-961823" y="6211346"/>
            <a:ext cx="3082245" cy="4483265"/>
          </a:xfrm>
          <a:custGeom>
            <a:avLst/>
            <a:gdLst/>
            <a:ahLst/>
            <a:cxnLst/>
            <a:rect l="l" t="t" r="r" b="b"/>
            <a:pathLst>
              <a:path w="3082245" h="4483265">
                <a:moveTo>
                  <a:pt x="3082245" y="0"/>
                </a:moveTo>
                <a:lnTo>
                  <a:pt x="0" y="0"/>
                </a:lnTo>
                <a:lnTo>
                  <a:pt x="0" y="4483265"/>
                </a:lnTo>
                <a:lnTo>
                  <a:pt x="3082245" y="4483265"/>
                </a:lnTo>
                <a:lnTo>
                  <a:pt x="3082245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735901">
            <a:off x="16043218" y="6601829"/>
            <a:ext cx="2949107" cy="5173872"/>
          </a:xfrm>
          <a:custGeom>
            <a:avLst/>
            <a:gdLst/>
            <a:ahLst/>
            <a:cxnLst/>
            <a:rect l="l" t="t" r="r" b="b"/>
            <a:pathLst>
              <a:path w="2949107" h="5173872">
                <a:moveTo>
                  <a:pt x="0" y="0"/>
                </a:moveTo>
                <a:lnTo>
                  <a:pt x="2949106" y="0"/>
                </a:lnTo>
                <a:lnTo>
                  <a:pt x="2949106" y="5173871"/>
                </a:lnTo>
                <a:lnTo>
                  <a:pt x="0" y="517387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2323475">
            <a:off x="13153008" y="-1230244"/>
            <a:ext cx="2871504" cy="4222801"/>
          </a:xfrm>
          <a:custGeom>
            <a:avLst/>
            <a:gdLst/>
            <a:ahLst/>
            <a:cxnLst/>
            <a:rect l="l" t="t" r="r" b="b"/>
            <a:pathLst>
              <a:path w="2871504" h="4222801">
                <a:moveTo>
                  <a:pt x="0" y="0"/>
                </a:moveTo>
                <a:lnTo>
                  <a:pt x="2871504" y="0"/>
                </a:lnTo>
                <a:lnTo>
                  <a:pt x="2871504" y="4222801"/>
                </a:lnTo>
                <a:lnTo>
                  <a:pt x="0" y="422280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579300" y="345649"/>
            <a:ext cx="11187094" cy="40608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672"/>
              </a:lnSpc>
            </a:pPr>
            <a:r>
              <a:rPr lang="en-US" sz="8893" dirty="0" err="1">
                <a:solidFill>
                  <a:srgbClr val="FFFFFF"/>
                </a:solidFill>
                <a:latin typeface="Arial Black" panose="020B0A04020102020204" pitchFamily="34" charset="0"/>
              </a:rPr>
              <a:t>Конкурентные</a:t>
            </a:r>
            <a:r>
              <a:rPr lang="en-US" sz="8893" dirty="0">
                <a:solidFill>
                  <a:srgbClr val="FFFFFF"/>
                </a:solidFill>
                <a:latin typeface="Arial Black" panose="020B0A04020102020204" pitchFamily="34" charset="0"/>
              </a:rPr>
              <a:t> </a:t>
            </a:r>
            <a:r>
              <a:rPr lang="en-US" sz="8893" dirty="0" err="1">
                <a:solidFill>
                  <a:srgbClr val="FFFFFF"/>
                </a:solidFill>
                <a:latin typeface="Arial Black" panose="020B0A04020102020204" pitchFamily="34" charset="0"/>
              </a:rPr>
              <a:t>преимущества</a:t>
            </a:r>
            <a:r>
              <a:rPr lang="en-US" sz="8893" dirty="0">
                <a:solidFill>
                  <a:srgbClr val="FFFFFF"/>
                </a:solidFill>
                <a:latin typeface="Arial Black" panose="020B0A04020102020204" pitchFamily="34" charset="0"/>
              </a:rPr>
              <a:t> и </a:t>
            </a:r>
            <a:r>
              <a:rPr lang="en-US" sz="8893" dirty="0" err="1">
                <a:solidFill>
                  <a:srgbClr val="FFFFFF"/>
                </a:solidFill>
                <a:latin typeface="Arial Black" panose="020B0A04020102020204" pitchFamily="34" charset="0"/>
              </a:rPr>
              <a:t>характеристики</a:t>
            </a:r>
            <a:endParaRPr lang="en-US" sz="8893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2585099" y="5685657"/>
            <a:ext cx="13843310" cy="43163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0862" lvl="1" indent="-375431">
              <a:lnSpc>
                <a:spcPts val="4868"/>
              </a:lnSpc>
              <a:buFont typeface="Arial"/>
              <a:buChar char="•"/>
            </a:pPr>
            <a:r>
              <a:rPr lang="en-US" sz="3477">
                <a:solidFill>
                  <a:srgbClr val="FFFFFF"/>
                </a:solidFill>
                <a:latin typeface="Baron"/>
              </a:rPr>
              <a:t>Уникальность продукта </a:t>
            </a:r>
          </a:p>
          <a:p>
            <a:pPr marL="750862" lvl="1" indent="-375431">
              <a:lnSpc>
                <a:spcPts val="4868"/>
              </a:lnSpc>
              <a:buFont typeface="Arial"/>
              <a:buChar char="•"/>
            </a:pPr>
            <a:r>
              <a:rPr lang="en-US" sz="3477">
                <a:solidFill>
                  <a:srgbClr val="FFFFFF"/>
                </a:solidFill>
                <a:latin typeface="Baron"/>
              </a:rPr>
              <a:t>Наличие уникальных результатов интеллектуальной деятельности</a:t>
            </a:r>
          </a:p>
          <a:p>
            <a:pPr marL="750862" lvl="1" indent="-375431">
              <a:lnSpc>
                <a:spcPts val="4868"/>
              </a:lnSpc>
              <a:buFont typeface="Arial"/>
              <a:buChar char="•"/>
            </a:pPr>
            <a:r>
              <a:rPr lang="en-US" sz="3477">
                <a:solidFill>
                  <a:srgbClr val="FFFFFF"/>
                </a:solidFill>
                <a:latin typeface="Baron"/>
              </a:rPr>
              <a:t>Действующие индустриальные партнеры </a:t>
            </a:r>
          </a:p>
          <a:p>
            <a:pPr marL="750862" lvl="1" indent="-375431">
              <a:lnSpc>
                <a:spcPts val="4868"/>
              </a:lnSpc>
              <a:buFont typeface="Arial"/>
              <a:buChar char="•"/>
            </a:pPr>
            <a:r>
              <a:rPr lang="en-US" sz="3477">
                <a:solidFill>
                  <a:srgbClr val="FFFFFF"/>
                </a:solidFill>
                <a:latin typeface="Baron"/>
              </a:rPr>
              <a:t>Дефицит подобных продуктов на рынке</a:t>
            </a:r>
          </a:p>
          <a:p>
            <a:pPr marL="750862" lvl="1" indent="-375431">
              <a:lnSpc>
                <a:spcPts val="4868"/>
              </a:lnSpc>
              <a:buFont typeface="Arial"/>
              <a:buChar char="•"/>
            </a:pPr>
            <a:r>
              <a:rPr lang="en-US" sz="3477">
                <a:solidFill>
                  <a:srgbClr val="FFFFFF"/>
                </a:solidFill>
                <a:latin typeface="Baron"/>
              </a:rPr>
              <a:t>Растущая осведомленность о здоровом питании </a:t>
            </a:r>
          </a:p>
          <a:p>
            <a:pPr>
              <a:lnSpc>
                <a:spcPts val="4868"/>
              </a:lnSpc>
              <a:spcBef>
                <a:spcPct val="0"/>
              </a:spcBef>
            </a:pPr>
            <a:endParaRPr lang="en-US" sz="3477">
              <a:solidFill>
                <a:srgbClr val="FFFFFF"/>
              </a:solidFill>
              <a:latin typeface="Baro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06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028335" y="-5383193"/>
            <a:ext cx="40944222" cy="19316187"/>
            <a:chOff x="0" y="0"/>
            <a:chExt cx="54592296" cy="25754916"/>
          </a:xfrm>
        </p:grpSpPr>
        <p:sp>
          <p:nvSpPr>
            <p:cNvPr id="3" name="Freeform 3"/>
            <p:cNvSpPr/>
            <p:nvPr/>
          </p:nvSpPr>
          <p:spPr>
            <a:xfrm>
              <a:off x="19437076" y="5217202"/>
              <a:ext cx="19794344" cy="10077121"/>
            </a:xfrm>
            <a:custGeom>
              <a:avLst/>
              <a:gdLst/>
              <a:ahLst/>
              <a:cxnLst/>
              <a:rect l="l" t="t" r="r" b="b"/>
              <a:pathLst>
                <a:path w="19794344" h="10077121">
                  <a:moveTo>
                    <a:pt x="0" y="0"/>
                  </a:moveTo>
                  <a:lnTo>
                    <a:pt x="19794343" y="0"/>
                  </a:lnTo>
                  <a:lnTo>
                    <a:pt x="19794343" y="10077121"/>
                  </a:lnTo>
                  <a:lnTo>
                    <a:pt x="0" y="100771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15417779" y="10363231"/>
              <a:ext cx="19794344" cy="10077121"/>
            </a:xfrm>
            <a:custGeom>
              <a:avLst/>
              <a:gdLst/>
              <a:ahLst/>
              <a:cxnLst/>
              <a:rect l="l" t="t" r="r" b="b"/>
              <a:pathLst>
                <a:path w="19794344" h="10077121">
                  <a:moveTo>
                    <a:pt x="0" y="0"/>
                  </a:moveTo>
                  <a:lnTo>
                    <a:pt x="19794344" y="0"/>
                  </a:lnTo>
                  <a:lnTo>
                    <a:pt x="19794344" y="10077120"/>
                  </a:lnTo>
                  <a:lnTo>
                    <a:pt x="0" y="1007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10730735" y="15677796"/>
              <a:ext cx="19794344" cy="10077121"/>
            </a:xfrm>
            <a:custGeom>
              <a:avLst/>
              <a:gdLst/>
              <a:ahLst/>
              <a:cxnLst/>
              <a:rect l="l" t="t" r="r" b="b"/>
              <a:pathLst>
                <a:path w="19794344" h="10077121">
                  <a:moveTo>
                    <a:pt x="0" y="0"/>
                  </a:moveTo>
                  <a:lnTo>
                    <a:pt x="19794344" y="0"/>
                  </a:lnTo>
                  <a:lnTo>
                    <a:pt x="19794344" y="10077120"/>
                  </a:lnTo>
                  <a:lnTo>
                    <a:pt x="0" y="1007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34797952" y="15528791"/>
              <a:ext cx="19794344" cy="10077121"/>
            </a:xfrm>
            <a:custGeom>
              <a:avLst/>
              <a:gdLst/>
              <a:ahLst/>
              <a:cxnLst/>
              <a:rect l="l" t="t" r="r" b="b"/>
              <a:pathLst>
                <a:path w="19794344" h="10077121">
                  <a:moveTo>
                    <a:pt x="0" y="0"/>
                  </a:moveTo>
                  <a:lnTo>
                    <a:pt x="19794344" y="0"/>
                  </a:lnTo>
                  <a:lnTo>
                    <a:pt x="19794344" y="10077121"/>
                  </a:lnTo>
                  <a:lnTo>
                    <a:pt x="0" y="100771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19794344" cy="10077121"/>
            </a:xfrm>
            <a:custGeom>
              <a:avLst/>
              <a:gdLst/>
              <a:ahLst/>
              <a:cxnLst/>
              <a:rect l="l" t="t" r="r" b="b"/>
              <a:pathLst>
                <a:path w="19794344" h="10077121">
                  <a:moveTo>
                    <a:pt x="0" y="0"/>
                  </a:moveTo>
                  <a:lnTo>
                    <a:pt x="19794344" y="0"/>
                  </a:lnTo>
                  <a:lnTo>
                    <a:pt x="19794344" y="10077121"/>
                  </a:lnTo>
                  <a:lnTo>
                    <a:pt x="0" y="100771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8" name="Group 8"/>
          <p:cNvGrpSpPr/>
          <p:nvPr/>
        </p:nvGrpSpPr>
        <p:grpSpPr>
          <a:xfrm>
            <a:off x="0" y="0"/>
            <a:ext cx="18288000" cy="4059538"/>
            <a:chOff x="0" y="0"/>
            <a:chExt cx="4816593" cy="106917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816592" cy="1069179"/>
            </a:xfrm>
            <a:custGeom>
              <a:avLst/>
              <a:gdLst/>
              <a:ahLst/>
              <a:cxnLst/>
              <a:rect l="l" t="t" r="r" b="b"/>
              <a:pathLst>
                <a:path w="4816592" h="1069179">
                  <a:moveTo>
                    <a:pt x="0" y="0"/>
                  </a:moveTo>
                  <a:lnTo>
                    <a:pt x="4816592" y="0"/>
                  </a:lnTo>
                  <a:lnTo>
                    <a:pt x="4816592" y="1069179"/>
                  </a:lnTo>
                  <a:lnTo>
                    <a:pt x="0" y="1069179"/>
                  </a:lnTo>
                  <a:close/>
                </a:path>
              </a:pathLst>
            </a:custGeom>
            <a:solidFill>
              <a:srgbClr val="EFE5D8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4816593" cy="10977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9943044" y="2935560"/>
            <a:ext cx="6705675" cy="9129013"/>
          </a:xfrm>
          <a:custGeom>
            <a:avLst/>
            <a:gdLst/>
            <a:ahLst/>
            <a:cxnLst/>
            <a:rect l="l" t="t" r="r" b="b"/>
            <a:pathLst>
              <a:path w="6705675" h="9129013">
                <a:moveTo>
                  <a:pt x="0" y="0"/>
                </a:moveTo>
                <a:lnTo>
                  <a:pt x="6705675" y="0"/>
                </a:lnTo>
                <a:lnTo>
                  <a:pt x="6705675" y="9129013"/>
                </a:lnTo>
                <a:lnTo>
                  <a:pt x="0" y="912901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326749" y="211169"/>
            <a:ext cx="7341394" cy="31290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67"/>
              </a:lnSpc>
            </a:pPr>
            <a:r>
              <a:rPr lang="en-US" sz="5139" dirty="0" err="1">
                <a:solidFill>
                  <a:srgbClr val="664C25"/>
                </a:solidFill>
                <a:latin typeface="Arial Black" panose="020B0A04020102020204" pitchFamily="34" charset="0"/>
              </a:rPr>
              <a:t>Оценка</a:t>
            </a:r>
            <a:r>
              <a:rPr lang="en-US" sz="5139" dirty="0">
                <a:solidFill>
                  <a:srgbClr val="664C25"/>
                </a:solidFill>
                <a:latin typeface="Arial Black" panose="020B0A04020102020204" pitchFamily="34" charset="0"/>
              </a:rPr>
              <a:t> </a:t>
            </a:r>
            <a:r>
              <a:rPr lang="en-US" sz="5139" dirty="0" err="1">
                <a:solidFill>
                  <a:srgbClr val="664C25"/>
                </a:solidFill>
                <a:latin typeface="Arial Black" panose="020B0A04020102020204" pitchFamily="34" charset="0"/>
              </a:rPr>
              <a:t>потенциала</a:t>
            </a:r>
            <a:r>
              <a:rPr lang="en-US" sz="5139" dirty="0">
                <a:solidFill>
                  <a:srgbClr val="664C25"/>
                </a:solidFill>
                <a:latin typeface="Arial Black" panose="020B0A04020102020204" pitchFamily="34" charset="0"/>
              </a:rPr>
              <a:t> «</a:t>
            </a:r>
            <a:r>
              <a:rPr lang="en-US" sz="5139" dirty="0" err="1">
                <a:solidFill>
                  <a:srgbClr val="664C25"/>
                </a:solidFill>
                <a:latin typeface="Arial Black" panose="020B0A04020102020204" pitchFamily="34" charset="0"/>
              </a:rPr>
              <a:t>рынка</a:t>
            </a:r>
            <a:r>
              <a:rPr lang="en-US" sz="5139" dirty="0">
                <a:solidFill>
                  <a:srgbClr val="664C25"/>
                </a:solidFill>
                <a:latin typeface="Arial Black" panose="020B0A04020102020204" pitchFamily="34" charset="0"/>
              </a:rPr>
              <a:t>» и </a:t>
            </a:r>
            <a:r>
              <a:rPr lang="en-US" sz="5139" dirty="0" err="1">
                <a:solidFill>
                  <a:srgbClr val="664C25"/>
                </a:solidFill>
                <a:latin typeface="Arial Black" panose="020B0A04020102020204" pitchFamily="34" charset="0"/>
              </a:rPr>
              <a:t>рентабельности</a:t>
            </a:r>
            <a:r>
              <a:rPr lang="en-US" sz="5139" dirty="0">
                <a:solidFill>
                  <a:srgbClr val="664C25"/>
                </a:solidFill>
                <a:latin typeface="Arial Black" panose="020B0A04020102020204" pitchFamily="34" charset="0"/>
              </a:rPr>
              <a:t> </a:t>
            </a:r>
            <a:r>
              <a:rPr lang="en-US" sz="5139" dirty="0" err="1">
                <a:solidFill>
                  <a:srgbClr val="664C25"/>
                </a:solidFill>
                <a:latin typeface="Arial Black" panose="020B0A04020102020204" pitchFamily="34" charset="0"/>
              </a:rPr>
              <a:t>бизнеса</a:t>
            </a:r>
            <a:endParaRPr lang="en-US" sz="5139" dirty="0">
              <a:solidFill>
                <a:srgbClr val="664C25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0353516" y="862935"/>
            <a:ext cx="5884732" cy="2072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16"/>
              </a:lnSpc>
            </a:pPr>
            <a:r>
              <a:rPr lang="en-US" sz="2940">
                <a:solidFill>
                  <a:srgbClr val="664C25"/>
                </a:solidFill>
                <a:latin typeface="Baron Bold"/>
              </a:rPr>
              <a:t>1. Потенциал приложения для выявления некачественных продуктов</a:t>
            </a:r>
          </a:p>
          <a:p>
            <a:pPr marL="0" lvl="0" indent="0" algn="l">
              <a:lnSpc>
                <a:spcPts val="4116"/>
              </a:lnSpc>
              <a:spcBef>
                <a:spcPct val="0"/>
              </a:spcBef>
            </a:pPr>
            <a:endParaRPr lang="en-US" sz="2940">
              <a:solidFill>
                <a:srgbClr val="664C25"/>
              </a:solidFill>
              <a:latin typeface="Baron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49004" y="4339870"/>
            <a:ext cx="9616295" cy="5590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76411" lvl="1" indent="-288205">
              <a:lnSpc>
                <a:spcPts val="3737"/>
              </a:lnSpc>
              <a:buFont typeface="Arial"/>
              <a:buChar char="•"/>
            </a:pPr>
            <a:r>
              <a:rPr lang="en-US" sz="2669">
                <a:solidFill>
                  <a:srgbClr val="FFFFFF"/>
                </a:solidFill>
                <a:latin typeface="Baron Bold"/>
              </a:rPr>
              <a:t>Большой спрос на продукты, соответствующие высоким стандартам качества.</a:t>
            </a:r>
          </a:p>
          <a:p>
            <a:pPr marL="576411" lvl="1" indent="-288205">
              <a:lnSpc>
                <a:spcPts val="3737"/>
              </a:lnSpc>
              <a:buFont typeface="Arial"/>
              <a:buChar char="•"/>
            </a:pPr>
            <a:r>
              <a:rPr lang="en-US" sz="2669">
                <a:solidFill>
                  <a:srgbClr val="FFFFFF"/>
                </a:solidFill>
                <a:latin typeface="Baron Bold"/>
              </a:rPr>
              <a:t>Растущая осведомленность потребителей о правах и требованиях к качеству продуктов.</a:t>
            </a:r>
          </a:p>
          <a:p>
            <a:pPr marL="576411" lvl="1" indent="-288205">
              <a:lnSpc>
                <a:spcPts val="3737"/>
              </a:lnSpc>
              <a:buFont typeface="Arial"/>
              <a:buChar char="•"/>
            </a:pPr>
            <a:r>
              <a:rPr lang="en-US" sz="2669">
                <a:solidFill>
                  <a:srgbClr val="FFFFFF"/>
                </a:solidFill>
                <a:latin typeface="Baron Bold"/>
              </a:rPr>
              <a:t>Возрастающая проблема некачественных продуктов на рынке.</a:t>
            </a:r>
          </a:p>
          <a:p>
            <a:pPr marL="576411" lvl="1" indent="-288205">
              <a:lnSpc>
                <a:spcPts val="3737"/>
              </a:lnSpc>
              <a:buFont typeface="Arial"/>
              <a:buChar char="•"/>
            </a:pPr>
            <a:r>
              <a:rPr lang="en-US" sz="2669">
                <a:solidFill>
                  <a:srgbClr val="FFFFFF"/>
                </a:solidFill>
                <a:latin typeface="Baron Bold"/>
              </a:rPr>
              <a:t>Возможность предложить потребителям простой и эффективный способ проверки качества продукта.</a:t>
            </a:r>
          </a:p>
          <a:p>
            <a:pPr marL="576411" lvl="1" indent="-288205" algn="l">
              <a:lnSpc>
                <a:spcPts val="3737"/>
              </a:lnSpc>
              <a:buFont typeface="Arial"/>
              <a:buChar char="•"/>
            </a:pPr>
            <a:r>
              <a:rPr lang="en-US" sz="2669">
                <a:solidFill>
                  <a:srgbClr val="FFFFFF"/>
                </a:solidFill>
                <a:latin typeface="Baron Bold"/>
              </a:rPr>
              <a:t>  Потенциал для увеличения доверия потребителей к отслеживанию качества продуктов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06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028335" y="-5383193"/>
            <a:ext cx="40944222" cy="19316187"/>
            <a:chOff x="0" y="0"/>
            <a:chExt cx="54592296" cy="25754916"/>
          </a:xfrm>
        </p:grpSpPr>
        <p:sp>
          <p:nvSpPr>
            <p:cNvPr id="3" name="Freeform 3"/>
            <p:cNvSpPr/>
            <p:nvPr/>
          </p:nvSpPr>
          <p:spPr>
            <a:xfrm>
              <a:off x="19437076" y="5217202"/>
              <a:ext cx="19794344" cy="10077121"/>
            </a:xfrm>
            <a:custGeom>
              <a:avLst/>
              <a:gdLst/>
              <a:ahLst/>
              <a:cxnLst/>
              <a:rect l="l" t="t" r="r" b="b"/>
              <a:pathLst>
                <a:path w="19794344" h="10077121">
                  <a:moveTo>
                    <a:pt x="0" y="0"/>
                  </a:moveTo>
                  <a:lnTo>
                    <a:pt x="19794343" y="0"/>
                  </a:lnTo>
                  <a:lnTo>
                    <a:pt x="19794343" y="10077121"/>
                  </a:lnTo>
                  <a:lnTo>
                    <a:pt x="0" y="100771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15417779" y="10363231"/>
              <a:ext cx="19794344" cy="10077121"/>
            </a:xfrm>
            <a:custGeom>
              <a:avLst/>
              <a:gdLst/>
              <a:ahLst/>
              <a:cxnLst/>
              <a:rect l="l" t="t" r="r" b="b"/>
              <a:pathLst>
                <a:path w="19794344" h="10077121">
                  <a:moveTo>
                    <a:pt x="0" y="0"/>
                  </a:moveTo>
                  <a:lnTo>
                    <a:pt x="19794344" y="0"/>
                  </a:lnTo>
                  <a:lnTo>
                    <a:pt x="19794344" y="10077120"/>
                  </a:lnTo>
                  <a:lnTo>
                    <a:pt x="0" y="1007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10730735" y="15677796"/>
              <a:ext cx="19794344" cy="10077121"/>
            </a:xfrm>
            <a:custGeom>
              <a:avLst/>
              <a:gdLst/>
              <a:ahLst/>
              <a:cxnLst/>
              <a:rect l="l" t="t" r="r" b="b"/>
              <a:pathLst>
                <a:path w="19794344" h="10077121">
                  <a:moveTo>
                    <a:pt x="0" y="0"/>
                  </a:moveTo>
                  <a:lnTo>
                    <a:pt x="19794344" y="0"/>
                  </a:lnTo>
                  <a:lnTo>
                    <a:pt x="19794344" y="10077120"/>
                  </a:lnTo>
                  <a:lnTo>
                    <a:pt x="0" y="1007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34797952" y="15528791"/>
              <a:ext cx="19794344" cy="10077121"/>
            </a:xfrm>
            <a:custGeom>
              <a:avLst/>
              <a:gdLst/>
              <a:ahLst/>
              <a:cxnLst/>
              <a:rect l="l" t="t" r="r" b="b"/>
              <a:pathLst>
                <a:path w="19794344" h="10077121">
                  <a:moveTo>
                    <a:pt x="0" y="0"/>
                  </a:moveTo>
                  <a:lnTo>
                    <a:pt x="19794344" y="0"/>
                  </a:lnTo>
                  <a:lnTo>
                    <a:pt x="19794344" y="10077121"/>
                  </a:lnTo>
                  <a:lnTo>
                    <a:pt x="0" y="100771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19794344" cy="10077121"/>
            </a:xfrm>
            <a:custGeom>
              <a:avLst/>
              <a:gdLst/>
              <a:ahLst/>
              <a:cxnLst/>
              <a:rect l="l" t="t" r="r" b="b"/>
              <a:pathLst>
                <a:path w="19794344" h="10077121">
                  <a:moveTo>
                    <a:pt x="0" y="0"/>
                  </a:moveTo>
                  <a:lnTo>
                    <a:pt x="19794344" y="0"/>
                  </a:lnTo>
                  <a:lnTo>
                    <a:pt x="19794344" y="10077121"/>
                  </a:lnTo>
                  <a:lnTo>
                    <a:pt x="0" y="100771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8" name="Group 8"/>
          <p:cNvGrpSpPr/>
          <p:nvPr/>
        </p:nvGrpSpPr>
        <p:grpSpPr>
          <a:xfrm>
            <a:off x="0" y="0"/>
            <a:ext cx="18288000" cy="4059538"/>
            <a:chOff x="0" y="0"/>
            <a:chExt cx="4816593" cy="106917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816592" cy="1069179"/>
            </a:xfrm>
            <a:custGeom>
              <a:avLst/>
              <a:gdLst/>
              <a:ahLst/>
              <a:cxnLst/>
              <a:rect l="l" t="t" r="r" b="b"/>
              <a:pathLst>
                <a:path w="4816592" h="1069179">
                  <a:moveTo>
                    <a:pt x="0" y="0"/>
                  </a:moveTo>
                  <a:lnTo>
                    <a:pt x="4816592" y="0"/>
                  </a:lnTo>
                  <a:lnTo>
                    <a:pt x="4816592" y="1069179"/>
                  </a:lnTo>
                  <a:lnTo>
                    <a:pt x="0" y="1069179"/>
                  </a:lnTo>
                  <a:close/>
                </a:path>
              </a:pathLst>
            </a:custGeom>
            <a:solidFill>
              <a:srgbClr val="EFE5D8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4816593" cy="10977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1078308" y="3198366"/>
            <a:ext cx="5307588" cy="6852519"/>
          </a:xfrm>
          <a:custGeom>
            <a:avLst/>
            <a:gdLst/>
            <a:ahLst/>
            <a:cxnLst/>
            <a:rect l="l" t="t" r="r" b="b"/>
            <a:pathLst>
              <a:path w="5307588" h="6852519">
                <a:moveTo>
                  <a:pt x="0" y="0"/>
                </a:moveTo>
                <a:lnTo>
                  <a:pt x="5307587" y="0"/>
                </a:lnTo>
                <a:lnTo>
                  <a:pt x="5307587" y="6852519"/>
                </a:lnTo>
                <a:lnTo>
                  <a:pt x="0" y="685251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326749" y="211169"/>
            <a:ext cx="7341394" cy="31290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67"/>
              </a:lnSpc>
            </a:pPr>
            <a:r>
              <a:rPr lang="en-US" sz="5139" dirty="0" err="1">
                <a:solidFill>
                  <a:srgbClr val="664C25"/>
                </a:solidFill>
                <a:latin typeface="Arial Black" panose="020B0A04020102020204" pitchFamily="34" charset="0"/>
              </a:rPr>
              <a:t>Оценка</a:t>
            </a:r>
            <a:r>
              <a:rPr lang="en-US" sz="5139" dirty="0">
                <a:solidFill>
                  <a:srgbClr val="664C25"/>
                </a:solidFill>
                <a:latin typeface="Arial Black" panose="020B0A04020102020204" pitchFamily="34" charset="0"/>
              </a:rPr>
              <a:t> </a:t>
            </a:r>
            <a:r>
              <a:rPr lang="en-US" sz="5139" dirty="0" err="1">
                <a:solidFill>
                  <a:srgbClr val="664C25"/>
                </a:solidFill>
                <a:latin typeface="Arial Black" panose="020B0A04020102020204" pitchFamily="34" charset="0"/>
              </a:rPr>
              <a:t>потенциала</a:t>
            </a:r>
            <a:r>
              <a:rPr lang="en-US" sz="5139" dirty="0">
                <a:solidFill>
                  <a:srgbClr val="664C25"/>
                </a:solidFill>
                <a:latin typeface="Arial Black" panose="020B0A04020102020204" pitchFamily="34" charset="0"/>
              </a:rPr>
              <a:t> «</a:t>
            </a:r>
            <a:r>
              <a:rPr lang="en-US" sz="5139" dirty="0" err="1">
                <a:solidFill>
                  <a:srgbClr val="664C25"/>
                </a:solidFill>
                <a:latin typeface="Arial Black" panose="020B0A04020102020204" pitchFamily="34" charset="0"/>
              </a:rPr>
              <a:t>рынка</a:t>
            </a:r>
            <a:r>
              <a:rPr lang="en-US" sz="5139" dirty="0">
                <a:solidFill>
                  <a:srgbClr val="664C25"/>
                </a:solidFill>
                <a:latin typeface="Arial Black" panose="020B0A04020102020204" pitchFamily="34" charset="0"/>
              </a:rPr>
              <a:t>» и </a:t>
            </a:r>
            <a:r>
              <a:rPr lang="en-US" sz="5139" dirty="0" err="1">
                <a:solidFill>
                  <a:srgbClr val="664C25"/>
                </a:solidFill>
                <a:latin typeface="Arial Black" panose="020B0A04020102020204" pitchFamily="34" charset="0"/>
              </a:rPr>
              <a:t>рентабельности</a:t>
            </a:r>
            <a:r>
              <a:rPr lang="en-US" sz="5139" dirty="0">
                <a:solidFill>
                  <a:srgbClr val="664C25"/>
                </a:solidFill>
                <a:latin typeface="Arial Black" panose="020B0A04020102020204" pitchFamily="34" charset="0"/>
              </a:rPr>
              <a:t> </a:t>
            </a:r>
            <a:r>
              <a:rPr lang="en-US" sz="5139" dirty="0" err="1">
                <a:solidFill>
                  <a:srgbClr val="664C25"/>
                </a:solidFill>
                <a:latin typeface="Arial Black" panose="020B0A04020102020204" pitchFamily="34" charset="0"/>
              </a:rPr>
              <a:t>бизнеса</a:t>
            </a:r>
            <a:endParaRPr lang="en-US" sz="5139" dirty="0">
              <a:solidFill>
                <a:srgbClr val="664C25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0353516" y="862935"/>
            <a:ext cx="5884732" cy="2072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16"/>
              </a:lnSpc>
            </a:pPr>
            <a:r>
              <a:rPr lang="en-US" sz="2940">
                <a:solidFill>
                  <a:srgbClr val="664C25"/>
                </a:solidFill>
                <a:latin typeface="Baron Bold"/>
              </a:rPr>
              <a:t>2. Потенциал мобильного приложения для рентабельности бизнеса</a:t>
            </a:r>
          </a:p>
          <a:p>
            <a:pPr marL="0" lvl="0" indent="0" algn="l">
              <a:lnSpc>
                <a:spcPts val="4116"/>
              </a:lnSpc>
              <a:spcBef>
                <a:spcPct val="0"/>
              </a:spcBef>
            </a:pPr>
            <a:endParaRPr lang="en-US" sz="2940">
              <a:solidFill>
                <a:srgbClr val="664C25"/>
              </a:solidFill>
              <a:latin typeface="Baron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49004" y="4339870"/>
            <a:ext cx="9971786" cy="5590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76411" lvl="1" indent="-288205">
              <a:lnSpc>
                <a:spcPts val="3737"/>
              </a:lnSpc>
              <a:buFont typeface="Arial"/>
              <a:buChar char="•"/>
            </a:pPr>
            <a:r>
              <a:rPr lang="en-US" sz="2669">
                <a:solidFill>
                  <a:srgbClr val="FFFFFF"/>
                </a:solidFill>
                <a:latin typeface="Baron Bold"/>
              </a:rPr>
              <a:t>Возможность получения дохода от продажи мобильного приложения потребителям</a:t>
            </a:r>
          </a:p>
          <a:p>
            <a:pPr marL="576411" lvl="1" indent="-288205">
              <a:lnSpc>
                <a:spcPts val="3737"/>
              </a:lnSpc>
              <a:buFont typeface="Arial"/>
              <a:buChar char="•"/>
            </a:pPr>
            <a:r>
              <a:rPr lang="en-US" sz="2669">
                <a:solidFill>
                  <a:srgbClr val="FFFFFF"/>
                </a:solidFill>
                <a:latin typeface="Baron Bold"/>
              </a:rPr>
              <a:t>Возможность привлечения рекламодателей и предоставления им платной рекламной площади в мобильном приложении</a:t>
            </a:r>
          </a:p>
          <a:p>
            <a:pPr marL="576411" lvl="1" indent="-288205">
              <a:lnSpc>
                <a:spcPts val="3737"/>
              </a:lnSpc>
              <a:buFont typeface="Arial"/>
              <a:buChar char="•"/>
            </a:pPr>
            <a:r>
              <a:rPr lang="en-US" sz="2669">
                <a:solidFill>
                  <a:srgbClr val="FFFFFF"/>
                </a:solidFill>
                <a:latin typeface="Baron Bold"/>
              </a:rPr>
              <a:t>Возможность установки платной подписки для расширенного функционала мобильного приложения</a:t>
            </a:r>
          </a:p>
          <a:p>
            <a:pPr marL="576411" lvl="1" indent="-288205" algn="l">
              <a:lnSpc>
                <a:spcPts val="3737"/>
              </a:lnSpc>
              <a:buFont typeface="Arial"/>
              <a:buChar char="•"/>
            </a:pPr>
            <a:r>
              <a:rPr lang="en-US" sz="2669">
                <a:solidFill>
                  <a:srgbClr val="FFFFFF"/>
                </a:solidFill>
                <a:latin typeface="Baron Bold"/>
              </a:rPr>
              <a:t>Потенциал для увеличения доходов от продажи продуктов через мобильное приложение, с учетом того, что потребители будут ориентироваться на качество товаров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06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028335" y="-5383193"/>
            <a:ext cx="40944222" cy="19316187"/>
            <a:chOff x="0" y="0"/>
            <a:chExt cx="54592296" cy="25754916"/>
          </a:xfrm>
        </p:grpSpPr>
        <p:sp>
          <p:nvSpPr>
            <p:cNvPr id="3" name="Freeform 3"/>
            <p:cNvSpPr/>
            <p:nvPr/>
          </p:nvSpPr>
          <p:spPr>
            <a:xfrm>
              <a:off x="19437076" y="5217202"/>
              <a:ext cx="19794344" cy="10077121"/>
            </a:xfrm>
            <a:custGeom>
              <a:avLst/>
              <a:gdLst/>
              <a:ahLst/>
              <a:cxnLst/>
              <a:rect l="l" t="t" r="r" b="b"/>
              <a:pathLst>
                <a:path w="19794344" h="10077121">
                  <a:moveTo>
                    <a:pt x="0" y="0"/>
                  </a:moveTo>
                  <a:lnTo>
                    <a:pt x="19794343" y="0"/>
                  </a:lnTo>
                  <a:lnTo>
                    <a:pt x="19794343" y="10077121"/>
                  </a:lnTo>
                  <a:lnTo>
                    <a:pt x="0" y="100771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15417779" y="10363231"/>
              <a:ext cx="19794344" cy="10077121"/>
            </a:xfrm>
            <a:custGeom>
              <a:avLst/>
              <a:gdLst/>
              <a:ahLst/>
              <a:cxnLst/>
              <a:rect l="l" t="t" r="r" b="b"/>
              <a:pathLst>
                <a:path w="19794344" h="10077121">
                  <a:moveTo>
                    <a:pt x="0" y="0"/>
                  </a:moveTo>
                  <a:lnTo>
                    <a:pt x="19794344" y="0"/>
                  </a:lnTo>
                  <a:lnTo>
                    <a:pt x="19794344" y="10077120"/>
                  </a:lnTo>
                  <a:lnTo>
                    <a:pt x="0" y="1007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10730735" y="15677796"/>
              <a:ext cx="19794344" cy="10077121"/>
            </a:xfrm>
            <a:custGeom>
              <a:avLst/>
              <a:gdLst/>
              <a:ahLst/>
              <a:cxnLst/>
              <a:rect l="l" t="t" r="r" b="b"/>
              <a:pathLst>
                <a:path w="19794344" h="10077121">
                  <a:moveTo>
                    <a:pt x="0" y="0"/>
                  </a:moveTo>
                  <a:lnTo>
                    <a:pt x="19794344" y="0"/>
                  </a:lnTo>
                  <a:lnTo>
                    <a:pt x="19794344" y="10077120"/>
                  </a:lnTo>
                  <a:lnTo>
                    <a:pt x="0" y="1007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34797952" y="15528791"/>
              <a:ext cx="19794344" cy="10077121"/>
            </a:xfrm>
            <a:custGeom>
              <a:avLst/>
              <a:gdLst/>
              <a:ahLst/>
              <a:cxnLst/>
              <a:rect l="l" t="t" r="r" b="b"/>
              <a:pathLst>
                <a:path w="19794344" h="10077121">
                  <a:moveTo>
                    <a:pt x="0" y="0"/>
                  </a:moveTo>
                  <a:lnTo>
                    <a:pt x="19794344" y="0"/>
                  </a:lnTo>
                  <a:lnTo>
                    <a:pt x="19794344" y="10077121"/>
                  </a:lnTo>
                  <a:lnTo>
                    <a:pt x="0" y="100771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19794344" cy="10077121"/>
            </a:xfrm>
            <a:custGeom>
              <a:avLst/>
              <a:gdLst/>
              <a:ahLst/>
              <a:cxnLst/>
              <a:rect l="l" t="t" r="r" b="b"/>
              <a:pathLst>
                <a:path w="19794344" h="10077121">
                  <a:moveTo>
                    <a:pt x="0" y="0"/>
                  </a:moveTo>
                  <a:lnTo>
                    <a:pt x="19794344" y="0"/>
                  </a:lnTo>
                  <a:lnTo>
                    <a:pt x="19794344" y="10077121"/>
                  </a:lnTo>
                  <a:lnTo>
                    <a:pt x="0" y="100771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8" name="Group 8"/>
          <p:cNvGrpSpPr/>
          <p:nvPr/>
        </p:nvGrpSpPr>
        <p:grpSpPr>
          <a:xfrm>
            <a:off x="0" y="0"/>
            <a:ext cx="18288000" cy="4059538"/>
            <a:chOff x="0" y="0"/>
            <a:chExt cx="4816593" cy="106917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816592" cy="1069179"/>
            </a:xfrm>
            <a:custGeom>
              <a:avLst/>
              <a:gdLst/>
              <a:ahLst/>
              <a:cxnLst/>
              <a:rect l="l" t="t" r="r" b="b"/>
              <a:pathLst>
                <a:path w="4816592" h="1069179">
                  <a:moveTo>
                    <a:pt x="0" y="0"/>
                  </a:moveTo>
                  <a:lnTo>
                    <a:pt x="4816592" y="0"/>
                  </a:lnTo>
                  <a:lnTo>
                    <a:pt x="4816592" y="1069179"/>
                  </a:lnTo>
                  <a:lnTo>
                    <a:pt x="0" y="1069179"/>
                  </a:lnTo>
                  <a:close/>
                </a:path>
              </a:pathLst>
            </a:custGeom>
            <a:solidFill>
              <a:srgbClr val="EFE5D8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4816593" cy="10977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 rot="-1104896">
            <a:off x="10662330" y="3068432"/>
            <a:ext cx="6517646" cy="6351742"/>
          </a:xfrm>
          <a:custGeom>
            <a:avLst/>
            <a:gdLst/>
            <a:ahLst/>
            <a:cxnLst/>
            <a:rect l="l" t="t" r="r" b="b"/>
            <a:pathLst>
              <a:path w="6517646" h="6351742">
                <a:moveTo>
                  <a:pt x="0" y="0"/>
                </a:moveTo>
                <a:lnTo>
                  <a:pt x="6517646" y="0"/>
                </a:lnTo>
                <a:lnTo>
                  <a:pt x="6517646" y="6351742"/>
                </a:lnTo>
                <a:lnTo>
                  <a:pt x="0" y="63517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326749" y="211169"/>
            <a:ext cx="7341394" cy="31290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67"/>
              </a:lnSpc>
            </a:pPr>
            <a:r>
              <a:rPr lang="en-US" sz="5139" dirty="0" err="1">
                <a:solidFill>
                  <a:srgbClr val="664C25"/>
                </a:solidFill>
                <a:latin typeface="Arial Black" panose="020B0A04020102020204" pitchFamily="34" charset="0"/>
              </a:rPr>
              <a:t>Оценка</a:t>
            </a:r>
            <a:r>
              <a:rPr lang="en-US" sz="5139" dirty="0">
                <a:solidFill>
                  <a:srgbClr val="664C25"/>
                </a:solidFill>
                <a:latin typeface="Arial Black" panose="020B0A04020102020204" pitchFamily="34" charset="0"/>
              </a:rPr>
              <a:t> </a:t>
            </a:r>
            <a:r>
              <a:rPr lang="en-US" sz="5139" dirty="0" err="1">
                <a:solidFill>
                  <a:srgbClr val="664C25"/>
                </a:solidFill>
                <a:latin typeface="Arial Black" panose="020B0A04020102020204" pitchFamily="34" charset="0"/>
              </a:rPr>
              <a:t>потенциала</a:t>
            </a:r>
            <a:r>
              <a:rPr lang="en-US" sz="5139" dirty="0">
                <a:solidFill>
                  <a:srgbClr val="664C25"/>
                </a:solidFill>
                <a:latin typeface="Arial Black" panose="020B0A04020102020204" pitchFamily="34" charset="0"/>
              </a:rPr>
              <a:t> «</a:t>
            </a:r>
            <a:r>
              <a:rPr lang="en-US" sz="5139" dirty="0" err="1">
                <a:solidFill>
                  <a:srgbClr val="664C25"/>
                </a:solidFill>
                <a:latin typeface="Arial Black" panose="020B0A04020102020204" pitchFamily="34" charset="0"/>
              </a:rPr>
              <a:t>рынка</a:t>
            </a:r>
            <a:r>
              <a:rPr lang="en-US" sz="5139" dirty="0">
                <a:solidFill>
                  <a:srgbClr val="664C25"/>
                </a:solidFill>
                <a:latin typeface="Arial Black" panose="020B0A04020102020204" pitchFamily="34" charset="0"/>
              </a:rPr>
              <a:t>» и </a:t>
            </a:r>
            <a:r>
              <a:rPr lang="en-US" sz="5139" dirty="0" err="1">
                <a:solidFill>
                  <a:srgbClr val="664C25"/>
                </a:solidFill>
                <a:latin typeface="Arial Black" panose="020B0A04020102020204" pitchFamily="34" charset="0"/>
              </a:rPr>
              <a:t>рентабельности</a:t>
            </a:r>
            <a:r>
              <a:rPr lang="en-US" sz="5139" dirty="0">
                <a:solidFill>
                  <a:srgbClr val="664C25"/>
                </a:solidFill>
                <a:latin typeface="Arial Black" panose="020B0A04020102020204" pitchFamily="34" charset="0"/>
              </a:rPr>
              <a:t> </a:t>
            </a:r>
            <a:r>
              <a:rPr lang="en-US" sz="5139" dirty="0" err="1">
                <a:solidFill>
                  <a:srgbClr val="664C25"/>
                </a:solidFill>
                <a:latin typeface="Arial Black" panose="020B0A04020102020204" pitchFamily="34" charset="0"/>
              </a:rPr>
              <a:t>бизнеса</a:t>
            </a:r>
            <a:endParaRPr lang="en-US" sz="5139" dirty="0">
              <a:solidFill>
                <a:srgbClr val="664C25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0353516" y="862935"/>
            <a:ext cx="5884732" cy="1552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16"/>
              </a:lnSpc>
            </a:pPr>
            <a:r>
              <a:rPr lang="en-US" sz="2940">
                <a:solidFill>
                  <a:srgbClr val="664C25"/>
                </a:solidFill>
                <a:latin typeface="Baron Bold"/>
              </a:rPr>
              <a:t>3. Обоснование сегмента и доли рынка</a:t>
            </a:r>
          </a:p>
          <a:p>
            <a:pPr marL="0" lvl="0" indent="0" algn="l">
              <a:lnSpc>
                <a:spcPts val="4116"/>
              </a:lnSpc>
              <a:spcBef>
                <a:spcPct val="0"/>
              </a:spcBef>
            </a:pPr>
            <a:endParaRPr lang="en-US" sz="2940">
              <a:solidFill>
                <a:srgbClr val="664C25"/>
              </a:solidFill>
              <a:latin typeface="Baron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49004" y="4339870"/>
            <a:ext cx="9971786" cy="46565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76411" lvl="1" indent="-288205">
              <a:lnSpc>
                <a:spcPts val="3737"/>
              </a:lnSpc>
              <a:buFont typeface="Arial"/>
              <a:buChar char="•"/>
            </a:pPr>
            <a:r>
              <a:rPr lang="en-US" sz="2669">
                <a:solidFill>
                  <a:srgbClr val="FFFFFF"/>
                </a:solidFill>
                <a:latin typeface="Baron Bold"/>
              </a:rPr>
              <a:t>Сегмент: потребители, которым важно качество продуктов, и они готовы платить за его проверку</a:t>
            </a:r>
          </a:p>
          <a:p>
            <a:pPr>
              <a:lnSpc>
                <a:spcPts val="3737"/>
              </a:lnSpc>
            </a:pPr>
            <a:endParaRPr lang="en-US" sz="2669">
              <a:solidFill>
                <a:srgbClr val="FFFFFF"/>
              </a:solidFill>
              <a:latin typeface="Baron Bold"/>
            </a:endParaRPr>
          </a:p>
          <a:p>
            <a:pPr marL="576411" lvl="1" indent="-288205">
              <a:lnSpc>
                <a:spcPts val="3737"/>
              </a:lnSpc>
              <a:buFont typeface="Arial"/>
              <a:buChar char="•"/>
            </a:pPr>
            <a:r>
              <a:rPr lang="en-US" sz="2669">
                <a:solidFill>
                  <a:srgbClr val="FFFFFF"/>
                </a:solidFill>
                <a:latin typeface="Baron Bold"/>
              </a:rPr>
              <a:t>Потенциальная доля рынка: зависит от конкретной страны/региона, но можно ориентироваться на процент потребителей, которые активно интересуются качеством и безопасностью продуктов, и проводят дополнительные проверки перед покупкой</a:t>
            </a:r>
          </a:p>
          <a:p>
            <a:pPr algn="l">
              <a:lnSpc>
                <a:spcPts val="3737"/>
              </a:lnSpc>
            </a:pPr>
            <a:endParaRPr lang="en-US" sz="2669">
              <a:solidFill>
                <a:srgbClr val="FFFFFF"/>
              </a:solidFill>
              <a:latin typeface="Baron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06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028335" y="-5383193"/>
            <a:ext cx="40944222" cy="19316187"/>
            <a:chOff x="0" y="0"/>
            <a:chExt cx="54592296" cy="25754916"/>
          </a:xfrm>
        </p:grpSpPr>
        <p:sp>
          <p:nvSpPr>
            <p:cNvPr id="3" name="Freeform 3"/>
            <p:cNvSpPr/>
            <p:nvPr/>
          </p:nvSpPr>
          <p:spPr>
            <a:xfrm>
              <a:off x="19437076" y="5217202"/>
              <a:ext cx="19794344" cy="10077121"/>
            </a:xfrm>
            <a:custGeom>
              <a:avLst/>
              <a:gdLst/>
              <a:ahLst/>
              <a:cxnLst/>
              <a:rect l="l" t="t" r="r" b="b"/>
              <a:pathLst>
                <a:path w="19794344" h="10077121">
                  <a:moveTo>
                    <a:pt x="0" y="0"/>
                  </a:moveTo>
                  <a:lnTo>
                    <a:pt x="19794343" y="0"/>
                  </a:lnTo>
                  <a:lnTo>
                    <a:pt x="19794343" y="10077121"/>
                  </a:lnTo>
                  <a:lnTo>
                    <a:pt x="0" y="100771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15417779" y="10363231"/>
              <a:ext cx="19794344" cy="10077121"/>
            </a:xfrm>
            <a:custGeom>
              <a:avLst/>
              <a:gdLst/>
              <a:ahLst/>
              <a:cxnLst/>
              <a:rect l="l" t="t" r="r" b="b"/>
              <a:pathLst>
                <a:path w="19794344" h="10077121">
                  <a:moveTo>
                    <a:pt x="0" y="0"/>
                  </a:moveTo>
                  <a:lnTo>
                    <a:pt x="19794344" y="0"/>
                  </a:lnTo>
                  <a:lnTo>
                    <a:pt x="19794344" y="10077120"/>
                  </a:lnTo>
                  <a:lnTo>
                    <a:pt x="0" y="1007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10730735" y="15677796"/>
              <a:ext cx="19794344" cy="10077121"/>
            </a:xfrm>
            <a:custGeom>
              <a:avLst/>
              <a:gdLst/>
              <a:ahLst/>
              <a:cxnLst/>
              <a:rect l="l" t="t" r="r" b="b"/>
              <a:pathLst>
                <a:path w="19794344" h="10077121">
                  <a:moveTo>
                    <a:pt x="0" y="0"/>
                  </a:moveTo>
                  <a:lnTo>
                    <a:pt x="19794344" y="0"/>
                  </a:lnTo>
                  <a:lnTo>
                    <a:pt x="19794344" y="10077120"/>
                  </a:lnTo>
                  <a:lnTo>
                    <a:pt x="0" y="1007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34797952" y="15528791"/>
              <a:ext cx="19794344" cy="10077121"/>
            </a:xfrm>
            <a:custGeom>
              <a:avLst/>
              <a:gdLst/>
              <a:ahLst/>
              <a:cxnLst/>
              <a:rect l="l" t="t" r="r" b="b"/>
              <a:pathLst>
                <a:path w="19794344" h="10077121">
                  <a:moveTo>
                    <a:pt x="0" y="0"/>
                  </a:moveTo>
                  <a:lnTo>
                    <a:pt x="19794344" y="0"/>
                  </a:lnTo>
                  <a:lnTo>
                    <a:pt x="19794344" y="10077121"/>
                  </a:lnTo>
                  <a:lnTo>
                    <a:pt x="0" y="100771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19794344" cy="10077121"/>
            </a:xfrm>
            <a:custGeom>
              <a:avLst/>
              <a:gdLst/>
              <a:ahLst/>
              <a:cxnLst/>
              <a:rect l="l" t="t" r="r" b="b"/>
              <a:pathLst>
                <a:path w="19794344" h="10077121">
                  <a:moveTo>
                    <a:pt x="0" y="0"/>
                  </a:moveTo>
                  <a:lnTo>
                    <a:pt x="19794344" y="0"/>
                  </a:lnTo>
                  <a:lnTo>
                    <a:pt x="19794344" y="10077121"/>
                  </a:lnTo>
                  <a:lnTo>
                    <a:pt x="0" y="100771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8" name="Group 8"/>
          <p:cNvGrpSpPr/>
          <p:nvPr/>
        </p:nvGrpSpPr>
        <p:grpSpPr>
          <a:xfrm>
            <a:off x="0" y="0"/>
            <a:ext cx="18288000" cy="4059538"/>
            <a:chOff x="0" y="0"/>
            <a:chExt cx="4816593" cy="106917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816592" cy="1069179"/>
            </a:xfrm>
            <a:custGeom>
              <a:avLst/>
              <a:gdLst/>
              <a:ahLst/>
              <a:cxnLst/>
              <a:rect l="l" t="t" r="r" b="b"/>
              <a:pathLst>
                <a:path w="4816592" h="1069179">
                  <a:moveTo>
                    <a:pt x="0" y="0"/>
                  </a:moveTo>
                  <a:lnTo>
                    <a:pt x="4816592" y="0"/>
                  </a:lnTo>
                  <a:lnTo>
                    <a:pt x="4816592" y="1069179"/>
                  </a:lnTo>
                  <a:lnTo>
                    <a:pt x="0" y="1069179"/>
                  </a:lnTo>
                  <a:close/>
                </a:path>
              </a:pathLst>
            </a:custGeom>
            <a:solidFill>
              <a:srgbClr val="EFE5D8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4816593" cy="10977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326749" y="211169"/>
            <a:ext cx="7341394" cy="31290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67"/>
              </a:lnSpc>
            </a:pPr>
            <a:r>
              <a:rPr lang="en-US" sz="5139" dirty="0" err="1">
                <a:solidFill>
                  <a:srgbClr val="664C25"/>
                </a:solidFill>
                <a:latin typeface="Arial Black" panose="020B0A04020102020204" pitchFamily="34" charset="0"/>
              </a:rPr>
              <a:t>Оценка</a:t>
            </a:r>
            <a:r>
              <a:rPr lang="en-US" sz="5139" dirty="0">
                <a:solidFill>
                  <a:srgbClr val="664C25"/>
                </a:solidFill>
                <a:latin typeface="Arial Black" panose="020B0A04020102020204" pitchFamily="34" charset="0"/>
              </a:rPr>
              <a:t> </a:t>
            </a:r>
            <a:r>
              <a:rPr lang="en-US" sz="5139" dirty="0" err="1">
                <a:solidFill>
                  <a:srgbClr val="664C25"/>
                </a:solidFill>
                <a:latin typeface="Arial Black" panose="020B0A04020102020204" pitchFamily="34" charset="0"/>
              </a:rPr>
              <a:t>потенциала</a:t>
            </a:r>
            <a:r>
              <a:rPr lang="en-US" sz="5139" dirty="0">
                <a:solidFill>
                  <a:srgbClr val="664C25"/>
                </a:solidFill>
                <a:latin typeface="Arial Black" panose="020B0A04020102020204" pitchFamily="34" charset="0"/>
              </a:rPr>
              <a:t> «</a:t>
            </a:r>
            <a:r>
              <a:rPr lang="en-US" sz="5139" dirty="0" err="1">
                <a:solidFill>
                  <a:srgbClr val="664C25"/>
                </a:solidFill>
                <a:latin typeface="Arial Black" panose="020B0A04020102020204" pitchFamily="34" charset="0"/>
              </a:rPr>
              <a:t>рынка</a:t>
            </a:r>
            <a:r>
              <a:rPr lang="en-US" sz="5139" dirty="0">
                <a:solidFill>
                  <a:srgbClr val="664C25"/>
                </a:solidFill>
                <a:latin typeface="Arial Black" panose="020B0A04020102020204" pitchFamily="34" charset="0"/>
              </a:rPr>
              <a:t>» и </a:t>
            </a:r>
            <a:r>
              <a:rPr lang="en-US" sz="5139" dirty="0" err="1">
                <a:solidFill>
                  <a:srgbClr val="664C25"/>
                </a:solidFill>
                <a:latin typeface="Arial Black" panose="020B0A04020102020204" pitchFamily="34" charset="0"/>
              </a:rPr>
              <a:t>рентабельности</a:t>
            </a:r>
            <a:r>
              <a:rPr lang="en-US" sz="5139" dirty="0">
                <a:solidFill>
                  <a:srgbClr val="664C25"/>
                </a:solidFill>
                <a:latin typeface="Arial Black" panose="020B0A04020102020204" pitchFamily="34" charset="0"/>
              </a:rPr>
              <a:t> </a:t>
            </a:r>
            <a:r>
              <a:rPr lang="en-US" sz="5139" dirty="0" err="1">
                <a:solidFill>
                  <a:srgbClr val="664C25"/>
                </a:solidFill>
                <a:latin typeface="Arial Black" panose="020B0A04020102020204" pitchFamily="34" charset="0"/>
              </a:rPr>
              <a:t>бизнеса</a:t>
            </a:r>
            <a:endParaRPr lang="en-US" sz="5139" dirty="0">
              <a:solidFill>
                <a:srgbClr val="664C25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0353516" y="862935"/>
            <a:ext cx="5884732" cy="2072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16"/>
              </a:lnSpc>
            </a:pPr>
            <a:r>
              <a:rPr lang="en-US" sz="2940">
                <a:solidFill>
                  <a:srgbClr val="664C25"/>
                </a:solidFill>
                <a:latin typeface="Baron Bold"/>
              </a:rPr>
              <a:t>4. Потенциальные возможности для масштабирования бизнеса</a:t>
            </a:r>
          </a:p>
          <a:p>
            <a:pPr marL="0" lvl="0" indent="0" algn="l">
              <a:lnSpc>
                <a:spcPts val="4116"/>
              </a:lnSpc>
              <a:spcBef>
                <a:spcPct val="0"/>
              </a:spcBef>
            </a:pPr>
            <a:endParaRPr lang="en-US" sz="2940">
              <a:solidFill>
                <a:srgbClr val="664C25"/>
              </a:solidFill>
              <a:latin typeface="Baron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68753" y="4145167"/>
            <a:ext cx="16576173" cy="63754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3211" lvl="1" indent="-281605">
              <a:lnSpc>
                <a:spcPts val="3652"/>
              </a:lnSpc>
              <a:buFont typeface="Arial"/>
              <a:buChar char="•"/>
            </a:pPr>
            <a:r>
              <a:rPr lang="en-US" sz="2608">
                <a:solidFill>
                  <a:srgbClr val="FFFFFF"/>
                </a:solidFill>
                <a:latin typeface="Baron Bold"/>
              </a:rPr>
              <a:t>Расширение географии: запуск мобильное приложения в других странах/регионах </a:t>
            </a:r>
          </a:p>
          <a:p>
            <a:pPr>
              <a:lnSpc>
                <a:spcPts val="3652"/>
              </a:lnSpc>
            </a:pPr>
            <a:endParaRPr lang="en-US" sz="2608">
              <a:solidFill>
                <a:srgbClr val="FFFFFF"/>
              </a:solidFill>
              <a:latin typeface="Baron Bold"/>
            </a:endParaRPr>
          </a:p>
          <a:p>
            <a:pPr marL="563211" lvl="1" indent="-281605">
              <a:lnSpc>
                <a:spcPts val="3652"/>
              </a:lnSpc>
              <a:buFont typeface="Arial"/>
              <a:buChar char="•"/>
            </a:pPr>
            <a:r>
              <a:rPr lang="en-US" sz="2608">
                <a:solidFill>
                  <a:srgbClr val="FFFFFF"/>
                </a:solidFill>
                <a:latin typeface="Baron Bold"/>
              </a:rPr>
              <a:t>Запуск дополнительных функций/сервисов, связанных с качеством и безопасностью продуктов (например, рецепты, рекомендации, обзоры и т.д.).</a:t>
            </a:r>
          </a:p>
          <a:p>
            <a:pPr>
              <a:lnSpc>
                <a:spcPts val="3652"/>
              </a:lnSpc>
            </a:pPr>
            <a:endParaRPr lang="en-US" sz="2608">
              <a:solidFill>
                <a:srgbClr val="FFFFFF"/>
              </a:solidFill>
              <a:latin typeface="Baron Bold"/>
            </a:endParaRPr>
          </a:p>
          <a:p>
            <a:pPr marL="563211" lvl="1" indent="-281605">
              <a:lnSpc>
                <a:spcPts val="3652"/>
              </a:lnSpc>
              <a:buFont typeface="Arial"/>
              <a:buChar char="•"/>
            </a:pPr>
            <a:r>
              <a:rPr lang="en-US" sz="2608">
                <a:solidFill>
                  <a:srgbClr val="FFFFFF"/>
                </a:solidFill>
                <a:latin typeface="Baron Bold"/>
              </a:rPr>
              <a:t> Партнерство с производителями продовольственных товаров и розничными компаниями </a:t>
            </a:r>
          </a:p>
          <a:p>
            <a:pPr>
              <a:lnSpc>
                <a:spcPts val="3652"/>
              </a:lnSpc>
            </a:pPr>
            <a:endParaRPr lang="en-US" sz="2608">
              <a:solidFill>
                <a:srgbClr val="FFFFFF"/>
              </a:solidFill>
              <a:latin typeface="Baron Bold"/>
            </a:endParaRPr>
          </a:p>
          <a:p>
            <a:pPr marL="563211" lvl="1" indent="-281605">
              <a:lnSpc>
                <a:spcPts val="3652"/>
              </a:lnSpc>
              <a:buFont typeface="Arial"/>
              <a:buChar char="•"/>
            </a:pPr>
            <a:r>
              <a:rPr lang="en-US" sz="2608">
                <a:solidFill>
                  <a:srgbClr val="FFFFFF"/>
                </a:solidFill>
                <a:latin typeface="Baron Bold"/>
              </a:rPr>
              <a:t>Интеграция с другими платформами и сервисами для улучшения удобства использования </a:t>
            </a:r>
          </a:p>
          <a:p>
            <a:pPr>
              <a:lnSpc>
                <a:spcPts val="3652"/>
              </a:lnSpc>
            </a:pPr>
            <a:endParaRPr lang="en-US" sz="2608">
              <a:solidFill>
                <a:srgbClr val="FFFFFF"/>
              </a:solidFill>
              <a:latin typeface="Baron Bold"/>
            </a:endParaRPr>
          </a:p>
          <a:p>
            <a:pPr marL="563211" lvl="1" indent="-281605">
              <a:lnSpc>
                <a:spcPts val="3652"/>
              </a:lnSpc>
              <a:buFont typeface="Arial"/>
              <a:buChar char="•"/>
            </a:pPr>
            <a:r>
              <a:rPr lang="en-US" sz="2608">
                <a:solidFill>
                  <a:srgbClr val="FFFFFF"/>
                </a:solidFill>
                <a:latin typeface="Baron Bold"/>
              </a:rPr>
              <a:t>Внедрение и использование инновационных технологий, таких как искусственный интеллект и машинное обучение, для более точной и быстрой проверки продуктов.</a:t>
            </a:r>
          </a:p>
          <a:p>
            <a:pPr algn="l">
              <a:lnSpc>
                <a:spcPts val="3652"/>
              </a:lnSpc>
            </a:pPr>
            <a:endParaRPr lang="en-US" sz="2608">
              <a:solidFill>
                <a:srgbClr val="FFFFFF"/>
              </a:solidFill>
              <a:latin typeface="Baron Bold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6504425" y="1688921"/>
            <a:ext cx="2327435" cy="2124313"/>
          </a:xfrm>
          <a:custGeom>
            <a:avLst/>
            <a:gdLst/>
            <a:ahLst/>
            <a:cxnLst/>
            <a:rect l="l" t="t" r="r" b="b"/>
            <a:pathLst>
              <a:path w="2327435" h="2124313">
                <a:moveTo>
                  <a:pt x="0" y="0"/>
                </a:moveTo>
                <a:lnTo>
                  <a:pt x="2327435" y="0"/>
                </a:lnTo>
                <a:lnTo>
                  <a:pt x="2327435" y="2124314"/>
                </a:lnTo>
                <a:lnTo>
                  <a:pt x="0" y="21243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-1110478" y="5702281"/>
            <a:ext cx="1768343" cy="1881216"/>
          </a:xfrm>
          <a:custGeom>
            <a:avLst/>
            <a:gdLst/>
            <a:ahLst/>
            <a:cxnLst/>
            <a:rect l="l" t="t" r="r" b="b"/>
            <a:pathLst>
              <a:path w="1768343" h="1881216">
                <a:moveTo>
                  <a:pt x="0" y="0"/>
                </a:moveTo>
                <a:lnTo>
                  <a:pt x="1768343" y="0"/>
                </a:lnTo>
                <a:lnTo>
                  <a:pt x="1768343" y="1881216"/>
                </a:lnTo>
                <a:lnTo>
                  <a:pt x="0" y="18812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6174742" y="3118930"/>
            <a:ext cx="2169117" cy="1881216"/>
          </a:xfrm>
          <a:custGeom>
            <a:avLst/>
            <a:gdLst/>
            <a:ahLst/>
            <a:cxnLst/>
            <a:rect l="l" t="t" r="r" b="b"/>
            <a:pathLst>
              <a:path w="2169117" h="1881216">
                <a:moveTo>
                  <a:pt x="0" y="0"/>
                </a:moveTo>
                <a:lnTo>
                  <a:pt x="2169116" y="0"/>
                </a:lnTo>
                <a:lnTo>
                  <a:pt x="2169116" y="1881216"/>
                </a:lnTo>
                <a:lnTo>
                  <a:pt x="0" y="188121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1463663">
            <a:off x="15469751" y="7131502"/>
            <a:ext cx="2150464" cy="1751651"/>
          </a:xfrm>
          <a:custGeom>
            <a:avLst/>
            <a:gdLst/>
            <a:ahLst/>
            <a:cxnLst/>
            <a:rect l="l" t="t" r="r" b="b"/>
            <a:pathLst>
              <a:path w="2150464" h="1751651">
                <a:moveTo>
                  <a:pt x="0" y="0"/>
                </a:moveTo>
                <a:lnTo>
                  <a:pt x="2150464" y="0"/>
                </a:lnTo>
                <a:lnTo>
                  <a:pt x="2150464" y="1751650"/>
                </a:lnTo>
                <a:lnTo>
                  <a:pt x="0" y="175165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3521920">
            <a:off x="17125637" y="-645342"/>
            <a:ext cx="1251724" cy="2024848"/>
          </a:xfrm>
          <a:custGeom>
            <a:avLst/>
            <a:gdLst/>
            <a:ahLst/>
            <a:cxnLst/>
            <a:rect l="l" t="t" r="r" b="b"/>
            <a:pathLst>
              <a:path w="1251724" h="2024848">
                <a:moveTo>
                  <a:pt x="0" y="0"/>
                </a:moveTo>
                <a:lnTo>
                  <a:pt x="1251725" y="0"/>
                </a:lnTo>
                <a:lnTo>
                  <a:pt x="1251725" y="2024847"/>
                </a:lnTo>
                <a:lnTo>
                  <a:pt x="0" y="202484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06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6649678"/>
            <a:chOff x="0" y="0"/>
            <a:chExt cx="4816593" cy="175135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1751356"/>
            </a:xfrm>
            <a:custGeom>
              <a:avLst/>
              <a:gdLst/>
              <a:ahLst/>
              <a:cxnLst/>
              <a:rect l="l" t="t" r="r" b="b"/>
              <a:pathLst>
                <a:path w="4816592" h="1751356">
                  <a:moveTo>
                    <a:pt x="0" y="0"/>
                  </a:moveTo>
                  <a:lnTo>
                    <a:pt x="4816592" y="0"/>
                  </a:lnTo>
                  <a:lnTo>
                    <a:pt x="4816592" y="1751356"/>
                  </a:lnTo>
                  <a:lnTo>
                    <a:pt x="0" y="1751356"/>
                  </a:lnTo>
                  <a:close/>
                </a:path>
              </a:pathLst>
            </a:custGeom>
            <a:solidFill>
              <a:srgbClr val="EFE5D8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816593" cy="17799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610387" y="1217786"/>
            <a:ext cx="15918183" cy="7414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21"/>
              </a:lnSpc>
            </a:pPr>
            <a:r>
              <a:rPr lang="en-US" sz="3229" dirty="0" err="1">
                <a:solidFill>
                  <a:srgbClr val="664C25"/>
                </a:solidFill>
                <a:latin typeface="Baron"/>
              </a:rPr>
              <a:t>На</a:t>
            </a:r>
            <a:r>
              <a:rPr lang="en-US" sz="3229" dirty="0">
                <a:solidFill>
                  <a:srgbClr val="664C25"/>
                </a:solidFill>
                <a:latin typeface="Baron"/>
              </a:rPr>
              <a:t> </a:t>
            </a:r>
            <a:r>
              <a:rPr lang="en-US" sz="3229" dirty="0" err="1">
                <a:solidFill>
                  <a:srgbClr val="664C25"/>
                </a:solidFill>
                <a:latin typeface="Baron"/>
              </a:rPr>
              <a:t>протяжении</a:t>
            </a:r>
            <a:r>
              <a:rPr lang="en-US" sz="3229" dirty="0">
                <a:solidFill>
                  <a:srgbClr val="664C25"/>
                </a:solidFill>
                <a:latin typeface="Baron"/>
              </a:rPr>
              <a:t> </a:t>
            </a:r>
            <a:r>
              <a:rPr lang="en-US" sz="3229" dirty="0" err="1">
                <a:solidFill>
                  <a:srgbClr val="664C25"/>
                </a:solidFill>
                <a:latin typeface="Baron"/>
              </a:rPr>
              <a:t>многих</a:t>
            </a:r>
            <a:r>
              <a:rPr lang="en-US" sz="3229" dirty="0">
                <a:solidFill>
                  <a:srgbClr val="664C25"/>
                </a:solidFill>
                <a:latin typeface="Baron"/>
              </a:rPr>
              <a:t> </a:t>
            </a:r>
            <a:r>
              <a:rPr lang="en-US" sz="3229" dirty="0" err="1">
                <a:solidFill>
                  <a:srgbClr val="664C25"/>
                </a:solidFill>
                <a:latin typeface="Baron"/>
              </a:rPr>
              <a:t>лет</a:t>
            </a:r>
            <a:r>
              <a:rPr lang="en-US" sz="3229" dirty="0">
                <a:solidFill>
                  <a:srgbClr val="664C25"/>
                </a:solidFill>
                <a:latin typeface="Baron"/>
              </a:rPr>
              <a:t> </a:t>
            </a:r>
            <a:r>
              <a:rPr lang="en-US" sz="3229" dirty="0" err="1">
                <a:solidFill>
                  <a:srgbClr val="664C25"/>
                </a:solidFill>
                <a:latin typeface="Baron"/>
              </a:rPr>
              <a:t>Воронежский</a:t>
            </a:r>
            <a:r>
              <a:rPr lang="en-US" sz="3229" dirty="0">
                <a:solidFill>
                  <a:srgbClr val="664C25"/>
                </a:solidFill>
                <a:latin typeface="Baron"/>
              </a:rPr>
              <a:t> </a:t>
            </a:r>
            <a:r>
              <a:rPr lang="en-US" sz="3229" dirty="0" err="1">
                <a:solidFill>
                  <a:srgbClr val="664C25"/>
                </a:solidFill>
                <a:latin typeface="Baron"/>
              </a:rPr>
              <a:t>филиал</a:t>
            </a:r>
            <a:r>
              <a:rPr lang="en-US" sz="3229" dirty="0">
                <a:solidFill>
                  <a:srgbClr val="664C25"/>
                </a:solidFill>
                <a:latin typeface="Baron"/>
              </a:rPr>
              <a:t> </a:t>
            </a:r>
            <a:r>
              <a:rPr lang="en-US" sz="3229" dirty="0">
                <a:solidFill>
                  <a:srgbClr val="664C25"/>
                </a:solidFill>
                <a:latin typeface="Baron Bold"/>
              </a:rPr>
              <a:t>РЭУ </a:t>
            </a:r>
            <a:r>
              <a:rPr lang="en-US" sz="3229" dirty="0" err="1">
                <a:solidFill>
                  <a:srgbClr val="664C25"/>
                </a:solidFill>
                <a:latin typeface="Baron Bold"/>
              </a:rPr>
              <a:t>имени</a:t>
            </a:r>
            <a:r>
              <a:rPr lang="en-US" sz="3229" dirty="0">
                <a:solidFill>
                  <a:srgbClr val="664C25"/>
                </a:solidFill>
                <a:latin typeface="Baron Bold"/>
              </a:rPr>
              <a:t> Г.В. </a:t>
            </a:r>
            <a:r>
              <a:rPr lang="en-US" sz="3229" dirty="0" err="1">
                <a:solidFill>
                  <a:srgbClr val="664C25"/>
                </a:solidFill>
                <a:latin typeface="Baron Bold"/>
              </a:rPr>
              <a:t>Плеханова</a:t>
            </a:r>
            <a:r>
              <a:rPr lang="en-US" sz="3229" dirty="0">
                <a:solidFill>
                  <a:srgbClr val="664C25"/>
                </a:solidFill>
                <a:latin typeface="Baron Bold"/>
              </a:rPr>
              <a:t> </a:t>
            </a:r>
            <a:r>
              <a:rPr lang="en-US" sz="3229" dirty="0" err="1">
                <a:solidFill>
                  <a:srgbClr val="664C25"/>
                </a:solidFill>
                <a:latin typeface="Baron"/>
              </a:rPr>
              <a:t>активно</a:t>
            </a:r>
            <a:r>
              <a:rPr lang="en-US" sz="3229" dirty="0">
                <a:solidFill>
                  <a:srgbClr val="664C25"/>
                </a:solidFill>
                <a:latin typeface="Baron"/>
              </a:rPr>
              <a:t> </a:t>
            </a:r>
            <a:r>
              <a:rPr lang="en-US" sz="3229" dirty="0" err="1">
                <a:solidFill>
                  <a:srgbClr val="664C25"/>
                </a:solidFill>
                <a:latin typeface="Baron"/>
              </a:rPr>
              <a:t>сотрудничает</a:t>
            </a:r>
            <a:r>
              <a:rPr lang="en-US" sz="3229" dirty="0">
                <a:solidFill>
                  <a:srgbClr val="664C25"/>
                </a:solidFill>
                <a:latin typeface="Baron"/>
              </a:rPr>
              <a:t> с </a:t>
            </a:r>
            <a:r>
              <a:rPr lang="en-US" sz="3229" dirty="0" err="1">
                <a:solidFill>
                  <a:srgbClr val="664C25"/>
                </a:solidFill>
                <a:latin typeface="Baron"/>
              </a:rPr>
              <a:t>общественной</a:t>
            </a:r>
            <a:r>
              <a:rPr lang="en-US" sz="3229" dirty="0">
                <a:solidFill>
                  <a:srgbClr val="664C25"/>
                </a:solidFill>
                <a:latin typeface="Baron"/>
              </a:rPr>
              <a:t> </a:t>
            </a:r>
            <a:r>
              <a:rPr lang="en-US" sz="3229" dirty="0" err="1">
                <a:solidFill>
                  <a:srgbClr val="664C25"/>
                </a:solidFill>
                <a:latin typeface="Baron"/>
              </a:rPr>
              <a:t>организацией</a:t>
            </a:r>
            <a:r>
              <a:rPr lang="en-US" sz="3229" dirty="0">
                <a:solidFill>
                  <a:srgbClr val="664C25"/>
                </a:solidFill>
                <a:latin typeface="Baron"/>
              </a:rPr>
              <a:t> «</a:t>
            </a:r>
            <a:r>
              <a:rPr lang="en-US" sz="3229" dirty="0" err="1">
                <a:solidFill>
                  <a:srgbClr val="664C25"/>
                </a:solidFill>
                <a:latin typeface="Baron"/>
              </a:rPr>
              <a:t>Качество</a:t>
            </a:r>
            <a:r>
              <a:rPr lang="en-US" sz="3229" dirty="0">
                <a:solidFill>
                  <a:srgbClr val="664C25"/>
                </a:solidFill>
                <a:latin typeface="Baron"/>
              </a:rPr>
              <a:t> </a:t>
            </a:r>
            <a:r>
              <a:rPr lang="en-US" sz="3229" dirty="0" err="1">
                <a:solidFill>
                  <a:srgbClr val="664C25"/>
                </a:solidFill>
                <a:latin typeface="Baron"/>
              </a:rPr>
              <a:t>нашей</a:t>
            </a:r>
            <a:r>
              <a:rPr lang="en-US" sz="3229" dirty="0">
                <a:solidFill>
                  <a:srgbClr val="664C25"/>
                </a:solidFill>
                <a:latin typeface="Baron"/>
              </a:rPr>
              <a:t> </a:t>
            </a:r>
            <a:r>
              <a:rPr lang="en-US" sz="3229" dirty="0" err="1">
                <a:solidFill>
                  <a:srgbClr val="664C25"/>
                </a:solidFill>
                <a:latin typeface="Baron"/>
              </a:rPr>
              <a:t>жизни</a:t>
            </a:r>
            <a:r>
              <a:rPr lang="en-US" sz="3229" dirty="0">
                <a:solidFill>
                  <a:srgbClr val="664C25"/>
                </a:solidFill>
                <a:latin typeface="Baron"/>
              </a:rPr>
              <a:t>». </a:t>
            </a:r>
          </a:p>
          <a:p>
            <a:pPr>
              <a:lnSpc>
                <a:spcPts val="4521"/>
              </a:lnSpc>
            </a:pPr>
            <a:endParaRPr lang="en-US" sz="3229" dirty="0">
              <a:solidFill>
                <a:srgbClr val="664C25"/>
              </a:solidFill>
              <a:latin typeface="Baron"/>
            </a:endParaRPr>
          </a:p>
          <a:p>
            <a:pPr>
              <a:lnSpc>
                <a:spcPts val="4521"/>
              </a:lnSpc>
            </a:pPr>
            <a:r>
              <a:rPr lang="en-US" sz="3229" dirty="0" err="1">
                <a:solidFill>
                  <a:srgbClr val="664C25"/>
                </a:solidFill>
                <a:latin typeface="Baron"/>
              </a:rPr>
              <a:t>Ежегодно</a:t>
            </a:r>
            <a:r>
              <a:rPr lang="en-US" sz="3229" dirty="0">
                <a:solidFill>
                  <a:srgbClr val="664C25"/>
                </a:solidFill>
                <a:latin typeface="Baron"/>
              </a:rPr>
              <a:t> </a:t>
            </a:r>
            <a:r>
              <a:rPr lang="en-US" sz="3229" dirty="0" err="1">
                <a:solidFill>
                  <a:srgbClr val="664C25"/>
                </a:solidFill>
                <a:latin typeface="Baron"/>
              </a:rPr>
              <a:t>на</a:t>
            </a:r>
            <a:r>
              <a:rPr lang="en-US" sz="3229" dirty="0">
                <a:solidFill>
                  <a:srgbClr val="664C25"/>
                </a:solidFill>
                <a:latin typeface="Baron"/>
              </a:rPr>
              <a:t> </a:t>
            </a:r>
            <a:r>
              <a:rPr lang="en-US" sz="3229" dirty="0" err="1">
                <a:solidFill>
                  <a:srgbClr val="664C25"/>
                </a:solidFill>
                <a:latin typeface="Baron"/>
              </a:rPr>
              <a:t>площадке</a:t>
            </a:r>
            <a:r>
              <a:rPr lang="en-US" sz="3229" dirty="0">
                <a:solidFill>
                  <a:srgbClr val="664C25"/>
                </a:solidFill>
                <a:latin typeface="Baron"/>
              </a:rPr>
              <a:t> </a:t>
            </a:r>
            <a:r>
              <a:rPr lang="en-US" sz="3229" dirty="0" err="1">
                <a:solidFill>
                  <a:srgbClr val="664C25"/>
                </a:solidFill>
                <a:latin typeface="Baron"/>
              </a:rPr>
              <a:t>Воронежского</a:t>
            </a:r>
            <a:r>
              <a:rPr lang="en-US" sz="3229" dirty="0">
                <a:solidFill>
                  <a:srgbClr val="664C25"/>
                </a:solidFill>
                <a:latin typeface="Baron"/>
              </a:rPr>
              <a:t> </a:t>
            </a:r>
            <a:r>
              <a:rPr lang="en-US" sz="3229" dirty="0" err="1">
                <a:solidFill>
                  <a:srgbClr val="664C25"/>
                </a:solidFill>
                <a:latin typeface="Baron"/>
              </a:rPr>
              <a:t>филиала</a:t>
            </a:r>
            <a:r>
              <a:rPr lang="en-US" sz="3229" dirty="0">
                <a:solidFill>
                  <a:srgbClr val="664C25"/>
                </a:solidFill>
                <a:latin typeface="Baron"/>
              </a:rPr>
              <a:t> </a:t>
            </a:r>
            <a:r>
              <a:rPr lang="en-US" sz="3229" dirty="0" err="1">
                <a:solidFill>
                  <a:srgbClr val="664C25"/>
                </a:solidFill>
                <a:latin typeface="Baron"/>
              </a:rPr>
              <a:t>проводятся</a:t>
            </a:r>
            <a:r>
              <a:rPr lang="en-US" sz="3229" dirty="0">
                <a:solidFill>
                  <a:srgbClr val="664C25"/>
                </a:solidFill>
                <a:latin typeface="Baron"/>
              </a:rPr>
              <a:t> </a:t>
            </a:r>
            <a:r>
              <a:rPr lang="en-US" sz="3229" dirty="0" err="1">
                <a:solidFill>
                  <a:srgbClr val="664C25"/>
                </a:solidFill>
                <a:latin typeface="Baron"/>
              </a:rPr>
              <a:t>смотры</a:t>
            </a:r>
            <a:r>
              <a:rPr lang="en-US" sz="3229" dirty="0">
                <a:solidFill>
                  <a:srgbClr val="664C25"/>
                </a:solidFill>
                <a:latin typeface="Baron"/>
              </a:rPr>
              <a:t> </a:t>
            </a:r>
            <a:r>
              <a:rPr lang="en-US" sz="3229" dirty="0" err="1">
                <a:solidFill>
                  <a:srgbClr val="664C25"/>
                </a:solidFill>
                <a:latin typeface="Baron"/>
              </a:rPr>
              <a:t>качества</a:t>
            </a:r>
            <a:r>
              <a:rPr lang="en-US" sz="3229" dirty="0">
                <a:solidFill>
                  <a:srgbClr val="664C25"/>
                </a:solidFill>
                <a:latin typeface="Baron"/>
              </a:rPr>
              <a:t> </a:t>
            </a:r>
            <a:r>
              <a:rPr lang="en-US" sz="3229" dirty="0" err="1">
                <a:solidFill>
                  <a:srgbClr val="664C25"/>
                </a:solidFill>
                <a:latin typeface="Baron"/>
              </a:rPr>
              <a:t>разным</a:t>
            </a:r>
            <a:r>
              <a:rPr lang="en-US" sz="3229" dirty="0">
                <a:solidFill>
                  <a:srgbClr val="664C25"/>
                </a:solidFill>
                <a:latin typeface="Baron"/>
              </a:rPr>
              <a:t> </a:t>
            </a:r>
            <a:r>
              <a:rPr lang="en-US" sz="3229" dirty="0" err="1">
                <a:solidFill>
                  <a:srgbClr val="664C25"/>
                </a:solidFill>
                <a:latin typeface="Baron"/>
              </a:rPr>
              <a:t>продовольственных</a:t>
            </a:r>
            <a:r>
              <a:rPr lang="en-US" sz="3229" dirty="0">
                <a:solidFill>
                  <a:srgbClr val="664C25"/>
                </a:solidFill>
                <a:latin typeface="Baron"/>
              </a:rPr>
              <a:t> </a:t>
            </a:r>
            <a:r>
              <a:rPr lang="en-US" sz="3229" dirty="0" err="1">
                <a:solidFill>
                  <a:srgbClr val="664C25"/>
                </a:solidFill>
                <a:latin typeface="Baron"/>
              </a:rPr>
              <a:t>товаров</a:t>
            </a:r>
            <a:r>
              <a:rPr lang="en-US" sz="3229" dirty="0">
                <a:solidFill>
                  <a:srgbClr val="664C25"/>
                </a:solidFill>
                <a:latin typeface="Baron"/>
              </a:rPr>
              <a:t>. </a:t>
            </a:r>
            <a:r>
              <a:rPr lang="en-US" sz="3229" dirty="0" err="1">
                <a:solidFill>
                  <a:srgbClr val="664C25"/>
                </a:solidFill>
                <a:latin typeface="Baron"/>
              </a:rPr>
              <a:t>Также</a:t>
            </a:r>
            <a:r>
              <a:rPr lang="en-US" sz="3229" dirty="0">
                <a:solidFill>
                  <a:srgbClr val="664C25"/>
                </a:solidFill>
                <a:latin typeface="Baron"/>
              </a:rPr>
              <a:t>, в </a:t>
            </a:r>
            <a:r>
              <a:rPr lang="en-US" sz="3229" dirty="0" err="1">
                <a:solidFill>
                  <a:srgbClr val="664C25"/>
                </a:solidFill>
                <a:latin typeface="Baron"/>
              </a:rPr>
              <a:t>Воронежской</a:t>
            </a:r>
            <a:r>
              <a:rPr lang="en-US" sz="3229" dirty="0">
                <a:solidFill>
                  <a:srgbClr val="664C25"/>
                </a:solidFill>
                <a:latin typeface="Baron"/>
              </a:rPr>
              <a:t> </a:t>
            </a:r>
            <a:r>
              <a:rPr lang="en-US" sz="3229" dirty="0" err="1">
                <a:solidFill>
                  <a:srgbClr val="664C25"/>
                </a:solidFill>
                <a:latin typeface="Baron"/>
              </a:rPr>
              <a:t>области</a:t>
            </a:r>
            <a:r>
              <a:rPr lang="en-US" sz="3229" dirty="0">
                <a:solidFill>
                  <a:srgbClr val="664C25"/>
                </a:solidFill>
                <a:latin typeface="Baron"/>
              </a:rPr>
              <a:t> </a:t>
            </a:r>
            <a:r>
              <a:rPr lang="en-US" sz="3229" dirty="0" err="1">
                <a:solidFill>
                  <a:srgbClr val="664C25"/>
                </a:solidFill>
                <a:latin typeface="Baron"/>
              </a:rPr>
              <a:t>функционирует</a:t>
            </a:r>
            <a:r>
              <a:rPr lang="en-US" sz="3229" dirty="0">
                <a:solidFill>
                  <a:srgbClr val="664C25"/>
                </a:solidFill>
                <a:latin typeface="Baron"/>
              </a:rPr>
              <a:t> </a:t>
            </a:r>
            <a:r>
              <a:rPr lang="en-US" sz="3229" dirty="0" err="1">
                <a:solidFill>
                  <a:srgbClr val="664C25"/>
                </a:solidFill>
                <a:latin typeface="Baron"/>
              </a:rPr>
              <a:t>большое</a:t>
            </a:r>
            <a:r>
              <a:rPr lang="en-US" sz="3229" dirty="0">
                <a:solidFill>
                  <a:srgbClr val="664C25"/>
                </a:solidFill>
                <a:latin typeface="Baron"/>
              </a:rPr>
              <a:t> </a:t>
            </a:r>
            <a:r>
              <a:rPr lang="en-US" sz="3229" dirty="0" err="1">
                <a:solidFill>
                  <a:srgbClr val="664C25"/>
                </a:solidFill>
                <a:latin typeface="Baron"/>
              </a:rPr>
              <a:t>количество</a:t>
            </a:r>
            <a:r>
              <a:rPr lang="en-US" sz="3229" dirty="0">
                <a:solidFill>
                  <a:srgbClr val="664C25"/>
                </a:solidFill>
                <a:latin typeface="Baron"/>
              </a:rPr>
              <a:t> </a:t>
            </a:r>
            <a:r>
              <a:rPr lang="en-US" sz="3229" dirty="0" err="1">
                <a:solidFill>
                  <a:srgbClr val="664C25"/>
                </a:solidFill>
                <a:latin typeface="Baron"/>
              </a:rPr>
              <a:t>предприятий</a:t>
            </a:r>
            <a:r>
              <a:rPr lang="en-US" sz="3229" dirty="0">
                <a:solidFill>
                  <a:srgbClr val="664C25"/>
                </a:solidFill>
                <a:latin typeface="Baron"/>
              </a:rPr>
              <a:t> (</a:t>
            </a:r>
            <a:r>
              <a:rPr lang="en-US" sz="3229" dirty="0" err="1">
                <a:solidFill>
                  <a:srgbClr val="664C25"/>
                </a:solidFill>
                <a:latin typeface="Baron"/>
              </a:rPr>
              <a:t>организаций</a:t>
            </a:r>
            <a:r>
              <a:rPr lang="en-US" sz="3229" dirty="0">
                <a:solidFill>
                  <a:srgbClr val="664C25"/>
                </a:solidFill>
                <a:latin typeface="Baron"/>
              </a:rPr>
              <a:t>) </a:t>
            </a:r>
            <a:r>
              <a:rPr lang="en-US" sz="3229" dirty="0" err="1">
                <a:solidFill>
                  <a:srgbClr val="664C25"/>
                </a:solidFill>
                <a:latin typeface="Baron"/>
              </a:rPr>
              <a:t>пищевой</a:t>
            </a:r>
            <a:r>
              <a:rPr lang="en-US" sz="3229" dirty="0">
                <a:solidFill>
                  <a:srgbClr val="664C25"/>
                </a:solidFill>
                <a:latin typeface="Baron"/>
              </a:rPr>
              <a:t> </a:t>
            </a:r>
            <a:r>
              <a:rPr lang="en-US" sz="3229" dirty="0" err="1">
                <a:solidFill>
                  <a:srgbClr val="664C25"/>
                </a:solidFill>
                <a:latin typeface="Baron"/>
              </a:rPr>
              <a:t>промышленности</a:t>
            </a:r>
            <a:r>
              <a:rPr lang="en-US" sz="3229" dirty="0">
                <a:solidFill>
                  <a:srgbClr val="664C25"/>
                </a:solidFill>
                <a:latin typeface="Baron"/>
              </a:rPr>
              <a:t>, </a:t>
            </a:r>
            <a:r>
              <a:rPr lang="en-US" sz="3229" dirty="0" err="1">
                <a:solidFill>
                  <a:srgbClr val="664C25"/>
                </a:solidFill>
                <a:latin typeface="Baron"/>
              </a:rPr>
              <a:t>развита</a:t>
            </a:r>
            <a:r>
              <a:rPr lang="en-US" sz="3229" dirty="0">
                <a:solidFill>
                  <a:srgbClr val="664C25"/>
                </a:solidFill>
                <a:latin typeface="Baron"/>
              </a:rPr>
              <a:t> </a:t>
            </a:r>
            <a:r>
              <a:rPr lang="en-US" sz="3229" dirty="0" err="1">
                <a:solidFill>
                  <a:srgbClr val="664C25"/>
                </a:solidFill>
                <a:latin typeface="Baron"/>
              </a:rPr>
              <a:t>розничная</a:t>
            </a:r>
            <a:r>
              <a:rPr lang="en-US" sz="3229" dirty="0">
                <a:solidFill>
                  <a:srgbClr val="664C25"/>
                </a:solidFill>
                <a:latin typeface="Baron"/>
              </a:rPr>
              <a:t> </a:t>
            </a:r>
            <a:r>
              <a:rPr lang="en-US" sz="3229" dirty="0" err="1">
                <a:solidFill>
                  <a:srgbClr val="664C25"/>
                </a:solidFill>
                <a:latin typeface="Baron"/>
              </a:rPr>
              <a:t>торговля</a:t>
            </a:r>
            <a:r>
              <a:rPr lang="en-US" sz="3229" dirty="0">
                <a:solidFill>
                  <a:srgbClr val="664C25"/>
                </a:solidFill>
                <a:latin typeface="Baron"/>
              </a:rPr>
              <a:t>. </a:t>
            </a:r>
          </a:p>
          <a:p>
            <a:pPr>
              <a:lnSpc>
                <a:spcPts val="4521"/>
              </a:lnSpc>
            </a:pPr>
            <a:endParaRPr lang="en-US" sz="3229" dirty="0">
              <a:solidFill>
                <a:srgbClr val="664C25"/>
              </a:solidFill>
              <a:latin typeface="Baron"/>
            </a:endParaRPr>
          </a:p>
          <a:p>
            <a:pPr>
              <a:lnSpc>
                <a:spcPts val="4521"/>
              </a:lnSpc>
              <a:spcBef>
                <a:spcPct val="0"/>
              </a:spcBef>
            </a:pPr>
            <a:r>
              <a:rPr lang="en-US" sz="3229" dirty="0" err="1">
                <a:solidFill>
                  <a:srgbClr val="FFFFFF"/>
                </a:solidFill>
                <a:latin typeface="Baron"/>
              </a:rPr>
              <a:t>поэтому</a:t>
            </a:r>
            <a:r>
              <a:rPr lang="en-US" sz="3229" dirty="0">
                <a:solidFill>
                  <a:srgbClr val="FFFFFF"/>
                </a:solidFill>
                <a:latin typeface="Baron"/>
              </a:rPr>
              <a:t>, </a:t>
            </a:r>
            <a:r>
              <a:rPr lang="en-US" sz="3229" dirty="0" err="1">
                <a:solidFill>
                  <a:srgbClr val="FFFFFF"/>
                </a:solidFill>
                <a:latin typeface="Baron"/>
              </a:rPr>
              <a:t>предлагаемый</a:t>
            </a:r>
            <a:r>
              <a:rPr lang="en-US" sz="3229" dirty="0">
                <a:solidFill>
                  <a:srgbClr val="FFFFFF"/>
                </a:solidFill>
                <a:latin typeface="Baron"/>
              </a:rPr>
              <a:t> </a:t>
            </a:r>
            <a:r>
              <a:rPr lang="en-US" sz="3229" dirty="0" err="1">
                <a:solidFill>
                  <a:srgbClr val="FFFFFF"/>
                </a:solidFill>
                <a:latin typeface="Baron"/>
              </a:rPr>
              <a:t>нами</a:t>
            </a:r>
            <a:r>
              <a:rPr lang="en-US" sz="3229" dirty="0">
                <a:solidFill>
                  <a:srgbClr val="FFFFFF"/>
                </a:solidFill>
                <a:latin typeface="Baron"/>
              </a:rPr>
              <a:t> </a:t>
            </a:r>
            <a:r>
              <a:rPr lang="en-US" sz="3229" dirty="0" err="1">
                <a:solidFill>
                  <a:srgbClr val="FFFFFF"/>
                </a:solidFill>
                <a:latin typeface="Baron"/>
              </a:rPr>
              <a:t>стартап</a:t>
            </a:r>
            <a:r>
              <a:rPr lang="en-US" sz="3229" dirty="0">
                <a:solidFill>
                  <a:srgbClr val="FFFFFF"/>
                </a:solidFill>
                <a:latin typeface="Baron"/>
              </a:rPr>
              <a:t> </a:t>
            </a:r>
            <a:r>
              <a:rPr lang="en-US" sz="3229" dirty="0" err="1">
                <a:solidFill>
                  <a:srgbClr val="FFFFFF"/>
                </a:solidFill>
                <a:latin typeface="Baron"/>
              </a:rPr>
              <a:t>является</a:t>
            </a:r>
            <a:r>
              <a:rPr lang="en-US" sz="3229" dirty="0">
                <a:solidFill>
                  <a:srgbClr val="FFFFFF"/>
                </a:solidFill>
                <a:latin typeface="Baron"/>
              </a:rPr>
              <a:t> </a:t>
            </a:r>
            <a:r>
              <a:rPr lang="en-US" sz="3229" dirty="0" err="1">
                <a:solidFill>
                  <a:srgbClr val="FFFFFF"/>
                </a:solidFill>
                <a:latin typeface="Baron"/>
              </a:rPr>
              <a:t>одним</a:t>
            </a:r>
            <a:r>
              <a:rPr lang="en-US" sz="3229" dirty="0">
                <a:solidFill>
                  <a:srgbClr val="FFFFFF"/>
                </a:solidFill>
                <a:latin typeface="Baron"/>
              </a:rPr>
              <a:t> </a:t>
            </a:r>
            <a:r>
              <a:rPr lang="en-US" sz="3229" dirty="0" err="1">
                <a:solidFill>
                  <a:srgbClr val="FFFFFF"/>
                </a:solidFill>
                <a:latin typeface="Baron"/>
              </a:rPr>
              <a:t>из</a:t>
            </a:r>
            <a:r>
              <a:rPr lang="en-US" sz="3229" dirty="0">
                <a:solidFill>
                  <a:srgbClr val="FFFFFF"/>
                </a:solidFill>
                <a:latin typeface="Baron"/>
              </a:rPr>
              <a:t> </a:t>
            </a:r>
            <a:r>
              <a:rPr lang="en-US" sz="3229" dirty="0" err="1">
                <a:solidFill>
                  <a:srgbClr val="FFFFFF"/>
                </a:solidFill>
                <a:latin typeface="Baron"/>
              </a:rPr>
              <a:t>приоритетных</a:t>
            </a:r>
            <a:r>
              <a:rPr lang="en-US" sz="3229" dirty="0">
                <a:solidFill>
                  <a:srgbClr val="FFFFFF"/>
                </a:solidFill>
                <a:latin typeface="Baron"/>
              </a:rPr>
              <a:t> </a:t>
            </a:r>
            <a:r>
              <a:rPr lang="en-US" sz="3229" dirty="0" err="1">
                <a:solidFill>
                  <a:srgbClr val="FFFFFF"/>
                </a:solidFill>
                <a:latin typeface="Baron"/>
              </a:rPr>
              <a:t>научно-техническим</a:t>
            </a:r>
            <a:r>
              <a:rPr lang="en-US" sz="3229" dirty="0">
                <a:solidFill>
                  <a:srgbClr val="FFFFFF"/>
                </a:solidFill>
                <a:latin typeface="Baron"/>
              </a:rPr>
              <a:t> </a:t>
            </a:r>
            <a:r>
              <a:rPr lang="en-US" sz="3229" dirty="0" err="1">
                <a:solidFill>
                  <a:srgbClr val="FFFFFF"/>
                </a:solidFill>
                <a:latin typeface="Baron"/>
              </a:rPr>
              <a:t>направлением</a:t>
            </a:r>
            <a:r>
              <a:rPr lang="en-US" sz="3229" dirty="0">
                <a:solidFill>
                  <a:srgbClr val="FFFFFF"/>
                </a:solidFill>
                <a:latin typeface="Baron"/>
              </a:rPr>
              <a:t> </a:t>
            </a:r>
            <a:r>
              <a:rPr lang="en-US" sz="3229" dirty="0" err="1">
                <a:solidFill>
                  <a:srgbClr val="FFFFFF"/>
                </a:solidFill>
                <a:latin typeface="Baron"/>
              </a:rPr>
              <a:t>как</a:t>
            </a:r>
            <a:r>
              <a:rPr lang="en-US" sz="3229" dirty="0">
                <a:solidFill>
                  <a:srgbClr val="FFFFFF"/>
                </a:solidFill>
                <a:latin typeface="Baron"/>
              </a:rPr>
              <a:t> </a:t>
            </a:r>
            <a:r>
              <a:rPr lang="en-US" sz="3229" dirty="0" err="1">
                <a:solidFill>
                  <a:srgbClr val="FFFFFF"/>
                </a:solidFill>
                <a:latin typeface="Baron"/>
              </a:rPr>
              <a:t>образовательной</a:t>
            </a:r>
            <a:r>
              <a:rPr lang="en-US" sz="3229" dirty="0">
                <a:solidFill>
                  <a:srgbClr val="FFFFFF"/>
                </a:solidFill>
                <a:latin typeface="Baron"/>
              </a:rPr>
              <a:t> </a:t>
            </a:r>
            <a:r>
              <a:rPr lang="en-US" sz="3229" dirty="0" err="1">
                <a:solidFill>
                  <a:srgbClr val="FFFFFF"/>
                </a:solidFill>
                <a:latin typeface="Baron"/>
              </a:rPr>
              <a:t>организации</a:t>
            </a:r>
            <a:r>
              <a:rPr lang="en-US" sz="3229" dirty="0">
                <a:solidFill>
                  <a:srgbClr val="FFFFFF"/>
                </a:solidFill>
                <a:latin typeface="Baron"/>
              </a:rPr>
              <a:t>, </a:t>
            </a:r>
            <a:r>
              <a:rPr lang="en-US" sz="3229" dirty="0" err="1">
                <a:solidFill>
                  <a:srgbClr val="FFFFFF"/>
                </a:solidFill>
                <a:latin typeface="Baron"/>
              </a:rPr>
              <a:t>так</a:t>
            </a:r>
            <a:r>
              <a:rPr lang="en-US" sz="3229" dirty="0">
                <a:solidFill>
                  <a:srgbClr val="FFFFFF"/>
                </a:solidFill>
                <a:latin typeface="Baron"/>
              </a:rPr>
              <a:t> и </a:t>
            </a:r>
            <a:r>
              <a:rPr lang="en-US" sz="3229" dirty="0" err="1">
                <a:solidFill>
                  <a:srgbClr val="FFFFFF"/>
                </a:solidFill>
                <a:latin typeface="Baron"/>
              </a:rPr>
              <a:t>региона</a:t>
            </a:r>
            <a:r>
              <a:rPr lang="en-US" sz="3229" dirty="0">
                <a:solidFill>
                  <a:srgbClr val="FFFFFF"/>
                </a:solidFill>
                <a:latin typeface="Baron"/>
              </a:rPr>
              <a:t>.</a:t>
            </a:r>
          </a:p>
        </p:txBody>
      </p:sp>
      <p:sp>
        <p:nvSpPr>
          <p:cNvPr id="6" name="Freeform 6"/>
          <p:cNvSpPr/>
          <p:nvPr/>
        </p:nvSpPr>
        <p:spPr>
          <a:xfrm>
            <a:off x="14289223" y="7834645"/>
            <a:ext cx="4478694" cy="4114800"/>
          </a:xfrm>
          <a:custGeom>
            <a:avLst/>
            <a:gdLst/>
            <a:ahLst/>
            <a:cxnLst/>
            <a:rect l="l" t="t" r="r" b="b"/>
            <a:pathLst>
              <a:path w="4478694" h="4114800">
                <a:moveTo>
                  <a:pt x="0" y="0"/>
                </a:moveTo>
                <a:lnTo>
                  <a:pt x="4478694" y="0"/>
                </a:lnTo>
                <a:lnTo>
                  <a:pt x="447869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898903" y="0"/>
            <a:ext cx="2389097" cy="2568922"/>
          </a:xfrm>
          <a:custGeom>
            <a:avLst/>
            <a:gdLst/>
            <a:ahLst/>
            <a:cxnLst/>
            <a:rect l="l" t="t" r="r" b="b"/>
            <a:pathLst>
              <a:path w="2389097" h="2568922">
                <a:moveTo>
                  <a:pt x="0" y="0"/>
                </a:moveTo>
                <a:lnTo>
                  <a:pt x="2389097" y="0"/>
                </a:lnTo>
                <a:lnTo>
                  <a:pt x="2389097" y="2568922"/>
                </a:lnTo>
                <a:lnTo>
                  <a:pt x="0" y="25689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902008" y="8863345"/>
            <a:ext cx="1507513" cy="2057400"/>
          </a:xfrm>
          <a:custGeom>
            <a:avLst/>
            <a:gdLst/>
            <a:ahLst/>
            <a:cxnLst/>
            <a:rect l="l" t="t" r="r" b="b"/>
            <a:pathLst>
              <a:path w="1507513" h="2057400">
                <a:moveTo>
                  <a:pt x="0" y="0"/>
                </a:moveTo>
                <a:lnTo>
                  <a:pt x="1507513" y="0"/>
                </a:lnTo>
                <a:lnTo>
                  <a:pt x="1507513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2089524">
            <a:off x="37775" y="8863345"/>
            <a:ext cx="2230244" cy="2057400"/>
          </a:xfrm>
          <a:custGeom>
            <a:avLst/>
            <a:gdLst/>
            <a:ahLst/>
            <a:cxnLst/>
            <a:rect l="l" t="t" r="r" b="b"/>
            <a:pathLst>
              <a:path w="2230244" h="2057400">
                <a:moveTo>
                  <a:pt x="0" y="0"/>
                </a:moveTo>
                <a:lnTo>
                  <a:pt x="2230244" y="0"/>
                </a:lnTo>
                <a:lnTo>
                  <a:pt x="2230244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EFE5D8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816593" cy="2737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296876" y="4620355"/>
            <a:ext cx="1675413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136"/>
              </a:lnSpc>
            </a:pPr>
            <a:r>
              <a:rPr lang="en-US" sz="7613" dirty="0" err="1">
                <a:solidFill>
                  <a:srgbClr val="664C25"/>
                </a:solidFill>
                <a:latin typeface="Arial Black" panose="020B0A04020102020204" pitchFamily="34" charset="0"/>
              </a:rPr>
              <a:t>Благодарим</a:t>
            </a:r>
            <a:r>
              <a:rPr lang="en-US" sz="7613" dirty="0">
                <a:solidFill>
                  <a:srgbClr val="664C25"/>
                </a:solidFill>
                <a:latin typeface="Arial Black" panose="020B0A04020102020204" pitchFamily="34" charset="0"/>
              </a:rPr>
              <a:t> </a:t>
            </a:r>
            <a:r>
              <a:rPr lang="en-US" sz="7613" dirty="0" err="1">
                <a:solidFill>
                  <a:srgbClr val="664C25"/>
                </a:solidFill>
                <a:latin typeface="Arial Black" panose="020B0A04020102020204" pitchFamily="34" charset="0"/>
              </a:rPr>
              <a:t>за</a:t>
            </a:r>
            <a:r>
              <a:rPr lang="en-US" sz="7613" dirty="0">
                <a:solidFill>
                  <a:srgbClr val="664C25"/>
                </a:solidFill>
                <a:latin typeface="Arial Black" panose="020B0A04020102020204" pitchFamily="34" charset="0"/>
              </a:rPr>
              <a:t> </a:t>
            </a:r>
            <a:r>
              <a:rPr lang="en-US" sz="7613" dirty="0" err="1">
                <a:solidFill>
                  <a:srgbClr val="664C25"/>
                </a:solidFill>
                <a:latin typeface="Arial Black" panose="020B0A04020102020204" pitchFamily="34" charset="0"/>
              </a:rPr>
              <a:t>внимание</a:t>
            </a:r>
            <a:r>
              <a:rPr lang="en-US" sz="7613" dirty="0">
                <a:solidFill>
                  <a:srgbClr val="664C25"/>
                </a:solidFill>
                <a:latin typeface="Arial Black" panose="020B0A04020102020204" pitchFamily="34" charset="0"/>
              </a:rPr>
              <a:t>!</a:t>
            </a:r>
          </a:p>
        </p:txBody>
      </p:sp>
      <p:sp>
        <p:nvSpPr>
          <p:cNvPr id="6" name="AutoShape 6"/>
          <p:cNvSpPr/>
          <p:nvPr/>
        </p:nvSpPr>
        <p:spPr>
          <a:xfrm flipV="1">
            <a:off x="4970432" y="6354409"/>
            <a:ext cx="15679438" cy="39499"/>
          </a:xfrm>
          <a:prstGeom prst="line">
            <a:avLst/>
          </a:prstGeom>
          <a:ln w="123825" cap="rnd">
            <a:solidFill>
              <a:srgbClr val="664C25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7" name="Freeform 7"/>
          <p:cNvSpPr/>
          <p:nvPr/>
        </p:nvSpPr>
        <p:spPr>
          <a:xfrm>
            <a:off x="15898903" y="0"/>
            <a:ext cx="2389097" cy="2568922"/>
          </a:xfrm>
          <a:custGeom>
            <a:avLst/>
            <a:gdLst/>
            <a:ahLst/>
            <a:cxnLst/>
            <a:rect l="l" t="t" r="r" b="b"/>
            <a:pathLst>
              <a:path w="2389097" h="2568922">
                <a:moveTo>
                  <a:pt x="0" y="0"/>
                </a:moveTo>
                <a:lnTo>
                  <a:pt x="2389097" y="0"/>
                </a:lnTo>
                <a:lnTo>
                  <a:pt x="2389097" y="2568922"/>
                </a:lnTo>
                <a:lnTo>
                  <a:pt x="0" y="25689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902008" y="8863345"/>
            <a:ext cx="1507513" cy="2057400"/>
          </a:xfrm>
          <a:custGeom>
            <a:avLst/>
            <a:gdLst/>
            <a:ahLst/>
            <a:cxnLst/>
            <a:rect l="l" t="t" r="r" b="b"/>
            <a:pathLst>
              <a:path w="1507513" h="2057400">
                <a:moveTo>
                  <a:pt x="0" y="0"/>
                </a:moveTo>
                <a:lnTo>
                  <a:pt x="1507513" y="0"/>
                </a:lnTo>
                <a:lnTo>
                  <a:pt x="1507513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2089524">
            <a:off x="37775" y="8863345"/>
            <a:ext cx="2230244" cy="2057400"/>
          </a:xfrm>
          <a:custGeom>
            <a:avLst/>
            <a:gdLst/>
            <a:ahLst/>
            <a:cxnLst/>
            <a:rect l="l" t="t" r="r" b="b"/>
            <a:pathLst>
              <a:path w="2230244" h="2057400">
                <a:moveTo>
                  <a:pt x="0" y="0"/>
                </a:moveTo>
                <a:lnTo>
                  <a:pt x="2230244" y="0"/>
                </a:lnTo>
                <a:lnTo>
                  <a:pt x="2230244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AutoShape 10"/>
          <p:cNvSpPr/>
          <p:nvPr/>
        </p:nvSpPr>
        <p:spPr>
          <a:xfrm flipV="1">
            <a:off x="-2869443" y="4018377"/>
            <a:ext cx="15679438" cy="39499"/>
          </a:xfrm>
          <a:prstGeom prst="line">
            <a:avLst/>
          </a:prstGeom>
          <a:ln w="123825" cap="rnd">
            <a:solidFill>
              <a:srgbClr val="664C25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11" name="Freeform 11"/>
          <p:cNvSpPr/>
          <p:nvPr/>
        </p:nvSpPr>
        <p:spPr>
          <a:xfrm>
            <a:off x="1240404" y="687706"/>
            <a:ext cx="2169117" cy="1881216"/>
          </a:xfrm>
          <a:custGeom>
            <a:avLst/>
            <a:gdLst/>
            <a:ahLst/>
            <a:cxnLst/>
            <a:rect l="l" t="t" r="r" b="b"/>
            <a:pathLst>
              <a:path w="2169117" h="1881216">
                <a:moveTo>
                  <a:pt x="0" y="0"/>
                </a:moveTo>
                <a:lnTo>
                  <a:pt x="2169117" y="0"/>
                </a:lnTo>
                <a:lnTo>
                  <a:pt x="2169117" y="1881216"/>
                </a:lnTo>
                <a:lnTo>
                  <a:pt x="0" y="188121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5898903" y="8196143"/>
            <a:ext cx="2327435" cy="2124313"/>
          </a:xfrm>
          <a:custGeom>
            <a:avLst/>
            <a:gdLst/>
            <a:ahLst/>
            <a:cxnLst/>
            <a:rect l="l" t="t" r="r" b="b"/>
            <a:pathLst>
              <a:path w="2327435" h="2124313">
                <a:moveTo>
                  <a:pt x="0" y="0"/>
                </a:moveTo>
                <a:lnTo>
                  <a:pt x="2327435" y="0"/>
                </a:lnTo>
                <a:lnTo>
                  <a:pt x="2327435" y="2124314"/>
                </a:lnTo>
                <a:lnTo>
                  <a:pt x="0" y="212431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EFE5D8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816593" cy="2737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757295" y="6826265"/>
            <a:ext cx="15918183" cy="1127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21"/>
              </a:lnSpc>
            </a:pPr>
            <a:r>
              <a:rPr lang="en-US" sz="3229">
                <a:solidFill>
                  <a:srgbClr val="664C25"/>
                </a:solidFill>
                <a:latin typeface="Baron Bold"/>
              </a:rPr>
              <a:t>8(920)421-95-55</a:t>
            </a:r>
          </a:p>
          <a:p>
            <a:pPr>
              <a:lnSpc>
                <a:spcPts val="4521"/>
              </a:lnSpc>
              <a:spcBef>
                <a:spcPct val="0"/>
              </a:spcBef>
            </a:pPr>
            <a:r>
              <a:rPr lang="en-US" sz="3229" dirty="0">
                <a:solidFill>
                  <a:srgbClr val="664C25"/>
                </a:solidFill>
                <a:latin typeface="Baron Bold"/>
              </a:rPr>
              <a:t>irinabolotina0102@gmail.com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39321" y="2250420"/>
            <a:ext cx="16754130" cy="1685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616"/>
              </a:lnSpc>
            </a:pPr>
            <a:r>
              <a:rPr lang="en-US" sz="5513" dirty="0" err="1">
                <a:solidFill>
                  <a:srgbClr val="664C25"/>
                </a:solidFill>
                <a:latin typeface="Arial Black" panose="020B0A04020102020204" pitchFamily="34" charset="0"/>
              </a:rPr>
              <a:t>Ждём</a:t>
            </a:r>
            <a:r>
              <a:rPr lang="en-US" sz="5513" dirty="0">
                <a:solidFill>
                  <a:srgbClr val="664C25"/>
                </a:solidFill>
                <a:latin typeface="Arial Black" panose="020B0A04020102020204" pitchFamily="34" charset="0"/>
              </a:rPr>
              <a:t> </a:t>
            </a:r>
            <a:r>
              <a:rPr lang="en-US" sz="5513" dirty="0" err="1">
                <a:solidFill>
                  <a:srgbClr val="664C25"/>
                </a:solidFill>
                <a:latin typeface="Arial Black" panose="020B0A04020102020204" pitchFamily="34" charset="0"/>
              </a:rPr>
              <a:t>предложения</a:t>
            </a:r>
            <a:r>
              <a:rPr lang="en-US" sz="5513" dirty="0">
                <a:solidFill>
                  <a:srgbClr val="664C25"/>
                </a:solidFill>
                <a:latin typeface="Arial Black" panose="020B0A04020102020204" pitchFamily="34" charset="0"/>
              </a:rPr>
              <a:t> </a:t>
            </a:r>
            <a:r>
              <a:rPr lang="en-US" sz="5513" dirty="0" err="1">
                <a:solidFill>
                  <a:srgbClr val="664C25"/>
                </a:solidFill>
                <a:latin typeface="Arial Black" panose="020B0A04020102020204" pitchFamily="34" charset="0"/>
              </a:rPr>
              <a:t>инвесторов</a:t>
            </a:r>
            <a:r>
              <a:rPr lang="en-US" sz="5513" dirty="0">
                <a:solidFill>
                  <a:srgbClr val="664C25"/>
                </a:solidFill>
                <a:latin typeface="Arial Black" panose="020B0A04020102020204" pitchFamily="34" charset="0"/>
              </a:rPr>
              <a:t> </a:t>
            </a:r>
            <a:r>
              <a:rPr lang="en-US" sz="5513" dirty="0" err="1">
                <a:solidFill>
                  <a:srgbClr val="664C25"/>
                </a:solidFill>
                <a:latin typeface="Arial Black" panose="020B0A04020102020204" pitchFamily="34" charset="0"/>
              </a:rPr>
              <a:t>заинтересовавшихся</a:t>
            </a:r>
            <a:r>
              <a:rPr lang="en-US" sz="5513" dirty="0">
                <a:solidFill>
                  <a:srgbClr val="664C25"/>
                </a:solidFill>
                <a:latin typeface="Arial Black" panose="020B0A04020102020204" pitchFamily="34" charset="0"/>
              </a:rPr>
              <a:t> </a:t>
            </a:r>
            <a:r>
              <a:rPr lang="en-US" sz="5513" dirty="0" err="1">
                <a:solidFill>
                  <a:srgbClr val="664C25"/>
                </a:solidFill>
                <a:latin typeface="Arial Black" panose="020B0A04020102020204" pitchFamily="34" charset="0"/>
              </a:rPr>
              <a:t>нашим</a:t>
            </a:r>
            <a:r>
              <a:rPr lang="en-US" sz="5513" dirty="0">
                <a:solidFill>
                  <a:srgbClr val="664C25"/>
                </a:solidFill>
                <a:latin typeface="Arial Black" panose="020B0A04020102020204" pitchFamily="34" charset="0"/>
              </a:rPr>
              <a:t> </a:t>
            </a:r>
            <a:r>
              <a:rPr lang="en-US" sz="5513" dirty="0" err="1">
                <a:solidFill>
                  <a:srgbClr val="664C25"/>
                </a:solidFill>
                <a:latin typeface="Arial Black" panose="020B0A04020102020204" pitchFamily="34" charset="0"/>
              </a:rPr>
              <a:t>проектом</a:t>
            </a:r>
            <a:r>
              <a:rPr lang="en-US" sz="5513" dirty="0">
                <a:solidFill>
                  <a:srgbClr val="664C25"/>
                </a:solidFill>
                <a:latin typeface="Arial Black" panose="020B0A04020102020204" pitchFamily="34" charset="0"/>
              </a:rPr>
              <a:t>!</a:t>
            </a:r>
          </a:p>
        </p:txBody>
      </p:sp>
      <p:sp>
        <p:nvSpPr>
          <p:cNvPr id="7" name="AutoShape 7"/>
          <p:cNvSpPr/>
          <p:nvPr/>
        </p:nvSpPr>
        <p:spPr>
          <a:xfrm flipV="1">
            <a:off x="5069179" y="4422192"/>
            <a:ext cx="15679438" cy="39499"/>
          </a:xfrm>
          <a:prstGeom prst="line">
            <a:avLst/>
          </a:prstGeom>
          <a:ln w="123825" cap="rnd">
            <a:solidFill>
              <a:srgbClr val="664C25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8" name="Freeform 8"/>
          <p:cNvSpPr/>
          <p:nvPr/>
        </p:nvSpPr>
        <p:spPr>
          <a:xfrm>
            <a:off x="-394264" y="8229600"/>
            <a:ext cx="4478694" cy="4114800"/>
          </a:xfrm>
          <a:custGeom>
            <a:avLst/>
            <a:gdLst/>
            <a:ahLst/>
            <a:cxnLst/>
            <a:rect l="l" t="t" r="r" b="b"/>
            <a:pathLst>
              <a:path w="4478694" h="4114800">
                <a:moveTo>
                  <a:pt x="0" y="0"/>
                </a:moveTo>
                <a:lnTo>
                  <a:pt x="4478694" y="0"/>
                </a:lnTo>
                <a:lnTo>
                  <a:pt x="447869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5898903" y="0"/>
            <a:ext cx="2389097" cy="2568922"/>
          </a:xfrm>
          <a:custGeom>
            <a:avLst/>
            <a:gdLst/>
            <a:ahLst/>
            <a:cxnLst/>
            <a:rect l="l" t="t" r="r" b="b"/>
            <a:pathLst>
              <a:path w="2389097" h="2568922">
                <a:moveTo>
                  <a:pt x="0" y="0"/>
                </a:moveTo>
                <a:lnTo>
                  <a:pt x="2389097" y="0"/>
                </a:lnTo>
                <a:lnTo>
                  <a:pt x="2389097" y="2568922"/>
                </a:lnTo>
                <a:lnTo>
                  <a:pt x="0" y="25689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7093451" y="8229600"/>
            <a:ext cx="1507513" cy="2057400"/>
          </a:xfrm>
          <a:custGeom>
            <a:avLst/>
            <a:gdLst/>
            <a:ahLst/>
            <a:cxnLst/>
            <a:rect l="l" t="t" r="r" b="b"/>
            <a:pathLst>
              <a:path w="1507513" h="2057400">
                <a:moveTo>
                  <a:pt x="0" y="0"/>
                </a:moveTo>
                <a:lnTo>
                  <a:pt x="1507514" y="0"/>
                </a:lnTo>
                <a:lnTo>
                  <a:pt x="1507514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2089524">
            <a:off x="14906716" y="8587452"/>
            <a:ext cx="2230244" cy="2057400"/>
          </a:xfrm>
          <a:custGeom>
            <a:avLst/>
            <a:gdLst/>
            <a:ahLst/>
            <a:cxnLst/>
            <a:rect l="l" t="t" r="r" b="b"/>
            <a:pathLst>
              <a:path w="2230244" h="2057400">
                <a:moveTo>
                  <a:pt x="0" y="0"/>
                </a:moveTo>
                <a:lnTo>
                  <a:pt x="2230244" y="0"/>
                </a:lnTo>
                <a:lnTo>
                  <a:pt x="2230244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AutoShape 12"/>
          <p:cNvSpPr/>
          <p:nvPr/>
        </p:nvSpPr>
        <p:spPr>
          <a:xfrm flipV="1">
            <a:off x="-3224933" y="1584565"/>
            <a:ext cx="15679438" cy="39499"/>
          </a:xfrm>
          <a:prstGeom prst="line">
            <a:avLst/>
          </a:prstGeom>
          <a:ln w="123825" cap="rnd">
            <a:solidFill>
              <a:srgbClr val="664C25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13" name="Freeform 13"/>
          <p:cNvSpPr/>
          <p:nvPr/>
        </p:nvSpPr>
        <p:spPr>
          <a:xfrm>
            <a:off x="3838303" y="6870438"/>
            <a:ext cx="492255" cy="492255"/>
          </a:xfrm>
          <a:custGeom>
            <a:avLst/>
            <a:gdLst/>
            <a:ahLst/>
            <a:cxnLst/>
            <a:rect l="l" t="t" r="r" b="b"/>
            <a:pathLst>
              <a:path w="492255" h="492255">
                <a:moveTo>
                  <a:pt x="0" y="0"/>
                </a:moveTo>
                <a:lnTo>
                  <a:pt x="492255" y="0"/>
                </a:lnTo>
                <a:lnTo>
                  <a:pt x="492255" y="492255"/>
                </a:lnTo>
                <a:lnTo>
                  <a:pt x="0" y="49225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4368658" y="6870438"/>
            <a:ext cx="492255" cy="492255"/>
          </a:xfrm>
          <a:custGeom>
            <a:avLst/>
            <a:gdLst/>
            <a:ahLst/>
            <a:cxnLst/>
            <a:rect l="l" t="t" r="r" b="b"/>
            <a:pathLst>
              <a:path w="492255" h="492255">
                <a:moveTo>
                  <a:pt x="0" y="0"/>
                </a:moveTo>
                <a:lnTo>
                  <a:pt x="492255" y="0"/>
                </a:lnTo>
                <a:lnTo>
                  <a:pt x="492255" y="492255"/>
                </a:lnTo>
                <a:lnTo>
                  <a:pt x="0" y="49225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7422341" y="7480369"/>
            <a:ext cx="401902" cy="401902"/>
          </a:xfrm>
          <a:custGeom>
            <a:avLst/>
            <a:gdLst/>
            <a:ahLst/>
            <a:cxnLst/>
            <a:rect l="l" t="t" r="r" b="b"/>
            <a:pathLst>
              <a:path w="401902" h="401902">
                <a:moveTo>
                  <a:pt x="0" y="0"/>
                </a:moveTo>
                <a:lnTo>
                  <a:pt x="401901" y="0"/>
                </a:lnTo>
                <a:lnTo>
                  <a:pt x="401901" y="401901"/>
                </a:lnTo>
                <a:lnTo>
                  <a:pt x="0" y="40190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757295" y="5576281"/>
            <a:ext cx="15918183" cy="556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21"/>
              </a:lnSpc>
              <a:spcBef>
                <a:spcPct val="0"/>
              </a:spcBef>
            </a:pPr>
            <a:r>
              <a:rPr lang="en-US" sz="3229" dirty="0">
                <a:solidFill>
                  <a:srgbClr val="664C25"/>
                </a:solidFill>
                <a:latin typeface="Arial Black" panose="020B0A04020102020204" pitchFamily="34" charset="0"/>
              </a:rPr>
              <a:t>КОНТАКТЫ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57295" y="6247628"/>
            <a:ext cx="15918183" cy="556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21"/>
              </a:lnSpc>
              <a:spcBef>
                <a:spcPct val="0"/>
              </a:spcBef>
            </a:pPr>
            <a:r>
              <a:rPr lang="en-US" sz="3229" dirty="0" err="1">
                <a:solidFill>
                  <a:srgbClr val="664C25"/>
                </a:solidFill>
                <a:latin typeface="Arial Black" panose="020B0A04020102020204" pitchFamily="34" charset="0"/>
              </a:rPr>
              <a:t>Ковешникова</a:t>
            </a:r>
            <a:r>
              <a:rPr lang="en-US" sz="3229" dirty="0">
                <a:solidFill>
                  <a:srgbClr val="664C25"/>
                </a:solidFill>
                <a:latin typeface="Arial Black" panose="020B0A04020102020204" pitchFamily="34" charset="0"/>
              </a:rPr>
              <a:t> </a:t>
            </a:r>
            <a:r>
              <a:rPr lang="en-US" sz="3229" dirty="0" err="1">
                <a:solidFill>
                  <a:srgbClr val="664C25"/>
                </a:solidFill>
                <a:latin typeface="Arial Black" panose="020B0A04020102020204" pitchFamily="34" charset="0"/>
              </a:rPr>
              <a:t>Ирина</a:t>
            </a:r>
            <a:endParaRPr lang="en-US" sz="3229" dirty="0">
              <a:solidFill>
                <a:srgbClr val="664C25"/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Freeform 18"/>
          <p:cNvSpPr/>
          <p:nvPr/>
        </p:nvSpPr>
        <p:spPr>
          <a:xfrm rot="1463663">
            <a:off x="10652204" y="6112052"/>
            <a:ext cx="2150464" cy="1751651"/>
          </a:xfrm>
          <a:custGeom>
            <a:avLst/>
            <a:gdLst/>
            <a:ahLst/>
            <a:cxnLst/>
            <a:rect l="l" t="t" r="r" b="b"/>
            <a:pathLst>
              <a:path w="2150464" h="1751651">
                <a:moveTo>
                  <a:pt x="0" y="0"/>
                </a:moveTo>
                <a:lnTo>
                  <a:pt x="2150464" y="0"/>
                </a:lnTo>
                <a:lnTo>
                  <a:pt x="2150464" y="1751651"/>
                </a:lnTo>
                <a:lnTo>
                  <a:pt x="0" y="1751651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3521920">
            <a:off x="-286541" y="-387207"/>
            <a:ext cx="1251724" cy="2024848"/>
          </a:xfrm>
          <a:custGeom>
            <a:avLst/>
            <a:gdLst/>
            <a:ahLst/>
            <a:cxnLst/>
            <a:rect l="l" t="t" r="r" b="b"/>
            <a:pathLst>
              <a:path w="1251724" h="2024848">
                <a:moveTo>
                  <a:pt x="0" y="0"/>
                </a:moveTo>
                <a:lnTo>
                  <a:pt x="1251724" y="0"/>
                </a:lnTo>
                <a:lnTo>
                  <a:pt x="1251724" y="2024847"/>
                </a:lnTo>
                <a:lnTo>
                  <a:pt x="0" y="2024847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5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547074" y="-595597"/>
            <a:ext cx="9421568" cy="9421568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flipH="1">
            <a:off x="17259300" y="7200900"/>
            <a:ext cx="4744528" cy="4114800"/>
          </a:xfrm>
          <a:custGeom>
            <a:avLst/>
            <a:gdLst/>
            <a:ahLst/>
            <a:cxnLst/>
            <a:rect l="l" t="t" r="r" b="b"/>
            <a:pathLst>
              <a:path w="4744528" h="4114800">
                <a:moveTo>
                  <a:pt x="4744528" y="0"/>
                </a:moveTo>
                <a:lnTo>
                  <a:pt x="0" y="0"/>
                </a:lnTo>
                <a:lnTo>
                  <a:pt x="0" y="4114800"/>
                </a:lnTo>
                <a:lnTo>
                  <a:pt x="4744528" y="4114800"/>
                </a:lnTo>
                <a:lnTo>
                  <a:pt x="474452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050331" y="-2437680"/>
            <a:ext cx="8027890" cy="11676930"/>
          </a:xfrm>
          <a:custGeom>
            <a:avLst/>
            <a:gdLst/>
            <a:ahLst/>
            <a:cxnLst/>
            <a:rect l="l" t="t" r="r" b="b"/>
            <a:pathLst>
              <a:path w="8027890" h="11676930">
                <a:moveTo>
                  <a:pt x="0" y="0"/>
                </a:moveTo>
                <a:lnTo>
                  <a:pt x="8027890" y="0"/>
                </a:lnTo>
                <a:lnTo>
                  <a:pt x="8027890" y="11676930"/>
                </a:lnTo>
                <a:lnTo>
                  <a:pt x="0" y="1167693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8945733" y="6977585"/>
            <a:ext cx="4609246" cy="4114800"/>
          </a:xfrm>
          <a:custGeom>
            <a:avLst/>
            <a:gdLst/>
            <a:ahLst/>
            <a:cxnLst/>
            <a:rect l="l" t="t" r="r" b="b"/>
            <a:pathLst>
              <a:path w="4609246" h="4114800">
                <a:moveTo>
                  <a:pt x="0" y="0"/>
                </a:moveTo>
                <a:lnTo>
                  <a:pt x="4609246" y="0"/>
                </a:lnTo>
                <a:lnTo>
                  <a:pt x="460924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554713" y="3191040"/>
            <a:ext cx="9686285" cy="4667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55"/>
              </a:lnSpc>
            </a:pPr>
            <a:r>
              <a:rPr lang="en-US" sz="4546" u="sng">
                <a:solidFill>
                  <a:srgbClr val="664C25"/>
                </a:solidFill>
                <a:latin typeface="Baron Bold"/>
              </a:rPr>
              <a:t>Мобильное приложение</a:t>
            </a:r>
            <a:r>
              <a:rPr lang="en-US" sz="4546">
                <a:solidFill>
                  <a:srgbClr val="664C25"/>
                </a:solidFill>
                <a:latin typeface="Baron"/>
              </a:rPr>
              <a:t>, основная цель которого заключается в отслеживании и выявлении некачественной продукции на базе открытых исследований Росконтроля</a:t>
            </a:r>
          </a:p>
          <a:p>
            <a:pPr>
              <a:lnSpc>
                <a:spcPts val="4368"/>
              </a:lnSpc>
            </a:pPr>
            <a:endParaRPr lang="en-US" sz="4546">
              <a:solidFill>
                <a:srgbClr val="664C25"/>
              </a:solidFill>
              <a:latin typeface="Baron"/>
            </a:endParaRPr>
          </a:p>
        </p:txBody>
      </p:sp>
      <p:sp>
        <p:nvSpPr>
          <p:cNvPr id="9" name="Freeform 9"/>
          <p:cNvSpPr/>
          <p:nvPr/>
        </p:nvSpPr>
        <p:spPr>
          <a:xfrm rot="-5547088">
            <a:off x="9084028" y="-1214470"/>
            <a:ext cx="3261914" cy="4114800"/>
          </a:xfrm>
          <a:custGeom>
            <a:avLst/>
            <a:gdLst/>
            <a:ahLst/>
            <a:cxnLst/>
            <a:rect l="l" t="t" r="r" b="b"/>
            <a:pathLst>
              <a:path w="3261914" h="4114800">
                <a:moveTo>
                  <a:pt x="0" y="0"/>
                </a:moveTo>
                <a:lnTo>
                  <a:pt x="3261914" y="0"/>
                </a:lnTo>
                <a:lnTo>
                  <a:pt x="326191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5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4947" y="2557633"/>
            <a:ext cx="7389923" cy="7389923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585458" y="3103783"/>
            <a:ext cx="6488900" cy="6958605"/>
          </a:xfrm>
          <a:custGeom>
            <a:avLst/>
            <a:gdLst/>
            <a:ahLst/>
            <a:cxnLst/>
            <a:rect l="l" t="t" r="r" b="b"/>
            <a:pathLst>
              <a:path w="6488900" h="6958605">
                <a:moveTo>
                  <a:pt x="0" y="0"/>
                </a:moveTo>
                <a:lnTo>
                  <a:pt x="6488900" y="0"/>
                </a:lnTo>
                <a:lnTo>
                  <a:pt x="6488900" y="6958606"/>
                </a:lnTo>
                <a:lnTo>
                  <a:pt x="0" y="695860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7958746" y="1491209"/>
            <a:ext cx="9868433" cy="6076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334" u="sng">
                <a:solidFill>
                  <a:srgbClr val="664C25"/>
                </a:solidFill>
                <a:latin typeface="Baron Bold"/>
              </a:rPr>
              <a:t>Целевая аудитория </a:t>
            </a:r>
            <a:r>
              <a:rPr lang="en-US" sz="3334">
                <a:solidFill>
                  <a:srgbClr val="664C25"/>
                </a:solidFill>
                <a:latin typeface="Baron Bold"/>
              </a:rPr>
              <a:t>- потребители, заинтересованные в покупке исключительно качественной, проверенной продукции. </a:t>
            </a:r>
          </a:p>
          <a:p>
            <a:pPr algn="ctr">
              <a:lnSpc>
                <a:spcPts val="4000"/>
              </a:lnSpc>
            </a:pPr>
            <a:endParaRPr lang="en-US" sz="3334">
              <a:solidFill>
                <a:srgbClr val="664C25"/>
              </a:solidFill>
              <a:latin typeface="Baron Bold"/>
            </a:endParaRPr>
          </a:p>
          <a:p>
            <a:pPr algn="ctr">
              <a:lnSpc>
                <a:spcPts val="4000"/>
              </a:lnSpc>
            </a:pPr>
            <a:endParaRPr lang="en-US" sz="3334">
              <a:solidFill>
                <a:srgbClr val="664C25"/>
              </a:solidFill>
              <a:latin typeface="Baron Bold"/>
            </a:endParaRPr>
          </a:p>
          <a:p>
            <a:pPr algn="ctr">
              <a:lnSpc>
                <a:spcPts val="4000"/>
              </a:lnSpc>
            </a:pPr>
            <a:endParaRPr lang="en-US" sz="3334">
              <a:solidFill>
                <a:srgbClr val="664C25"/>
              </a:solidFill>
              <a:latin typeface="Baron Bold"/>
            </a:endParaRPr>
          </a:p>
          <a:p>
            <a:pPr algn="ctr">
              <a:lnSpc>
                <a:spcPts val="4000"/>
              </a:lnSpc>
            </a:pPr>
            <a:endParaRPr lang="en-US" sz="3334">
              <a:solidFill>
                <a:srgbClr val="664C25"/>
              </a:solidFill>
              <a:latin typeface="Baron Bold"/>
            </a:endParaRPr>
          </a:p>
          <a:p>
            <a:pPr algn="ctr">
              <a:lnSpc>
                <a:spcPts val="4000"/>
              </a:lnSpc>
            </a:pPr>
            <a:r>
              <a:rPr lang="en-US" sz="3334" u="sng">
                <a:solidFill>
                  <a:srgbClr val="664C25"/>
                </a:solidFill>
                <a:latin typeface="Baron Bold"/>
              </a:rPr>
              <a:t>Целью приложения</a:t>
            </a:r>
            <a:r>
              <a:rPr lang="en-US" sz="3334">
                <a:solidFill>
                  <a:srgbClr val="664C25"/>
                </a:solidFill>
                <a:latin typeface="Baron Bold"/>
              </a:rPr>
              <a:t> "Ингредиенты здоровья" является помощь людям в принятии осознанных решений о питании и выборе продуктов</a:t>
            </a:r>
          </a:p>
        </p:txBody>
      </p:sp>
      <p:sp>
        <p:nvSpPr>
          <p:cNvPr id="7" name="Freeform 7"/>
          <p:cNvSpPr/>
          <p:nvPr/>
        </p:nvSpPr>
        <p:spPr>
          <a:xfrm rot="1463663">
            <a:off x="15737637" y="7654238"/>
            <a:ext cx="2150464" cy="1751651"/>
          </a:xfrm>
          <a:custGeom>
            <a:avLst/>
            <a:gdLst/>
            <a:ahLst/>
            <a:cxnLst/>
            <a:rect l="l" t="t" r="r" b="b"/>
            <a:pathLst>
              <a:path w="2150464" h="1751651">
                <a:moveTo>
                  <a:pt x="0" y="0"/>
                </a:moveTo>
                <a:lnTo>
                  <a:pt x="2150463" y="0"/>
                </a:lnTo>
                <a:lnTo>
                  <a:pt x="2150463" y="1751651"/>
                </a:lnTo>
                <a:lnTo>
                  <a:pt x="0" y="175165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2945637">
            <a:off x="4894530" y="-14117"/>
            <a:ext cx="2750837" cy="2085635"/>
          </a:xfrm>
          <a:custGeom>
            <a:avLst/>
            <a:gdLst/>
            <a:ahLst/>
            <a:cxnLst/>
            <a:rect l="l" t="t" r="r" b="b"/>
            <a:pathLst>
              <a:path w="2750837" h="2085635">
                <a:moveTo>
                  <a:pt x="0" y="0"/>
                </a:moveTo>
                <a:lnTo>
                  <a:pt x="2750837" y="0"/>
                </a:lnTo>
                <a:lnTo>
                  <a:pt x="2750837" y="2085634"/>
                </a:lnTo>
                <a:lnTo>
                  <a:pt x="0" y="208563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3521920">
            <a:off x="16217162" y="-645342"/>
            <a:ext cx="1251724" cy="2024848"/>
          </a:xfrm>
          <a:custGeom>
            <a:avLst/>
            <a:gdLst/>
            <a:ahLst/>
            <a:cxnLst/>
            <a:rect l="l" t="t" r="r" b="b"/>
            <a:pathLst>
              <a:path w="1251724" h="2024848">
                <a:moveTo>
                  <a:pt x="0" y="0"/>
                </a:moveTo>
                <a:lnTo>
                  <a:pt x="1251724" y="0"/>
                </a:lnTo>
                <a:lnTo>
                  <a:pt x="1251724" y="2024847"/>
                </a:lnTo>
                <a:lnTo>
                  <a:pt x="0" y="202484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3521920">
            <a:off x="10645916" y="9306636"/>
            <a:ext cx="1251724" cy="2024848"/>
          </a:xfrm>
          <a:custGeom>
            <a:avLst/>
            <a:gdLst/>
            <a:ahLst/>
            <a:cxnLst/>
            <a:rect l="l" t="t" r="r" b="b"/>
            <a:pathLst>
              <a:path w="1251724" h="2024848">
                <a:moveTo>
                  <a:pt x="0" y="0"/>
                </a:moveTo>
                <a:lnTo>
                  <a:pt x="1251724" y="0"/>
                </a:lnTo>
                <a:lnTo>
                  <a:pt x="1251724" y="2024847"/>
                </a:lnTo>
                <a:lnTo>
                  <a:pt x="0" y="202484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5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448538"/>
            <a:ext cx="16787125" cy="7389923"/>
            <a:chOff x="0" y="0"/>
            <a:chExt cx="1846376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46376" cy="812800"/>
            </a:xfrm>
            <a:custGeom>
              <a:avLst/>
              <a:gdLst/>
              <a:ahLst/>
              <a:cxnLst/>
              <a:rect l="l" t="t" r="r" b="b"/>
              <a:pathLst>
                <a:path w="1846376" h="812800">
                  <a:moveTo>
                    <a:pt x="923188" y="0"/>
                  </a:moveTo>
                  <a:cubicBezTo>
                    <a:pt x="413325" y="0"/>
                    <a:pt x="0" y="181951"/>
                    <a:pt x="0" y="406400"/>
                  </a:cubicBezTo>
                  <a:cubicBezTo>
                    <a:pt x="0" y="630849"/>
                    <a:pt x="413325" y="812800"/>
                    <a:pt x="923188" y="812800"/>
                  </a:cubicBezTo>
                  <a:cubicBezTo>
                    <a:pt x="1433051" y="812800"/>
                    <a:pt x="1846376" y="630849"/>
                    <a:pt x="1846376" y="406400"/>
                  </a:cubicBezTo>
                  <a:cubicBezTo>
                    <a:pt x="1846376" y="181951"/>
                    <a:pt x="1433051" y="0"/>
                    <a:pt x="923188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47625"/>
              <a:ext cx="1693976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2354455" y="3087480"/>
            <a:ext cx="13579090" cy="4937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05"/>
              </a:lnSpc>
            </a:pPr>
            <a:r>
              <a:rPr lang="en-US" sz="4587" dirty="0" err="1">
                <a:solidFill>
                  <a:srgbClr val="664C25"/>
                </a:solidFill>
                <a:latin typeface="Arial Black" panose="020B0A04020102020204" pitchFamily="34" charset="0"/>
              </a:rPr>
              <a:t>Основой</a:t>
            </a:r>
            <a:r>
              <a:rPr lang="en-US" sz="4587" dirty="0">
                <a:solidFill>
                  <a:srgbClr val="664C25"/>
                </a:solidFill>
                <a:latin typeface="Arial Black" panose="020B0A04020102020204" pitchFamily="34" charset="0"/>
              </a:rPr>
              <a:t> </a:t>
            </a:r>
            <a:r>
              <a:rPr lang="en-US" sz="4587" dirty="0" err="1">
                <a:solidFill>
                  <a:srgbClr val="664C25"/>
                </a:solidFill>
                <a:latin typeface="Arial Black" panose="020B0A04020102020204" pitchFamily="34" charset="0"/>
              </a:rPr>
              <a:t>стартап-проекта</a:t>
            </a:r>
            <a:r>
              <a:rPr lang="en-US" sz="4587" dirty="0">
                <a:solidFill>
                  <a:srgbClr val="664C25"/>
                </a:solidFill>
                <a:latin typeface="Arial Black" panose="020B0A04020102020204" pitchFamily="34" charset="0"/>
              </a:rPr>
              <a:t> </a:t>
            </a:r>
            <a:r>
              <a:rPr lang="en-US" sz="4587" dirty="0" err="1">
                <a:solidFill>
                  <a:srgbClr val="664C25"/>
                </a:solidFill>
                <a:latin typeface="Arial Black" panose="020B0A04020102020204" pitchFamily="34" charset="0"/>
              </a:rPr>
              <a:t>является</a:t>
            </a:r>
            <a:r>
              <a:rPr lang="en-US" sz="4587" dirty="0">
                <a:solidFill>
                  <a:srgbClr val="664C25"/>
                </a:solidFill>
                <a:latin typeface="Arial Black" panose="020B0A04020102020204" pitchFamily="34" charset="0"/>
              </a:rPr>
              <a:t> </a:t>
            </a:r>
            <a:r>
              <a:rPr lang="en-US" sz="4587" dirty="0" err="1">
                <a:solidFill>
                  <a:srgbClr val="664C25"/>
                </a:solidFill>
                <a:latin typeface="Arial Black" panose="020B0A04020102020204" pitchFamily="34" charset="0"/>
              </a:rPr>
              <a:t>разработка</a:t>
            </a:r>
            <a:r>
              <a:rPr lang="en-US" sz="4587" dirty="0">
                <a:solidFill>
                  <a:srgbClr val="664C25"/>
                </a:solidFill>
                <a:latin typeface="Arial Black" panose="020B0A04020102020204" pitchFamily="34" charset="0"/>
              </a:rPr>
              <a:t> </a:t>
            </a:r>
            <a:r>
              <a:rPr lang="en-US" sz="4587" dirty="0" err="1">
                <a:solidFill>
                  <a:srgbClr val="664C25"/>
                </a:solidFill>
                <a:latin typeface="Arial Black" panose="020B0A04020102020204" pitchFamily="34" charset="0"/>
              </a:rPr>
              <a:t>мобильного</a:t>
            </a:r>
            <a:r>
              <a:rPr lang="en-US" sz="4587" dirty="0">
                <a:solidFill>
                  <a:srgbClr val="664C25"/>
                </a:solidFill>
                <a:latin typeface="Arial Black" panose="020B0A04020102020204" pitchFamily="34" charset="0"/>
              </a:rPr>
              <a:t> </a:t>
            </a:r>
            <a:r>
              <a:rPr lang="en-US" sz="4587" dirty="0" err="1">
                <a:solidFill>
                  <a:srgbClr val="664C25"/>
                </a:solidFill>
                <a:latin typeface="Arial Black" panose="020B0A04020102020204" pitchFamily="34" charset="0"/>
              </a:rPr>
              <a:t>приложения</a:t>
            </a:r>
            <a:r>
              <a:rPr lang="en-US" sz="4587" dirty="0">
                <a:solidFill>
                  <a:srgbClr val="664C25"/>
                </a:solidFill>
                <a:latin typeface="Arial Black" panose="020B0A04020102020204" pitchFamily="34" charset="0"/>
              </a:rPr>
              <a:t>, </a:t>
            </a:r>
            <a:r>
              <a:rPr lang="en-US" sz="4587" dirty="0" err="1">
                <a:solidFill>
                  <a:srgbClr val="664C25"/>
                </a:solidFill>
                <a:latin typeface="Arial Black" panose="020B0A04020102020204" pitchFamily="34" charset="0"/>
              </a:rPr>
              <a:t>которое</a:t>
            </a:r>
            <a:r>
              <a:rPr lang="en-US" sz="4587" dirty="0">
                <a:solidFill>
                  <a:srgbClr val="664C25"/>
                </a:solidFill>
                <a:latin typeface="Arial Black" panose="020B0A04020102020204" pitchFamily="34" charset="0"/>
              </a:rPr>
              <a:t> </a:t>
            </a:r>
            <a:r>
              <a:rPr lang="en-US" sz="4587" dirty="0" err="1">
                <a:solidFill>
                  <a:srgbClr val="664C25"/>
                </a:solidFill>
                <a:latin typeface="Arial Black" panose="020B0A04020102020204" pitchFamily="34" charset="0"/>
              </a:rPr>
              <a:t>позволяет</a:t>
            </a:r>
            <a:r>
              <a:rPr lang="en-US" sz="4587" dirty="0">
                <a:solidFill>
                  <a:srgbClr val="664C25"/>
                </a:solidFill>
                <a:latin typeface="Arial Black" panose="020B0A04020102020204" pitchFamily="34" charset="0"/>
              </a:rPr>
              <a:t> </a:t>
            </a:r>
            <a:r>
              <a:rPr lang="en-US" sz="4587" dirty="0" err="1">
                <a:solidFill>
                  <a:srgbClr val="664C25"/>
                </a:solidFill>
                <a:latin typeface="Arial Black" panose="020B0A04020102020204" pitchFamily="34" charset="0"/>
              </a:rPr>
              <a:t>сканировать</a:t>
            </a:r>
            <a:r>
              <a:rPr lang="en-US" sz="4587" dirty="0">
                <a:solidFill>
                  <a:srgbClr val="664C25"/>
                </a:solidFill>
                <a:latin typeface="Arial Black" panose="020B0A04020102020204" pitchFamily="34" charset="0"/>
              </a:rPr>
              <a:t> </a:t>
            </a:r>
            <a:r>
              <a:rPr lang="en-US" sz="4587" dirty="0" err="1">
                <a:solidFill>
                  <a:srgbClr val="664C25"/>
                </a:solidFill>
                <a:latin typeface="Arial Black" panose="020B0A04020102020204" pitchFamily="34" charset="0"/>
              </a:rPr>
              <a:t>состав</a:t>
            </a:r>
            <a:r>
              <a:rPr lang="en-US" sz="4587" dirty="0">
                <a:solidFill>
                  <a:srgbClr val="664C25"/>
                </a:solidFill>
                <a:latin typeface="Arial Black" panose="020B0A04020102020204" pitchFamily="34" charset="0"/>
              </a:rPr>
              <a:t> </a:t>
            </a:r>
            <a:r>
              <a:rPr lang="en-US" sz="4587" dirty="0" err="1">
                <a:solidFill>
                  <a:srgbClr val="664C25"/>
                </a:solidFill>
                <a:latin typeface="Arial Black" panose="020B0A04020102020204" pitchFamily="34" charset="0"/>
              </a:rPr>
              <a:t>продуктов</a:t>
            </a:r>
            <a:r>
              <a:rPr lang="en-US" sz="4587" dirty="0">
                <a:solidFill>
                  <a:srgbClr val="664C25"/>
                </a:solidFill>
                <a:latin typeface="Arial Black" panose="020B0A04020102020204" pitchFamily="34" charset="0"/>
              </a:rPr>
              <a:t> и </a:t>
            </a:r>
            <a:r>
              <a:rPr lang="en-US" sz="4587" dirty="0" err="1">
                <a:solidFill>
                  <a:srgbClr val="664C25"/>
                </a:solidFill>
                <a:latin typeface="Arial Black" panose="020B0A04020102020204" pitchFamily="34" charset="0"/>
              </a:rPr>
              <a:t>предоставлять</a:t>
            </a:r>
            <a:r>
              <a:rPr lang="en-US" sz="4587" dirty="0">
                <a:solidFill>
                  <a:srgbClr val="664C25"/>
                </a:solidFill>
                <a:latin typeface="Arial Black" panose="020B0A04020102020204" pitchFamily="34" charset="0"/>
              </a:rPr>
              <a:t> </a:t>
            </a:r>
            <a:r>
              <a:rPr lang="en-US" sz="4587" dirty="0" err="1">
                <a:solidFill>
                  <a:srgbClr val="664C25"/>
                </a:solidFill>
                <a:latin typeface="Arial Black" panose="020B0A04020102020204" pitchFamily="34" charset="0"/>
              </a:rPr>
              <a:t>пользователю</a:t>
            </a:r>
            <a:r>
              <a:rPr lang="en-US" sz="4587" dirty="0">
                <a:solidFill>
                  <a:srgbClr val="664C25"/>
                </a:solidFill>
                <a:latin typeface="Arial Black" panose="020B0A04020102020204" pitchFamily="34" charset="0"/>
              </a:rPr>
              <a:t> </a:t>
            </a:r>
            <a:r>
              <a:rPr lang="en-US" sz="4587" dirty="0" err="1">
                <a:solidFill>
                  <a:srgbClr val="664C25"/>
                </a:solidFill>
                <a:latin typeface="Arial Black" panose="020B0A04020102020204" pitchFamily="34" charset="0"/>
              </a:rPr>
              <a:t>детальную</a:t>
            </a:r>
            <a:r>
              <a:rPr lang="en-US" sz="4587" dirty="0">
                <a:solidFill>
                  <a:srgbClr val="664C25"/>
                </a:solidFill>
                <a:latin typeface="Arial Black" panose="020B0A04020102020204" pitchFamily="34" charset="0"/>
              </a:rPr>
              <a:t> </a:t>
            </a:r>
            <a:r>
              <a:rPr lang="en-US" sz="4587" dirty="0" err="1">
                <a:solidFill>
                  <a:srgbClr val="664C25"/>
                </a:solidFill>
                <a:latin typeface="Arial Black" panose="020B0A04020102020204" pitchFamily="34" charset="0"/>
              </a:rPr>
              <a:t>расшифровку</a:t>
            </a:r>
            <a:r>
              <a:rPr lang="en-US" sz="4587" dirty="0">
                <a:solidFill>
                  <a:srgbClr val="664C25"/>
                </a:solidFill>
                <a:latin typeface="Arial Black" panose="020B0A04020102020204" pitchFamily="34" charset="0"/>
              </a:rPr>
              <a:t> </a:t>
            </a:r>
            <a:r>
              <a:rPr lang="en-US" sz="4587" dirty="0" err="1">
                <a:solidFill>
                  <a:srgbClr val="664C25"/>
                </a:solidFill>
                <a:latin typeface="Arial Black" panose="020B0A04020102020204" pitchFamily="34" charset="0"/>
              </a:rPr>
              <a:t>этого</a:t>
            </a:r>
            <a:r>
              <a:rPr lang="en-US" sz="4587" dirty="0">
                <a:solidFill>
                  <a:srgbClr val="664C25"/>
                </a:solidFill>
                <a:latin typeface="Arial Black" panose="020B0A04020102020204" pitchFamily="34" charset="0"/>
              </a:rPr>
              <a:t> </a:t>
            </a:r>
            <a:r>
              <a:rPr lang="en-US" sz="4587" dirty="0" err="1">
                <a:solidFill>
                  <a:srgbClr val="664C25"/>
                </a:solidFill>
                <a:latin typeface="Arial Black" panose="020B0A04020102020204" pitchFamily="34" charset="0"/>
              </a:rPr>
              <a:t>состава</a:t>
            </a:r>
            <a:r>
              <a:rPr lang="en-US" sz="4587" dirty="0">
                <a:solidFill>
                  <a:srgbClr val="664C25"/>
                </a:solidFill>
                <a:latin typeface="Arial Black" panose="020B0A04020102020204" pitchFamily="34" charset="0"/>
              </a:rPr>
              <a:t>.</a:t>
            </a:r>
          </a:p>
          <a:p>
            <a:pPr algn="ctr">
              <a:lnSpc>
                <a:spcPts val="5505"/>
              </a:lnSpc>
            </a:pPr>
            <a:endParaRPr lang="en-US" sz="4587" dirty="0">
              <a:solidFill>
                <a:srgbClr val="664C25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4222760" y="-33457"/>
            <a:ext cx="2327435" cy="2124313"/>
          </a:xfrm>
          <a:custGeom>
            <a:avLst/>
            <a:gdLst/>
            <a:ahLst/>
            <a:cxnLst/>
            <a:rect l="l" t="t" r="r" b="b"/>
            <a:pathLst>
              <a:path w="2327435" h="2124313">
                <a:moveTo>
                  <a:pt x="0" y="0"/>
                </a:moveTo>
                <a:lnTo>
                  <a:pt x="2327435" y="0"/>
                </a:lnTo>
                <a:lnTo>
                  <a:pt x="2327435" y="2124314"/>
                </a:lnTo>
                <a:lnTo>
                  <a:pt x="0" y="21243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4529" y="7562231"/>
            <a:ext cx="1768343" cy="1881216"/>
          </a:xfrm>
          <a:custGeom>
            <a:avLst/>
            <a:gdLst/>
            <a:ahLst/>
            <a:cxnLst/>
            <a:rect l="l" t="t" r="r" b="b"/>
            <a:pathLst>
              <a:path w="1768343" h="1881216">
                <a:moveTo>
                  <a:pt x="0" y="0"/>
                </a:moveTo>
                <a:lnTo>
                  <a:pt x="1768342" y="0"/>
                </a:lnTo>
                <a:lnTo>
                  <a:pt x="1768342" y="1881216"/>
                </a:lnTo>
                <a:lnTo>
                  <a:pt x="0" y="18812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5646709" y="209641"/>
            <a:ext cx="2169117" cy="1881216"/>
          </a:xfrm>
          <a:custGeom>
            <a:avLst/>
            <a:gdLst/>
            <a:ahLst/>
            <a:cxnLst/>
            <a:rect l="l" t="t" r="r" b="b"/>
            <a:pathLst>
              <a:path w="2169117" h="1881216">
                <a:moveTo>
                  <a:pt x="0" y="0"/>
                </a:moveTo>
                <a:lnTo>
                  <a:pt x="2169116" y="0"/>
                </a:lnTo>
                <a:lnTo>
                  <a:pt x="2169116" y="1881216"/>
                </a:lnTo>
                <a:lnTo>
                  <a:pt x="0" y="18812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443030">
            <a:off x="12204852" y="8364593"/>
            <a:ext cx="2189482" cy="1787414"/>
          </a:xfrm>
          <a:custGeom>
            <a:avLst/>
            <a:gdLst/>
            <a:ahLst/>
            <a:cxnLst/>
            <a:rect l="l" t="t" r="r" b="b"/>
            <a:pathLst>
              <a:path w="2189482" h="1787414">
                <a:moveTo>
                  <a:pt x="0" y="0"/>
                </a:moveTo>
                <a:lnTo>
                  <a:pt x="2189482" y="0"/>
                </a:lnTo>
                <a:lnTo>
                  <a:pt x="2189482" y="1787414"/>
                </a:lnTo>
                <a:lnTo>
                  <a:pt x="0" y="178741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5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4"/>
          <p:cNvSpPr/>
          <p:nvPr/>
        </p:nvSpPr>
        <p:spPr>
          <a:xfrm rot="-10800000" flipV="1">
            <a:off x="8667436" y="7116860"/>
            <a:ext cx="13874077" cy="7063166"/>
          </a:xfrm>
          <a:custGeom>
            <a:avLst/>
            <a:gdLst/>
            <a:ahLst/>
            <a:cxnLst/>
            <a:rect l="l" t="t" r="r" b="b"/>
            <a:pathLst>
              <a:path w="13874077" h="7063166">
                <a:moveTo>
                  <a:pt x="0" y="7063166"/>
                </a:moveTo>
                <a:lnTo>
                  <a:pt x="13874076" y="7063166"/>
                </a:lnTo>
                <a:lnTo>
                  <a:pt x="13874076" y="0"/>
                </a:lnTo>
                <a:lnTo>
                  <a:pt x="0" y="0"/>
                </a:lnTo>
                <a:lnTo>
                  <a:pt x="0" y="7063166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" name="Freeform 2"/>
          <p:cNvSpPr/>
          <p:nvPr/>
        </p:nvSpPr>
        <p:spPr>
          <a:xfrm rot="-10800000">
            <a:off x="-6720200" y="-5682294"/>
            <a:ext cx="13874077" cy="7063166"/>
          </a:xfrm>
          <a:custGeom>
            <a:avLst/>
            <a:gdLst/>
            <a:ahLst/>
            <a:cxnLst/>
            <a:rect l="l" t="t" r="r" b="b"/>
            <a:pathLst>
              <a:path w="13874077" h="7063166">
                <a:moveTo>
                  <a:pt x="0" y="0"/>
                </a:moveTo>
                <a:lnTo>
                  <a:pt x="13874076" y="0"/>
                </a:lnTo>
                <a:lnTo>
                  <a:pt x="13874076" y="7063166"/>
                </a:lnTo>
                <a:lnTo>
                  <a:pt x="0" y="70631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0800000" flipV="1">
            <a:off x="-5040334" y="2061795"/>
            <a:ext cx="13874077" cy="7063166"/>
          </a:xfrm>
          <a:custGeom>
            <a:avLst/>
            <a:gdLst/>
            <a:ahLst/>
            <a:cxnLst/>
            <a:rect l="l" t="t" r="r" b="b"/>
            <a:pathLst>
              <a:path w="13874077" h="7063166">
                <a:moveTo>
                  <a:pt x="0" y="7063167"/>
                </a:moveTo>
                <a:lnTo>
                  <a:pt x="13874076" y="7063167"/>
                </a:lnTo>
                <a:lnTo>
                  <a:pt x="13874076" y="0"/>
                </a:lnTo>
                <a:lnTo>
                  <a:pt x="0" y="0"/>
                </a:lnTo>
                <a:lnTo>
                  <a:pt x="0" y="7063167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AutoShape 4"/>
          <p:cNvSpPr/>
          <p:nvPr/>
        </p:nvSpPr>
        <p:spPr>
          <a:xfrm flipV="1">
            <a:off x="3200226" y="2061795"/>
            <a:ext cx="5552441" cy="2982946"/>
          </a:xfrm>
          <a:prstGeom prst="line">
            <a:avLst/>
          </a:prstGeom>
          <a:ln w="142875" cap="rnd">
            <a:solidFill>
              <a:srgbClr val="FFFFFF"/>
            </a:solidFill>
            <a:prstDash val="sysDash"/>
            <a:headEnd type="none" w="sm" len="sm"/>
            <a:tailEnd type="none" w="sm" len="sm"/>
          </a:ln>
        </p:spPr>
      </p:sp>
      <p:grpSp>
        <p:nvGrpSpPr>
          <p:cNvPr id="5" name="Group 5"/>
          <p:cNvGrpSpPr/>
          <p:nvPr/>
        </p:nvGrpSpPr>
        <p:grpSpPr>
          <a:xfrm>
            <a:off x="5927792" y="6300643"/>
            <a:ext cx="1506781" cy="1506781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783027" y="4647970"/>
            <a:ext cx="1506781" cy="1506781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 rot="-10800000" flipV="1">
            <a:off x="7021288" y="649636"/>
            <a:ext cx="13874077" cy="7063166"/>
          </a:xfrm>
          <a:custGeom>
            <a:avLst/>
            <a:gdLst/>
            <a:ahLst/>
            <a:cxnLst/>
            <a:rect l="l" t="t" r="r" b="b"/>
            <a:pathLst>
              <a:path w="13874077" h="7063166">
                <a:moveTo>
                  <a:pt x="0" y="7063166"/>
                </a:moveTo>
                <a:lnTo>
                  <a:pt x="13874077" y="7063166"/>
                </a:lnTo>
                <a:lnTo>
                  <a:pt x="13874077" y="0"/>
                </a:lnTo>
                <a:lnTo>
                  <a:pt x="0" y="0"/>
                </a:lnTo>
                <a:lnTo>
                  <a:pt x="0" y="7063166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11153356" y="6386207"/>
            <a:ext cx="1506781" cy="1506781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15" name="AutoShape 15"/>
          <p:cNvSpPr/>
          <p:nvPr/>
        </p:nvSpPr>
        <p:spPr>
          <a:xfrm flipV="1">
            <a:off x="6681183" y="2061795"/>
            <a:ext cx="2071484" cy="4238847"/>
          </a:xfrm>
          <a:prstGeom prst="line">
            <a:avLst/>
          </a:prstGeom>
          <a:ln w="142875" cap="rnd">
            <a:solidFill>
              <a:srgbClr val="FFFFFF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16" name="AutoShape 16"/>
          <p:cNvSpPr/>
          <p:nvPr/>
        </p:nvSpPr>
        <p:spPr>
          <a:xfrm flipH="1" flipV="1">
            <a:off x="8752667" y="2061795"/>
            <a:ext cx="3154080" cy="4324411"/>
          </a:xfrm>
          <a:prstGeom prst="line">
            <a:avLst/>
          </a:prstGeom>
          <a:ln w="142875" cap="rnd">
            <a:solidFill>
              <a:srgbClr val="FFFFFF"/>
            </a:solidFill>
            <a:prstDash val="sysDash"/>
            <a:headEnd type="none" w="sm" len="sm"/>
            <a:tailEnd type="none" w="sm" len="sm"/>
          </a:ln>
        </p:spPr>
      </p:sp>
      <p:grpSp>
        <p:nvGrpSpPr>
          <p:cNvPr id="17" name="Group 17"/>
          <p:cNvGrpSpPr/>
          <p:nvPr/>
        </p:nvGrpSpPr>
        <p:grpSpPr>
          <a:xfrm>
            <a:off x="14851084" y="3817643"/>
            <a:ext cx="1506781" cy="1506781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8048966" y="924844"/>
            <a:ext cx="3476376" cy="1506781"/>
            <a:chOff x="0" y="0"/>
            <a:chExt cx="1875255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875255" cy="812800"/>
            </a:xfrm>
            <a:custGeom>
              <a:avLst/>
              <a:gdLst/>
              <a:ahLst/>
              <a:cxnLst/>
              <a:rect l="l" t="t" r="r" b="b"/>
              <a:pathLst>
                <a:path w="1875255" h="812800">
                  <a:moveTo>
                    <a:pt x="937628" y="0"/>
                  </a:moveTo>
                  <a:cubicBezTo>
                    <a:pt x="419790" y="0"/>
                    <a:pt x="0" y="181951"/>
                    <a:pt x="0" y="406400"/>
                  </a:cubicBezTo>
                  <a:cubicBezTo>
                    <a:pt x="0" y="630849"/>
                    <a:pt x="419790" y="812800"/>
                    <a:pt x="937628" y="812800"/>
                  </a:cubicBezTo>
                  <a:cubicBezTo>
                    <a:pt x="1455465" y="812800"/>
                    <a:pt x="1875255" y="630849"/>
                    <a:pt x="1875255" y="406400"/>
                  </a:cubicBezTo>
                  <a:cubicBezTo>
                    <a:pt x="1875255" y="181951"/>
                    <a:pt x="1455465" y="0"/>
                    <a:pt x="937628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76200" y="47625"/>
              <a:ext cx="1722855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23" name="Freeform 23"/>
          <p:cNvSpPr/>
          <p:nvPr/>
        </p:nvSpPr>
        <p:spPr>
          <a:xfrm>
            <a:off x="6260220" y="492709"/>
            <a:ext cx="2198611" cy="2371051"/>
          </a:xfrm>
          <a:custGeom>
            <a:avLst/>
            <a:gdLst/>
            <a:ahLst/>
            <a:cxnLst/>
            <a:rect l="l" t="t" r="r" b="b"/>
            <a:pathLst>
              <a:path w="2198611" h="2371051">
                <a:moveTo>
                  <a:pt x="0" y="0"/>
                </a:moveTo>
                <a:lnTo>
                  <a:pt x="2198611" y="0"/>
                </a:lnTo>
                <a:lnTo>
                  <a:pt x="2198611" y="2371051"/>
                </a:lnTo>
                <a:lnTo>
                  <a:pt x="0" y="237105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4" name="AutoShape 24"/>
          <p:cNvSpPr/>
          <p:nvPr/>
        </p:nvSpPr>
        <p:spPr>
          <a:xfrm flipH="1" flipV="1">
            <a:off x="8752667" y="2061795"/>
            <a:ext cx="6851807" cy="1755847"/>
          </a:xfrm>
          <a:prstGeom prst="line">
            <a:avLst/>
          </a:prstGeom>
          <a:ln w="142875" cap="rnd">
            <a:solidFill>
              <a:srgbClr val="FFFFFF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25" name="Freeform 25"/>
          <p:cNvSpPr/>
          <p:nvPr/>
        </p:nvSpPr>
        <p:spPr>
          <a:xfrm>
            <a:off x="1535524" y="4610836"/>
            <a:ext cx="1754285" cy="1965085"/>
          </a:xfrm>
          <a:custGeom>
            <a:avLst/>
            <a:gdLst/>
            <a:ahLst/>
            <a:cxnLst/>
            <a:rect l="l" t="t" r="r" b="b"/>
            <a:pathLst>
              <a:path w="1754285" h="1965085">
                <a:moveTo>
                  <a:pt x="0" y="0"/>
                </a:moveTo>
                <a:lnTo>
                  <a:pt x="1754284" y="0"/>
                </a:lnTo>
                <a:lnTo>
                  <a:pt x="1754284" y="1965085"/>
                </a:lnTo>
                <a:lnTo>
                  <a:pt x="0" y="196508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5976187" y="6337050"/>
            <a:ext cx="2090201" cy="2075000"/>
          </a:xfrm>
          <a:custGeom>
            <a:avLst/>
            <a:gdLst/>
            <a:ahLst/>
            <a:cxnLst/>
            <a:rect l="l" t="t" r="r" b="b"/>
            <a:pathLst>
              <a:path w="2090201" h="2075000">
                <a:moveTo>
                  <a:pt x="0" y="0"/>
                </a:moveTo>
                <a:lnTo>
                  <a:pt x="2090202" y="0"/>
                </a:lnTo>
                <a:lnTo>
                  <a:pt x="2090202" y="2075000"/>
                </a:lnTo>
                <a:lnTo>
                  <a:pt x="0" y="20750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11193301" y="6313632"/>
            <a:ext cx="1442765" cy="1824186"/>
          </a:xfrm>
          <a:custGeom>
            <a:avLst/>
            <a:gdLst/>
            <a:ahLst/>
            <a:cxnLst/>
            <a:rect l="l" t="t" r="r" b="b"/>
            <a:pathLst>
              <a:path w="1442765" h="1824186">
                <a:moveTo>
                  <a:pt x="0" y="0"/>
                </a:moveTo>
                <a:lnTo>
                  <a:pt x="1442765" y="0"/>
                </a:lnTo>
                <a:lnTo>
                  <a:pt x="1442765" y="1824185"/>
                </a:lnTo>
                <a:lnTo>
                  <a:pt x="0" y="182418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>
            <a:off x="15084242" y="4080409"/>
            <a:ext cx="1043882" cy="981249"/>
          </a:xfrm>
          <a:custGeom>
            <a:avLst/>
            <a:gdLst/>
            <a:ahLst/>
            <a:cxnLst/>
            <a:rect l="l" t="t" r="r" b="b"/>
            <a:pathLst>
              <a:path w="1043882" h="981249">
                <a:moveTo>
                  <a:pt x="0" y="0"/>
                </a:moveTo>
                <a:lnTo>
                  <a:pt x="1043882" y="0"/>
                </a:lnTo>
                <a:lnTo>
                  <a:pt x="1043882" y="981249"/>
                </a:lnTo>
                <a:lnTo>
                  <a:pt x="0" y="98124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9" name="TextBox 29"/>
          <p:cNvSpPr txBox="1"/>
          <p:nvPr/>
        </p:nvSpPr>
        <p:spPr>
          <a:xfrm>
            <a:off x="8752667" y="1304672"/>
            <a:ext cx="3716338" cy="14380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87"/>
              </a:lnSpc>
            </a:pPr>
            <a:r>
              <a:rPr lang="en-US" sz="4133" dirty="0">
                <a:solidFill>
                  <a:srgbClr val="664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ДОХОД</a:t>
            </a:r>
          </a:p>
          <a:p>
            <a:pPr>
              <a:lnSpc>
                <a:spcPts val="5787"/>
              </a:lnSpc>
              <a:spcBef>
                <a:spcPct val="0"/>
              </a:spcBef>
            </a:pPr>
            <a:endParaRPr lang="en-US" sz="4133" dirty="0">
              <a:solidFill>
                <a:srgbClr val="664C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3250617" y="8615749"/>
            <a:ext cx="6536538" cy="21714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787"/>
              </a:lnSpc>
              <a:spcBef>
                <a:spcPct val="0"/>
              </a:spcBef>
            </a:pPr>
            <a:r>
              <a:rPr lang="en-US" sz="4133" u="none" strike="noStrike" dirty="0">
                <a:solidFill>
                  <a:srgbClr val="664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АНАЛИТИКА ДАННЫХ И ИССЛЕДОВАНИЯ</a:t>
            </a:r>
          </a:p>
          <a:p>
            <a:pPr marL="0" lvl="0" indent="0" algn="ctr">
              <a:lnSpc>
                <a:spcPts val="5787"/>
              </a:lnSpc>
              <a:spcBef>
                <a:spcPct val="0"/>
              </a:spcBef>
            </a:pPr>
            <a:endParaRPr lang="en-US" sz="4133" u="none" strike="noStrike" dirty="0">
              <a:solidFill>
                <a:srgbClr val="664C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724864" y="6662572"/>
            <a:ext cx="3069867" cy="14380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87"/>
              </a:lnSpc>
            </a:pPr>
            <a:r>
              <a:rPr lang="en-US" sz="4133" dirty="0">
                <a:solidFill>
                  <a:srgbClr val="664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РЕКЛАМА</a:t>
            </a:r>
          </a:p>
          <a:p>
            <a:pPr algn="ctr">
              <a:lnSpc>
                <a:spcPts val="5787"/>
              </a:lnSpc>
              <a:spcBef>
                <a:spcPct val="0"/>
              </a:spcBef>
            </a:pPr>
            <a:endParaRPr lang="en-US" sz="4133" dirty="0">
              <a:solidFill>
                <a:srgbClr val="664C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9924247" y="8476971"/>
            <a:ext cx="5471780" cy="14223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787"/>
              </a:lnSpc>
              <a:spcBef>
                <a:spcPct val="0"/>
              </a:spcBef>
            </a:pPr>
            <a:r>
              <a:rPr lang="en-US" sz="4133" u="none" strike="noStrike" dirty="0">
                <a:solidFill>
                  <a:srgbClr val="664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ПЛАТНЫЕ ФУНКЦИИ</a:t>
            </a:r>
          </a:p>
          <a:p>
            <a:pPr marL="0" lvl="0" indent="0" algn="ctr">
              <a:lnSpc>
                <a:spcPts val="5787"/>
              </a:lnSpc>
              <a:spcBef>
                <a:spcPct val="0"/>
              </a:spcBef>
            </a:pPr>
            <a:endParaRPr lang="en-US" sz="4133" u="none" strike="noStrike" dirty="0">
              <a:solidFill>
                <a:srgbClr val="664C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13047649" y="5248224"/>
            <a:ext cx="5113650" cy="21714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787"/>
              </a:lnSpc>
              <a:spcBef>
                <a:spcPct val="0"/>
              </a:spcBef>
            </a:pPr>
            <a:r>
              <a:rPr lang="en-US" sz="4133" u="none" strike="noStrike" dirty="0">
                <a:solidFill>
                  <a:srgbClr val="664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ПАРТНЕРСТВО С МАГАЗИНАМИ</a:t>
            </a:r>
          </a:p>
          <a:p>
            <a:pPr marL="0" lvl="0" indent="0" algn="ctr">
              <a:lnSpc>
                <a:spcPts val="5787"/>
              </a:lnSpc>
              <a:spcBef>
                <a:spcPct val="0"/>
              </a:spcBef>
            </a:pPr>
            <a:endParaRPr lang="en-US" sz="4133" u="none" strike="noStrike" dirty="0">
              <a:solidFill>
                <a:srgbClr val="664C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9C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6525753" y="-4816830"/>
            <a:ext cx="40944222" cy="19316187"/>
            <a:chOff x="0" y="0"/>
            <a:chExt cx="54592296" cy="25754916"/>
          </a:xfrm>
        </p:grpSpPr>
        <p:sp>
          <p:nvSpPr>
            <p:cNvPr id="3" name="Freeform 3"/>
            <p:cNvSpPr/>
            <p:nvPr/>
          </p:nvSpPr>
          <p:spPr>
            <a:xfrm>
              <a:off x="19437076" y="5217202"/>
              <a:ext cx="19794344" cy="10077121"/>
            </a:xfrm>
            <a:custGeom>
              <a:avLst/>
              <a:gdLst/>
              <a:ahLst/>
              <a:cxnLst/>
              <a:rect l="l" t="t" r="r" b="b"/>
              <a:pathLst>
                <a:path w="19794344" h="10077121">
                  <a:moveTo>
                    <a:pt x="0" y="0"/>
                  </a:moveTo>
                  <a:lnTo>
                    <a:pt x="19794343" y="0"/>
                  </a:lnTo>
                  <a:lnTo>
                    <a:pt x="19794343" y="10077121"/>
                  </a:lnTo>
                  <a:lnTo>
                    <a:pt x="0" y="100771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15417779" y="10363231"/>
              <a:ext cx="19794344" cy="10077121"/>
            </a:xfrm>
            <a:custGeom>
              <a:avLst/>
              <a:gdLst/>
              <a:ahLst/>
              <a:cxnLst/>
              <a:rect l="l" t="t" r="r" b="b"/>
              <a:pathLst>
                <a:path w="19794344" h="10077121">
                  <a:moveTo>
                    <a:pt x="0" y="0"/>
                  </a:moveTo>
                  <a:lnTo>
                    <a:pt x="19794344" y="0"/>
                  </a:lnTo>
                  <a:lnTo>
                    <a:pt x="19794344" y="10077120"/>
                  </a:lnTo>
                  <a:lnTo>
                    <a:pt x="0" y="1007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10730735" y="15677796"/>
              <a:ext cx="19794344" cy="10077121"/>
            </a:xfrm>
            <a:custGeom>
              <a:avLst/>
              <a:gdLst/>
              <a:ahLst/>
              <a:cxnLst/>
              <a:rect l="l" t="t" r="r" b="b"/>
              <a:pathLst>
                <a:path w="19794344" h="10077121">
                  <a:moveTo>
                    <a:pt x="0" y="0"/>
                  </a:moveTo>
                  <a:lnTo>
                    <a:pt x="19794344" y="0"/>
                  </a:lnTo>
                  <a:lnTo>
                    <a:pt x="19794344" y="10077120"/>
                  </a:lnTo>
                  <a:lnTo>
                    <a:pt x="0" y="1007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34797952" y="15528791"/>
              <a:ext cx="19794344" cy="10077121"/>
            </a:xfrm>
            <a:custGeom>
              <a:avLst/>
              <a:gdLst/>
              <a:ahLst/>
              <a:cxnLst/>
              <a:rect l="l" t="t" r="r" b="b"/>
              <a:pathLst>
                <a:path w="19794344" h="10077121">
                  <a:moveTo>
                    <a:pt x="0" y="0"/>
                  </a:moveTo>
                  <a:lnTo>
                    <a:pt x="19794344" y="0"/>
                  </a:lnTo>
                  <a:lnTo>
                    <a:pt x="19794344" y="10077121"/>
                  </a:lnTo>
                  <a:lnTo>
                    <a:pt x="0" y="100771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19999"/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19794344" cy="10077121"/>
            </a:xfrm>
            <a:custGeom>
              <a:avLst/>
              <a:gdLst/>
              <a:ahLst/>
              <a:cxnLst/>
              <a:rect l="l" t="t" r="r" b="b"/>
              <a:pathLst>
                <a:path w="19794344" h="10077121">
                  <a:moveTo>
                    <a:pt x="0" y="0"/>
                  </a:moveTo>
                  <a:lnTo>
                    <a:pt x="19794344" y="0"/>
                  </a:lnTo>
                  <a:lnTo>
                    <a:pt x="19794344" y="10077121"/>
                  </a:lnTo>
                  <a:lnTo>
                    <a:pt x="0" y="100771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8" name="Group 8"/>
          <p:cNvGrpSpPr/>
          <p:nvPr/>
        </p:nvGrpSpPr>
        <p:grpSpPr>
          <a:xfrm>
            <a:off x="506020" y="441797"/>
            <a:ext cx="17275959" cy="9403406"/>
            <a:chOff x="0" y="0"/>
            <a:chExt cx="4452367" cy="242345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452367" cy="2423450"/>
            </a:xfrm>
            <a:custGeom>
              <a:avLst/>
              <a:gdLst/>
              <a:ahLst/>
              <a:cxnLst/>
              <a:rect l="l" t="t" r="r" b="b"/>
              <a:pathLst>
                <a:path w="4452367" h="2423450">
                  <a:moveTo>
                    <a:pt x="4327907" y="2423450"/>
                  </a:moveTo>
                  <a:lnTo>
                    <a:pt x="124460" y="2423450"/>
                  </a:lnTo>
                  <a:cubicBezTo>
                    <a:pt x="55880" y="2423450"/>
                    <a:pt x="0" y="2367570"/>
                    <a:pt x="0" y="229899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327908" y="0"/>
                  </a:lnTo>
                  <a:cubicBezTo>
                    <a:pt x="4396487" y="0"/>
                    <a:pt x="4452367" y="55880"/>
                    <a:pt x="4452367" y="124460"/>
                  </a:cubicBezTo>
                  <a:lnTo>
                    <a:pt x="4452367" y="2298990"/>
                  </a:lnTo>
                  <a:cubicBezTo>
                    <a:pt x="4452367" y="2367570"/>
                    <a:pt x="4396487" y="2423450"/>
                    <a:pt x="4327908" y="242345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0" name="Freeform 10"/>
          <p:cNvSpPr/>
          <p:nvPr/>
        </p:nvSpPr>
        <p:spPr>
          <a:xfrm rot="1473064">
            <a:off x="8538643" y="3846624"/>
            <a:ext cx="1246555" cy="1616993"/>
          </a:xfrm>
          <a:custGeom>
            <a:avLst/>
            <a:gdLst/>
            <a:ahLst/>
            <a:cxnLst/>
            <a:rect l="l" t="t" r="r" b="b"/>
            <a:pathLst>
              <a:path w="1246555" h="1616993">
                <a:moveTo>
                  <a:pt x="0" y="0"/>
                </a:moveTo>
                <a:lnTo>
                  <a:pt x="1246555" y="0"/>
                </a:lnTo>
                <a:lnTo>
                  <a:pt x="1246555" y="1616993"/>
                </a:lnTo>
                <a:lnTo>
                  <a:pt x="0" y="161699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8009170" y="3421039"/>
            <a:ext cx="1641125" cy="1411367"/>
          </a:xfrm>
          <a:custGeom>
            <a:avLst/>
            <a:gdLst/>
            <a:ahLst/>
            <a:cxnLst/>
            <a:rect l="l" t="t" r="r" b="b"/>
            <a:pathLst>
              <a:path w="1641125" h="1411367">
                <a:moveTo>
                  <a:pt x="0" y="0"/>
                </a:moveTo>
                <a:lnTo>
                  <a:pt x="1641125" y="0"/>
                </a:lnTo>
                <a:lnTo>
                  <a:pt x="1641125" y="1411368"/>
                </a:lnTo>
                <a:lnTo>
                  <a:pt x="0" y="141136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8496634" y="1324567"/>
            <a:ext cx="752800" cy="752800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56400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 rot="-5400000">
            <a:off x="8762788" y="1517987"/>
            <a:ext cx="220491" cy="365960"/>
          </a:xfrm>
          <a:custGeom>
            <a:avLst/>
            <a:gdLst/>
            <a:ahLst/>
            <a:cxnLst/>
            <a:rect l="l" t="t" r="r" b="b"/>
            <a:pathLst>
              <a:path w="220491" h="365960">
                <a:moveTo>
                  <a:pt x="0" y="0"/>
                </a:moveTo>
                <a:lnTo>
                  <a:pt x="220491" y="0"/>
                </a:lnTo>
                <a:lnTo>
                  <a:pt x="220491" y="365960"/>
                </a:lnTo>
                <a:lnTo>
                  <a:pt x="0" y="36596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6" name="AutoShape 16"/>
          <p:cNvSpPr/>
          <p:nvPr/>
        </p:nvSpPr>
        <p:spPr>
          <a:xfrm>
            <a:off x="7312169" y="2474553"/>
            <a:ext cx="9504824" cy="0"/>
          </a:xfrm>
          <a:prstGeom prst="line">
            <a:avLst/>
          </a:prstGeom>
          <a:ln w="123825" cap="rnd">
            <a:solidFill>
              <a:srgbClr val="664C25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17" name="Freeform 17"/>
          <p:cNvSpPr/>
          <p:nvPr/>
        </p:nvSpPr>
        <p:spPr>
          <a:xfrm rot="1463663">
            <a:off x="14717220" y="8049228"/>
            <a:ext cx="2150464" cy="1751651"/>
          </a:xfrm>
          <a:custGeom>
            <a:avLst/>
            <a:gdLst/>
            <a:ahLst/>
            <a:cxnLst/>
            <a:rect l="l" t="t" r="r" b="b"/>
            <a:pathLst>
              <a:path w="2150464" h="1751651">
                <a:moveTo>
                  <a:pt x="0" y="0"/>
                </a:moveTo>
                <a:lnTo>
                  <a:pt x="2150464" y="0"/>
                </a:lnTo>
                <a:lnTo>
                  <a:pt x="2150464" y="1751650"/>
                </a:lnTo>
                <a:lnTo>
                  <a:pt x="0" y="175165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2945637">
            <a:off x="87072" y="-14117"/>
            <a:ext cx="2750837" cy="2085635"/>
          </a:xfrm>
          <a:custGeom>
            <a:avLst/>
            <a:gdLst/>
            <a:ahLst/>
            <a:cxnLst/>
            <a:rect l="l" t="t" r="r" b="b"/>
            <a:pathLst>
              <a:path w="2750837" h="2085635">
                <a:moveTo>
                  <a:pt x="0" y="0"/>
                </a:moveTo>
                <a:lnTo>
                  <a:pt x="2750837" y="0"/>
                </a:lnTo>
                <a:lnTo>
                  <a:pt x="2750837" y="2085634"/>
                </a:lnTo>
                <a:lnTo>
                  <a:pt x="0" y="208563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3521920">
            <a:off x="16217162" y="312143"/>
            <a:ext cx="1251724" cy="2024848"/>
          </a:xfrm>
          <a:custGeom>
            <a:avLst/>
            <a:gdLst/>
            <a:ahLst/>
            <a:cxnLst/>
            <a:rect l="l" t="t" r="r" b="b"/>
            <a:pathLst>
              <a:path w="1251724" h="2024848">
                <a:moveTo>
                  <a:pt x="0" y="0"/>
                </a:moveTo>
                <a:lnTo>
                  <a:pt x="1251724" y="0"/>
                </a:lnTo>
                <a:lnTo>
                  <a:pt x="1251724" y="2024848"/>
                </a:lnTo>
                <a:lnTo>
                  <a:pt x="0" y="202484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12506888" y="3729255"/>
            <a:ext cx="4310106" cy="37330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13"/>
              </a:lnSpc>
            </a:pPr>
            <a:r>
              <a:rPr lang="en-US" sz="2652">
                <a:solidFill>
                  <a:srgbClr val="664C25"/>
                </a:solidFill>
                <a:latin typeface="Baron"/>
              </a:rPr>
              <a:t>Человек может легко и быстро просканировать любой продукт и получить понятную информацию о составе</a:t>
            </a:r>
          </a:p>
          <a:p>
            <a:pPr algn="r">
              <a:lnSpc>
                <a:spcPts val="3713"/>
              </a:lnSpc>
              <a:spcBef>
                <a:spcPct val="0"/>
              </a:spcBef>
            </a:pPr>
            <a:endParaRPr lang="en-US" sz="2652">
              <a:solidFill>
                <a:srgbClr val="664C25"/>
              </a:solidFill>
              <a:latin typeface="Baron"/>
            </a:endParaRPr>
          </a:p>
        </p:txBody>
      </p:sp>
      <p:sp>
        <p:nvSpPr>
          <p:cNvPr id="21" name="Freeform 21"/>
          <p:cNvSpPr/>
          <p:nvPr/>
        </p:nvSpPr>
        <p:spPr>
          <a:xfrm rot="3521920">
            <a:off x="2509138" y="8367935"/>
            <a:ext cx="1251724" cy="2024848"/>
          </a:xfrm>
          <a:custGeom>
            <a:avLst/>
            <a:gdLst/>
            <a:ahLst/>
            <a:cxnLst/>
            <a:rect l="l" t="t" r="r" b="b"/>
            <a:pathLst>
              <a:path w="1251724" h="2024848">
                <a:moveTo>
                  <a:pt x="0" y="0"/>
                </a:moveTo>
                <a:lnTo>
                  <a:pt x="1251724" y="0"/>
                </a:lnTo>
                <a:lnTo>
                  <a:pt x="1251724" y="2024848"/>
                </a:lnTo>
                <a:lnTo>
                  <a:pt x="0" y="202484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5745631" y="4473207"/>
            <a:ext cx="922570" cy="922570"/>
          </a:xfrm>
          <a:custGeom>
            <a:avLst/>
            <a:gdLst/>
            <a:ahLst/>
            <a:cxnLst/>
            <a:rect l="l" t="t" r="r" b="b"/>
            <a:pathLst>
              <a:path w="922570" h="922570">
                <a:moveTo>
                  <a:pt x="0" y="0"/>
                </a:moveTo>
                <a:lnTo>
                  <a:pt x="922570" y="0"/>
                </a:lnTo>
                <a:lnTo>
                  <a:pt x="922570" y="922570"/>
                </a:lnTo>
                <a:lnTo>
                  <a:pt x="0" y="92257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10666686" y="4717646"/>
            <a:ext cx="836471" cy="542946"/>
          </a:xfrm>
          <a:custGeom>
            <a:avLst/>
            <a:gdLst/>
            <a:ahLst/>
            <a:cxnLst/>
            <a:rect l="l" t="t" r="r" b="b"/>
            <a:pathLst>
              <a:path w="836471" h="542946">
                <a:moveTo>
                  <a:pt x="0" y="0"/>
                </a:moveTo>
                <a:lnTo>
                  <a:pt x="836471" y="0"/>
                </a:lnTo>
                <a:lnTo>
                  <a:pt x="836471" y="542946"/>
                </a:lnTo>
                <a:lnTo>
                  <a:pt x="0" y="542946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24" name="TextBox 24"/>
          <p:cNvSpPr txBox="1"/>
          <p:nvPr/>
        </p:nvSpPr>
        <p:spPr>
          <a:xfrm>
            <a:off x="3151288" y="795869"/>
            <a:ext cx="4351889" cy="16786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655"/>
              </a:lnSpc>
            </a:pPr>
            <a:r>
              <a:rPr lang="en-US" sz="5546" dirty="0" err="1">
                <a:solidFill>
                  <a:srgbClr val="664C25"/>
                </a:solidFill>
                <a:latin typeface="Arial Black" panose="020B0A04020102020204" pitchFamily="34" charset="0"/>
              </a:rPr>
              <a:t>Решение</a:t>
            </a:r>
            <a:r>
              <a:rPr lang="en-US" sz="5546" dirty="0">
                <a:solidFill>
                  <a:srgbClr val="664C25"/>
                </a:solidFill>
                <a:latin typeface="Arial Black" panose="020B0A04020102020204" pitchFamily="34" charset="0"/>
              </a:rPr>
              <a:t> </a:t>
            </a:r>
            <a:r>
              <a:rPr lang="en-US" sz="5546" dirty="0" err="1">
                <a:solidFill>
                  <a:srgbClr val="664C25"/>
                </a:solidFill>
                <a:latin typeface="Arial Black" panose="020B0A04020102020204" pitchFamily="34" charset="0"/>
              </a:rPr>
              <a:t>проблемы</a:t>
            </a:r>
            <a:endParaRPr lang="en-US" sz="5546" dirty="0">
              <a:solidFill>
                <a:srgbClr val="664C25"/>
              </a:solidFill>
              <a:latin typeface="Arial Black" panose="020B0A04020102020204" pitchFamily="34" charset="0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848219" y="3729255"/>
            <a:ext cx="4573562" cy="3266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13"/>
              </a:lnSpc>
            </a:pPr>
            <a:r>
              <a:rPr lang="en-US" sz="2652" dirty="0" err="1">
                <a:solidFill>
                  <a:srgbClr val="664C25"/>
                </a:solidFill>
                <a:latin typeface="Baron"/>
              </a:rPr>
              <a:t>Человек</a:t>
            </a:r>
            <a:r>
              <a:rPr lang="en-US" sz="2652" dirty="0">
                <a:solidFill>
                  <a:srgbClr val="664C25"/>
                </a:solidFill>
                <a:latin typeface="Baron"/>
              </a:rPr>
              <a:t>, </a:t>
            </a:r>
            <a:r>
              <a:rPr lang="en-US" sz="2652" dirty="0" err="1">
                <a:solidFill>
                  <a:srgbClr val="664C25"/>
                </a:solidFill>
                <a:latin typeface="Baron"/>
              </a:rPr>
              <a:t>не</a:t>
            </a:r>
            <a:r>
              <a:rPr lang="en-US" sz="2652" dirty="0">
                <a:solidFill>
                  <a:srgbClr val="664C25"/>
                </a:solidFill>
                <a:latin typeface="Baron"/>
              </a:rPr>
              <a:t> </a:t>
            </a:r>
            <a:r>
              <a:rPr lang="en-US" sz="2652" dirty="0" err="1">
                <a:solidFill>
                  <a:srgbClr val="664C25"/>
                </a:solidFill>
                <a:latin typeface="Baron"/>
              </a:rPr>
              <a:t>имеющий</a:t>
            </a:r>
            <a:r>
              <a:rPr lang="en-US" sz="2652" dirty="0">
                <a:solidFill>
                  <a:srgbClr val="664C25"/>
                </a:solidFill>
                <a:latin typeface="Baron"/>
              </a:rPr>
              <a:t> </a:t>
            </a:r>
            <a:r>
              <a:rPr lang="en-US" sz="2652" dirty="0" err="1">
                <a:solidFill>
                  <a:srgbClr val="664C25"/>
                </a:solidFill>
                <a:latin typeface="Baron"/>
              </a:rPr>
              <a:t>информации</a:t>
            </a:r>
            <a:r>
              <a:rPr lang="en-US" sz="2652" dirty="0">
                <a:solidFill>
                  <a:srgbClr val="664C25"/>
                </a:solidFill>
                <a:latin typeface="Baron"/>
              </a:rPr>
              <a:t> о </a:t>
            </a:r>
            <a:r>
              <a:rPr lang="en-US" sz="2652" dirty="0" err="1">
                <a:solidFill>
                  <a:srgbClr val="664C25"/>
                </a:solidFill>
                <a:latin typeface="Baron"/>
              </a:rPr>
              <a:t>продукте</a:t>
            </a:r>
            <a:r>
              <a:rPr lang="en-US" sz="2652" dirty="0">
                <a:solidFill>
                  <a:srgbClr val="664C25"/>
                </a:solidFill>
                <a:latin typeface="Baron"/>
              </a:rPr>
              <a:t>, </a:t>
            </a:r>
            <a:r>
              <a:rPr lang="en-US" sz="2652" dirty="0" err="1">
                <a:solidFill>
                  <a:srgbClr val="664C25"/>
                </a:solidFill>
                <a:latin typeface="Baron"/>
              </a:rPr>
              <a:t>покупает</a:t>
            </a:r>
            <a:r>
              <a:rPr lang="en-US" sz="2652" dirty="0">
                <a:solidFill>
                  <a:srgbClr val="664C25"/>
                </a:solidFill>
                <a:latin typeface="Baron"/>
              </a:rPr>
              <a:t> </a:t>
            </a:r>
            <a:r>
              <a:rPr lang="en-US" sz="2652" dirty="0" err="1">
                <a:solidFill>
                  <a:srgbClr val="664C25"/>
                </a:solidFill>
                <a:latin typeface="Baron"/>
              </a:rPr>
              <a:t>наугад</a:t>
            </a:r>
            <a:r>
              <a:rPr lang="en-US" sz="2652" dirty="0">
                <a:solidFill>
                  <a:srgbClr val="664C25"/>
                </a:solidFill>
                <a:latin typeface="Baron"/>
              </a:rPr>
              <a:t>, </a:t>
            </a:r>
            <a:r>
              <a:rPr lang="en-US" sz="2652" dirty="0" err="1">
                <a:solidFill>
                  <a:srgbClr val="664C25"/>
                </a:solidFill>
                <a:latin typeface="Baron"/>
              </a:rPr>
              <a:t>рискуя</a:t>
            </a:r>
            <a:r>
              <a:rPr lang="en-US" sz="2652" dirty="0">
                <a:solidFill>
                  <a:srgbClr val="664C25"/>
                </a:solidFill>
                <a:latin typeface="Baron"/>
              </a:rPr>
              <a:t> </a:t>
            </a:r>
            <a:r>
              <a:rPr lang="en-US" sz="2652" dirty="0" err="1">
                <a:solidFill>
                  <a:srgbClr val="664C25"/>
                </a:solidFill>
                <a:latin typeface="Baron"/>
              </a:rPr>
              <a:t>употребить</a:t>
            </a:r>
            <a:r>
              <a:rPr lang="en-US" sz="2652" dirty="0">
                <a:solidFill>
                  <a:srgbClr val="664C25"/>
                </a:solidFill>
                <a:latin typeface="Baron"/>
              </a:rPr>
              <a:t> в </a:t>
            </a:r>
            <a:r>
              <a:rPr lang="en-US" sz="2652" dirty="0" err="1">
                <a:solidFill>
                  <a:srgbClr val="664C25"/>
                </a:solidFill>
                <a:latin typeface="Baron"/>
              </a:rPr>
              <a:t>пищу</a:t>
            </a:r>
            <a:r>
              <a:rPr lang="en-US" sz="2652" dirty="0">
                <a:solidFill>
                  <a:srgbClr val="664C25"/>
                </a:solidFill>
                <a:latin typeface="Baron"/>
              </a:rPr>
              <a:t> </a:t>
            </a:r>
            <a:r>
              <a:rPr lang="en-US" sz="2652" dirty="0" err="1">
                <a:solidFill>
                  <a:srgbClr val="664C25"/>
                </a:solidFill>
                <a:latin typeface="Baron"/>
              </a:rPr>
              <a:t>вредные</a:t>
            </a:r>
            <a:r>
              <a:rPr lang="en-US" sz="2652" dirty="0">
                <a:solidFill>
                  <a:srgbClr val="664C25"/>
                </a:solidFill>
                <a:latin typeface="Baron"/>
              </a:rPr>
              <a:t> </a:t>
            </a:r>
            <a:r>
              <a:rPr lang="en-US" sz="2652" dirty="0" err="1">
                <a:solidFill>
                  <a:srgbClr val="664C25"/>
                </a:solidFill>
                <a:latin typeface="Baron"/>
              </a:rPr>
              <a:t>вещества</a:t>
            </a:r>
            <a:endParaRPr lang="en-US" sz="2652" dirty="0">
              <a:solidFill>
                <a:srgbClr val="664C25"/>
              </a:solidFill>
              <a:latin typeface="Baron"/>
            </a:endParaRPr>
          </a:p>
          <a:p>
            <a:pPr algn="ctr">
              <a:lnSpc>
                <a:spcPts val="3713"/>
              </a:lnSpc>
              <a:spcBef>
                <a:spcPct val="0"/>
              </a:spcBef>
            </a:pPr>
            <a:endParaRPr lang="en-US" sz="2652" dirty="0">
              <a:solidFill>
                <a:srgbClr val="664C25"/>
              </a:solidFill>
              <a:latin typeface="Baron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7312169" y="5558896"/>
            <a:ext cx="3035127" cy="18661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13"/>
              </a:lnSpc>
            </a:pPr>
            <a:r>
              <a:rPr lang="en-US" sz="2652">
                <a:solidFill>
                  <a:srgbClr val="664C25"/>
                </a:solidFill>
                <a:latin typeface="Baron"/>
              </a:rPr>
              <a:t>Приложение «Ингредиенты здоровья»</a:t>
            </a:r>
          </a:p>
          <a:p>
            <a:pPr algn="ctr">
              <a:lnSpc>
                <a:spcPts val="3713"/>
              </a:lnSpc>
              <a:spcBef>
                <a:spcPct val="0"/>
              </a:spcBef>
            </a:pPr>
            <a:endParaRPr lang="en-US" sz="2652">
              <a:solidFill>
                <a:srgbClr val="664C25"/>
              </a:solidFill>
              <a:latin typeface="Baron"/>
            </a:endParaRPr>
          </a:p>
        </p:txBody>
      </p:sp>
      <p:sp>
        <p:nvSpPr>
          <p:cNvPr id="27" name="AutoShape 27"/>
          <p:cNvSpPr/>
          <p:nvPr/>
        </p:nvSpPr>
        <p:spPr>
          <a:xfrm>
            <a:off x="848219" y="7745243"/>
            <a:ext cx="9504824" cy="0"/>
          </a:xfrm>
          <a:prstGeom prst="line">
            <a:avLst/>
          </a:prstGeom>
          <a:ln w="123825" cap="rnd">
            <a:solidFill>
              <a:srgbClr val="664C25"/>
            </a:solidFill>
            <a:prstDash val="sysDash"/>
            <a:headEnd type="none" w="sm" len="sm"/>
            <a:tailEnd type="none" w="sm" len="sm"/>
          </a:ln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06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6649678"/>
            <a:chOff x="0" y="0"/>
            <a:chExt cx="4816593" cy="175135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1751356"/>
            </a:xfrm>
            <a:custGeom>
              <a:avLst/>
              <a:gdLst/>
              <a:ahLst/>
              <a:cxnLst/>
              <a:rect l="l" t="t" r="r" b="b"/>
              <a:pathLst>
                <a:path w="4816592" h="1751356">
                  <a:moveTo>
                    <a:pt x="0" y="0"/>
                  </a:moveTo>
                  <a:lnTo>
                    <a:pt x="4816592" y="0"/>
                  </a:lnTo>
                  <a:lnTo>
                    <a:pt x="4816592" y="1751356"/>
                  </a:lnTo>
                  <a:lnTo>
                    <a:pt x="0" y="1751356"/>
                  </a:lnTo>
                  <a:close/>
                </a:path>
              </a:pathLst>
            </a:custGeom>
            <a:solidFill>
              <a:srgbClr val="EFE5D8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816593" cy="17799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1572829" y="330095"/>
            <a:ext cx="5686471" cy="7313790"/>
          </a:xfrm>
          <a:custGeom>
            <a:avLst/>
            <a:gdLst/>
            <a:ahLst/>
            <a:cxnLst/>
            <a:rect l="l" t="t" r="r" b="b"/>
            <a:pathLst>
              <a:path w="5686471" h="7313790">
                <a:moveTo>
                  <a:pt x="0" y="0"/>
                </a:moveTo>
                <a:lnTo>
                  <a:pt x="5686471" y="0"/>
                </a:lnTo>
                <a:lnTo>
                  <a:pt x="5686471" y="7313790"/>
                </a:lnTo>
                <a:lnTo>
                  <a:pt x="0" y="731379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348780" y="330095"/>
            <a:ext cx="11136784" cy="1073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486"/>
              </a:lnSpc>
            </a:pPr>
            <a:r>
              <a:rPr lang="en-US" sz="7071" dirty="0" err="1">
                <a:solidFill>
                  <a:srgbClr val="664C25"/>
                </a:solidFill>
                <a:latin typeface="Arial Black" panose="020B0A04020102020204" pitchFamily="34" charset="0"/>
              </a:rPr>
              <a:t>Кому</a:t>
            </a:r>
            <a:r>
              <a:rPr lang="en-US" sz="7071" dirty="0">
                <a:solidFill>
                  <a:srgbClr val="664C25"/>
                </a:solidFill>
                <a:latin typeface="Arial Black" panose="020B0A04020102020204" pitchFamily="34" charset="0"/>
              </a:rPr>
              <a:t> </a:t>
            </a:r>
            <a:r>
              <a:rPr lang="en-US" sz="7071" dirty="0" err="1">
                <a:solidFill>
                  <a:srgbClr val="664C25"/>
                </a:solidFill>
                <a:latin typeface="Arial Black" panose="020B0A04020102020204" pitchFamily="34" charset="0"/>
              </a:rPr>
              <a:t>это</a:t>
            </a:r>
            <a:r>
              <a:rPr lang="en-US" sz="7071" dirty="0">
                <a:solidFill>
                  <a:srgbClr val="664C25"/>
                </a:solidFill>
                <a:latin typeface="Arial Black" panose="020B0A04020102020204" pitchFamily="34" charset="0"/>
              </a:rPr>
              <a:t> </a:t>
            </a:r>
            <a:r>
              <a:rPr lang="en-US" sz="7071" dirty="0" err="1">
                <a:solidFill>
                  <a:srgbClr val="664C25"/>
                </a:solidFill>
                <a:latin typeface="Arial Black" panose="020B0A04020102020204" pitchFamily="34" charset="0"/>
              </a:rPr>
              <a:t>нужно</a:t>
            </a:r>
            <a:r>
              <a:rPr lang="en-US" sz="7071" dirty="0">
                <a:solidFill>
                  <a:srgbClr val="664C25"/>
                </a:solidFill>
                <a:latin typeface="Arial Black" panose="020B0A04020102020204" pitchFamily="34" charset="0"/>
              </a:rPr>
              <a:t>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0" y="2980277"/>
            <a:ext cx="12332525" cy="6801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39511" lvl="1" indent="-319756">
              <a:lnSpc>
                <a:spcPts val="4146"/>
              </a:lnSpc>
              <a:buFont typeface="Arial"/>
              <a:buChar char="•"/>
            </a:pPr>
            <a:r>
              <a:rPr lang="en-US" sz="2962" dirty="0" err="1">
                <a:solidFill>
                  <a:srgbClr val="664C25"/>
                </a:solidFill>
                <a:latin typeface="Baron"/>
              </a:rPr>
              <a:t>которые</a:t>
            </a:r>
            <a:r>
              <a:rPr lang="en-US" sz="2962" dirty="0">
                <a:solidFill>
                  <a:srgbClr val="664C25"/>
                </a:solidFill>
                <a:latin typeface="Baron"/>
              </a:rPr>
              <a:t> </a:t>
            </a:r>
            <a:r>
              <a:rPr lang="en-US" sz="2962" dirty="0" err="1">
                <a:solidFill>
                  <a:srgbClr val="664C25"/>
                </a:solidFill>
                <a:latin typeface="Baron"/>
              </a:rPr>
              <a:t>стремятся</a:t>
            </a:r>
            <a:r>
              <a:rPr lang="en-US" sz="2962" dirty="0">
                <a:solidFill>
                  <a:srgbClr val="664C25"/>
                </a:solidFill>
                <a:latin typeface="Baron"/>
              </a:rPr>
              <a:t> к </a:t>
            </a:r>
            <a:r>
              <a:rPr lang="en-US" sz="2962" dirty="0" err="1">
                <a:solidFill>
                  <a:srgbClr val="664C25"/>
                </a:solidFill>
                <a:latin typeface="Baron"/>
              </a:rPr>
              <a:t>здоровому</a:t>
            </a:r>
            <a:r>
              <a:rPr lang="en-US" sz="2962" dirty="0">
                <a:solidFill>
                  <a:srgbClr val="664C25"/>
                </a:solidFill>
                <a:latin typeface="Baron"/>
              </a:rPr>
              <a:t> </a:t>
            </a:r>
            <a:r>
              <a:rPr lang="en-US" sz="2962" dirty="0" err="1">
                <a:solidFill>
                  <a:srgbClr val="664C25"/>
                </a:solidFill>
                <a:latin typeface="Baron"/>
              </a:rPr>
              <a:t>образу</a:t>
            </a:r>
            <a:r>
              <a:rPr lang="en-US" sz="2962" dirty="0">
                <a:solidFill>
                  <a:srgbClr val="664C25"/>
                </a:solidFill>
                <a:latin typeface="Baron"/>
              </a:rPr>
              <a:t> </a:t>
            </a:r>
            <a:r>
              <a:rPr lang="en-US" sz="2962" dirty="0" err="1">
                <a:solidFill>
                  <a:srgbClr val="664C25"/>
                </a:solidFill>
                <a:latin typeface="Baron"/>
              </a:rPr>
              <a:t>жизни</a:t>
            </a:r>
            <a:r>
              <a:rPr lang="en-US" sz="2962" dirty="0">
                <a:solidFill>
                  <a:srgbClr val="664C25"/>
                </a:solidFill>
                <a:latin typeface="Baron"/>
              </a:rPr>
              <a:t> и </a:t>
            </a:r>
            <a:r>
              <a:rPr lang="en-US" sz="2962" dirty="0" err="1">
                <a:solidFill>
                  <a:srgbClr val="664C25"/>
                </a:solidFill>
                <a:latin typeface="Baron"/>
              </a:rPr>
              <a:t>следят</a:t>
            </a:r>
            <a:r>
              <a:rPr lang="en-US" sz="2962" dirty="0">
                <a:solidFill>
                  <a:srgbClr val="664C25"/>
                </a:solidFill>
                <a:latin typeface="Baron"/>
              </a:rPr>
              <a:t> </a:t>
            </a:r>
            <a:r>
              <a:rPr lang="en-US" sz="2962" dirty="0" err="1">
                <a:solidFill>
                  <a:srgbClr val="664C25"/>
                </a:solidFill>
                <a:latin typeface="Baron"/>
              </a:rPr>
              <a:t>за</a:t>
            </a:r>
            <a:r>
              <a:rPr lang="en-US" sz="2962" dirty="0">
                <a:solidFill>
                  <a:srgbClr val="664C25"/>
                </a:solidFill>
                <a:latin typeface="Baron"/>
              </a:rPr>
              <a:t> </a:t>
            </a:r>
            <a:r>
              <a:rPr lang="en-US" sz="2962" dirty="0" err="1">
                <a:solidFill>
                  <a:srgbClr val="664C25"/>
                </a:solidFill>
                <a:latin typeface="Baron"/>
              </a:rPr>
              <a:t>качеством</a:t>
            </a:r>
            <a:r>
              <a:rPr lang="en-US" sz="2962" dirty="0">
                <a:solidFill>
                  <a:srgbClr val="664C25"/>
                </a:solidFill>
                <a:latin typeface="Baron"/>
              </a:rPr>
              <a:t> </a:t>
            </a:r>
            <a:r>
              <a:rPr lang="en-US" sz="2962" dirty="0" err="1">
                <a:solidFill>
                  <a:srgbClr val="664C25"/>
                </a:solidFill>
                <a:latin typeface="Baron"/>
              </a:rPr>
              <a:t>пищевых</a:t>
            </a:r>
            <a:r>
              <a:rPr lang="en-US" sz="2962" dirty="0">
                <a:solidFill>
                  <a:srgbClr val="664C25"/>
                </a:solidFill>
                <a:latin typeface="Baron"/>
              </a:rPr>
              <a:t> </a:t>
            </a:r>
            <a:r>
              <a:rPr lang="en-US" sz="2962" dirty="0" err="1">
                <a:solidFill>
                  <a:srgbClr val="664C25"/>
                </a:solidFill>
                <a:latin typeface="Baron"/>
              </a:rPr>
              <a:t>продуктов</a:t>
            </a:r>
            <a:r>
              <a:rPr lang="en-US" sz="2962" dirty="0">
                <a:solidFill>
                  <a:srgbClr val="664C25"/>
                </a:solidFill>
                <a:latin typeface="Baron"/>
              </a:rPr>
              <a:t>. </a:t>
            </a:r>
          </a:p>
          <a:p>
            <a:pPr marL="639511" lvl="1" indent="-319756">
              <a:lnSpc>
                <a:spcPts val="4146"/>
              </a:lnSpc>
              <a:buFont typeface="Arial"/>
              <a:buChar char="•"/>
            </a:pPr>
            <a:r>
              <a:rPr lang="en-US" sz="2962" dirty="0">
                <a:solidFill>
                  <a:srgbClr val="664C25"/>
                </a:solidFill>
                <a:latin typeface="Baron"/>
              </a:rPr>
              <a:t>с </a:t>
            </a:r>
            <a:r>
              <a:rPr lang="en-US" sz="2962" dirty="0" err="1">
                <a:solidFill>
                  <a:srgbClr val="664C25"/>
                </a:solidFill>
                <a:latin typeface="Baron"/>
              </a:rPr>
              <a:t>определенными</a:t>
            </a:r>
            <a:r>
              <a:rPr lang="en-US" sz="2962" dirty="0">
                <a:solidFill>
                  <a:srgbClr val="664C25"/>
                </a:solidFill>
                <a:latin typeface="Baron"/>
              </a:rPr>
              <a:t> </a:t>
            </a:r>
            <a:r>
              <a:rPr lang="en-US" sz="2962" dirty="0" err="1">
                <a:solidFill>
                  <a:srgbClr val="664C25"/>
                </a:solidFill>
                <a:latin typeface="Baron"/>
              </a:rPr>
              <a:t>аллергиями</a:t>
            </a:r>
            <a:r>
              <a:rPr lang="en-US" sz="2962" dirty="0">
                <a:solidFill>
                  <a:srgbClr val="664C25"/>
                </a:solidFill>
                <a:latin typeface="Baron"/>
              </a:rPr>
              <a:t> и </a:t>
            </a:r>
            <a:r>
              <a:rPr lang="en-US" sz="2962" dirty="0" err="1">
                <a:solidFill>
                  <a:srgbClr val="664C25"/>
                </a:solidFill>
                <a:latin typeface="Baron"/>
              </a:rPr>
              <a:t>непереносимостью</a:t>
            </a:r>
            <a:r>
              <a:rPr lang="en-US" sz="2962" dirty="0">
                <a:solidFill>
                  <a:srgbClr val="664C25"/>
                </a:solidFill>
                <a:latin typeface="Baron"/>
              </a:rPr>
              <a:t> </a:t>
            </a:r>
            <a:r>
              <a:rPr lang="en-US" sz="2962" dirty="0" err="1">
                <a:solidFill>
                  <a:srgbClr val="664C25"/>
                </a:solidFill>
                <a:latin typeface="Baron"/>
              </a:rPr>
              <a:t>продуктов</a:t>
            </a:r>
            <a:endParaRPr lang="en-US" sz="2962" dirty="0">
              <a:solidFill>
                <a:srgbClr val="664C25"/>
              </a:solidFill>
              <a:latin typeface="Baron"/>
            </a:endParaRPr>
          </a:p>
          <a:p>
            <a:pPr marL="639511" lvl="1" indent="-319756">
              <a:lnSpc>
                <a:spcPts val="4146"/>
              </a:lnSpc>
              <a:buFont typeface="Arial"/>
              <a:buChar char="•"/>
            </a:pPr>
            <a:r>
              <a:rPr lang="en-US" sz="2962" dirty="0" err="1">
                <a:solidFill>
                  <a:srgbClr val="664C25"/>
                </a:solidFill>
                <a:latin typeface="Baron"/>
              </a:rPr>
              <a:t>родителям</a:t>
            </a:r>
            <a:r>
              <a:rPr lang="en-US" sz="2962" dirty="0">
                <a:solidFill>
                  <a:srgbClr val="664C25"/>
                </a:solidFill>
                <a:latin typeface="Baron"/>
              </a:rPr>
              <a:t>, </a:t>
            </a:r>
            <a:r>
              <a:rPr lang="en-US" sz="2962" dirty="0" err="1">
                <a:solidFill>
                  <a:srgbClr val="664C25"/>
                </a:solidFill>
                <a:latin typeface="Baron"/>
              </a:rPr>
              <a:t>которые</a:t>
            </a:r>
            <a:r>
              <a:rPr lang="en-US" sz="2962" dirty="0">
                <a:solidFill>
                  <a:srgbClr val="664C25"/>
                </a:solidFill>
                <a:latin typeface="Baron"/>
              </a:rPr>
              <a:t> </a:t>
            </a:r>
            <a:r>
              <a:rPr lang="en-US" sz="2962" dirty="0" err="1">
                <a:solidFill>
                  <a:srgbClr val="664C25"/>
                </a:solidFill>
                <a:latin typeface="Baron"/>
              </a:rPr>
              <a:t>заботятся</a:t>
            </a:r>
            <a:r>
              <a:rPr lang="en-US" sz="2962" dirty="0">
                <a:solidFill>
                  <a:srgbClr val="664C25"/>
                </a:solidFill>
                <a:latin typeface="Baron"/>
              </a:rPr>
              <a:t> о </a:t>
            </a:r>
            <a:r>
              <a:rPr lang="en-US" sz="2962" dirty="0" err="1">
                <a:solidFill>
                  <a:srgbClr val="664C25"/>
                </a:solidFill>
                <a:latin typeface="Baron"/>
              </a:rPr>
              <a:t>здоровье</a:t>
            </a:r>
            <a:r>
              <a:rPr lang="en-US" sz="2962" dirty="0">
                <a:solidFill>
                  <a:srgbClr val="664C25"/>
                </a:solidFill>
                <a:latin typeface="Baron"/>
              </a:rPr>
              <a:t> </a:t>
            </a:r>
            <a:r>
              <a:rPr lang="en-US" sz="2962" dirty="0" err="1">
                <a:solidFill>
                  <a:srgbClr val="664C25"/>
                </a:solidFill>
                <a:latin typeface="Baron"/>
              </a:rPr>
              <a:t>своих</a:t>
            </a:r>
            <a:r>
              <a:rPr lang="en-US" sz="2962" dirty="0">
                <a:solidFill>
                  <a:srgbClr val="664C25"/>
                </a:solidFill>
                <a:latin typeface="Baron"/>
              </a:rPr>
              <a:t> </a:t>
            </a:r>
            <a:r>
              <a:rPr lang="en-US" sz="2962" dirty="0" err="1">
                <a:solidFill>
                  <a:srgbClr val="664C25"/>
                </a:solidFill>
                <a:latin typeface="Baron"/>
              </a:rPr>
              <a:t>детей</a:t>
            </a:r>
            <a:r>
              <a:rPr lang="en-US" sz="2962" dirty="0">
                <a:solidFill>
                  <a:srgbClr val="664C25"/>
                </a:solidFill>
                <a:latin typeface="Baron"/>
              </a:rPr>
              <a:t> и </a:t>
            </a:r>
            <a:r>
              <a:rPr lang="en-US" sz="2962" dirty="0" err="1">
                <a:solidFill>
                  <a:srgbClr val="664C25"/>
                </a:solidFill>
                <a:latin typeface="Baron"/>
              </a:rPr>
              <a:t>хотят</a:t>
            </a:r>
            <a:r>
              <a:rPr lang="en-US" sz="2962" dirty="0">
                <a:solidFill>
                  <a:srgbClr val="664C25"/>
                </a:solidFill>
                <a:latin typeface="Baron"/>
              </a:rPr>
              <a:t> </a:t>
            </a:r>
            <a:r>
              <a:rPr lang="en-US" sz="2962" dirty="0" err="1">
                <a:solidFill>
                  <a:srgbClr val="664C25"/>
                </a:solidFill>
                <a:latin typeface="Baron"/>
              </a:rPr>
              <a:t>быть</a:t>
            </a:r>
            <a:r>
              <a:rPr lang="en-US" sz="2962" dirty="0">
                <a:solidFill>
                  <a:srgbClr val="664C25"/>
                </a:solidFill>
                <a:latin typeface="Baron"/>
              </a:rPr>
              <a:t> </a:t>
            </a:r>
            <a:r>
              <a:rPr lang="en-US" sz="2962" dirty="0" err="1">
                <a:solidFill>
                  <a:srgbClr val="664C25"/>
                </a:solidFill>
                <a:latin typeface="Baron"/>
              </a:rPr>
              <a:t>уверены</a:t>
            </a:r>
            <a:r>
              <a:rPr lang="en-US" sz="2962" dirty="0">
                <a:solidFill>
                  <a:srgbClr val="664C25"/>
                </a:solidFill>
                <a:latin typeface="Baron"/>
              </a:rPr>
              <a:t> в </a:t>
            </a:r>
            <a:r>
              <a:rPr lang="en-US" sz="2962" dirty="0" err="1">
                <a:solidFill>
                  <a:srgbClr val="664C25"/>
                </a:solidFill>
                <a:latin typeface="Baron"/>
              </a:rPr>
              <a:t>качестве</a:t>
            </a:r>
            <a:r>
              <a:rPr lang="en-US" sz="2962" dirty="0">
                <a:solidFill>
                  <a:srgbClr val="664C25"/>
                </a:solidFill>
                <a:latin typeface="Baron"/>
              </a:rPr>
              <a:t> </a:t>
            </a:r>
            <a:r>
              <a:rPr lang="en-US" sz="2962" dirty="0" err="1">
                <a:solidFill>
                  <a:srgbClr val="664C25"/>
                </a:solidFill>
                <a:latin typeface="Baron"/>
              </a:rPr>
              <a:t>детского</a:t>
            </a:r>
            <a:r>
              <a:rPr lang="en-US" sz="2962" dirty="0">
                <a:solidFill>
                  <a:srgbClr val="664C25"/>
                </a:solidFill>
                <a:latin typeface="Baron"/>
              </a:rPr>
              <a:t> </a:t>
            </a:r>
            <a:r>
              <a:rPr lang="en-US" sz="2962" dirty="0" err="1">
                <a:solidFill>
                  <a:srgbClr val="664C25"/>
                </a:solidFill>
                <a:latin typeface="Baron"/>
              </a:rPr>
              <a:t>питания</a:t>
            </a:r>
            <a:endParaRPr lang="en-US" sz="2962" dirty="0">
              <a:solidFill>
                <a:srgbClr val="664C25"/>
              </a:solidFill>
              <a:latin typeface="Baron"/>
            </a:endParaRPr>
          </a:p>
          <a:p>
            <a:pPr marL="639511" lvl="1" indent="-319756">
              <a:lnSpc>
                <a:spcPts val="4146"/>
              </a:lnSpc>
              <a:buFont typeface="Arial"/>
              <a:buChar char="•"/>
            </a:pPr>
            <a:r>
              <a:rPr lang="en-US" sz="2962" dirty="0">
                <a:solidFill>
                  <a:srgbClr val="664C25"/>
                </a:solidFill>
                <a:latin typeface="Baron"/>
              </a:rPr>
              <a:t>у </a:t>
            </a:r>
            <a:r>
              <a:rPr lang="en-US" sz="2962" dirty="0" err="1">
                <a:solidFill>
                  <a:srgbClr val="664C25"/>
                </a:solidFill>
                <a:latin typeface="Baron"/>
              </a:rPr>
              <a:t>которых</a:t>
            </a:r>
            <a:r>
              <a:rPr lang="en-US" sz="2962" dirty="0">
                <a:solidFill>
                  <a:srgbClr val="664C25"/>
                </a:solidFill>
                <a:latin typeface="Baron"/>
              </a:rPr>
              <a:t> </a:t>
            </a:r>
            <a:r>
              <a:rPr lang="en-US" sz="2962" dirty="0" err="1">
                <a:solidFill>
                  <a:srgbClr val="664C25"/>
                </a:solidFill>
                <a:latin typeface="Baron"/>
              </a:rPr>
              <a:t>ограничен</a:t>
            </a:r>
            <a:r>
              <a:rPr lang="en-US" sz="2962" dirty="0">
                <a:solidFill>
                  <a:srgbClr val="664C25"/>
                </a:solidFill>
                <a:latin typeface="Baron"/>
              </a:rPr>
              <a:t> </a:t>
            </a:r>
            <a:r>
              <a:rPr lang="en-US" sz="2962" dirty="0" err="1">
                <a:solidFill>
                  <a:srgbClr val="664C25"/>
                </a:solidFill>
                <a:latin typeface="Baron"/>
              </a:rPr>
              <a:t>бюджет</a:t>
            </a:r>
            <a:r>
              <a:rPr lang="en-US" sz="2962" dirty="0">
                <a:solidFill>
                  <a:srgbClr val="664C25"/>
                </a:solidFill>
                <a:latin typeface="Baron"/>
              </a:rPr>
              <a:t> и </a:t>
            </a:r>
            <a:r>
              <a:rPr lang="en-US" sz="2962" dirty="0" err="1">
                <a:solidFill>
                  <a:srgbClr val="664C25"/>
                </a:solidFill>
                <a:latin typeface="Baron"/>
              </a:rPr>
              <a:t>они</a:t>
            </a:r>
            <a:r>
              <a:rPr lang="en-US" sz="2962" dirty="0">
                <a:solidFill>
                  <a:srgbClr val="664C25"/>
                </a:solidFill>
                <a:latin typeface="Baron"/>
              </a:rPr>
              <a:t> </a:t>
            </a:r>
            <a:r>
              <a:rPr lang="en-US" sz="2962" dirty="0" err="1">
                <a:solidFill>
                  <a:srgbClr val="664C25"/>
                </a:solidFill>
                <a:latin typeface="Baron"/>
              </a:rPr>
              <a:t>ищут</a:t>
            </a:r>
            <a:r>
              <a:rPr lang="en-US" sz="2962" dirty="0">
                <a:solidFill>
                  <a:srgbClr val="FFFFFF"/>
                </a:solidFill>
                <a:latin typeface="Baron"/>
              </a:rPr>
              <a:t> </a:t>
            </a:r>
            <a:r>
              <a:rPr lang="en-US" sz="2962" dirty="0" err="1">
                <a:solidFill>
                  <a:srgbClr val="664C25"/>
                </a:solidFill>
                <a:latin typeface="Baron"/>
              </a:rPr>
              <a:t>продукты</a:t>
            </a:r>
            <a:r>
              <a:rPr lang="en-US" sz="2962" dirty="0">
                <a:solidFill>
                  <a:srgbClr val="664C25"/>
                </a:solidFill>
                <a:latin typeface="Baron"/>
              </a:rPr>
              <a:t> с </a:t>
            </a:r>
            <a:r>
              <a:rPr lang="en-US" sz="2962" dirty="0" err="1">
                <a:solidFill>
                  <a:srgbClr val="FFFFFF"/>
                </a:solidFill>
                <a:latin typeface="Baron"/>
              </a:rPr>
              <a:t>наиболее</a:t>
            </a:r>
            <a:r>
              <a:rPr lang="en-US" sz="2962" dirty="0">
                <a:solidFill>
                  <a:srgbClr val="FFFFFF"/>
                </a:solidFill>
                <a:latin typeface="Baron"/>
              </a:rPr>
              <a:t> </a:t>
            </a:r>
            <a:r>
              <a:rPr lang="en-US" sz="2962" dirty="0" err="1">
                <a:solidFill>
                  <a:srgbClr val="FFFFFF"/>
                </a:solidFill>
                <a:latin typeface="Baron"/>
              </a:rPr>
              <a:t>высоким</a:t>
            </a:r>
            <a:r>
              <a:rPr lang="en-US" sz="2962" dirty="0">
                <a:solidFill>
                  <a:srgbClr val="FFFFFF"/>
                </a:solidFill>
                <a:latin typeface="Baron"/>
              </a:rPr>
              <a:t> </a:t>
            </a:r>
            <a:r>
              <a:rPr lang="en-US" sz="2962" dirty="0" err="1">
                <a:solidFill>
                  <a:srgbClr val="FFFFFF"/>
                </a:solidFill>
                <a:latin typeface="Baron"/>
              </a:rPr>
              <a:t>качеством</a:t>
            </a:r>
            <a:r>
              <a:rPr lang="en-US" sz="2962" dirty="0">
                <a:solidFill>
                  <a:srgbClr val="FFFFFF"/>
                </a:solidFill>
                <a:latin typeface="Baron"/>
              </a:rPr>
              <a:t> </a:t>
            </a:r>
            <a:r>
              <a:rPr lang="en-US" sz="2962" dirty="0" err="1">
                <a:solidFill>
                  <a:srgbClr val="FFFFFF"/>
                </a:solidFill>
                <a:latin typeface="Baron"/>
              </a:rPr>
              <a:t>по</a:t>
            </a:r>
            <a:r>
              <a:rPr lang="en-US" sz="2962" dirty="0">
                <a:solidFill>
                  <a:srgbClr val="FFFFFF"/>
                </a:solidFill>
                <a:latin typeface="Baron"/>
              </a:rPr>
              <a:t> </a:t>
            </a:r>
            <a:r>
              <a:rPr lang="en-US" sz="2962" dirty="0" err="1">
                <a:solidFill>
                  <a:srgbClr val="FFFFFF"/>
                </a:solidFill>
                <a:latin typeface="Baron"/>
              </a:rPr>
              <a:t>доступным</a:t>
            </a:r>
            <a:r>
              <a:rPr lang="en-US" sz="2962" dirty="0">
                <a:solidFill>
                  <a:srgbClr val="FFFFFF"/>
                </a:solidFill>
                <a:latin typeface="Baron"/>
              </a:rPr>
              <a:t> </a:t>
            </a:r>
            <a:r>
              <a:rPr lang="en-US" sz="2962" dirty="0" err="1">
                <a:solidFill>
                  <a:srgbClr val="FFFFFF"/>
                </a:solidFill>
                <a:latin typeface="Baron"/>
              </a:rPr>
              <a:t>ценам</a:t>
            </a:r>
            <a:endParaRPr lang="en-US" sz="2962" dirty="0">
              <a:solidFill>
                <a:srgbClr val="FFFFFF"/>
              </a:solidFill>
              <a:latin typeface="Baron"/>
            </a:endParaRPr>
          </a:p>
          <a:p>
            <a:pPr marL="639511" lvl="1" indent="-319756">
              <a:lnSpc>
                <a:spcPts val="4146"/>
              </a:lnSpc>
              <a:buFont typeface="Arial"/>
              <a:buChar char="•"/>
            </a:pPr>
            <a:r>
              <a:rPr lang="en-US" sz="2962" dirty="0" err="1">
                <a:solidFill>
                  <a:srgbClr val="FFFFFF"/>
                </a:solidFill>
                <a:latin typeface="Baron"/>
              </a:rPr>
              <a:t>которые</a:t>
            </a:r>
            <a:r>
              <a:rPr lang="en-US" sz="2962" dirty="0">
                <a:solidFill>
                  <a:srgbClr val="FFFFFF"/>
                </a:solidFill>
                <a:latin typeface="Baron"/>
              </a:rPr>
              <a:t> </a:t>
            </a:r>
            <a:r>
              <a:rPr lang="en-US" sz="2962" dirty="0" err="1">
                <a:solidFill>
                  <a:srgbClr val="FFFFFF"/>
                </a:solidFill>
                <a:latin typeface="Baron"/>
              </a:rPr>
              <a:t>являются</a:t>
            </a:r>
            <a:r>
              <a:rPr lang="en-US" sz="2962" dirty="0">
                <a:solidFill>
                  <a:srgbClr val="FFFFFF"/>
                </a:solidFill>
                <a:latin typeface="Baron"/>
              </a:rPr>
              <a:t> </a:t>
            </a:r>
            <a:r>
              <a:rPr lang="en-US" sz="2962" dirty="0" err="1">
                <a:solidFill>
                  <a:srgbClr val="FFFFFF"/>
                </a:solidFill>
                <a:latin typeface="Baron"/>
              </a:rPr>
              <a:t>вегетарианцами</a:t>
            </a:r>
            <a:r>
              <a:rPr lang="en-US" sz="2962" dirty="0">
                <a:solidFill>
                  <a:srgbClr val="FFFFFF"/>
                </a:solidFill>
                <a:latin typeface="Baron"/>
              </a:rPr>
              <a:t> и </a:t>
            </a:r>
            <a:r>
              <a:rPr lang="en-US" sz="2962" dirty="0" err="1">
                <a:solidFill>
                  <a:srgbClr val="FFFFFF"/>
                </a:solidFill>
                <a:latin typeface="Baron"/>
              </a:rPr>
              <a:t>веганами</a:t>
            </a:r>
            <a:endParaRPr lang="en-US" sz="2962" dirty="0">
              <a:solidFill>
                <a:srgbClr val="FFFFFF"/>
              </a:solidFill>
              <a:latin typeface="Baron"/>
            </a:endParaRPr>
          </a:p>
          <a:p>
            <a:pPr marL="639511" lvl="1" indent="-319756">
              <a:lnSpc>
                <a:spcPts val="4146"/>
              </a:lnSpc>
              <a:buFont typeface="Arial"/>
              <a:buChar char="•"/>
            </a:pPr>
            <a:r>
              <a:rPr lang="en-US" sz="2962" dirty="0" err="1">
                <a:solidFill>
                  <a:srgbClr val="FFFFFF"/>
                </a:solidFill>
                <a:latin typeface="Baron"/>
              </a:rPr>
              <a:t>экологически</a:t>
            </a:r>
            <a:r>
              <a:rPr lang="en-US" sz="2962" dirty="0">
                <a:solidFill>
                  <a:srgbClr val="FFFFFF"/>
                </a:solidFill>
                <a:latin typeface="Baron"/>
              </a:rPr>
              <a:t> </a:t>
            </a:r>
            <a:r>
              <a:rPr lang="en-US" sz="2962" dirty="0" err="1">
                <a:solidFill>
                  <a:srgbClr val="FFFFFF"/>
                </a:solidFill>
                <a:latin typeface="Baron"/>
              </a:rPr>
              <a:t>осознанным</a:t>
            </a:r>
            <a:r>
              <a:rPr lang="en-US" sz="2962" dirty="0">
                <a:solidFill>
                  <a:srgbClr val="FFFFFF"/>
                </a:solidFill>
                <a:latin typeface="Baron"/>
              </a:rPr>
              <a:t> </a:t>
            </a:r>
            <a:r>
              <a:rPr lang="en-US" sz="2962" dirty="0" err="1">
                <a:solidFill>
                  <a:srgbClr val="FFFFFF"/>
                </a:solidFill>
                <a:latin typeface="Baron"/>
              </a:rPr>
              <a:t>потребителям</a:t>
            </a:r>
            <a:r>
              <a:rPr lang="en-US" sz="2962" dirty="0">
                <a:solidFill>
                  <a:srgbClr val="FFFFFF"/>
                </a:solidFill>
                <a:latin typeface="Baron"/>
              </a:rPr>
              <a:t>, </a:t>
            </a:r>
            <a:r>
              <a:rPr lang="en-US" sz="2962" dirty="0" err="1">
                <a:solidFill>
                  <a:srgbClr val="FFFFFF"/>
                </a:solidFill>
                <a:latin typeface="Baron"/>
              </a:rPr>
              <a:t>которые</a:t>
            </a:r>
            <a:r>
              <a:rPr lang="en-US" sz="2962" dirty="0">
                <a:solidFill>
                  <a:srgbClr val="FFFFFF"/>
                </a:solidFill>
                <a:latin typeface="Baron"/>
              </a:rPr>
              <a:t> </a:t>
            </a:r>
            <a:r>
              <a:rPr lang="en-US" sz="2962" dirty="0" err="1">
                <a:solidFill>
                  <a:srgbClr val="FFFFFF"/>
                </a:solidFill>
                <a:latin typeface="Baron"/>
              </a:rPr>
              <a:t>стремятся</a:t>
            </a:r>
            <a:r>
              <a:rPr lang="en-US" sz="2962" dirty="0">
                <a:solidFill>
                  <a:srgbClr val="FFFFFF"/>
                </a:solidFill>
                <a:latin typeface="Baron"/>
              </a:rPr>
              <a:t> </a:t>
            </a:r>
            <a:r>
              <a:rPr lang="en-US" sz="2962" dirty="0" err="1">
                <a:solidFill>
                  <a:srgbClr val="FFFFFF"/>
                </a:solidFill>
                <a:latin typeface="Baron"/>
              </a:rPr>
              <a:t>приобретать</a:t>
            </a:r>
            <a:r>
              <a:rPr lang="en-US" sz="2962" dirty="0">
                <a:solidFill>
                  <a:srgbClr val="FFFFFF"/>
                </a:solidFill>
                <a:latin typeface="Baron"/>
              </a:rPr>
              <a:t> </a:t>
            </a:r>
            <a:r>
              <a:rPr lang="en-US" sz="2962" dirty="0" err="1">
                <a:solidFill>
                  <a:srgbClr val="FFFFFF"/>
                </a:solidFill>
                <a:latin typeface="Baron"/>
              </a:rPr>
              <a:t>продукты</a:t>
            </a:r>
            <a:r>
              <a:rPr lang="en-US" sz="2962" dirty="0">
                <a:solidFill>
                  <a:srgbClr val="FFFFFF"/>
                </a:solidFill>
                <a:latin typeface="Baron"/>
              </a:rPr>
              <a:t> с </a:t>
            </a:r>
            <a:r>
              <a:rPr lang="en-US" sz="2962" dirty="0" err="1">
                <a:solidFill>
                  <a:srgbClr val="FFFFFF"/>
                </a:solidFill>
                <a:latin typeface="Baron"/>
              </a:rPr>
              <a:t>минимальным</a:t>
            </a:r>
            <a:r>
              <a:rPr lang="en-US" sz="2962" dirty="0">
                <a:solidFill>
                  <a:srgbClr val="FFFFFF"/>
                </a:solidFill>
                <a:latin typeface="Baron"/>
              </a:rPr>
              <a:t> </a:t>
            </a:r>
            <a:r>
              <a:rPr lang="en-US" sz="2962" dirty="0" err="1">
                <a:solidFill>
                  <a:srgbClr val="FFFFFF"/>
                </a:solidFill>
                <a:latin typeface="Baron"/>
              </a:rPr>
              <a:t>отрицательным</a:t>
            </a:r>
            <a:r>
              <a:rPr lang="en-US" sz="2962" dirty="0">
                <a:solidFill>
                  <a:srgbClr val="FFFFFF"/>
                </a:solidFill>
                <a:latin typeface="Baron"/>
              </a:rPr>
              <a:t> </a:t>
            </a:r>
            <a:r>
              <a:rPr lang="en-US" sz="2962" dirty="0" err="1">
                <a:solidFill>
                  <a:srgbClr val="FFFFFF"/>
                </a:solidFill>
                <a:latin typeface="Baron"/>
              </a:rPr>
              <a:t>воздействием</a:t>
            </a:r>
            <a:r>
              <a:rPr lang="en-US" sz="2962" dirty="0">
                <a:solidFill>
                  <a:srgbClr val="FFFFFF"/>
                </a:solidFill>
                <a:latin typeface="Baron"/>
              </a:rPr>
              <a:t> </a:t>
            </a:r>
            <a:r>
              <a:rPr lang="en-US" sz="2962" dirty="0" err="1">
                <a:solidFill>
                  <a:srgbClr val="FFFFFF"/>
                </a:solidFill>
                <a:latin typeface="Baron"/>
              </a:rPr>
              <a:t>на</a:t>
            </a:r>
            <a:r>
              <a:rPr lang="en-US" sz="2962" dirty="0">
                <a:solidFill>
                  <a:srgbClr val="FFFFFF"/>
                </a:solidFill>
                <a:latin typeface="Baron"/>
              </a:rPr>
              <a:t> </a:t>
            </a:r>
            <a:r>
              <a:rPr lang="en-US" sz="2962" dirty="0" err="1">
                <a:solidFill>
                  <a:srgbClr val="FFFFFF"/>
                </a:solidFill>
                <a:latin typeface="Baron"/>
              </a:rPr>
              <a:t>окружающую</a:t>
            </a:r>
            <a:r>
              <a:rPr lang="en-US" sz="2962" dirty="0">
                <a:solidFill>
                  <a:srgbClr val="FFFFFF"/>
                </a:solidFill>
                <a:latin typeface="Baron"/>
              </a:rPr>
              <a:t> </a:t>
            </a:r>
            <a:r>
              <a:rPr lang="en-US" sz="2962" dirty="0" err="1">
                <a:solidFill>
                  <a:srgbClr val="FFFFFF"/>
                </a:solidFill>
                <a:latin typeface="Baron"/>
              </a:rPr>
              <a:t>среду</a:t>
            </a:r>
            <a:endParaRPr lang="en-US" sz="2962" dirty="0">
              <a:solidFill>
                <a:srgbClr val="FFFFFF"/>
              </a:solidFill>
              <a:latin typeface="Baron"/>
            </a:endParaRPr>
          </a:p>
          <a:p>
            <a:pPr>
              <a:lnSpc>
                <a:spcPts val="4146"/>
              </a:lnSpc>
              <a:spcBef>
                <a:spcPct val="0"/>
              </a:spcBef>
            </a:pPr>
            <a:endParaRPr lang="en-US" sz="2962" dirty="0">
              <a:solidFill>
                <a:srgbClr val="FFFFFF"/>
              </a:solidFill>
              <a:latin typeface="Baron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66024" y="2121700"/>
            <a:ext cx="3572741" cy="495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26"/>
              </a:lnSpc>
            </a:pPr>
            <a:r>
              <a:rPr lang="en-US" sz="3271" dirty="0" err="1">
                <a:solidFill>
                  <a:srgbClr val="664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Потребителям</a:t>
            </a:r>
            <a:r>
              <a:rPr lang="en-US" sz="3271" dirty="0">
                <a:solidFill>
                  <a:srgbClr val="664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5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525378" y="-4959705"/>
            <a:ext cx="40944222" cy="19316187"/>
            <a:chOff x="0" y="0"/>
            <a:chExt cx="54592296" cy="25754916"/>
          </a:xfrm>
        </p:grpSpPr>
        <p:sp>
          <p:nvSpPr>
            <p:cNvPr id="3" name="Freeform 3"/>
            <p:cNvSpPr/>
            <p:nvPr/>
          </p:nvSpPr>
          <p:spPr>
            <a:xfrm>
              <a:off x="19437076" y="5217202"/>
              <a:ext cx="19794344" cy="10077121"/>
            </a:xfrm>
            <a:custGeom>
              <a:avLst/>
              <a:gdLst/>
              <a:ahLst/>
              <a:cxnLst/>
              <a:rect l="l" t="t" r="r" b="b"/>
              <a:pathLst>
                <a:path w="19794344" h="10077121">
                  <a:moveTo>
                    <a:pt x="0" y="0"/>
                  </a:moveTo>
                  <a:lnTo>
                    <a:pt x="19794343" y="0"/>
                  </a:lnTo>
                  <a:lnTo>
                    <a:pt x="19794343" y="10077121"/>
                  </a:lnTo>
                  <a:lnTo>
                    <a:pt x="0" y="100771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15417779" y="10363231"/>
              <a:ext cx="19794344" cy="10077121"/>
            </a:xfrm>
            <a:custGeom>
              <a:avLst/>
              <a:gdLst/>
              <a:ahLst/>
              <a:cxnLst/>
              <a:rect l="l" t="t" r="r" b="b"/>
              <a:pathLst>
                <a:path w="19794344" h="10077121">
                  <a:moveTo>
                    <a:pt x="0" y="0"/>
                  </a:moveTo>
                  <a:lnTo>
                    <a:pt x="19794344" y="0"/>
                  </a:lnTo>
                  <a:lnTo>
                    <a:pt x="19794344" y="10077120"/>
                  </a:lnTo>
                  <a:lnTo>
                    <a:pt x="0" y="1007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10730735" y="15677796"/>
              <a:ext cx="19794344" cy="10077121"/>
            </a:xfrm>
            <a:custGeom>
              <a:avLst/>
              <a:gdLst/>
              <a:ahLst/>
              <a:cxnLst/>
              <a:rect l="l" t="t" r="r" b="b"/>
              <a:pathLst>
                <a:path w="19794344" h="10077121">
                  <a:moveTo>
                    <a:pt x="0" y="0"/>
                  </a:moveTo>
                  <a:lnTo>
                    <a:pt x="19794344" y="0"/>
                  </a:lnTo>
                  <a:lnTo>
                    <a:pt x="19794344" y="10077120"/>
                  </a:lnTo>
                  <a:lnTo>
                    <a:pt x="0" y="1007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34797952" y="15528791"/>
              <a:ext cx="19794344" cy="10077121"/>
            </a:xfrm>
            <a:custGeom>
              <a:avLst/>
              <a:gdLst/>
              <a:ahLst/>
              <a:cxnLst/>
              <a:rect l="l" t="t" r="r" b="b"/>
              <a:pathLst>
                <a:path w="19794344" h="10077121">
                  <a:moveTo>
                    <a:pt x="0" y="0"/>
                  </a:moveTo>
                  <a:lnTo>
                    <a:pt x="19794344" y="0"/>
                  </a:lnTo>
                  <a:lnTo>
                    <a:pt x="19794344" y="10077121"/>
                  </a:lnTo>
                  <a:lnTo>
                    <a:pt x="0" y="100771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19794344" cy="10077121"/>
            </a:xfrm>
            <a:custGeom>
              <a:avLst/>
              <a:gdLst/>
              <a:ahLst/>
              <a:cxnLst/>
              <a:rect l="l" t="t" r="r" b="b"/>
              <a:pathLst>
                <a:path w="19794344" h="10077121">
                  <a:moveTo>
                    <a:pt x="0" y="0"/>
                  </a:moveTo>
                  <a:lnTo>
                    <a:pt x="19794344" y="0"/>
                  </a:lnTo>
                  <a:lnTo>
                    <a:pt x="19794344" y="10077121"/>
                  </a:lnTo>
                  <a:lnTo>
                    <a:pt x="0" y="100771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8" name="Group 8"/>
          <p:cNvGrpSpPr/>
          <p:nvPr/>
        </p:nvGrpSpPr>
        <p:grpSpPr>
          <a:xfrm>
            <a:off x="-669796" y="441797"/>
            <a:ext cx="15275709" cy="9403406"/>
            <a:chOff x="0" y="0"/>
            <a:chExt cx="3936862" cy="242345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936862" cy="2423450"/>
            </a:xfrm>
            <a:custGeom>
              <a:avLst/>
              <a:gdLst/>
              <a:ahLst/>
              <a:cxnLst/>
              <a:rect l="l" t="t" r="r" b="b"/>
              <a:pathLst>
                <a:path w="3936862" h="2423450">
                  <a:moveTo>
                    <a:pt x="3812402" y="2423450"/>
                  </a:moveTo>
                  <a:lnTo>
                    <a:pt x="124460" y="2423450"/>
                  </a:lnTo>
                  <a:cubicBezTo>
                    <a:pt x="55880" y="2423450"/>
                    <a:pt x="0" y="2367570"/>
                    <a:pt x="0" y="229899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812402" y="0"/>
                  </a:lnTo>
                  <a:cubicBezTo>
                    <a:pt x="3880982" y="0"/>
                    <a:pt x="3936862" y="55880"/>
                    <a:pt x="3936862" y="124460"/>
                  </a:cubicBezTo>
                  <a:lnTo>
                    <a:pt x="3936862" y="2298990"/>
                  </a:lnTo>
                  <a:cubicBezTo>
                    <a:pt x="3936862" y="2367570"/>
                    <a:pt x="3880982" y="2423450"/>
                    <a:pt x="3812402" y="2423450"/>
                  </a:cubicBezTo>
                  <a:close/>
                </a:path>
              </a:pathLst>
            </a:custGeom>
            <a:solidFill>
              <a:srgbClr val="906F3F"/>
            </a:solidFill>
          </p:spPr>
        </p:sp>
      </p:grpSp>
      <p:sp>
        <p:nvSpPr>
          <p:cNvPr id="10" name="Freeform 10"/>
          <p:cNvSpPr/>
          <p:nvPr/>
        </p:nvSpPr>
        <p:spPr>
          <a:xfrm>
            <a:off x="3904693" y="4556771"/>
            <a:ext cx="4944277" cy="4944277"/>
          </a:xfrm>
          <a:custGeom>
            <a:avLst/>
            <a:gdLst/>
            <a:ahLst/>
            <a:cxnLst/>
            <a:rect l="l" t="t" r="r" b="b"/>
            <a:pathLst>
              <a:path w="4944277" h="4944277">
                <a:moveTo>
                  <a:pt x="0" y="0"/>
                </a:moveTo>
                <a:lnTo>
                  <a:pt x="4944277" y="0"/>
                </a:lnTo>
                <a:lnTo>
                  <a:pt x="4944277" y="4944277"/>
                </a:lnTo>
                <a:lnTo>
                  <a:pt x="0" y="494427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1233819" y="888924"/>
            <a:ext cx="2327435" cy="2124313"/>
          </a:xfrm>
          <a:custGeom>
            <a:avLst/>
            <a:gdLst/>
            <a:ahLst/>
            <a:cxnLst/>
            <a:rect l="l" t="t" r="r" b="b"/>
            <a:pathLst>
              <a:path w="2327435" h="2124313">
                <a:moveTo>
                  <a:pt x="0" y="0"/>
                </a:moveTo>
                <a:lnTo>
                  <a:pt x="2327435" y="0"/>
                </a:lnTo>
                <a:lnTo>
                  <a:pt x="2327435" y="2124313"/>
                </a:lnTo>
                <a:lnTo>
                  <a:pt x="0" y="212431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2449146" y="8904595"/>
            <a:ext cx="1768343" cy="1881216"/>
          </a:xfrm>
          <a:custGeom>
            <a:avLst/>
            <a:gdLst/>
            <a:ahLst/>
            <a:cxnLst/>
            <a:rect l="l" t="t" r="r" b="b"/>
            <a:pathLst>
              <a:path w="1768343" h="1881216">
                <a:moveTo>
                  <a:pt x="0" y="0"/>
                </a:moveTo>
                <a:lnTo>
                  <a:pt x="1768343" y="0"/>
                </a:lnTo>
                <a:lnTo>
                  <a:pt x="1768343" y="1881216"/>
                </a:lnTo>
                <a:lnTo>
                  <a:pt x="0" y="188121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5090183" y="3533596"/>
            <a:ext cx="2169117" cy="1881216"/>
          </a:xfrm>
          <a:custGeom>
            <a:avLst/>
            <a:gdLst/>
            <a:ahLst/>
            <a:cxnLst/>
            <a:rect l="l" t="t" r="r" b="b"/>
            <a:pathLst>
              <a:path w="2169117" h="1881216">
                <a:moveTo>
                  <a:pt x="0" y="0"/>
                </a:moveTo>
                <a:lnTo>
                  <a:pt x="2169117" y="0"/>
                </a:lnTo>
                <a:lnTo>
                  <a:pt x="2169117" y="1881216"/>
                </a:lnTo>
                <a:lnTo>
                  <a:pt x="0" y="188121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1443030">
            <a:off x="8649949" y="8549740"/>
            <a:ext cx="2189482" cy="1787414"/>
          </a:xfrm>
          <a:custGeom>
            <a:avLst/>
            <a:gdLst/>
            <a:ahLst/>
            <a:cxnLst/>
            <a:rect l="l" t="t" r="r" b="b"/>
            <a:pathLst>
              <a:path w="2189482" h="1787414">
                <a:moveTo>
                  <a:pt x="0" y="0"/>
                </a:moveTo>
                <a:lnTo>
                  <a:pt x="2189482" y="0"/>
                </a:lnTo>
                <a:lnTo>
                  <a:pt x="2189482" y="1787414"/>
                </a:lnTo>
                <a:lnTo>
                  <a:pt x="0" y="178741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671220" y="2009437"/>
            <a:ext cx="9752993" cy="24573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2799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en-US" sz="2799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контексте</a:t>
            </a:r>
            <a:r>
              <a:rPr lang="en-US" sz="2799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своего</a:t>
            </a:r>
            <a:r>
              <a:rPr lang="en-US" sz="2799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мобильного</a:t>
            </a:r>
            <a:r>
              <a:rPr lang="en-US" sz="2799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приложения</a:t>
            </a:r>
            <a:r>
              <a:rPr lang="en-US" sz="2799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</a:t>
            </a:r>
            <a:r>
              <a:rPr lang="en-US" sz="2799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решили</a:t>
            </a:r>
            <a:r>
              <a:rPr lang="en-US" sz="2799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использовать</a:t>
            </a:r>
            <a:r>
              <a:rPr lang="en-US" sz="2799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маркетинговый</a:t>
            </a:r>
            <a:r>
              <a:rPr lang="en-US" sz="2799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комплекс</a:t>
            </a:r>
            <a:r>
              <a:rPr lang="en-US" sz="2799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4р. </a:t>
            </a:r>
          </a:p>
          <a:p>
            <a:pPr>
              <a:lnSpc>
                <a:spcPts val="3919"/>
              </a:lnSpc>
            </a:pPr>
            <a:endParaRPr lang="en-US" sz="2799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4519" lvl="1" indent="-302260">
              <a:lnSpc>
                <a:spcPts val="3919"/>
              </a:lnSpc>
              <a:buFont typeface="Arial"/>
              <a:buChar char="•"/>
            </a:pPr>
            <a:r>
              <a:rPr lang="en-US" sz="2799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4P (4-пи) — </a:t>
            </a:r>
            <a:r>
              <a:rPr lang="en-US" sz="2799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классический</a:t>
            </a:r>
            <a:r>
              <a:rPr lang="en-US" sz="2799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комплекс</a:t>
            </a:r>
            <a:r>
              <a:rPr lang="en-US" sz="2799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799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представляющий</a:t>
            </a:r>
            <a:r>
              <a:rPr lang="en-US" sz="2799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собой</a:t>
            </a:r>
            <a:r>
              <a:rPr lang="en-US" sz="2799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чек-лист</a:t>
            </a:r>
            <a:r>
              <a:rPr lang="en-US" sz="2799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</a:t>
            </a:r>
            <a:r>
              <a:rPr lang="en-US" sz="2799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успешного</a:t>
            </a:r>
            <a:r>
              <a:rPr lang="en-US" sz="2799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продвижения</a:t>
            </a:r>
            <a:r>
              <a:rPr lang="en-US" sz="2799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продукта</a:t>
            </a:r>
            <a:endParaRPr lang="en-US" sz="2799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240572" y="6671349"/>
            <a:ext cx="3391447" cy="938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 err="1">
                <a:solidFill>
                  <a:srgbClr val="FFFFFF"/>
                </a:solidFill>
                <a:latin typeface="Arial Black" panose="020B0A04020102020204" pitchFamily="34" charset="0"/>
              </a:rPr>
              <a:t>Продукт</a:t>
            </a:r>
            <a:endParaRPr lang="en-US" sz="3399" dirty="0">
              <a:solidFill>
                <a:srgbClr val="FFFFFF"/>
              </a:solidFill>
              <a:latin typeface="Arial Black" panose="020B0A04020102020204" pitchFamily="34" charset="0"/>
            </a:endParaRPr>
          </a:p>
          <a:p>
            <a:pPr algn="ctr">
              <a:lnSpc>
                <a:spcPts val="1960"/>
              </a:lnSpc>
              <a:spcBef>
                <a:spcPct val="0"/>
              </a:spcBef>
            </a:pPr>
            <a:endParaRPr lang="en-US" sz="3399" dirty="0">
              <a:solidFill>
                <a:srgbClr val="FFFFFF"/>
              </a:solidFill>
              <a:latin typeface="Peace Sans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9898058" y="6371312"/>
            <a:ext cx="3391447" cy="15383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 err="1">
                <a:solidFill>
                  <a:srgbClr val="FFFFFF"/>
                </a:solidFill>
                <a:latin typeface="Arial Black" panose="020B0A04020102020204" pitchFamily="34" charset="0"/>
              </a:rPr>
              <a:t>Место</a:t>
            </a:r>
            <a:r>
              <a:rPr lang="en-US" sz="3399" dirty="0">
                <a:solidFill>
                  <a:srgbClr val="FFFFFF"/>
                </a:solidFill>
                <a:latin typeface="Arial Black" panose="020B0A04020102020204" pitchFamily="34" charset="0"/>
              </a:rPr>
              <a:t> </a:t>
            </a:r>
            <a:r>
              <a:rPr lang="en-US" sz="3399" dirty="0" err="1" smtClean="0">
                <a:solidFill>
                  <a:srgbClr val="FFFFFF"/>
                </a:solidFill>
                <a:latin typeface="Arial Black" panose="020B0A04020102020204" pitchFamily="34" charset="0"/>
              </a:rPr>
              <a:t>продажи</a:t>
            </a:r>
            <a:endParaRPr lang="en-US" sz="3399" dirty="0">
              <a:solidFill>
                <a:srgbClr val="FFFFFF"/>
              </a:solidFill>
              <a:latin typeface="Arial Black" panose="020B0A04020102020204" pitchFamily="34" charset="0"/>
            </a:endParaRPr>
          </a:p>
          <a:p>
            <a:pPr algn="ctr">
              <a:lnSpc>
                <a:spcPts val="1960"/>
              </a:lnSpc>
              <a:spcBef>
                <a:spcPct val="0"/>
              </a:spcBef>
            </a:pPr>
            <a:endParaRPr lang="en-US" sz="3399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Freeform 18"/>
          <p:cNvSpPr/>
          <p:nvPr/>
        </p:nvSpPr>
        <p:spPr>
          <a:xfrm>
            <a:off x="9085402" y="4625930"/>
            <a:ext cx="4944277" cy="4944277"/>
          </a:xfrm>
          <a:custGeom>
            <a:avLst/>
            <a:gdLst/>
            <a:ahLst/>
            <a:cxnLst/>
            <a:rect l="l" t="t" r="r" b="b"/>
            <a:pathLst>
              <a:path w="4944277" h="4944277">
                <a:moveTo>
                  <a:pt x="0" y="0"/>
                </a:moveTo>
                <a:lnTo>
                  <a:pt x="4944277" y="0"/>
                </a:lnTo>
                <a:lnTo>
                  <a:pt x="4944277" y="4944277"/>
                </a:lnTo>
                <a:lnTo>
                  <a:pt x="0" y="494427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-485291" y="4676277"/>
            <a:ext cx="4944277" cy="4944277"/>
          </a:xfrm>
          <a:custGeom>
            <a:avLst/>
            <a:gdLst/>
            <a:ahLst/>
            <a:cxnLst/>
            <a:rect l="l" t="t" r="r" b="b"/>
            <a:pathLst>
              <a:path w="4944277" h="4944277">
                <a:moveTo>
                  <a:pt x="0" y="0"/>
                </a:moveTo>
                <a:lnTo>
                  <a:pt x="4944277" y="0"/>
                </a:lnTo>
                <a:lnTo>
                  <a:pt x="4944277" y="4944277"/>
                </a:lnTo>
                <a:lnTo>
                  <a:pt x="0" y="494427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rot="-2633975">
            <a:off x="2885234" y="4893638"/>
            <a:ext cx="2038943" cy="2057400"/>
          </a:xfrm>
          <a:custGeom>
            <a:avLst/>
            <a:gdLst/>
            <a:ahLst/>
            <a:cxnLst/>
            <a:rect l="l" t="t" r="r" b="b"/>
            <a:pathLst>
              <a:path w="2038943" h="2057400">
                <a:moveTo>
                  <a:pt x="0" y="0"/>
                </a:moveTo>
                <a:lnTo>
                  <a:pt x="2038943" y="0"/>
                </a:lnTo>
                <a:lnTo>
                  <a:pt x="2038943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572480" y="729225"/>
            <a:ext cx="9046188" cy="1221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655"/>
              </a:lnSpc>
            </a:pPr>
            <a:r>
              <a:rPr lang="en-US" sz="8045" dirty="0" err="1">
                <a:solidFill>
                  <a:srgbClr val="FFFFFF"/>
                </a:solidFill>
                <a:latin typeface="Arial Black" panose="020B0A04020102020204" pitchFamily="34" charset="0"/>
              </a:rPr>
              <a:t>Бизнес-модель</a:t>
            </a:r>
            <a:endParaRPr lang="en-US" sz="8045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5352589" y="6371312"/>
            <a:ext cx="2048484" cy="15542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 err="1">
                <a:solidFill>
                  <a:srgbClr val="FFFFFF"/>
                </a:solidFill>
                <a:latin typeface="Arial Black" panose="020B0A04020102020204" pitchFamily="34" charset="0"/>
              </a:rPr>
              <a:t>Продви-жение</a:t>
            </a:r>
            <a:endParaRPr lang="en-US" sz="3399" dirty="0">
              <a:solidFill>
                <a:srgbClr val="FFFFFF"/>
              </a:solidFill>
              <a:latin typeface="Arial Black" panose="020B0A04020102020204" pitchFamily="34" charset="0"/>
            </a:endParaRPr>
          </a:p>
          <a:p>
            <a:pPr algn="ctr">
              <a:lnSpc>
                <a:spcPts val="1960"/>
              </a:lnSpc>
              <a:spcBef>
                <a:spcPct val="0"/>
              </a:spcBef>
            </a:pPr>
            <a:endParaRPr lang="en-US" sz="3399" dirty="0">
              <a:solidFill>
                <a:srgbClr val="FFFFFF"/>
              </a:solidFill>
              <a:latin typeface="Peace Sans"/>
            </a:endParaRPr>
          </a:p>
        </p:txBody>
      </p:sp>
      <p:sp>
        <p:nvSpPr>
          <p:cNvPr id="23" name="Freeform 23"/>
          <p:cNvSpPr/>
          <p:nvPr/>
        </p:nvSpPr>
        <p:spPr>
          <a:xfrm rot="-2633975">
            <a:off x="7956859" y="5078702"/>
            <a:ext cx="2038943" cy="2057400"/>
          </a:xfrm>
          <a:custGeom>
            <a:avLst/>
            <a:gdLst/>
            <a:ahLst/>
            <a:cxnLst/>
            <a:rect l="l" t="t" r="r" b="b"/>
            <a:pathLst>
              <a:path w="2038943" h="2057400">
                <a:moveTo>
                  <a:pt x="0" y="0"/>
                </a:moveTo>
                <a:lnTo>
                  <a:pt x="2038943" y="0"/>
                </a:lnTo>
                <a:lnTo>
                  <a:pt x="2038943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06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311575" y="-7122311"/>
            <a:ext cx="18535030" cy="1853503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64C25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5807335" y="6739138"/>
            <a:ext cx="4343839" cy="4114800"/>
          </a:xfrm>
          <a:custGeom>
            <a:avLst/>
            <a:gdLst/>
            <a:ahLst/>
            <a:cxnLst/>
            <a:rect l="l" t="t" r="r" b="b"/>
            <a:pathLst>
              <a:path w="4343839" h="4114800">
                <a:moveTo>
                  <a:pt x="0" y="0"/>
                </a:moveTo>
                <a:lnTo>
                  <a:pt x="4343838" y="0"/>
                </a:lnTo>
                <a:lnTo>
                  <a:pt x="434383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985585" y="-3086100"/>
            <a:ext cx="4343839" cy="4114800"/>
          </a:xfrm>
          <a:custGeom>
            <a:avLst/>
            <a:gdLst/>
            <a:ahLst/>
            <a:cxnLst/>
            <a:rect l="l" t="t" r="r" b="b"/>
            <a:pathLst>
              <a:path w="4343839" h="4114800">
                <a:moveTo>
                  <a:pt x="0" y="0"/>
                </a:moveTo>
                <a:lnTo>
                  <a:pt x="4343839" y="0"/>
                </a:lnTo>
                <a:lnTo>
                  <a:pt x="434383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8236380">
            <a:off x="6822227" y="9048534"/>
            <a:ext cx="4343839" cy="4114800"/>
          </a:xfrm>
          <a:custGeom>
            <a:avLst/>
            <a:gdLst/>
            <a:ahLst/>
            <a:cxnLst/>
            <a:rect l="l" t="t" r="r" b="b"/>
            <a:pathLst>
              <a:path w="4343839" h="4114800">
                <a:moveTo>
                  <a:pt x="0" y="0"/>
                </a:moveTo>
                <a:lnTo>
                  <a:pt x="4343839" y="0"/>
                </a:lnTo>
                <a:lnTo>
                  <a:pt x="434383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26366" y="469862"/>
            <a:ext cx="7691440" cy="13536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672"/>
              </a:lnSpc>
            </a:pPr>
            <a:r>
              <a:rPr lang="en-US" sz="8893" dirty="0" err="1">
                <a:solidFill>
                  <a:srgbClr val="FFFFFF"/>
                </a:solidFill>
                <a:latin typeface="Arial Black" panose="020B0A04020102020204" pitchFamily="34" charset="0"/>
              </a:rPr>
              <a:t>Продукт</a:t>
            </a:r>
            <a:endParaRPr lang="en-US" sz="8893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226366" y="2760574"/>
            <a:ext cx="14997089" cy="55588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29"/>
              </a:lnSpc>
            </a:pPr>
            <a:r>
              <a:rPr lang="en-US" sz="3521" dirty="0" err="1">
                <a:solidFill>
                  <a:srgbClr val="FFFFFF"/>
                </a:solidFill>
                <a:latin typeface="Baron"/>
              </a:rPr>
              <a:t>Наше</a:t>
            </a:r>
            <a:r>
              <a:rPr lang="en-US" sz="3521" dirty="0">
                <a:solidFill>
                  <a:srgbClr val="FFFFFF"/>
                </a:solidFill>
                <a:latin typeface="Baron"/>
              </a:rPr>
              <a:t> </a:t>
            </a:r>
            <a:r>
              <a:rPr lang="en-US" sz="3521" dirty="0" err="1">
                <a:solidFill>
                  <a:srgbClr val="FFFFFF"/>
                </a:solidFill>
                <a:latin typeface="Baron"/>
              </a:rPr>
              <a:t>мобильное</a:t>
            </a:r>
            <a:r>
              <a:rPr lang="en-US" sz="3521" dirty="0">
                <a:solidFill>
                  <a:srgbClr val="FFFFFF"/>
                </a:solidFill>
                <a:latin typeface="Baron"/>
              </a:rPr>
              <a:t> </a:t>
            </a:r>
            <a:r>
              <a:rPr lang="en-US" sz="3521" dirty="0" err="1">
                <a:solidFill>
                  <a:srgbClr val="FFFFFF"/>
                </a:solidFill>
                <a:latin typeface="Baron"/>
              </a:rPr>
              <a:t>приложение</a:t>
            </a:r>
            <a:r>
              <a:rPr lang="en-US" sz="3521" dirty="0">
                <a:solidFill>
                  <a:srgbClr val="FFFFFF"/>
                </a:solidFill>
                <a:latin typeface="Baron"/>
              </a:rPr>
              <a:t> </a:t>
            </a:r>
            <a:r>
              <a:rPr lang="en-US" sz="3521" dirty="0" err="1">
                <a:solidFill>
                  <a:srgbClr val="FFFFFF"/>
                </a:solidFill>
                <a:latin typeface="Baron"/>
              </a:rPr>
              <a:t>имеет</a:t>
            </a:r>
            <a:r>
              <a:rPr lang="en-US" sz="3521" dirty="0">
                <a:solidFill>
                  <a:srgbClr val="FFFFFF"/>
                </a:solidFill>
                <a:latin typeface="Baron"/>
              </a:rPr>
              <a:t> </a:t>
            </a:r>
            <a:r>
              <a:rPr lang="en-US" sz="3521" dirty="0" err="1">
                <a:solidFill>
                  <a:srgbClr val="FFFFFF"/>
                </a:solidFill>
                <a:latin typeface="Baron"/>
              </a:rPr>
              <a:t>оригинальный</a:t>
            </a:r>
            <a:r>
              <a:rPr lang="en-US" sz="3521" dirty="0">
                <a:solidFill>
                  <a:srgbClr val="FFFFFF"/>
                </a:solidFill>
                <a:latin typeface="Baron"/>
              </a:rPr>
              <a:t> </a:t>
            </a:r>
            <a:r>
              <a:rPr lang="en-US" sz="3521" dirty="0" err="1">
                <a:solidFill>
                  <a:srgbClr val="FFFFFF"/>
                </a:solidFill>
                <a:latin typeface="Baron"/>
              </a:rPr>
              <a:t>логотип</a:t>
            </a:r>
            <a:r>
              <a:rPr lang="en-US" sz="3521" dirty="0">
                <a:solidFill>
                  <a:srgbClr val="FFFFFF"/>
                </a:solidFill>
                <a:latin typeface="Baron"/>
              </a:rPr>
              <a:t> и </a:t>
            </a:r>
            <a:r>
              <a:rPr lang="en-US" sz="3521" dirty="0" err="1">
                <a:solidFill>
                  <a:srgbClr val="FFFFFF"/>
                </a:solidFill>
                <a:latin typeface="Baron"/>
              </a:rPr>
              <a:t>довольно</a:t>
            </a:r>
            <a:r>
              <a:rPr lang="en-US" sz="3521" dirty="0">
                <a:solidFill>
                  <a:srgbClr val="FFFFFF"/>
                </a:solidFill>
                <a:latin typeface="Baron"/>
              </a:rPr>
              <a:t> </a:t>
            </a:r>
            <a:r>
              <a:rPr lang="en-US" sz="3521" dirty="0" err="1">
                <a:solidFill>
                  <a:srgbClr val="FFFFFF"/>
                </a:solidFill>
                <a:latin typeface="Baron"/>
              </a:rPr>
              <a:t>простое</a:t>
            </a:r>
            <a:r>
              <a:rPr lang="en-US" sz="3521" dirty="0">
                <a:solidFill>
                  <a:srgbClr val="FFFFFF"/>
                </a:solidFill>
                <a:latin typeface="Baron"/>
              </a:rPr>
              <a:t> и </a:t>
            </a:r>
            <a:r>
              <a:rPr lang="en-US" sz="3521" dirty="0" err="1">
                <a:solidFill>
                  <a:srgbClr val="FFFFFF"/>
                </a:solidFill>
                <a:latin typeface="Baron"/>
              </a:rPr>
              <a:t>запоминающееся</a:t>
            </a:r>
            <a:r>
              <a:rPr lang="en-US" sz="3521" dirty="0">
                <a:solidFill>
                  <a:srgbClr val="FFFFFF"/>
                </a:solidFill>
                <a:latin typeface="Baron"/>
              </a:rPr>
              <a:t> </a:t>
            </a:r>
            <a:r>
              <a:rPr lang="en-US" sz="3521" dirty="0" err="1">
                <a:solidFill>
                  <a:srgbClr val="FFFFFF"/>
                </a:solidFill>
                <a:latin typeface="Baron"/>
              </a:rPr>
              <a:t>название</a:t>
            </a:r>
            <a:r>
              <a:rPr lang="en-US" sz="3521" dirty="0">
                <a:solidFill>
                  <a:srgbClr val="FFFFFF"/>
                </a:solidFill>
                <a:latin typeface="Baron"/>
              </a:rPr>
              <a:t>, </a:t>
            </a:r>
            <a:r>
              <a:rPr lang="en-US" sz="3521" dirty="0" err="1">
                <a:solidFill>
                  <a:srgbClr val="FFFFFF"/>
                </a:solidFill>
                <a:latin typeface="Baron"/>
              </a:rPr>
              <a:t>что</a:t>
            </a:r>
            <a:r>
              <a:rPr lang="en-US" sz="3521" dirty="0">
                <a:solidFill>
                  <a:srgbClr val="FFFFFF"/>
                </a:solidFill>
                <a:latin typeface="Baron"/>
              </a:rPr>
              <a:t> </a:t>
            </a:r>
            <a:r>
              <a:rPr lang="en-US" sz="3521" dirty="0" err="1">
                <a:solidFill>
                  <a:srgbClr val="FFFFFF"/>
                </a:solidFill>
                <a:latin typeface="Baron"/>
              </a:rPr>
              <a:t>потенциально</a:t>
            </a:r>
            <a:r>
              <a:rPr lang="en-US" sz="3521" dirty="0">
                <a:solidFill>
                  <a:srgbClr val="FFFFFF"/>
                </a:solidFill>
                <a:latin typeface="Baron"/>
              </a:rPr>
              <a:t> </a:t>
            </a:r>
            <a:r>
              <a:rPr lang="en-US" sz="3521" dirty="0" err="1">
                <a:solidFill>
                  <a:srgbClr val="FFFFFF"/>
                </a:solidFill>
                <a:latin typeface="Baron"/>
              </a:rPr>
              <a:t>привлечет</a:t>
            </a:r>
            <a:r>
              <a:rPr lang="en-US" sz="3521" dirty="0">
                <a:solidFill>
                  <a:srgbClr val="FFFFFF"/>
                </a:solidFill>
                <a:latin typeface="Baron"/>
              </a:rPr>
              <a:t> </a:t>
            </a:r>
            <a:r>
              <a:rPr lang="en-US" sz="3521" dirty="0" err="1">
                <a:solidFill>
                  <a:srgbClr val="FFFFFF"/>
                </a:solidFill>
                <a:latin typeface="Baron"/>
              </a:rPr>
              <a:t>довольно</a:t>
            </a:r>
            <a:r>
              <a:rPr lang="en-US" sz="3521" dirty="0">
                <a:solidFill>
                  <a:srgbClr val="FFFFFF"/>
                </a:solidFill>
                <a:latin typeface="Baron"/>
              </a:rPr>
              <a:t> </a:t>
            </a:r>
            <a:r>
              <a:rPr lang="en-US" sz="3521" dirty="0" err="1">
                <a:solidFill>
                  <a:srgbClr val="FFFFFF"/>
                </a:solidFill>
                <a:latin typeface="Baron"/>
              </a:rPr>
              <a:t>много</a:t>
            </a:r>
            <a:r>
              <a:rPr lang="en-US" sz="3521" dirty="0">
                <a:solidFill>
                  <a:srgbClr val="FFFFFF"/>
                </a:solidFill>
                <a:latin typeface="Baron"/>
              </a:rPr>
              <a:t> </a:t>
            </a:r>
            <a:r>
              <a:rPr lang="en-US" sz="3521" dirty="0" err="1">
                <a:solidFill>
                  <a:srgbClr val="FFFFFF"/>
                </a:solidFill>
                <a:latin typeface="Baron"/>
              </a:rPr>
              <a:t>клиентов</a:t>
            </a:r>
            <a:r>
              <a:rPr lang="en-US" sz="3521" dirty="0">
                <a:solidFill>
                  <a:srgbClr val="FFFFFF"/>
                </a:solidFill>
                <a:latin typeface="Baron"/>
              </a:rPr>
              <a:t> </a:t>
            </a:r>
            <a:r>
              <a:rPr lang="en-US" sz="3521" dirty="0" err="1">
                <a:solidFill>
                  <a:srgbClr val="FFFFFF"/>
                </a:solidFill>
                <a:latin typeface="Baron"/>
              </a:rPr>
              <a:t>уже</a:t>
            </a:r>
            <a:r>
              <a:rPr lang="en-US" sz="3521" dirty="0">
                <a:solidFill>
                  <a:srgbClr val="FFFFFF"/>
                </a:solidFill>
                <a:latin typeface="Baron"/>
              </a:rPr>
              <a:t> </a:t>
            </a:r>
            <a:r>
              <a:rPr lang="en-US" sz="3521" dirty="0" err="1">
                <a:solidFill>
                  <a:srgbClr val="FFFFFF"/>
                </a:solidFill>
                <a:latin typeface="Baron"/>
              </a:rPr>
              <a:t>за</a:t>
            </a:r>
            <a:r>
              <a:rPr lang="en-US" sz="3521" dirty="0">
                <a:solidFill>
                  <a:srgbClr val="FFFFFF"/>
                </a:solidFill>
                <a:latin typeface="Baron"/>
              </a:rPr>
              <a:t> </a:t>
            </a:r>
            <a:r>
              <a:rPr lang="en-US" sz="3521" dirty="0" err="1">
                <a:solidFill>
                  <a:srgbClr val="FFFFFF"/>
                </a:solidFill>
                <a:latin typeface="Baron"/>
              </a:rPr>
              <a:t>счет</a:t>
            </a:r>
            <a:r>
              <a:rPr lang="en-US" sz="3521" dirty="0">
                <a:solidFill>
                  <a:srgbClr val="FFFFFF"/>
                </a:solidFill>
                <a:latin typeface="Baron"/>
              </a:rPr>
              <a:t> </a:t>
            </a:r>
            <a:r>
              <a:rPr lang="en-US" sz="3521" dirty="0" err="1">
                <a:solidFill>
                  <a:srgbClr val="FFFFFF"/>
                </a:solidFill>
                <a:latin typeface="Baron"/>
              </a:rPr>
              <a:t>внешнего</a:t>
            </a:r>
            <a:r>
              <a:rPr lang="en-US" sz="3521" dirty="0">
                <a:solidFill>
                  <a:srgbClr val="FFFFFF"/>
                </a:solidFill>
                <a:latin typeface="Baron"/>
              </a:rPr>
              <a:t> </a:t>
            </a:r>
            <a:r>
              <a:rPr lang="en-US" sz="3521" dirty="0" err="1">
                <a:solidFill>
                  <a:srgbClr val="FFFFFF"/>
                </a:solidFill>
                <a:latin typeface="Baron"/>
              </a:rPr>
              <a:t>вида</a:t>
            </a:r>
            <a:r>
              <a:rPr lang="en-US" sz="3521" dirty="0">
                <a:solidFill>
                  <a:srgbClr val="FFFFFF"/>
                </a:solidFill>
                <a:latin typeface="Baron"/>
              </a:rPr>
              <a:t>.</a:t>
            </a:r>
          </a:p>
          <a:p>
            <a:pPr>
              <a:lnSpc>
                <a:spcPts val="4929"/>
              </a:lnSpc>
            </a:pPr>
            <a:endParaRPr lang="en-US" sz="3521" dirty="0">
              <a:solidFill>
                <a:srgbClr val="FFFFFF"/>
              </a:solidFill>
              <a:latin typeface="Baron"/>
            </a:endParaRPr>
          </a:p>
          <a:p>
            <a:pPr>
              <a:lnSpc>
                <a:spcPts val="4929"/>
              </a:lnSpc>
            </a:pPr>
            <a:r>
              <a:rPr lang="en-US" sz="3521" dirty="0" err="1">
                <a:solidFill>
                  <a:srgbClr val="FFFFFF"/>
                </a:solidFill>
                <a:latin typeface="Baron"/>
              </a:rPr>
              <a:t>Оно</a:t>
            </a:r>
            <a:r>
              <a:rPr lang="en-US" sz="3521" dirty="0">
                <a:solidFill>
                  <a:srgbClr val="FFFFFF"/>
                </a:solidFill>
                <a:latin typeface="Baron"/>
              </a:rPr>
              <a:t> </a:t>
            </a:r>
            <a:r>
              <a:rPr lang="en-US" sz="3521" dirty="0" err="1">
                <a:solidFill>
                  <a:srgbClr val="FFFFFF"/>
                </a:solidFill>
                <a:latin typeface="Baron"/>
              </a:rPr>
              <a:t>имеет</a:t>
            </a:r>
            <a:r>
              <a:rPr lang="en-US" sz="3521" dirty="0">
                <a:solidFill>
                  <a:srgbClr val="FFFFFF"/>
                </a:solidFill>
                <a:latin typeface="Baron"/>
              </a:rPr>
              <a:t> </a:t>
            </a:r>
            <a:r>
              <a:rPr lang="en-US" sz="3521" dirty="0" err="1">
                <a:solidFill>
                  <a:srgbClr val="FFFFFF"/>
                </a:solidFill>
                <a:latin typeface="Baron"/>
              </a:rPr>
              <a:t>довольно</a:t>
            </a:r>
            <a:r>
              <a:rPr lang="en-US" sz="3521" dirty="0">
                <a:solidFill>
                  <a:srgbClr val="FFFFFF"/>
                </a:solidFill>
                <a:latin typeface="Baron"/>
              </a:rPr>
              <a:t> </a:t>
            </a:r>
            <a:r>
              <a:rPr lang="en-US" sz="3521" dirty="0" err="1">
                <a:solidFill>
                  <a:srgbClr val="FFFFFF"/>
                </a:solidFill>
                <a:latin typeface="Baron"/>
              </a:rPr>
              <a:t>широкий</a:t>
            </a:r>
            <a:r>
              <a:rPr lang="en-US" sz="3521" dirty="0">
                <a:solidFill>
                  <a:srgbClr val="FFFFFF"/>
                </a:solidFill>
                <a:latin typeface="Baron"/>
              </a:rPr>
              <a:t> и </a:t>
            </a:r>
            <a:r>
              <a:rPr lang="en-US" sz="3521" dirty="0" err="1">
                <a:solidFill>
                  <a:srgbClr val="FFFFFF"/>
                </a:solidFill>
                <a:latin typeface="Baron"/>
              </a:rPr>
              <a:t>удобный</a:t>
            </a:r>
            <a:r>
              <a:rPr lang="en-US" sz="3521" dirty="0">
                <a:solidFill>
                  <a:srgbClr val="FFFFFF"/>
                </a:solidFill>
                <a:latin typeface="Baron"/>
              </a:rPr>
              <a:t> </a:t>
            </a:r>
            <a:r>
              <a:rPr lang="en-US" sz="3521" dirty="0" err="1">
                <a:solidFill>
                  <a:srgbClr val="FFFFFF"/>
                </a:solidFill>
                <a:latin typeface="Baron"/>
              </a:rPr>
              <a:t>функционал</a:t>
            </a:r>
            <a:r>
              <a:rPr lang="en-US" sz="3521" dirty="0">
                <a:solidFill>
                  <a:srgbClr val="FFFFFF"/>
                </a:solidFill>
                <a:latin typeface="Baron"/>
              </a:rPr>
              <a:t>, </a:t>
            </a:r>
            <a:r>
              <a:rPr lang="en-US" sz="3521" dirty="0" err="1">
                <a:solidFill>
                  <a:srgbClr val="FFFFFF"/>
                </a:solidFill>
                <a:latin typeface="Baron"/>
              </a:rPr>
              <a:t>что</a:t>
            </a:r>
            <a:r>
              <a:rPr lang="en-US" sz="3521" dirty="0">
                <a:solidFill>
                  <a:srgbClr val="FFFFFF"/>
                </a:solidFill>
                <a:latin typeface="Baron"/>
              </a:rPr>
              <a:t> </a:t>
            </a:r>
            <a:r>
              <a:rPr lang="en-US" sz="3521" dirty="0" err="1">
                <a:solidFill>
                  <a:srgbClr val="FFFFFF"/>
                </a:solidFill>
                <a:latin typeface="Baron"/>
              </a:rPr>
              <a:t>позволит</a:t>
            </a:r>
            <a:r>
              <a:rPr lang="en-US" sz="3521" dirty="0">
                <a:solidFill>
                  <a:srgbClr val="FFFFFF"/>
                </a:solidFill>
                <a:latin typeface="Baron"/>
              </a:rPr>
              <a:t> </a:t>
            </a:r>
            <a:r>
              <a:rPr lang="en-US" sz="3521" dirty="0" err="1">
                <a:solidFill>
                  <a:srgbClr val="FFFFFF"/>
                </a:solidFill>
                <a:latin typeface="Baron"/>
              </a:rPr>
              <a:t>каждому</a:t>
            </a:r>
            <a:r>
              <a:rPr lang="en-US" sz="3521" dirty="0">
                <a:solidFill>
                  <a:srgbClr val="FFFFFF"/>
                </a:solidFill>
                <a:latin typeface="Baron"/>
              </a:rPr>
              <a:t> </a:t>
            </a:r>
            <a:r>
              <a:rPr lang="en-US" sz="3521" dirty="0" err="1">
                <a:solidFill>
                  <a:srgbClr val="FFFFFF"/>
                </a:solidFill>
                <a:latin typeface="Baron"/>
              </a:rPr>
              <a:t>пользователю</a:t>
            </a:r>
            <a:r>
              <a:rPr lang="en-US" sz="3521" dirty="0">
                <a:solidFill>
                  <a:srgbClr val="FFFFFF"/>
                </a:solidFill>
                <a:latin typeface="Baron"/>
              </a:rPr>
              <a:t> </a:t>
            </a:r>
            <a:r>
              <a:rPr lang="en-US" sz="3521" dirty="0" err="1">
                <a:solidFill>
                  <a:srgbClr val="FFFFFF"/>
                </a:solidFill>
                <a:latin typeface="Baron"/>
              </a:rPr>
              <a:t>найти</a:t>
            </a:r>
            <a:r>
              <a:rPr lang="en-US" sz="3521" dirty="0">
                <a:solidFill>
                  <a:srgbClr val="FFFFFF"/>
                </a:solidFill>
                <a:latin typeface="Baron"/>
              </a:rPr>
              <a:t> </a:t>
            </a:r>
            <a:r>
              <a:rPr lang="en-US" sz="3521" dirty="0" err="1">
                <a:solidFill>
                  <a:srgbClr val="FFFFFF"/>
                </a:solidFill>
                <a:latin typeface="Baron"/>
              </a:rPr>
              <a:t>для</a:t>
            </a:r>
            <a:r>
              <a:rPr lang="en-US" sz="3521" dirty="0">
                <a:solidFill>
                  <a:srgbClr val="FFFFFF"/>
                </a:solidFill>
                <a:latin typeface="Baron"/>
              </a:rPr>
              <a:t> </a:t>
            </a:r>
            <a:r>
              <a:rPr lang="en-US" sz="3521" dirty="0" err="1">
                <a:solidFill>
                  <a:srgbClr val="FFFFFF"/>
                </a:solidFill>
                <a:latin typeface="Baron"/>
              </a:rPr>
              <a:t>себя</a:t>
            </a:r>
            <a:r>
              <a:rPr lang="en-US" sz="3521" dirty="0">
                <a:solidFill>
                  <a:srgbClr val="FFFFFF"/>
                </a:solidFill>
                <a:latin typeface="Baron"/>
              </a:rPr>
              <a:t> </a:t>
            </a:r>
            <a:r>
              <a:rPr lang="en-US" sz="3521" dirty="0" err="1">
                <a:solidFill>
                  <a:srgbClr val="FFFFFF"/>
                </a:solidFill>
                <a:latin typeface="Baron"/>
              </a:rPr>
              <a:t>данное</a:t>
            </a:r>
            <a:r>
              <a:rPr lang="en-US" sz="3521" dirty="0">
                <a:solidFill>
                  <a:srgbClr val="FFFFFF"/>
                </a:solidFill>
                <a:latin typeface="Baron"/>
              </a:rPr>
              <a:t> </a:t>
            </a:r>
            <a:r>
              <a:rPr lang="en-US" sz="3521" dirty="0" err="1">
                <a:solidFill>
                  <a:srgbClr val="FFFFFF"/>
                </a:solidFill>
                <a:latin typeface="Baron"/>
              </a:rPr>
              <a:t>мобильное</a:t>
            </a:r>
            <a:r>
              <a:rPr lang="en-US" sz="3521" dirty="0">
                <a:solidFill>
                  <a:srgbClr val="FFFFFF"/>
                </a:solidFill>
                <a:latin typeface="Baron"/>
              </a:rPr>
              <a:t> </a:t>
            </a:r>
            <a:r>
              <a:rPr lang="en-US" sz="3521" dirty="0" err="1">
                <a:solidFill>
                  <a:srgbClr val="FFFFFF"/>
                </a:solidFill>
                <a:latin typeface="Baron"/>
              </a:rPr>
              <a:t>приложение</a:t>
            </a:r>
            <a:r>
              <a:rPr lang="en-US" sz="3521" dirty="0">
                <a:solidFill>
                  <a:srgbClr val="FFFFFF"/>
                </a:solidFill>
                <a:latin typeface="Baron"/>
              </a:rPr>
              <a:t> </a:t>
            </a:r>
            <a:r>
              <a:rPr lang="en-US" sz="3521" dirty="0" err="1">
                <a:solidFill>
                  <a:srgbClr val="FFFFFF"/>
                </a:solidFill>
                <a:latin typeface="Baron"/>
              </a:rPr>
              <a:t>полезным</a:t>
            </a:r>
            <a:r>
              <a:rPr lang="en-US" sz="3521" dirty="0">
                <a:solidFill>
                  <a:srgbClr val="FFFFFF"/>
                </a:solidFill>
                <a:latin typeface="Baron"/>
              </a:rPr>
              <a:t>. </a:t>
            </a:r>
          </a:p>
          <a:p>
            <a:pPr>
              <a:lnSpc>
                <a:spcPts val="4929"/>
              </a:lnSpc>
              <a:spcBef>
                <a:spcPct val="0"/>
              </a:spcBef>
            </a:pPr>
            <a:endParaRPr lang="en-US" sz="3521" dirty="0">
              <a:solidFill>
                <a:srgbClr val="FFFFFF"/>
              </a:solidFill>
              <a:latin typeface="Baro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724</Words>
  <Application>Microsoft Office PowerPoint</Application>
  <PresentationFormat>Произвольный</PresentationFormat>
  <Paragraphs>90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Calibri</vt:lpstr>
      <vt:lpstr>Peace Sans</vt:lpstr>
      <vt:lpstr>Baron</vt:lpstr>
      <vt:lpstr>Baron Bold</vt:lpstr>
      <vt:lpstr>Garbata Heavy</vt:lpstr>
      <vt:lpstr>Arial Black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Brown Orange Creative Fun Illustration Sustainable Food Business Presentation</dc:title>
  <dc:creator>Бойкова Анна Леонидовна</dc:creator>
  <cp:lastModifiedBy>Бойкова Анна Леонидовна</cp:lastModifiedBy>
  <cp:revision>6</cp:revision>
  <dcterms:created xsi:type="dcterms:W3CDTF">2006-08-16T00:00:00Z</dcterms:created>
  <dcterms:modified xsi:type="dcterms:W3CDTF">2023-10-19T08:55:58Z</dcterms:modified>
  <dc:identifier>DAFxrV44iYI</dc:identifier>
</cp:coreProperties>
</file>