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/>
  </p:cmAuthor>
  <p:cmAuthor id="2" name="Пешкова Василиса Олеговна" initials="ПО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>
        <p:scale>
          <a:sx n="40" d="100"/>
          <a:sy n="40" d="100"/>
        </p:scale>
        <p:origin x="-1194" y="-276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188092431750683E-4"/>
          <c:y val="1.0307535087528156E-4"/>
          <c:w val="0.21854980995493367"/>
          <c:h val="0.9176742020150708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рынка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Автоматический мониторинг, включая мониторинг электро сетей и нефте- газо провода</c:v>
                </c:pt>
                <c:pt idx="1">
                  <c:v>Автоматическое опрыскивание культур агрокомплекса</c:v>
                </c:pt>
                <c:pt idx="2">
                  <c:v>Свето-шоу</c:v>
                </c:pt>
                <c:pt idx="3">
                  <c:v>Прочее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20</c:v>
                </c:pt>
                <c:pt idx="2">
                  <c:v>12</c:v>
                </c:pt>
                <c:pt idx="3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37207638097734591"/>
          <c:y val="3.1932520531707732E-2"/>
          <c:w val="0.62098052164094086"/>
          <c:h val="0.91967043434086881"/>
        </c:manualLayout>
      </c:layout>
      <c:overlay val="0"/>
      <c:txPr>
        <a:bodyPr/>
        <a:lstStyle/>
        <a:p>
          <a:pPr>
            <a:defRPr sz="3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9524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=""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=""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=""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=""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=""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=""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=""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=""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=""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=""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=""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=""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=""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=""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=""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=""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=""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=""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=""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=""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=""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=""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=""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=""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=""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=""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=""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=""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062" y="3879272"/>
            <a:ext cx="8293988" cy="3171782"/>
          </a:xfrm>
        </p:spPr>
        <p:txBody>
          <a:bodyPr>
            <a:noAutofit/>
          </a:bodyPr>
          <a:lstStyle/>
          <a:p>
            <a:r>
              <a:rPr lang="ru-RU" dirty="0" smtClean="0"/>
              <a:t>Система параллельной съёмки местности несколькими дронами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062" y="7242047"/>
            <a:ext cx="7400004" cy="2488447"/>
          </a:xfrm>
        </p:spPr>
        <p:txBody>
          <a:bodyPr/>
          <a:lstStyle/>
          <a:p>
            <a:r>
              <a:rPr lang="ru-RU" sz="3000" dirty="0" smtClean="0"/>
              <a:t>Авторы:</a:t>
            </a:r>
          </a:p>
          <a:p>
            <a:r>
              <a:rPr lang="ru-RU" sz="3000" dirty="0" smtClean="0"/>
              <a:t>Костючков Никита</a:t>
            </a:r>
          </a:p>
          <a:p>
            <a:r>
              <a:rPr lang="ru-RU" sz="3000" dirty="0" err="1" smtClean="0"/>
              <a:t>Бабичева</a:t>
            </a:r>
            <a:r>
              <a:rPr lang="ru-RU" sz="3000" dirty="0" smtClean="0"/>
              <a:t> Вероника</a:t>
            </a:r>
          </a:p>
          <a:p>
            <a:endParaRPr lang="ru-RU" sz="3000" dirty="0" smtClean="0"/>
          </a:p>
          <a:p>
            <a:r>
              <a:rPr lang="ru-RU" sz="3000" dirty="0" smtClean="0"/>
              <a:t>Стартап-проект в рамках акселерационной программы «ХАЙВ-АЭРО»</a:t>
            </a:r>
            <a:endParaRPr lang="ru-RU" sz="3000" dirty="0"/>
          </a:p>
        </p:txBody>
      </p:sp>
      <p:sp>
        <p:nvSpPr>
          <p:cNvPr id="11266" name="AutoShape 2" descr="Параллельная и направленная 3D съем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Параллельная и направленная 3D съем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8401050"/>
            <a:ext cx="9733829" cy="196293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Телефон</a:t>
            </a: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14" y="637460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8591550"/>
            <a:ext cx="9733829" cy="177243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3200" dirty="0" smtClean="0"/>
              <a:t>+</a:t>
            </a:r>
            <a:r>
              <a:rPr lang="en-US" sz="3200" dirty="0"/>
              <a:t>7 </a:t>
            </a:r>
            <a:r>
              <a:rPr lang="en-US" sz="3200" dirty="0" smtClean="0"/>
              <a:t>(</a:t>
            </a:r>
            <a:r>
              <a:rPr lang="ru-RU" sz="3200" dirty="0" smtClean="0"/>
              <a:t>952) 538-60-29</a:t>
            </a:r>
            <a:endParaRPr lang="ru-RU" sz="3200" dirty="0"/>
          </a:p>
          <a:p>
            <a:pPr>
              <a:lnSpc>
                <a:spcPts val="4360"/>
              </a:lnSpc>
              <a:buClrTx/>
            </a:pPr>
            <a:r>
              <a:rPr lang="en-US" sz="3200" dirty="0" smtClean="0"/>
              <a:t>nek0203@mail.ru</a:t>
            </a:r>
            <a:endParaRPr lang="ru-RU" sz="3200" dirty="0"/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C9A7D140-5157-2549-A86E-D36B30EF2926}"/>
              </a:ext>
            </a:extLst>
          </p:cNvPr>
          <p:cNvSpPr txBox="1">
            <a:spLocks/>
          </p:cNvSpPr>
          <p:nvPr/>
        </p:nvSpPr>
        <p:spPr>
          <a:xfrm>
            <a:off x="7447788" y="4705350"/>
            <a:ext cx="11316462" cy="3105912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СПАСИБО ЗА ВНИМАНИЕ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=""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=""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1524000"/>
            <a:ext cx="18783300" cy="590550"/>
          </a:xfrm>
        </p:spPr>
        <p:txBody>
          <a:bodyPr/>
          <a:lstStyle/>
          <a:p>
            <a:r>
              <a:rPr lang="ru-RU" sz="3200" dirty="0" smtClean="0"/>
              <a:t>На текущий момент, по исследованием РБК, сферы использования дронов распределены следующим образом:</a:t>
            </a:r>
          </a:p>
        </p:txBody>
      </p:sp>
      <p:sp>
        <p:nvSpPr>
          <p:cNvPr id="10246" name="AutoShape 6" descr="запретить png | PNGW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66700" y="2495550"/>
          <a:ext cx="19837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=""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62000" y="1809750"/>
            <a:ext cx="57531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/>
              <a:t>Сложность управления</a:t>
            </a:r>
          </a:p>
          <a:p>
            <a:pPr algn="ctr"/>
            <a:endParaRPr lang="ru-RU" sz="20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663" y="3271838"/>
            <a:ext cx="6040437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7505700" y="4362450"/>
            <a:ext cx="57531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b="1" dirty="0" smtClean="0"/>
              <a:t>Человеческий фактор</a:t>
            </a:r>
          </a:p>
          <a:p>
            <a:pPr algn="ctr"/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601700" y="9372600"/>
            <a:ext cx="5981700" cy="1257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600" b="1" dirty="0" smtClean="0"/>
              <a:t>Выбор между быстротой и точностью съёмки</a:t>
            </a:r>
            <a:endParaRPr lang="ru-RU" sz="3600" dirty="0" smtClean="0"/>
          </a:p>
          <a:p>
            <a:pPr algn="ctr"/>
            <a:endParaRPr lang="ru-RU" sz="2000" dirty="0"/>
          </a:p>
        </p:txBody>
      </p:sp>
      <p:sp>
        <p:nvSpPr>
          <p:cNvPr id="9222" name="AutoShape 6" descr="Как стресс влияет на глаза и как это предотвратить | Блог интернет-магазина  &quot;Очкари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4" name="AutoShape 8" descr="Как стресс влияет на глаза и как это предотвратить | Блог интернет-магазина  &quot;Очкари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85750" y="6251928"/>
            <a:ext cx="6421438" cy="285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3950" y="6038851"/>
            <a:ext cx="5395633" cy="415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smtClean="0"/>
              <a:t>Решение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параллельной съёмки местности несколькими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дронами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позволит: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646513"/>
              </p:ext>
            </p:extLst>
          </p:nvPr>
        </p:nvGraphicFramePr>
        <p:xfrm>
          <a:off x="723900" y="3086100"/>
          <a:ext cx="15830549" cy="6762750"/>
        </p:xfrm>
        <a:graphic>
          <a:graphicData uri="http://schemas.openxmlformats.org/drawingml/2006/table">
            <a:tbl>
              <a:tblPr firstRow="1" bandRow="1">
                <a:tableStyleId>{A88DF0FD-1832-459D-A4AA-4501EE5D750F}</a:tableStyleId>
              </a:tblPr>
              <a:tblGrid>
                <a:gridCol w="15830549"/>
              </a:tblGrid>
              <a:tr h="1619250">
                <a:tc>
                  <a:txBody>
                    <a:bodyPr/>
                    <a:lstStyle/>
                    <a:p>
                      <a:pPr algn="ctr"/>
                      <a:r>
                        <a:rPr lang="ru-RU" sz="4000" b="1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Вести одновременная</a:t>
                      </a:r>
                      <a:r>
                        <a:rPr lang="ru-RU" sz="4000" b="1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с</a:t>
                      </a:r>
                      <a:r>
                        <a:rPr lang="ru-RU" sz="4000" b="1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ъемку с нескольких ракурсов</a:t>
                      </a:r>
                      <a:endParaRPr lang="ru-RU" sz="4000" dirty="0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algn="ctr"/>
                      <a:r>
                        <a:rPr lang="ru-RU" sz="4000" b="1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Использовать встроенные алгоритмы</a:t>
                      </a:r>
                    </a:p>
                    <a:p>
                      <a:pPr algn="ctr"/>
                      <a:r>
                        <a:rPr lang="ru-RU" sz="4000" b="1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4000" b="1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управления и мониторинга</a:t>
                      </a:r>
                      <a:endParaRPr lang="ru-RU" sz="4000" dirty="0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algn="ctr"/>
                      <a:r>
                        <a:rPr lang="ru-RU" sz="4000" b="1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Интегрировать</a:t>
                      </a:r>
                      <a:r>
                        <a:rPr lang="ru-RU" sz="4000" b="1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систему параллельной съёмки </a:t>
                      </a:r>
                      <a:r>
                        <a:rPr lang="ru-RU" sz="4000" b="1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с различными моделями дронов</a:t>
                      </a:r>
                      <a:endParaRPr lang="ru-RU" sz="4000" dirty="0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algn="ctr"/>
                      <a:r>
                        <a:rPr lang="ru-RU" sz="4000" b="1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Автоматизировать операции</a:t>
                      </a:r>
                      <a:r>
                        <a:rPr lang="ru-RU" sz="4000" b="1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съёмки</a:t>
                      </a:r>
                      <a:endParaRPr lang="ru-RU" sz="4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62451"/>
            <a:ext cx="228028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2" name="Picture 10" descr="Сотрудничество – Бесплатные иконки: бизне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0913" y="5943600"/>
            <a:ext cx="3014662" cy="3014663"/>
          </a:xfrm>
          <a:prstGeom prst="rect">
            <a:avLst/>
          </a:prstGeom>
          <a:noFill/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8129588"/>
            <a:ext cx="25717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3580" y="2145847"/>
            <a:ext cx="2797056" cy="253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H="1" flipV="1">
            <a:off x="18477186" y="2869324"/>
            <a:ext cx="607059" cy="1114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17698244" y="3279228"/>
            <a:ext cx="1267673" cy="851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7578552" y="2601310"/>
            <a:ext cx="1627023" cy="762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7468193" y="2743200"/>
            <a:ext cx="923870" cy="12409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3D Robotics - Wiki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4570015"/>
            <a:ext cx="4194174" cy="1125935"/>
          </a:xfrm>
          <a:prstGeom prst="rect">
            <a:avLst/>
          </a:prstGeom>
          <a:noFill/>
        </p:spPr>
      </p:pic>
      <p:pic>
        <p:nvPicPr>
          <p:cNvPr id="7170" name="Picture 2" descr="DJI (компания)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0" y="2942273"/>
            <a:ext cx="3467100" cy="1439227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10100" y="2495552"/>
          <a:ext cx="14992350" cy="8496300"/>
        </p:xfrm>
        <a:graphic>
          <a:graphicData uri="http://schemas.openxmlformats.org/drawingml/2006/table">
            <a:tbl>
              <a:tblPr firstRow="1" bandRow="1">
                <a:tableStyleId>{A88DF0FD-1832-459D-A4AA-4501EE5D750F}</a:tableStyleId>
              </a:tblPr>
              <a:tblGrid>
                <a:gridCol w="14992350"/>
              </a:tblGrid>
              <a:tr h="1642110">
                <a:tc>
                  <a:txBody>
                    <a:bodyPr/>
                    <a:lstStyle/>
                    <a:p>
                      <a:r>
                        <a:rPr lang="ru-RU" sz="360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Китайский производитель дронов, предоставляет программное обеспечение для управления дронами и имеет большую долю на рынке</a:t>
                      </a:r>
                      <a:endParaRPr lang="ru-RU" sz="3600" dirty="0"/>
                    </a:p>
                  </a:txBody>
                  <a:tcPr/>
                </a:tc>
              </a:tr>
              <a:tr h="1642110">
                <a:tc>
                  <a:txBody>
                    <a:bodyPr/>
                    <a:lstStyle/>
                    <a:p>
                      <a:r>
                        <a:rPr lang="ru-RU" sz="360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Американская</a:t>
                      </a:r>
                      <a:r>
                        <a:rPr lang="ru-RU" sz="3600" kern="1200" baseline="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к</a:t>
                      </a:r>
                      <a:r>
                        <a:rPr lang="ru-RU" sz="360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омпания 3DR разрабатывает </a:t>
                      </a:r>
                      <a:r>
                        <a:rPr lang="ru-RU" sz="3600" kern="120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дроны</a:t>
                      </a:r>
                      <a:r>
                        <a:rPr lang="ru-RU" sz="360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и программное обеспечение для автономных полетов.</a:t>
                      </a:r>
                      <a:endParaRPr lang="ru-RU" sz="3600" dirty="0"/>
                    </a:p>
                  </a:txBody>
                  <a:tcPr/>
                </a:tc>
              </a:tr>
              <a:tr h="1642110">
                <a:tc>
                  <a:txBody>
                    <a:bodyPr/>
                    <a:lstStyle/>
                    <a:p>
                      <a:r>
                        <a:rPr lang="ru-RU" sz="360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Французская компания, которая специализируется на разработке потребительских дронов и соответствующего программного обеспечения.</a:t>
                      </a:r>
                      <a:endParaRPr lang="ru-RU" sz="3600" dirty="0"/>
                    </a:p>
                  </a:txBody>
                  <a:tcPr/>
                </a:tc>
              </a:tr>
              <a:tr h="1642110"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Американская компания, которая </a:t>
                      </a:r>
                      <a:r>
                        <a:rPr lang="ru-RU" sz="360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фокусируется на разработке дронов с продвинутой автономией и системами компьютерного зрения.</a:t>
                      </a:r>
                      <a:endParaRPr lang="ru-RU" sz="3600" dirty="0"/>
                    </a:p>
                  </a:txBody>
                  <a:tcPr/>
                </a:tc>
              </a:tr>
              <a:tr h="1642110"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Китайский</a:t>
                      </a:r>
                      <a:r>
                        <a:rPr lang="ru-RU" sz="3600" baseline="0" dirty="0" smtClean="0"/>
                        <a:t> производитель сельскохозяйственных дронов.</a:t>
                      </a:r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6030526"/>
            <a:ext cx="2957513" cy="179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5" name="AutoShape 7" descr="data:image/png;base64,iVBORw0KGgoAAAANSUhEUgAAAHcAAAB3CAMAAAAO5y+4AAAAZlBMVEX///8AAACUlJS0tLRTU1NpaWnV1dXx8fFjY2OxsbE8PDwODg76+vru7u7h4eHR0dGOjo4XFxfGxsa6urpERESIiIh0dHRLS0vn5+d/f3+kpKRdXV2rq6vb29sqKio3NzecnJwdHR04QcnBAAACuUlEQVRoge2X65aiMAyAG1QKChSKKHeZ93/JTcutXHV058zZs/l+SWn5ICQpMkYQBEEQBEEQBEEQBEEQBPF/4lqbhPYPeh3Y5vCD3tOON6t+xwtwT3/HC9k4M5UHhesx6Yrda6buwfvQO6aWFXVDPrtDsXvNEoCzNPbf9hZjmC08jBR4ySM4u14Xvd4Vzu95o5tRRx7AVQQa9pKX1xC94y0O3JxmA8jh4BUvE8luNax6s3ieFymA9bL3oLxPWHhPedCd8gNj3tUQd14ZJoEXhlX7W5/1S9XoTspbhrkaEU1oWe4yvU1vfRucrMrP4E4fGB7S9Pq4gHOAUg2FAEwHuINj0tdsbIeLmHfeS5HE/nBXVfNQg5M+GdxVMPzR66hX3nstuOCzqXtDatBJj/l80yM1LAPvQHS8lZUxHOCTtkz7s9dc8P5k740BbmzqPUIkPM69svdiSBwfRzAOzcwrq9QMPo+LMe7zfSFVty9bLxZW5M+8fXtze2/cB/gMp3mgJ7FMajPFlvtRDND1jQz06595rYW3bVrFntee57bhDfI2JyVArr1HAO+veOVxUcaGt+yvoGKpvDlA0nrdT7z2faV9GF5sBWLiZQ+9afDO1Xlv/eTWK/suF3VnZvD1bml4VRq5Qsi7upL2YkGfPV2HjRB2prz4zhOBB9ZQRwBfuEo4MOkFPfGqdZpXQ0s49fVr6eII+nH08mhY2nmHVdcVbbihneZzrFsJhEz1zKMaOesqqe6Dl6XD1xrHSapfxW2BrEU52dLO+0Zg221/CWy9L/u2UIdeiuM6zspst6hJwbBq7QtAbmq/8z1pdd7XWZbPO97s295t7YteD4kv+41whZ0P99e8zVeNGwYEz2dOSLe9azW3pM1L+XzinDhvPvl/hJ8a1k/+oyEIgiAIgiAIgiAIgiAIgvi3+QOv5B96WIyt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7" name="Picture 9" descr="неопределенны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532687"/>
            <a:ext cx="4991100" cy="1809751"/>
          </a:xfrm>
          <a:prstGeom prst="rect">
            <a:avLst/>
          </a:prstGeom>
          <a:noFill/>
        </p:spPr>
      </p:pic>
      <p:sp>
        <p:nvSpPr>
          <p:cNvPr id="7179" name="AutoShape 11" descr="Airware - Products, Competitors, Financials, Employees, Headquarters  Loc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2" name="Picture 14" descr="Файл:Xag 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7041" y="9304337"/>
            <a:ext cx="3279533" cy="1668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890457"/>
              </p:ext>
            </p:extLst>
          </p:nvPr>
        </p:nvGraphicFramePr>
        <p:xfrm>
          <a:off x="552450" y="1352551"/>
          <a:ext cx="19088101" cy="9215778"/>
        </p:xfrm>
        <a:graphic>
          <a:graphicData uri="http://schemas.openxmlformats.org/drawingml/2006/table">
            <a:tbl>
              <a:tblPr firstRow="1" bandRow="1">
                <a:tableStyleId>{A88DF0FD-1832-459D-A4AA-4501EE5D750F}</a:tableStyleId>
              </a:tblPr>
              <a:tblGrid>
                <a:gridCol w="3129213"/>
                <a:gridCol w="4506028"/>
                <a:gridCol w="4175644"/>
                <a:gridCol w="4591165"/>
                <a:gridCol w="2686051"/>
              </a:tblGrid>
              <a:tr h="4278018">
                <a:tc rowSpan="3"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ru-RU" sz="2600" b="1" dirty="0" smtClean="0"/>
                        <a:t>Ключевые партнёры</a:t>
                      </a:r>
                    </a:p>
                    <a:p>
                      <a:pPr marL="457200" indent="-457200" algn="l">
                        <a:buFont typeface="Arial" pitchFamily="34" charset="0"/>
                        <a:buChar char="•"/>
                      </a:pPr>
                      <a:r>
                        <a:rPr lang="ru-RU" sz="2600" b="0" dirty="0" smtClean="0"/>
                        <a:t>Производители</a:t>
                      </a:r>
                      <a:r>
                        <a:rPr lang="ru-RU" sz="2600" b="0" baseline="0" dirty="0" smtClean="0"/>
                        <a:t> комплектующих для сборки </a:t>
                      </a:r>
                      <a:r>
                        <a:rPr lang="ru-RU" sz="2600" b="0" baseline="0" dirty="0" err="1" smtClean="0"/>
                        <a:t>дронов</a:t>
                      </a:r>
                      <a:endParaRPr lang="ru-RU" sz="2600" b="0" baseline="0" dirty="0" smtClean="0"/>
                    </a:p>
                    <a:p>
                      <a:pPr marL="457200" indent="-457200" algn="l">
                        <a:buFont typeface="Arial" pitchFamily="34" charset="0"/>
                        <a:buChar char="•"/>
                      </a:pPr>
                      <a:r>
                        <a:rPr lang="ru-RU" sz="2600" b="0" baseline="0" dirty="0" smtClean="0"/>
                        <a:t>НИИ</a:t>
                      </a:r>
                    </a:p>
                    <a:p>
                      <a:pPr marL="457200" indent="-457200" algn="l">
                        <a:buFont typeface="Arial" pitchFamily="34" charset="0"/>
                        <a:buChar char="•"/>
                      </a:pPr>
                      <a:r>
                        <a:rPr lang="ru-RU" sz="2600" b="0" baseline="0" dirty="0" smtClean="0"/>
                        <a:t>Технологические бизнес-инкубаторы</a:t>
                      </a:r>
                      <a:endParaRPr lang="ru-RU" sz="26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/>
                        <a:t>Ключевые</a:t>
                      </a:r>
                      <a:r>
                        <a:rPr lang="ru-RU" sz="2600" b="1" baseline="0" dirty="0" smtClean="0"/>
                        <a:t> процессы</a:t>
                      </a:r>
                    </a:p>
                    <a:p>
                      <a:pPr algn="just"/>
                      <a:r>
                        <a:rPr lang="ru-RU" sz="2600" b="0" baseline="0" dirty="0" smtClean="0"/>
                        <a:t>Производство </a:t>
                      </a:r>
                      <a:r>
                        <a:rPr lang="ru-RU" sz="2600" b="0" baseline="0" dirty="0" err="1" smtClean="0"/>
                        <a:t>дронов</a:t>
                      </a:r>
                      <a:r>
                        <a:rPr lang="ru-RU" sz="2600" b="0" baseline="0" dirty="0" smtClean="0"/>
                        <a:t> с ПО и их реализация</a:t>
                      </a:r>
                      <a:endParaRPr lang="ru-RU" sz="2600" b="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2600" b="1" dirty="0" smtClean="0"/>
                        <a:t>Достоинства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Скорость полета дронов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Точность навигации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Продолжительность полета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Разрешение камеры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Поддерживаемые виды сенсоров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Алгоритмы обработки данных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Системы избегания столкновений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Интерфейс управления</a:t>
                      </a:r>
                      <a:endParaRPr lang="ru-RU" sz="2600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600" b="1" dirty="0" smtClean="0"/>
                        <a:t>Отношения</a:t>
                      </a:r>
                      <a:r>
                        <a:rPr lang="ru-RU" sz="2600" b="1" baseline="0" dirty="0" smtClean="0"/>
                        <a:t> с клиентами</a:t>
                      </a:r>
                    </a:p>
                    <a:p>
                      <a:pPr algn="just"/>
                      <a:r>
                        <a:rPr lang="ru-RU" sz="2600" b="0" baseline="0" dirty="0" smtClean="0"/>
                        <a:t>Привлечение </a:t>
                      </a:r>
                      <a:r>
                        <a:rPr lang="ru-RU" sz="2600" b="0" kern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ц</a:t>
                      </a:r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елевой аудитории за счёт демонстрации конкурентных преимуществ </a:t>
                      </a:r>
                      <a:r>
                        <a:rPr lang="ru-RU" sz="2600" b="0" kern="1200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стартапа</a:t>
                      </a:r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.</a:t>
                      </a:r>
                    </a:p>
                    <a:p>
                      <a:pPr algn="just"/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Поддержание интереса</a:t>
                      </a:r>
                      <a:r>
                        <a:rPr lang="ru-RU" sz="2600" b="0" kern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2600" b="0" kern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регулярным обновлением</a:t>
                      </a:r>
                      <a:r>
                        <a:rPr lang="ru-RU" sz="2600" b="0" kern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ПО и курсами обучения для операторов.</a:t>
                      </a:r>
                    </a:p>
                    <a:p>
                      <a:pPr algn="just"/>
                      <a:r>
                        <a:rPr lang="ru-RU" sz="2600" b="0" dirty="0" smtClean="0"/>
                        <a:t>Техническое сопровождение.</a:t>
                      </a:r>
                      <a:endParaRPr lang="ru-RU" sz="2600" b="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2600" b="1" dirty="0" smtClean="0"/>
                        <a:t>Сегменты ЦА</a:t>
                      </a:r>
                      <a:endParaRPr lang="en-US" sz="2600" b="1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2600" baseline="0" dirty="0" smtClean="0"/>
                        <a:t>Организации в сферах: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600" dirty="0" smtClean="0"/>
                        <a:t>Строительства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600" dirty="0" smtClean="0"/>
                        <a:t>Инженерии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600" dirty="0" smtClean="0"/>
                        <a:t>Геодезии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600" dirty="0" smtClean="0"/>
                        <a:t>Экологии</a:t>
                      </a:r>
                    </a:p>
                    <a:p>
                      <a:pPr algn="just"/>
                      <a:endParaRPr lang="ru-RU" sz="2400" b="0" dirty="0"/>
                    </a:p>
                  </a:txBody>
                  <a:tcPr/>
                </a:tc>
              </a:tr>
              <a:tr h="506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600" b="1" dirty="0" smtClean="0"/>
                        <a:t>Ключевые ресурсы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dirty="0" smtClean="0"/>
                        <a:t>Финансовые ресурсы за счёт привлечения инвесторов и грантов</a:t>
                      </a:r>
                      <a:endParaRPr lang="ru-RU" sz="2600" b="0" baseline="0" dirty="0" smtClean="0"/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baseline="0" dirty="0" smtClean="0"/>
                        <a:t>Команда программистов для разработки ПО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baseline="0" dirty="0" smtClean="0"/>
                        <a:t>Отечественные комплектующие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749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4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/>
                        <a:t>Каналы</a:t>
                      </a:r>
                      <a:r>
                        <a:rPr lang="ru-RU" sz="2600" b="1" baseline="0" dirty="0" smtClean="0"/>
                        <a:t> взаимодействия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baseline="0" dirty="0" err="1" smtClean="0"/>
                        <a:t>Онлайн</a:t>
                      </a:r>
                      <a:r>
                        <a:rPr lang="ru-RU" sz="2600" b="0" baseline="0" dirty="0" smtClean="0"/>
                        <a:t> платформы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baseline="0" dirty="0" smtClean="0"/>
                        <a:t>Дилерские центры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baseline="0" dirty="0" smtClean="0"/>
                        <a:t>Участие в технологических мероприятиях</a:t>
                      </a:r>
                      <a:endParaRPr lang="ru-RU" sz="26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165509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600" b="1" dirty="0" smtClean="0"/>
                        <a:t>Структура</a:t>
                      </a:r>
                      <a:r>
                        <a:rPr lang="ru-RU" sz="2600" b="1" baseline="0" dirty="0" smtClean="0"/>
                        <a:t> издержек</a:t>
                      </a:r>
                      <a:endParaRPr lang="ru-RU" sz="2600" b="0" baseline="0" dirty="0" smtClean="0"/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baseline="0" dirty="0" smtClean="0"/>
                        <a:t>Затраты на производство и реализацию проекта</a:t>
                      </a:r>
                      <a:endParaRPr lang="ru-RU" sz="2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600" b="1" dirty="0" smtClean="0"/>
                        <a:t>Источники</a:t>
                      </a:r>
                      <a:r>
                        <a:rPr lang="ru-RU" sz="2600" b="1" baseline="0" dirty="0" smtClean="0"/>
                        <a:t> дохода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baseline="0" dirty="0" smtClean="0"/>
                        <a:t>Продажа </a:t>
                      </a:r>
                      <a:r>
                        <a:rPr lang="ru-RU" sz="2600" b="0" baseline="0" dirty="0" err="1" smtClean="0"/>
                        <a:t>дронов</a:t>
                      </a:r>
                      <a:r>
                        <a:rPr lang="ru-RU" sz="2600" b="0" baseline="0" dirty="0" smtClean="0"/>
                        <a:t> с ПО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baseline="0" dirty="0" smtClean="0"/>
                        <a:t>Продажа ПО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600" b="0" baseline="0" dirty="0" smtClean="0"/>
                        <a:t>Техническое обслуживание и обновление ПО</a:t>
                      </a:r>
                      <a:endParaRPr lang="ru-RU" sz="2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вниз 13"/>
          <p:cNvSpPr/>
          <p:nvPr/>
        </p:nvSpPr>
        <p:spPr>
          <a:xfrm>
            <a:off x="2663823" y="5922014"/>
            <a:ext cx="1189968" cy="167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0800000">
            <a:off x="15655924" y="5464815"/>
            <a:ext cx="1189968" cy="167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6200000">
            <a:off x="12607923" y="7522214"/>
            <a:ext cx="1189968" cy="167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6200000">
            <a:off x="5929364" y="7606404"/>
            <a:ext cx="1189968" cy="17329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2625723" y="2893064"/>
            <a:ext cx="1189968" cy="1672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 smtClean="0"/>
              <a:t> </a:t>
            </a:r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6750" y="1466850"/>
            <a:ext cx="4991100" cy="146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Сформирована идея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6750" y="4438650"/>
            <a:ext cx="4991100" cy="146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Изучены потребности рынка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6750" y="7562850"/>
            <a:ext cx="4991100" cy="146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Изучены конкуренты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59650" y="7524750"/>
            <a:ext cx="4991100" cy="146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Оформлен паспорт проекта</a:t>
            </a:r>
            <a:endParaRPr lang="ru-RU" sz="3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008100" y="7162800"/>
            <a:ext cx="5461000" cy="2343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Проект зарегистрирован в акселерационной программе </a:t>
            </a:r>
            <a:endParaRPr lang="ru-RU" sz="3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550900" y="4000500"/>
            <a:ext cx="4991100" cy="1466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Создан макет</a:t>
            </a:r>
            <a:endParaRPr lang="ru-RU" sz="3600" dirty="0"/>
          </a:p>
        </p:txBody>
      </p:sp>
      <p:pic>
        <p:nvPicPr>
          <p:cNvPr id="6146" name="Picture 2" descr="Список дел – Бесплатные иконки: образ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2675" y="1985962"/>
            <a:ext cx="4876800" cy="487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=""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09038" y="7471369"/>
            <a:ext cx="4210812" cy="2103120"/>
          </a:xfrm>
        </p:spPr>
        <p:txBody>
          <a:bodyPr/>
          <a:lstStyle/>
          <a:p>
            <a:r>
              <a:rPr lang="ru-RU" sz="3600" dirty="0" smtClean="0"/>
              <a:t>Лидер проекта</a:t>
            </a:r>
          </a:p>
          <a:p>
            <a:r>
              <a:rPr lang="ru-RU" sz="3600" dirty="0" smtClean="0"/>
              <a:t>Переговорщик</a:t>
            </a:r>
          </a:p>
          <a:p>
            <a:r>
              <a:rPr lang="ru-RU" sz="3600" dirty="0" smtClean="0"/>
              <a:t>Маркетолог-стратег</a:t>
            </a:r>
          </a:p>
          <a:p>
            <a:endParaRPr lang="ru-RU" sz="3600" dirty="0"/>
          </a:p>
        </p:txBody>
      </p:sp>
      <p:sp>
        <p:nvSpPr>
          <p:cNvPr id="24" name="Текст 23">
            <a:extLst>
              <a:ext uri="{FF2B5EF4-FFF2-40B4-BE49-F238E27FC236}">
                <a16:creationId xmlns=""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99488" y="6526489"/>
            <a:ext cx="4134612" cy="438912"/>
          </a:xfrm>
        </p:spPr>
        <p:txBody>
          <a:bodyPr/>
          <a:lstStyle/>
          <a:p>
            <a:r>
              <a:rPr lang="ru-RU" sz="4000" dirty="0" smtClean="0"/>
              <a:t>Костючков Н. Д.</a:t>
            </a:r>
            <a:endParaRPr lang="ru-RU" sz="4000" dirty="0"/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92734" y="7471369"/>
            <a:ext cx="5214366" cy="2103120"/>
          </a:xfrm>
        </p:spPr>
        <p:txBody>
          <a:bodyPr/>
          <a:lstStyle/>
          <a:p>
            <a:r>
              <a:rPr lang="ru-RU" sz="3600" dirty="0" smtClean="0"/>
              <a:t>Администратор проекта</a:t>
            </a:r>
          </a:p>
          <a:p>
            <a:r>
              <a:rPr lang="ru-RU" sz="3600" dirty="0" smtClean="0"/>
              <a:t>Технолог</a:t>
            </a:r>
          </a:p>
          <a:p>
            <a:r>
              <a:rPr lang="ru-RU" sz="3600" dirty="0" smtClean="0"/>
              <a:t>Генератор идей</a:t>
            </a:r>
            <a:endParaRPr lang="ru-RU" sz="3600" dirty="0"/>
          </a:p>
        </p:txBody>
      </p:sp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40384" y="6697938"/>
            <a:ext cx="3918966" cy="636311"/>
          </a:xfrm>
        </p:spPr>
        <p:txBody>
          <a:bodyPr/>
          <a:lstStyle/>
          <a:p>
            <a:r>
              <a:rPr lang="ru-RU" sz="4000" dirty="0" err="1" smtClean="0"/>
              <a:t>Бабичева</a:t>
            </a:r>
            <a:r>
              <a:rPr lang="ru-RU" sz="4000" dirty="0" smtClean="0"/>
              <a:t> В. В.</a:t>
            </a:r>
            <a:endParaRPr lang="ru-RU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2"/>
          <a:srcRect t="11082" b="11082"/>
          <a:stretch>
            <a:fillRect/>
          </a:stretch>
        </p:blipFill>
        <p:spPr bwMode="auto">
          <a:xfrm>
            <a:off x="13799741" y="2838451"/>
            <a:ext cx="3745309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/>
          <a:srcRect l="37" r="37"/>
          <a:stretch>
            <a:fillRect/>
          </a:stretch>
        </p:blipFill>
        <p:spPr bwMode="auto">
          <a:xfrm>
            <a:off x="2152650" y="2697539"/>
            <a:ext cx="3771900" cy="377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трелка вверх 56"/>
          <p:cNvSpPr/>
          <p:nvPr/>
        </p:nvSpPr>
        <p:spPr>
          <a:xfrm>
            <a:off x="15011400" y="4533900"/>
            <a:ext cx="1333500" cy="26860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низ 54"/>
          <p:cNvSpPr/>
          <p:nvPr/>
        </p:nvSpPr>
        <p:spPr>
          <a:xfrm>
            <a:off x="2533650" y="4724400"/>
            <a:ext cx="1352550" cy="2438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14400" y="2590800"/>
            <a:ext cx="4362450" cy="2190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Создание продукта и налаживание производства</a:t>
            </a:r>
            <a:endParaRPr lang="ru-RU" sz="3600" dirty="0"/>
          </a:p>
        </p:txBody>
      </p:sp>
      <p:sp>
        <p:nvSpPr>
          <p:cNvPr id="4098" name="AutoShape 2" descr="Услуги разработки программного обеспечения на заказ - Дирай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2605088"/>
            <a:ext cx="2354262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 descr="сотрудничеств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0025" y="8305800"/>
            <a:ext cx="2435225" cy="2435225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009650" y="7143750"/>
            <a:ext cx="4248150" cy="2305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Организация договорённостей с партнёрами</a:t>
            </a:r>
            <a:endParaRPr lang="ru-RU" sz="3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3487400" y="7239000"/>
            <a:ext cx="38862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Реклама и продвижение продукта</a:t>
            </a:r>
            <a:endParaRPr lang="ru-RU" sz="3600" dirty="0"/>
          </a:p>
        </p:txBody>
      </p:sp>
      <p:pic>
        <p:nvPicPr>
          <p:cNvPr id="4103" name="Picture 7" descr="Рупор – Бесплатные иконки: маркетин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08514" y="6596063"/>
            <a:ext cx="2795586" cy="2795587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13430250" y="2438400"/>
            <a:ext cx="3962400" cy="2095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Дальнейшее совершенствование продукта</a:t>
            </a:r>
            <a:endParaRPr lang="ru-RU" sz="3600" dirty="0"/>
          </a:p>
        </p:txBody>
      </p:sp>
      <p:pic>
        <p:nvPicPr>
          <p:cNvPr id="4106" name="Picture 10" descr="Совершенствование процессов – Бесплатные иконки: стрел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29800" y="1776413"/>
            <a:ext cx="3656012" cy="3656013"/>
          </a:xfrm>
          <a:prstGeom prst="rect">
            <a:avLst/>
          </a:prstGeom>
          <a:noFill/>
        </p:spPr>
      </p:pic>
      <p:sp>
        <p:nvSpPr>
          <p:cNvPr id="56" name="Стрелка вправо 55"/>
          <p:cNvSpPr/>
          <p:nvPr/>
        </p:nvSpPr>
        <p:spPr>
          <a:xfrm>
            <a:off x="5257800" y="7067550"/>
            <a:ext cx="8210550" cy="177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5240</TotalTime>
  <Words>334</Words>
  <Application>Microsoft Office PowerPoint</Application>
  <PresentationFormat>Произвольный</PresentationFormat>
  <Paragraphs>103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ОБЛОЖКИ</vt:lpstr>
      <vt:lpstr>РАЗДЕЛИТЕЛИ</vt:lpstr>
      <vt:lpstr>Система параллельной съёмки местности несколькими дронами</vt:lpstr>
      <vt:lpstr>Актуальность проекта</vt:lpstr>
      <vt:lpstr>Проблема</vt:lpstr>
      <vt:lpstr>Решение  Система параллельной съёмки местности несколькими дронами позволит: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user</cp:lastModifiedBy>
  <cp:revision>361</cp:revision>
  <dcterms:created xsi:type="dcterms:W3CDTF">2021-03-01T12:07:13Z</dcterms:created>
  <dcterms:modified xsi:type="dcterms:W3CDTF">2023-10-24T10:26:24Z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