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8" r:id="rId4"/>
    <p:sldId id="270" r:id="rId5"/>
    <p:sldId id="272" r:id="rId6"/>
    <p:sldId id="273" r:id="rId7"/>
    <p:sldId id="281" r:id="rId8"/>
    <p:sldId id="282" r:id="rId9"/>
    <p:sldId id="283" r:id="rId10"/>
    <p:sldId id="28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F51FD-50D3-4B3C-8FAC-3CC5CF1E9AAE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4293D-BEB3-4C8B-AFFC-B8D06696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564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B1A0-5FAA-424F-B885-4BD7FB1F7824}" type="datetime1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2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165D-A57A-4F06-B1FF-960CD1F46142}" type="datetime1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71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3BC0-8248-453D-905B-6061C7AB8D5D}" type="datetime1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1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C454-68FE-44DF-A54E-3939A027E3C0}" type="datetime1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68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7C81-8020-499A-8601-FED735C0A88B}" type="datetime1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3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A62F-02D0-4A46-BF82-B71C3B6B1DC3}" type="datetime1">
              <a:rPr lang="ru-RU" smtClean="0"/>
              <a:t>06.07.2024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D206-A8AC-4778-A2A0-6D8E88FEE21B}" type="datetime1">
              <a:rPr lang="ru-RU" smtClean="0"/>
              <a:t>06.07.2024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4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1342-A14A-44C6-B775-D2C853050AEC}" type="datetime1">
              <a:rPr lang="ru-RU" smtClean="0"/>
              <a:t>06.07.2024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98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D5B1-9796-4DE0-A078-4CC8DE954A13}" type="datetime1">
              <a:rPr lang="ru-RU" smtClean="0"/>
              <a:t>06.07.2024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03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2AF8-F4B2-4CB7-9CF9-43E7AF0F98BF}" type="datetime1">
              <a:rPr lang="ru-RU" smtClean="0"/>
              <a:t>06.07.2024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93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4E1-90F0-47E1-BC89-97F7643ED091}" type="datetime1">
              <a:rPr lang="ru-RU" smtClean="0"/>
              <a:t>06.07.2024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60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C6D2B-09A8-4A57-9933-E67D931D0AF0}" type="datetime1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E531-03AE-4510-B1D3-24F6EEFE0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71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67" y="0"/>
            <a:ext cx="11693236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143000" algn="l"/>
                <a:tab pos="1371600" algn="l"/>
              </a:tabLst>
            </a:pPr>
            <a:r>
              <a:rPr lang="x-none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  <a:endParaRPr lang="ru-RU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8580">
              <a:spcAft>
                <a:spcPts val="0"/>
              </a:spcAft>
            </a:pPr>
            <a:r>
              <a:rPr lang="ru-RU" sz="1600" spc="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8580">
              <a:spcAft>
                <a:spcPts val="0"/>
              </a:spcAft>
            </a:pPr>
            <a:r>
              <a:rPr lang="ru-RU" sz="1600" spc="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высшего образования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x-none" sz="1600" b="1" kern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«РОССИЙСКИЙ ЭКОНОМИЧЕСКИЙ УНИВЕРСИТЕТ ИМЕНИ Г.В. ПЛЕХАНОВА»</a:t>
            </a:r>
            <a:endParaRPr lang="ru-RU" sz="1600" b="1" kern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71600" algn="l"/>
                <a:tab pos="5372100" algn="l"/>
              </a:tabLst>
            </a:pPr>
            <a:r>
              <a:rPr lang="x-none" sz="1600" b="1" cap="all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Оренбургский филиал РЭУ им. Г.В. Плеханова</a:t>
            </a:r>
            <a:endParaRPr lang="ru-RU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ФИНАНСОВ И МЕНЕДЖМЕНТА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ДЕМОНСТРАЦИОННЫЙ МАТЕРИАЛ 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докладу по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выпускной квалификационной работе в формате </a:t>
            </a:r>
            <a:r>
              <a:rPr lang="ru-RU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стартапа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(магистерской диссертации)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тему: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СЕНСОРНЫЕ СТОЛЫ С ИННОВАЦИОННЫМ ПРОГРАММНЫМ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Кузаевой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Нтальи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Евгеньевны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 выпускной квалификационной работы: Лаптева Е.В., к.э.н., доцент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Оренбург – 2024 г.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1</a:t>
            </a:fld>
            <a:endParaRPr lang="ru-RU"/>
          </a:p>
        </p:txBody>
      </p:sp>
      <p:pic>
        <p:nvPicPr>
          <p:cNvPr id="4" name="Рисунок 3" descr="Изображение выглядит как текст, логотип, эмблема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B3B3BD-CA51-991D-3618-EF48EB621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67854"/>
            <a:ext cx="3199303" cy="180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2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10</a:t>
            </a:fld>
            <a:endParaRPr lang="ru-RU"/>
          </a:p>
        </p:txBody>
      </p:sp>
      <p:pic>
        <p:nvPicPr>
          <p:cNvPr id="4" name="Рисунок 3" descr="Изображение выглядит как текст, логотип, эмблема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B3B3BD-CA51-991D-3618-EF48EB621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58617"/>
            <a:ext cx="3199303" cy="18000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5336"/>
            <a:ext cx="4211992" cy="354313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21760" y="1869440"/>
            <a:ext cx="8442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Увеличение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количества клиентов. </a:t>
            </a: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Увеличение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среднего чека. </a:t>
            </a: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Увеличение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количества заказов на доставку.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6861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836" y="136336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окончен!</a:t>
            </a:r>
            <a:b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Спасибо за внимание!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11</a:t>
            </a:fld>
            <a:endParaRPr lang="ru-RU"/>
          </a:p>
        </p:txBody>
      </p:sp>
      <p:pic>
        <p:nvPicPr>
          <p:cNvPr id="6" name="Рисунок 5" descr="Изображение выглядит как текст, логотип, эмблема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B3B3BD-CA51-991D-3618-EF48EB621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82" y="2963925"/>
            <a:ext cx="7047314" cy="396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3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2</a:t>
            </a:fld>
            <a:endParaRPr lang="ru-RU"/>
          </a:p>
        </p:txBody>
      </p:sp>
      <p:pic>
        <p:nvPicPr>
          <p:cNvPr id="6" name="Рисунок 5" descr="Изображение выглядит как текст, логотип, эмблема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B3B3BD-CA51-991D-3618-EF48EB621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67854"/>
            <a:ext cx="3199303" cy="18000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17" y="267854"/>
            <a:ext cx="2467749" cy="164516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37164" y="88345"/>
            <a:ext cx="870648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Концепция проекта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заключается в создании программного </a:t>
            </a:r>
            <a:endParaRPr lang="ru-RU" sz="4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обеспечения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которое объединит все рестораны в одной сети. Клиенты смогут забронировать столик или заказать блюдо онлайн через учетную запись на платформе, а также по картам найти подходящее по цене и качеству ближайшее место для питания и времяпровождения. 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573" y="2307929"/>
            <a:ext cx="2602993" cy="18086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110" y="4511535"/>
            <a:ext cx="2635456" cy="197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8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3</a:t>
            </a:fld>
            <a:endParaRPr lang="ru-RU"/>
          </a:p>
        </p:txBody>
      </p:sp>
      <p:pic>
        <p:nvPicPr>
          <p:cNvPr id="4" name="Рисунок 3" descr="Изображение выглядит как текст, логотип, эмблема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B3B3BD-CA51-991D-3618-EF48EB621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67854"/>
            <a:ext cx="3199303" cy="18000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46" y="2002372"/>
            <a:ext cx="3788762" cy="39181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52952" y="175492"/>
            <a:ext cx="7536877" cy="6396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ctr">
              <a:spcAft>
                <a:spcPts val="55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 целями проекта являются: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ctr">
              <a:spcAft>
                <a:spcPts val="55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Увеличение продаж ресторанов города Оренбурга за счет привлечения новых клиентов через удобную онлайн-бронировку и заказ блюд.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Улучшение качества обслуживания клиентов благодаря возможности предоставления персонализированных рекомендаций и отзывов о блюдах и обслуживание.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Расширение клиентской базы и увеличение лояльности клиентов за счет предоставления интерактивного контента на сенсорных столах.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Увеличение эффективности работы ресторанов города Оренбурга за счет автоматизации процесса бронирования и заказа блюд.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4" descr="Изображение выглядит как текст, логотип, эмблема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B3B3BD-CA51-991D-3618-EF48EB621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67854"/>
            <a:ext cx="3199303" cy="18000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9041" y="1644383"/>
            <a:ext cx="1989978" cy="138274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205139" y="629602"/>
            <a:ext cx="1033591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ctr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Этапы реализации бизнес-проекта следующие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457200" indent="450215" algn="ctr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Исследование рынка и анализ конкурентов.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Разработка бизнес-плана и привлечение инвестиций.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Найм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команды разработчиков и IT-специалистов.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Создание программного обеспечения для автоматизации процессов бронирования столиков и заказа блюд в ресторанах.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Интеграция программного обеспечения с базами данных ресторанов для обеспечения актуальной информации о наличии свободных столиков и доступных блюдах.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Разработка системы авторизации по учетной записи для клиентов.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Установка сенсорных столов в ресторанах с возможностью выбора онлайн-меню и блюд, играми и интерактивным контентом в этом же приложении по авторизации.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8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Разработка персонализированного контента для сенсорных столов на основе предпочтений клиентов.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Обучение персонала ресторанов работе с новой системой, в том числе обучение использованию сенсорных столов и программного обеспечения.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Продвижение программы среди ресторанов и клиентов.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11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Мониторинг и анализ данных о работе программы и ее влиянии на эффективность работы ресторанов и удовлетворенность клиентов.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Проведение регулярных обновлений программного обеспечения и обновление контента на сенсорных столах.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Расширение сети ресторанов, подключенных к программе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9041" y="4174866"/>
            <a:ext cx="2135075" cy="159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6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5</a:t>
            </a:fld>
            <a:endParaRPr lang="ru-RU"/>
          </a:p>
        </p:txBody>
      </p:sp>
      <p:pic>
        <p:nvPicPr>
          <p:cNvPr id="4" name="Рисунок 3" descr="Изображение выглядит как текст, логотип, эмблема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B3B3BD-CA51-991D-3618-EF48EB621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854" y="-240146"/>
            <a:ext cx="3199303" cy="18000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45" y="1953930"/>
            <a:ext cx="4264990" cy="281489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292436" y="1025236"/>
            <a:ext cx="62622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Целевая аудитория проекта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 – люди города Оренбурга и Оренбургской области, которые любят посещать рестораны и хотят получить быстрый и удобный сервис.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403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6</a:t>
            </a:fld>
            <a:endParaRPr lang="ru-RU"/>
          </a:p>
        </p:txBody>
      </p:sp>
      <p:pic>
        <p:nvPicPr>
          <p:cNvPr id="4" name="Рисунок 3" descr="Изображение выглядит как текст, логотип, эмблема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B3B3BD-CA51-991D-3618-EF48EB621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58617"/>
            <a:ext cx="3199303" cy="18000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8022"/>
            <a:ext cx="4249769" cy="31804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27922" y="1386769"/>
            <a:ext cx="86965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механизм реализации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sz="3200" i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Анализ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рынка и конкурентов.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Разработка программного </a:t>
            </a: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обеспечения.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Установка сенсорных столов.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Обучение персонала.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Привлечение клиентов.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Мониторинг и анализ результатов.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28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7</a:t>
            </a:fld>
            <a:endParaRPr lang="ru-RU"/>
          </a:p>
        </p:txBody>
      </p:sp>
      <p:pic>
        <p:nvPicPr>
          <p:cNvPr id="4" name="Рисунок 3" descr="Изображение выглядит как текст, логотип, эмблема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B3B3BD-CA51-991D-3618-EF48EB621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553" y="-30394"/>
            <a:ext cx="3199303" cy="18000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46" y="25914"/>
            <a:ext cx="2005976" cy="168743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14780"/>
              </p:ext>
            </p:extLst>
          </p:nvPr>
        </p:nvGraphicFramePr>
        <p:xfrm>
          <a:off x="388942" y="1834166"/>
          <a:ext cx="11406910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1443"/>
                <a:gridCol w="9565467"/>
              </a:tblGrid>
              <a:tr h="51262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 года: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страницы проекта в социальных сетях и проведение рекламных кампаний на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других популярных платформах. Реклама будет направлена на привлечение клиентов, которые хотят быстро и удобно забронировать столик или заказать еду онлайн.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</a:tr>
              <a:tr h="44334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 года: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Партнерство с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блогерами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инфлюэнсерами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которые смогут рассказать своим подписчикам о проекте и привлечь новых клиентов. Это может быть реклама </a:t>
                      </a: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ВК,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видеообзоров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упоминание проекта в блогах.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</a:tr>
              <a:tr h="26785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 года: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 на радио и телевидении, которые будут направлены на привлечение широкой аудитории. Реклама будет ориентирована на людей, которые любят посещать рестораны и ищут новые места для отдыха.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 года: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акций и специальных предложений для клиентов, которые заказывают еду онлайн или бронируют столик через приложение. Это может быть скидка на заказ, бесплатный десерт или другие привилегии.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</a:tr>
              <a:tr h="3029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 года: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Отправка регулярных email-рассылок подписчикам, которые будут содержать информацию о новых ресторанах, интересных акциях и специальных предложениях. Рассылки будут направлены на удержание клиентов и стимулирование повторных заказов.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 года: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сенсорных столов с выбором онлайн меню и блюд, играми и интерактивным контентом во всех ресторанах.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</a:tr>
              <a:tr h="16994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 года: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Рекламная кампания на привлечение клиентов в рестораны с установленными сенсорными столами.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</a:tr>
              <a:tr h="20874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Декабрь-январь 2024года: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эффективности проведенных мероприятий и корректировка стратегии развития проекта.</a:t>
                      </a:r>
                    </a:p>
                  </a:txBody>
                  <a:tcPr marL="24538" marR="24538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838200" y="7014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1. Подробный график мероприятий проекта бизнес-идеи: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9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8</a:t>
            </a:fld>
            <a:endParaRPr lang="ru-RU"/>
          </a:p>
        </p:txBody>
      </p:sp>
      <p:pic>
        <p:nvPicPr>
          <p:cNvPr id="4" name="Рисунок 3" descr="Изображение выглядит как текст, логотип, эмблема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B3B3BD-CA51-991D-3618-EF48EB621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58617"/>
            <a:ext cx="3199303" cy="18000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08" y="1923756"/>
            <a:ext cx="4263176" cy="29622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60184" y="1647369"/>
            <a:ext cx="73858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Технические </a:t>
            </a:r>
            <a:r>
              <a:rPr lang="ru-RU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риски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Финансовые </a:t>
            </a:r>
            <a:r>
              <a:rPr lang="ru-RU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риски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Риски </a:t>
            </a:r>
            <a:r>
              <a:rPr lang="ru-RU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безопасности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Организационные </a:t>
            </a:r>
            <a:r>
              <a:rPr lang="ru-RU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риски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Риски </a:t>
            </a:r>
            <a:r>
              <a:rPr lang="ru-RU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конкуренции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531-03AE-4510-B1D3-24F6EEFE0AFB}" type="slidenum">
              <a:rPr lang="ru-RU" smtClean="0"/>
              <a:t>9</a:t>
            </a:fld>
            <a:endParaRPr lang="ru-RU"/>
          </a:p>
        </p:txBody>
      </p:sp>
      <p:pic>
        <p:nvPicPr>
          <p:cNvPr id="4" name="Рисунок 3" descr="Изображение выглядит как текст, логотип, эмблема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F0B3B3BD-CA51-991D-3618-EF48EB621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58617"/>
            <a:ext cx="3199303" cy="180004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60" y="2778297"/>
            <a:ext cx="4682238" cy="312149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22240" y="1580713"/>
            <a:ext cx="6786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Затраты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на разработку программного обеспечения и его внедрение в рестораны. Стоимость разработки программного обеспечения может составить около 300 000 рублей, а затраты на его внедрение - около 100 000 рублей.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Затраты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на установку сенсорных столов. Стоимость одного стола составляет около 300 000 рублей, и для обеспечения работы ресторана на начальном этапе необходимо установить около 20 столов. Следовательно, затраты на установку сенсорных столов составят около 6 миллионов рублей.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Затраты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на техническую поддержку и обслуживание программного обеспечения и сенсорных столов. Ориентировочная стоимость технической поддержки и обслуживания составит около 200 000 рублей в год.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723</Words>
  <Application>Microsoft Office PowerPoint</Application>
  <PresentationFormat>Широкоэкранный</PresentationFormat>
  <Paragraphs>87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Доклад окончен!  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REU</dc:creator>
  <cp:lastModifiedBy>REU</cp:lastModifiedBy>
  <cp:revision>20</cp:revision>
  <dcterms:created xsi:type="dcterms:W3CDTF">2024-06-15T12:39:06Z</dcterms:created>
  <dcterms:modified xsi:type="dcterms:W3CDTF">2024-07-06T14:28:25Z</dcterms:modified>
</cp:coreProperties>
</file>