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7" r:id="rId3"/>
    <p:sldId id="268" r:id="rId4"/>
    <p:sldId id="270" r:id="rId5"/>
    <p:sldId id="272" r:id="rId6"/>
    <p:sldId id="273" r:id="rId7"/>
    <p:sldId id="281" r:id="rId8"/>
    <p:sldId id="282" r:id="rId9"/>
    <p:sldId id="283" r:id="rId10"/>
    <p:sldId id="284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F51FD-50D3-4B3C-8FAC-3CC5CF1E9AAE}" type="datetimeFigureOut">
              <a:rPr lang="ru-RU" smtClean="0"/>
              <a:t>06.07.2024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64293D-BEB3-4C8B-AFFC-B8D066961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564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B1A0-5FAA-424F-B885-4BD7FB1F7824}" type="datetime1">
              <a:rPr lang="ru-RU" smtClean="0"/>
              <a:t>06.07.2024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8E531-03AE-4510-B1D3-24F6EEFE0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128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F165D-A57A-4F06-B1FF-960CD1F46142}" type="datetime1">
              <a:rPr lang="ru-RU" smtClean="0"/>
              <a:t>06.07.2024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8E531-03AE-4510-B1D3-24F6EEFE0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71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3BC0-8248-453D-905B-6061C7AB8D5D}" type="datetime1">
              <a:rPr lang="ru-RU" smtClean="0"/>
              <a:t>06.07.2024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8E531-03AE-4510-B1D3-24F6EEFE0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10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BC454-68FE-44DF-A54E-3939A027E3C0}" type="datetime1">
              <a:rPr lang="ru-RU" smtClean="0"/>
              <a:t>06.07.2024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8E531-03AE-4510-B1D3-24F6EEFE0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68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7C81-8020-499A-8601-FED735C0A88B}" type="datetime1">
              <a:rPr lang="ru-RU" smtClean="0"/>
              <a:t>06.07.2024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8E531-03AE-4510-B1D3-24F6EEFE0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433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3A62F-02D0-4A46-BF82-B71C3B6B1DC3}" type="datetime1">
              <a:rPr lang="ru-RU" smtClean="0"/>
              <a:t>06.07.2024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8E531-03AE-4510-B1D3-24F6EEFE0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84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D206-A8AC-4778-A2A0-6D8E88FEE21B}" type="datetime1">
              <a:rPr lang="ru-RU" smtClean="0"/>
              <a:t>06.07.2024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8E531-03AE-4510-B1D3-24F6EEFE0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442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1342-A14A-44C6-B775-D2C853050AEC}" type="datetime1">
              <a:rPr lang="ru-RU" smtClean="0"/>
              <a:t>06.07.2024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8E531-03AE-4510-B1D3-24F6EEFE0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988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D5B1-9796-4DE0-A078-4CC8DE954A13}" type="datetime1">
              <a:rPr lang="ru-RU" smtClean="0"/>
              <a:t>06.07.2024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8E531-03AE-4510-B1D3-24F6EEFE0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039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32AF8-F4B2-4CB7-9CF9-43E7AF0F98BF}" type="datetime1">
              <a:rPr lang="ru-RU" smtClean="0"/>
              <a:t>06.07.2024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8E531-03AE-4510-B1D3-24F6EEFE0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93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4E1-90F0-47E1-BC89-97F7643ED091}" type="datetime1">
              <a:rPr lang="ru-RU" smtClean="0"/>
              <a:t>06.07.2024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8E531-03AE-4510-B1D3-24F6EEFE0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605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C6D2B-09A8-4A57-9933-E67D931D0AF0}" type="datetime1">
              <a:rPr lang="ru-RU" smtClean="0"/>
              <a:t>06.07.2024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8E531-03AE-4510-B1D3-24F6EEFE0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713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667" y="0"/>
            <a:ext cx="11693236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1143000" algn="l"/>
                <a:tab pos="1371600" algn="l"/>
              </a:tabLst>
            </a:pPr>
            <a:r>
              <a:rPr lang="x-none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МИНИСТЕРСТВО НАУКИ И ВЫСШЕГО ОБРАЗОВАНИЯ РОССИЙСКОЙ ФЕДЕРАЦИИ</a:t>
            </a:r>
            <a:endParaRPr lang="ru-RU" sz="1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68580">
              <a:spcAft>
                <a:spcPts val="0"/>
              </a:spcAft>
            </a:pPr>
            <a:r>
              <a:rPr lang="ru-RU" sz="1600" spc="4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Федеральное государственное бюджетное образовательное учреждение 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68580">
              <a:spcAft>
                <a:spcPts val="0"/>
              </a:spcAft>
            </a:pPr>
            <a:r>
              <a:rPr lang="ru-RU" sz="1600" spc="4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высшего образования 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x-none" sz="1600" b="1" kern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«РОССИЙСКИЙ ЭКОНОМИЧЕСКИЙ УНИВЕРСИТЕТ ИМЕНИ Г.В. ПЛЕХАНОВА»</a:t>
            </a:r>
            <a:endParaRPr lang="ru-RU" sz="1600" b="1" kern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71600" algn="l"/>
                <a:tab pos="5372100" algn="l"/>
              </a:tabLst>
            </a:pPr>
            <a:r>
              <a:rPr lang="x-none" sz="1600" b="1" cap="all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x-none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Оренбургский филиал РЭУ им. Г.В. Плеханова</a:t>
            </a:r>
            <a:endParaRPr lang="ru-RU" sz="1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КАФЕДРА ФИНАНСОВ И МЕНЕДЖМЕНТА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                         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ДЕМОНСТРАЦИОННЫЙ МАТЕРИАЛ 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 докладу по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выпускной квалификационной работе в формате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стартапа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(магистерской диссертации)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тему: «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СЕНСОРНЫЕ СТОЛЫ С ИННОВАЦИОННЫМ ПРОГРАММНЫМ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ОБЕСПЕЧЕНИЕМ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Студента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Кузаевой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Нтальи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Евгеньевны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 выпускной квалификационной работы: Лаптева Е.В., к.э.н., доцент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Оренбург – 2024 г.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8E531-03AE-4510-B1D3-24F6EEFE0AFB}" type="slidenum">
              <a:rPr lang="ru-RU" smtClean="0"/>
              <a:t>1</a:t>
            </a:fld>
            <a:endParaRPr lang="ru-RU"/>
          </a:p>
        </p:txBody>
      </p:sp>
      <p:pic>
        <p:nvPicPr>
          <p:cNvPr id="4" name="Рисунок 3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xmlns="" id="{F0B3B3BD-CA51-991D-3618-EF48EB6219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267854"/>
            <a:ext cx="3199303" cy="1800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02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8E531-03AE-4510-B1D3-24F6EEFE0AFB}" type="slidenum">
              <a:rPr lang="ru-RU" smtClean="0"/>
              <a:t>10</a:t>
            </a:fld>
            <a:endParaRPr lang="ru-RU"/>
          </a:p>
        </p:txBody>
      </p:sp>
      <p:pic>
        <p:nvPicPr>
          <p:cNvPr id="4" name="Рисунок 3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xmlns="" id="{F0B3B3BD-CA51-991D-3618-EF48EB6219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258617"/>
            <a:ext cx="3199303" cy="180004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45336"/>
            <a:ext cx="4211992" cy="354313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921760" y="1869440"/>
            <a:ext cx="8442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Увеличение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количества клиентов. </a:t>
            </a:r>
            <a:endParaRPr lang="ru-RU" sz="36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001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Увеличение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среднего чека. </a:t>
            </a:r>
            <a:endParaRPr lang="ru-RU" sz="36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001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Увеличение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количества заказов на доставку.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6861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5836" y="136336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окончен!</a:t>
            </a:r>
            <a:b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Спасибо за внимание!</a:t>
            </a:r>
            <a:endParaRPr lang="ru-RU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8E531-03AE-4510-B1D3-24F6EEFE0AFB}" type="slidenum">
              <a:rPr lang="ru-RU" smtClean="0"/>
              <a:t>11</a:t>
            </a:fld>
            <a:endParaRPr lang="ru-RU"/>
          </a:p>
        </p:txBody>
      </p:sp>
      <p:pic>
        <p:nvPicPr>
          <p:cNvPr id="6" name="Рисунок 5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xmlns="" id="{F0B3B3BD-CA51-991D-3618-EF48EB6219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182" y="2963925"/>
            <a:ext cx="7047314" cy="396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38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8E531-03AE-4510-B1D3-24F6EEFE0AFB}" type="slidenum">
              <a:rPr lang="ru-RU" smtClean="0"/>
              <a:t>2</a:t>
            </a:fld>
            <a:endParaRPr lang="ru-RU"/>
          </a:p>
        </p:txBody>
      </p:sp>
      <p:pic>
        <p:nvPicPr>
          <p:cNvPr id="6" name="Рисунок 5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xmlns="" id="{F0B3B3BD-CA51-991D-3618-EF48EB6219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267854"/>
            <a:ext cx="3199303" cy="180004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817" y="267854"/>
            <a:ext cx="2467749" cy="164516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937164" y="88345"/>
            <a:ext cx="870648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Концепция проекта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заключается в создании программного </a:t>
            </a:r>
            <a:endParaRPr lang="ru-RU" sz="40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обеспечения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которое объединит все рестораны в одной сети. Клиенты смогут забронировать столик или заказать блюдо онлайн через учетную запись на платформе, а также по картам найти подходящее по цене и качеству ближайшее место для питания и времяпровождения. </a:t>
            </a:r>
            <a:endParaRPr lang="ru-RU" sz="40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573" y="2307929"/>
            <a:ext cx="2602993" cy="180869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110" y="4511535"/>
            <a:ext cx="2635456" cy="1972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82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8E531-03AE-4510-B1D3-24F6EEFE0AFB}" type="slidenum">
              <a:rPr lang="ru-RU" smtClean="0"/>
              <a:t>3</a:t>
            </a:fld>
            <a:endParaRPr lang="ru-RU"/>
          </a:p>
        </p:txBody>
      </p:sp>
      <p:pic>
        <p:nvPicPr>
          <p:cNvPr id="4" name="Рисунок 3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xmlns="" id="{F0B3B3BD-CA51-991D-3618-EF48EB6219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267854"/>
            <a:ext cx="3199303" cy="180004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846" y="2002372"/>
            <a:ext cx="3788762" cy="391813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152952" y="175492"/>
            <a:ext cx="7536877" cy="6396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ctr">
              <a:spcAft>
                <a:spcPts val="55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Основными целями проекта являются: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ctr">
              <a:spcAft>
                <a:spcPts val="55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450215" algn="just"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450215" algn="just"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Увеличение продаж ресторанов города Оренбурга за счет привлечения новых клиентов через удобную онлайн-бронировку и заказ блюд.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Улучшение качества обслуживания клиентов благодаря возможности предоставления персонализированных рекомендаций и отзывов о блюдах и обслуживание.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 Расширение клиентской базы и увеличение лояльности клиентов за счет предоставления интерактивного контента на сенсорных столах.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4. Увеличение эффективности работы ресторанов города Оренбурга за счет автоматизации процесса бронирования и заказа блюд.</a:t>
            </a:r>
            <a:endParaRPr lang="ru-RU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02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8E531-03AE-4510-B1D3-24F6EEFE0AFB}" type="slidenum">
              <a:rPr lang="ru-RU" smtClean="0"/>
              <a:t>4</a:t>
            </a:fld>
            <a:endParaRPr lang="ru-RU"/>
          </a:p>
        </p:txBody>
      </p:sp>
      <p:pic>
        <p:nvPicPr>
          <p:cNvPr id="5" name="Рисунок 4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xmlns="" id="{F0B3B3BD-CA51-991D-3618-EF48EB6219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267854"/>
            <a:ext cx="3199303" cy="180004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9041" y="1644383"/>
            <a:ext cx="1989978" cy="138274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-205139" y="629602"/>
            <a:ext cx="10335919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ctr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Этапы реализации бизнес-проекта следующие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457200" indent="450215" algn="ctr">
              <a:spcAft>
                <a:spcPts val="0"/>
              </a:spcAft>
            </a:pP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 Исследование рынка и анализ конкурентов.</a:t>
            </a: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Разработка бизнес-плана и привлечение инвестиций.</a:t>
            </a: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Найм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команды разработчиков и IT-специалистов.</a:t>
            </a: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Создание программного обеспечения для автоматизации процессов бронирования столиков и заказа блюд в ресторанах.</a:t>
            </a: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Интеграция программного обеспечения с базами данных ресторанов для обеспечения актуальной информации о наличии свободных столиков и доступных блюдах.</a:t>
            </a: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6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Разработка системы авторизации по учетной записи для клиентов.</a:t>
            </a: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7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Установка сенсорных столов в ресторанах с возможностью выбора онлайн-меню и блюд, играми и интерактивным контентом в этом же приложении по авторизации.</a:t>
            </a: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8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Разработка персонализированного контента для сенсорных столов на основе предпочтений клиентов.</a:t>
            </a: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9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Обучение персонала ресторанов работе с новой системой, в том числе обучение использованию сенсорных столов и программного обеспечения.</a:t>
            </a: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10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Продвижение программы среди ресторанов и клиентов.</a:t>
            </a: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11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Мониторинг и анализ данных о работе программы и ее влиянии на эффективность работы ресторанов и удовлетворенность клиентов.</a:t>
            </a: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12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Проведение регулярных обновлений программного обеспечения и обновление контента на сенсорных столах.</a:t>
            </a: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13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Расширение сети ресторанов, подключенных к программе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9041" y="4174866"/>
            <a:ext cx="2135075" cy="1597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63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8E531-03AE-4510-B1D3-24F6EEFE0AFB}" type="slidenum">
              <a:rPr lang="ru-RU" smtClean="0"/>
              <a:t>5</a:t>
            </a:fld>
            <a:endParaRPr lang="ru-RU"/>
          </a:p>
        </p:txBody>
      </p:sp>
      <p:pic>
        <p:nvPicPr>
          <p:cNvPr id="4" name="Рисунок 3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xmlns="" id="{F0B3B3BD-CA51-991D-3618-EF48EB6219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6854" y="-240146"/>
            <a:ext cx="3199303" cy="180004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945" y="1953930"/>
            <a:ext cx="4264990" cy="281489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292436" y="1025236"/>
            <a:ext cx="626225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Целевая аудитория проекта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– люди города Оренбурга и Оренбургской области, которые любят посещать рестораны и хотят получить быстрый и удобный сервис.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9403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8E531-03AE-4510-B1D3-24F6EEFE0AFB}" type="slidenum">
              <a:rPr lang="ru-RU" smtClean="0"/>
              <a:t>6</a:t>
            </a:fld>
            <a:endParaRPr lang="ru-RU"/>
          </a:p>
        </p:txBody>
      </p:sp>
      <p:pic>
        <p:nvPicPr>
          <p:cNvPr id="4" name="Рисунок 3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xmlns="" id="{F0B3B3BD-CA51-991D-3618-EF48EB6219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258617"/>
            <a:ext cx="3199303" cy="180004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28022"/>
            <a:ext cx="4249769" cy="318047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827922" y="1386769"/>
            <a:ext cx="869658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50000"/>
              </a:lnSpc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механизм реализации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проекта:</a:t>
            </a:r>
            <a:endParaRPr lang="ru-RU" sz="3200" i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sz="32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 Анализ 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рынка и конкурентов.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32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sz="32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Разработка программного </a:t>
            </a:r>
            <a:r>
              <a:rPr lang="ru-RU" sz="32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обеспечения.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sz="32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Установка сенсорных столов.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457200">
              <a:lnSpc>
                <a:spcPct val="150000"/>
              </a:lnSpc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sz="32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Обучение персонала.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457200">
              <a:lnSpc>
                <a:spcPct val="150000"/>
              </a:lnSpc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sz="32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Привлечение клиентов.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457200">
              <a:lnSpc>
                <a:spcPct val="150000"/>
              </a:lnSpc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sz="32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6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Мониторинг и анализ результатов.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3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28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8E531-03AE-4510-B1D3-24F6EEFE0AFB}" type="slidenum">
              <a:rPr lang="ru-RU" smtClean="0"/>
              <a:t>7</a:t>
            </a:fld>
            <a:endParaRPr lang="ru-RU"/>
          </a:p>
        </p:txBody>
      </p:sp>
      <p:pic>
        <p:nvPicPr>
          <p:cNvPr id="4" name="Рисунок 3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xmlns="" id="{F0B3B3BD-CA51-991D-3618-EF48EB6219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553" y="-30394"/>
            <a:ext cx="3199303" cy="180004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946" y="25914"/>
            <a:ext cx="2005976" cy="1687430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414780"/>
              </p:ext>
            </p:extLst>
          </p:nvPr>
        </p:nvGraphicFramePr>
        <p:xfrm>
          <a:off x="388942" y="1834166"/>
          <a:ext cx="11406910" cy="4632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1443"/>
                <a:gridCol w="9565467"/>
              </a:tblGrid>
              <a:tr h="51262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 года:</a:t>
                      </a:r>
                    </a:p>
                  </a:txBody>
                  <a:tcPr marL="24538" marR="2453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страницы проекта в социальных сетях и проведение рекламных кампаний на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ВКи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других популярных платформах. Реклама будет направлена на привлечение клиентов, которые хотят быстро и удобно забронировать столик или заказать еду онлайн.</a:t>
                      </a:r>
                    </a:p>
                  </a:txBody>
                  <a:tcPr marL="24538" marR="24538" marT="0" marB="0" anchor="ctr">
                    <a:solidFill>
                      <a:schemeClr val="bg1"/>
                    </a:solidFill>
                  </a:tcPr>
                </a:tc>
              </a:tr>
              <a:tr h="44334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 года:</a:t>
                      </a:r>
                    </a:p>
                  </a:txBody>
                  <a:tcPr marL="24538" marR="2453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Партнерство с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блогерами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инфлюэнсерами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которые смогут рассказать своим подписчикам о проекте и привлечь новых клиентов. Это может быть реклама </a:t>
                      </a:r>
                      <a:r>
                        <a:rPr lang="ru-RU" sz="16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60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ВК,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видеообзоров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или упоминание проекта в блогах.</a:t>
                      </a:r>
                    </a:p>
                  </a:txBody>
                  <a:tcPr marL="24538" marR="24538" marT="0" marB="0" anchor="ctr">
                    <a:solidFill>
                      <a:schemeClr val="bg1"/>
                    </a:solidFill>
                  </a:tcPr>
                </a:tc>
              </a:tr>
              <a:tr h="26785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 года:</a:t>
                      </a:r>
                    </a:p>
                  </a:txBody>
                  <a:tcPr marL="24538" marR="2453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Реклама на радио и телевидении, которые будут направлены на привлечение широкой аудитории. Реклама будет ориентирована на людей, которые любят посещать рестораны и ищут новые места для отдыха.</a:t>
                      </a:r>
                    </a:p>
                  </a:txBody>
                  <a:tcPr marL="24538" marR="24538" marT="0" marB="0" anchor="ctr">
                    <a:solidFill>
                      <a:schemeClr val="bg1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 года:</a:t>
                      </a:r>
                    </a:p>
                  </a:txBody>
                  <a:tcPr marL="24538" marR="2453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акций и специальных предложений для клиентов, которые заказывают еду онлайн или бронируют столик через приложение. Это может быть скидка на заказ, бесплатный десерт или другие привилегии.</a:t>
                      </a:r>
                    </a:p>
                  </a:txBody>
                  <a:tcPr marL="24538" marR="24538" marT="0" marB="0" anchor="ctr">
                    <a:solidFill>
                      <a:schemeClr val="bg1"/>
                    </a:solidFill>
                  </a:tcPr>
                </a:tc>
              </a:tr>
              <a:tr h="302953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 года:</a:t>
                      </a:r>
                    </a:p>
                  </a:txBody>
                  <a:tcPr marL="24538" marR="2453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Отправка регулярных email-рассылок подписчикам, которые будут содержать информацию о новых ресторанах, интересных акциях и специальных предложениях. Рассылки будут направлены на удержание клиентов и стимулирование повторных заказов.</a:t>
                      </a:r>
                    </a:p>
                  </a:txBody>
                  <a:tcPr marL="24538" marR="24538" marT="0" marB="0"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 года:</a:t>
                      </a:r>
                    </a:p>
                  </a:txBody>
                  <a:tcPr marL="24538" marR="2453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Установка сенсорных столов с выбором онлайн меню и блюд, играми и интерактивным контентом во всех ресторанах.</a:t>
                      </a:r>
                    </a:p>
                  </a:txBody>
                  <a:tcPr marL="24538" marR="24538" marT="0" marB="0" anchor="ctr">
                    <a:solidFill>
                      <a:schemeClr val="bg1"/>
                    </a:solidFill>
                  </a:tcPr>
                </a:tc>
              </a:tr>
              <a:tr h="16994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 года:</a:t>
                      </a:r>
                    </a:p>
                  </a:txBody>
                  <a:tcPr marL="24538" marR="2453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Рекламная кампания на привлечение клиентов в рестораны с установленными сенсорными столами.</a:t>
                      </a:r>
                    </a:p>
                  </a:txBody>
                  <a:tcPr marL="24538" marR="24538" marT="0" marB="0" anchor="ctr">
                    <a:solidFill>
                      <a:schemeClr val="bg1"/>
                    </a:solidFill>
                  </a:tcPr>
                </a:tc>
              </a:tr>
              <a:tr h="20874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Декабрь-январь 2024года:</a:t>
                      </a:r>
                    </a:p>
                  </a:txBody>
                  <a:tcPr marL="24538" marR="2453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эффективности проведенных мероприятий и корректировка стратегии развития проекта.</a:t>
                      </a:r>
                    </a:p>
                  </a:txBody>
                  <a:tcPr marL="24538" marR="24538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838200" y="70144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Таблица 1. Подробный график мероприятий проекта бизнес-идеи: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97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8E531-03AE-4510-B1D3-24F6EEFE0AFB}" type="slidenum">
              <a:rPr lang="ru-RU" smtClean="0"/>
              <a:t>8</a:t>
            </a:fld>
            <a:endParaRPr lang="ru-RU"/>
          </a:p>
        </p:txBody>
      </p:sp>
      <p:pic>
        <p:nvPicPr>
          <p:cNvPr id="4" name="Рисунок 3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xmlns="" id="{F0B3B3BD-CA51-991D-3618-EF48EB6219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258617"/>
            <a:ext cx="3199303" cy="180004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008" y="1923756"/>
            <a:ext cx="4263176" cy="296228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60184" y="1647369"/>
            <a:ext cx="738581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Технические </a:t>
            </a:r>
            <a:r>
              <a:rPr lang="ru-RU" sz="4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риски 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Финансовые </a:t>
            </a:r>
            <a:r>
              <a:rPr lang="ru-RU" sz="4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риски 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Риски </a:t>
            </a:r>
            <a:r>
              <a:rPr lang="ru-RU" sz="4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безопасности 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Организационные </a:t>
            </a:r>
            <a:r>
              <a:rPr lang="ru-RU" sz="4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риски 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sz="4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Риски </a:t>
            </a:r>
            <a:r>
              <a:rPr lang="ru-RU" sz="4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конкуренции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4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8E531-03AE-4510-B1D3-24F6EEFE0AFB}" type="slidenum">
              <a:rPr lang="ru-RU" smtClean="0"/>
              <a:t>9</a:t>
            </a:fld>
            <a:endParaRPr lang="ru-RU"/>
          </a:p>
        </p:txBody>
      </p:sp>
      <p:pic>
        <p:nvPicPr>
          <p:cNvPr id="4" name="Рисунок 3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xmlns="" id="{F0B3B3BD-CA51-991D-3618-EF48EB6219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258617"/>
            <a:ext cx="3199303" cy="180004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560" y="2778297"/>
            <a:ext cx="4682238" cy="312149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222240" y="1580713"/>
            <a:ext cx="6786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Затраты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на разработку программного обеспечения и его внедрение в рестораны. Стоимость разработки программного обеспечения может составить около 300 000 рублей, а затраты на его внедрение - около 100 000 рублей.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Затраты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на установку сенсорных столов. Стоимость одного стола составляет около 300 000 рублей, и для обеспечения работы ресторана на начальном этапе необходимо установить около 20 столов. Следовательно, затраты на установку сенсорных столов составят около 6 миллионов рублей.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Затраты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на техническую поддержку и обслуживание программного обеспечения и сенсорных столов. Ориентировочная стоимость технической поддержки и обслуживания составит около 200 000 рублей в год.</a:t>
            </a:r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01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723</Words>
  <Application>Microsoft Office PowerPoint</Application>
  <PresentationFormat>Широкоэкранный</PresentationFormat>
  <Paragraphs>87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Доклад окончен!  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REU</dc:creator>
  <cp:lastModifiedBy>REU</cp:lastModifiedBy>
  <cp:revision>20</cp:revision>
  <dcterms:created xsi:type="dcterms:W3CDTF">2024-06-15T12:39:06Z</dcterms:created>
  <dcterms:modified xsi:type="dcterms:W3CDTF">2024-07-06T14:28:25Z</dcterms:modified>
</cp:coreProperties>
</file>