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8" r:id="rId3"/>
    <p:sldId id="262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0" r:id="rId13"/>
    <p:sldId id="267" r:id="rId14"/>
  </p:sldIdLst>
  <p:sldSz cx="9144000" cy="5143500" type="screen16x9"/>
  <p:notesSz cx="6858000" cy="9144000"/>
  <p:embeddedFontLst>
    <p:embeddedFont>
      <p:font typeface="Lexend Deca" panose="020B0604020202020204" charset="0"/>
      <p:regular r:id="rId16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Impact" panose="020B0806030902050204" pitchFamily="34" charset="0"/>
      <p:regular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Karla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  <p15:guide id="3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4667"/>
  </p:normalViewPr>
  <p:slideViewPr>
    <p:cSldViewPr snapToGrid="0">
      <p:cViewPr varScale="1">
        <p:scale>
          <a:sx n="104" d="100"/>
          <a:sy n="104" d="100"/>
        </p:scale>
        <p:origin x="768" y="67"/>
      </p:cViewPr>
      <p:guideLst>
        <p:guide orient="horz" pos="606"/>
        <p:guide orient="horz" pos="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18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flipH="1">
            <a:off x="6421171" y="-339547"/>
            <a:ext cx="2322776" cy="1066819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>
            <a:spLocks noGrp="1"/>
          </p:cNvSpPr>
          <p:nvPr>
            <p:ph type="subTitle" idx="1"/>
          </p:nvPr>
        </p:nvSpPr>
        <p:spPr>
          <a:xfrm>
            <a:off x="1769358" y="2146325"/>
            <a:ext cx="267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ubTitle" idx="2"/>
          </p:nvPr>
        </p:nvSpPr>
        <p:spPr>
          <a:xfrm>
            <a:off x="5761834" y="2146325"/>
            <a:ext cx="267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ubTitle" idx="3"/>
          </p:nvPr>
        </p:nvSpPr>
        <p:spPr>
          <a:xfrm>
            <a:off x="1771412" y="3816325"/>
            <a:ext cx="267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4"/>
          </p:nvPr>
        </p:nvSpPr>
        <p:spPr>
          <a:xfrm>
            <a:off x="5761750" y="3836925"/>
            <a:ext cx="267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title" idx="5"/>
          </p:nvPr>
        </p:nvSpPr>
        <p:spPr>
          <a:xfrm>
            <a:off x="1768063" y="1448125"/>
            <a:ext cx="2669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title" idx="6"/>
          </p:nvPr>
        </p:nvSpPr>
        <p:spPr>
          <a:xfrm>
            <a:off x="5760537" y="1448125"/>
            <a:ext cx="267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 idx="7"/>
          </p:nvPr>
        </p:nvSpPr>
        <p:spPr>
          <a:xfrm>
            <a:off x="1771649" y="3116125"/>
            <a:ext cx="2670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 idx="8"/>
          </p:nvPr>
        </p:nvSpPr>
        <p:spPr>
          <a:xfrm>
            <a:off x="5761973" y="3136725"/>
            <a:ext cx="2673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9"/>
          </p:nvPr>
        </p:nvSpPr>
        <p:spPr>
          <a:xfrm>
            <a:off x="864512" y="1883213"/>
            <a:ext cx="69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13"/>
          </p:nvPr>
        </p:nvSpPr>
        <p:spPr>
          <a:xfrm>
            <a:off x="4856987" y="1883213"/>
            <a:ext cx="691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14"/>
          </p:nvPr>
        </p:nvSpPr>
        <p:spPr>
          <a:xfrm>
            <a:off x="864512" y="3601163"/>
            <a:ext cx="6912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title" idx="15"/>
          </p:nvPr>
        </p:nvSpPr>
        <p:spPr>
          <a:xfrm>
            <a:off x="4856987" y="3601163"/>
            <a:ext cx="6912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6" name="Google Shape;116;p8"/>
          <p:cNvCxnSpPr/>
          <p:nvPr/>
        </p:nvCxnSpPr>
        <p:spPr>
          <a:xfrm rot="10800000" flipH="1">
            <a:off x="-133350" y="1514625"/>
            <a:ext cx="495300" cy="361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8"/>
          <p:cNvSpPr/>
          <p:nvPr/>
        </p:nvSpPr>
        <p:spPr>
          <a:xfrm>
            <a:off x="176517" y="134486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7929192" y="6819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8568042" y="4437310"/>
            <a:ext cx="333600" cy="33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8"/>
          <p:cNvCxnSpPr/>
          <p:nvPr/>
        </p:nvCxnSpPr>
        <p:spPr>
          <a:xfrm>
            <a:off x="8743950" y="4667250"/>
            <a:ext cx="114300" cy="5526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8"/>
          <p:cNvSpPr/>
          <p:nvPr/>
        </p:nvSpPr>
        <p:spPr>
          <a:xfrm>
            <a:off x="3732025" y="4434922"/>
            <a:ext cx="1679940" cy="77157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8"/>
          <p:cNvCxnSpPr/>
          <p:nvPr/>
        </p:nvCxnSpPr>
        <p:spPr>
          <a:xfrm>
            <a:off x="8115300" y="866725"/>
            <a:ext cx="1124100" cy="904800"/>
          </a:xfrm>
          <a:prstGeom prst="straightConnector1">
            <a:avLst/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740272" y="1593103"/>
            <a:ext cx="9921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subTitle" idx="1"/>
          </p:nvPr>
        </p:nvSpPr>
        <p:spPr>
          <a:xfrm>
            <a:off x="1114225" y="3865188"/>
            <a:ext cx="311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9pPr>
          </a:lstStyle>
          <a:p>
            <a:endParaRPr/>
          </a:p>
        </p:txBody>
      </p:sp>
      <p:sp>
        <p:nvSpPr>
          <p:cNvPr id="181" name="Google Shape;181;p12"/>
          <p:cNvSpPr txBox="1">
            <a:spLocks noGrp="1"/>
          </p:cNvSpPr>
          <p:nvPr>
            <p:ph type="title" idx="2"/>
          </p:nvPr>
        </p:nvSpPr>
        <p:spPr>
          <a:xfrm>
            <a:off x="1114225" y="2572200"/>
            <a:ext cx="404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12"/>
          <p:cNvSpPr/>
          <p:nvPr/>
        </p:nvSpPr>
        <p:spPr>
          <a:xfrm rot="10800000">
            <a:off x="4019687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 rot="-301044" flipH="1">
            <a:off x="2784275" y="232049"/>
            <a:ext cx="968817" cy="840337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-281733" y="45208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4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189" name="Google Shape;189;p14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4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194" name="Google Shape;194;p14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4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4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200" name="Google Shape;200;p1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4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5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206" name="Google Shape;206;p15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5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15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213" name="Google Shape;213;p15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214" name="Google Shape;214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6" name="Google Shape;216;p15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7" name="Google Shape;217;p15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218" name="Google Shape;218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0" name="Google Shape;220;p15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1" name="Google Shape;221;p15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222" name="Google Shape;222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4" name="Google Shape;224;p15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225" name="Google Shape;225;p15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226" name="Google Shape;226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8" name="Google Shape;228;p15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29" name="Google Shape;229;p15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2" name="Google Shape;232;p15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33" name="Google Shape;233;p15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234" name="Google Shape;234;p15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6" name="Google Shape;236;p15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ctrTitle"/>
          </p:nvPr>
        </p:nvSpPr>
        <p:spPr>
          <a:xfrm>
            <a:off x="3741071" y="1775388"/>
            <a:ext cx="3664663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b="0" dirty="0">
                <a:solidFill>
                  <a:schemeClr val="accent1"/>
                </a:solidFill>
                <a:latin typeface="Impact"/>
              </a:rPr>
              <a:t>Пищевая добавка </a:t>
            </a:r>
            <a:r>
              <a:rPr lang="ru-RU" sz="3200" b="0" dirty="0">
                <a:solidFill>
                  <a:schemeClr val="tx1"/>
                </a:solidFill>
                <a:latin typeface="Impact"/>
              </a:rPr>
              <a:t>«</a:t>
            </a:r>
            <a:r>
              <a:rPr lang="ru-RU" sz="3200" b="0" dirty="0" err="1">
                <a:solidFill>
                  <a:schemeClr val="tx1"/>
                </a:solidFill>
                <a:latin typeface="Impact"/>
              </a:rPr>
              <a:t>Белок+</a:t>
            </a:r>
            <a:r>
              <a:rPr lang="ru-RU" sz="3200" b="0" dirty="0">
                <a:solidFill>
                  <a:schemeClr val="tx1"/>
                </a:solidFill>
                <a:latin typeface="Impact"/>
              </a:rPr>
              <a:t>»</a:t>
            </a:r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1"/>
          </p:nvPr>
        </p:nvSpPr>
        <p:spPr>
          <a:xfrm>
            <a:off x="3824459" y="3539734"/>
            <a:ext cx="3701233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800" dirty="0">
                <a:solidFill>
                  <a:schemeClr val="tx1"/>
                </a:solidFill>
                <a:latin typeface="Impact"/>
                <a:sym typeface="Corbel"/>
              </a:rPr>
              <a:t>Варжапетян Гор, Панасенко Артем</a:t>
            </a:r>
          </a:p>
        </p:txBody>
      </p:sp>
      <p:grpSp>
        <p:nvGrpSpPr>
          <p:cNvPr id="245" name="Google Shape;245;p16"/>
          <p:cNvGrpSpPr/>
          <p:nvPr/>
        </p:nvGrpSpPr>
        <p:grpSpPr>
          <a:xfrm>
            <a:off x="-1151450" y="1085800"/>
            <a:ext cx="4452000" cy="4452000"/>
            <a:chOff x="-1037150" y="1085800"/>
            <a:chExt cx="4452000" cy="4452000"/>
          </a:xfrm>
        </p:grpSpPr>
        <p:sp>
          <p:nvSpPr>
            <p:cNvPr id="246" name="Google Shape;246;p16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6"/>
          <p:cNvGrpSpPr/>
          <p:nvPr/>
        </p:nvGrpSpPr>
        <p:grpSpPr>
          <a:xfrm rot="1315341">
            <a:off x="280580" y="1793108"/>
            <a:ext cx="2880247" cy="2060933"/>
            <a:chOff x="3698375" y="764675"/>
            <a:chExt cx="1508825" cy="1079625"/>
          </a:xfrm>
        </p:grpSpPr>
        <p:sp>
          <p:nvSpPr>
            <p:cNvPr id="249" name="Google Shape;249;p16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16"/>
          <p:cNvGrpSpPr/>
          <p:nvPr/>
        </p:nvGrpSpPr>
        <p:grpSpPr>
          <a:xfrm>
            <a:off x="-744483" y="3013235"/>
            <a:ext cx="2915757" cy="2130254"/>
            <a:chOff x="2868800" y="2088975"/>
            <a:chExt cx="1181425" cy="863150"/>
          </a:xfrm>
        </p:grpSpPr>
        <p:sp>
          <p:nvSpPr>
            <p:cNvPr id="275" name="Google Shape;275;p16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16"/>
          <p:cNvGrpSpPr/>
          <p:nvPr/>
        </p:nvGrpSpPr>
        <p:grpSpPr>
          <a:xfrm rot="1458948">
            <a:off x="43651" y="372788"/>
            <a:ext cx="563060" cy="1364873"/>
            <a:chOff x="2541375" y="3220475"/>
            <a:chExt cx="427450" cy="1036150"/>
          </a:xfrm>
        </p:grpSpPr>
        <p:sp>
          <p:nvSpPr>
            <p:cNvPr id="284" name="Google Shape;284;p16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16"/>
          <p:cNvGrpSpPr/>
          <p:nvPr/>
        </p:nvGrpSpPr>
        <p:grpSpPr>
          <a:xfrm>
            <a:off x="2403090" y="3959107"/>
            <a:ext cx="1732881" cy="1793702"/>
            <a:chOff x="5556925" y="2802275"/>
            <a:chExt cx="757875" cy="784475"/>
          </a:xfrm>
        </p:grpSpPr>
        <p:sp>
          <p:nvSpPr>
            <p:cNvPr id="290" name="Google Shape;290;p16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16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325" name="Google Shape;325;p16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518101-B309-54F4-961F-44BE09A79788}"/>
              </a:ext>
            </a:extLst>
          </p:cNvPr>
          <p:cNvSpPr txBox="1"/>
          <p:nvPr/>
        </p:nvSpPr>
        <p:spPr>
          <a:xfrm>
            <a:off x="2141769" y="85073"/>
            <a:ext cx="543996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«Российский экономический университет имени Г.В.  Плеханова»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Краснодарский филиал РЭУ им. Г.В. Плеханова</a:t>
            </a:r>
          </a:p>
        </p:txBody>
      </p:sp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298C456B-267E-91F4-7BDB-213248072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69" y="3761278"/>
            <a:ext cx="11144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A0DC01-DF18-7713-7A23-6B552CF8E15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1952" y="66368"/>
            <a:ext cx="7124084" cy="607500"/>
          </a:xfrm>
        </p:spPr>
        <p:txBody>
          <a:bodyPr/>
          <a:lstStyle/>
          <a:p>
            <a:r>
              <a:rPr lang="ru-RU" dirty="0"/>
              <a:t>Каналы продвижения и сбыта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2FE7-5AB4-4ACB-205F-5D2109C3E6E3}"/>
              </a:ext>
            </a:extLst>
          </p:cNvPr>
          <p:cNvSpPr txBox="1"/>
          <p:nvPr/>
        </p:nvSpPr>
        <p:spPr>
          <a:xfrm>
            <a:off x="4824131" y="878425"/>
            <a:ext cx="38995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Каналы сбыта будущего продукта проекта: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1. Продуктовые супермаркеты и гипермаркеты.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2. Онлайн-продажи.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3. </a:t>
            </a:r>
            <a:r>
              <a:rPr lang="ru-RU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Фудсервис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(кафе, рестораны и закусочные).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4. Продажи в больших объемах.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5. Сети здорового питания и специализированные магазины.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6. Белковые бары и спортивные клубы.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7. Продажа через дистрибьютеров пищевых добавок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34B46-F124-1FED-B769-ED14F9FF2C5D}"/>
              </a:ext>
            </a:extLst>
          </p:cNvPr>
          <p:cNvSpPr txBox="1"/>
          <p:nvPr/>
        </p:nvSpPr>
        <p:spPr>
          <a:xfrm>
            <a:off x="471952" y="878425"/>
            <a:ext cx="397469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Каналы продвижения: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Участие в </a:t>
            </a:r>
            <a:r>
              <a:rPr lang="ru-RU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экспо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-мероприятиях на темы питание, здоровое питание, пищевая промышленность, пищевые добавки;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Прямые встречи с ЛПР на предприятиях, которые могут использовать наш продукт;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Оптимизация сайта для выдачи на первой странице поисковых систем по различным запросам, связанным с нашим продуктом и продуктами конкурентов;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Создание и продвижение групп нашего продукта в социальных сетях, и групп на тему здорового и спортивного питания;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Яндекс директ;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Таргетированная реклама в социальных сетях;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Реклама на профильных форумах. </a:t>
            </a:r>
          </a:p>
        </p:txBody>
      </p:sp>
    </p:spTree>
    <p:extLst>
      <p:ext uri="{BB962C8B-B14F-4D97-AF65-F5344CB8AC3E}">
        <p14:creationId xmlns:p14="http://schemas.microsoft.com/office/powerpoint/2010/main" val="19226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B1D247D-D25D-192F-64A9-8F0109C2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21" y="95864"/>
            <a:ext cx="9146511" cy="572700"/>
          </a:xfrm>
        </p:spPr>
        <p:txBody>
          <a:bodyPr/>
          <a:lstStyle/>
          <a:p>
            <a:r>
              <a:rPr lang="ru-RU" dirty="0"/>
              <a:t>Организационные, производственные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финансовые параметры бизнеса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AF121-9F1C-2609-28D9-193AA8B361F6}"/>
              </a:ext>
            </a:extLst>
          </p:cNvPr>
          <p:cNvSpPr txBox="1"/>
          <p:nvPr/>
        </p:nvSpPr>
        <p:spPr>
          <a:xfrm>
            <a:off x="539932" y="1281490"/>
            <a:ext cx="76749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Приобретение вторичного продукта переработки рапса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Организация 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процесса ферментативной модификации белка и соединение с сывороточным </a:t>
            </a: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белком</a:t>
            </a:r>
            <a:endParaRPr lang="ru-RU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Организация 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производства по получению белкового концентрата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Разработка 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технологий хранения полученного продукта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Разработка 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маркетинговой стратегии продвижения продукта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Разработка каналов реализации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Стоимость продукта на рынке – 300 руб./кг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Период окупаемости – 2 года </a:t>
            </a:r>
          </a:p>
        </p:txBody>
      </p:sp>
    </p:spTree>
    <p:extLst>
      <p:ext uri="{BB962C8B-B14F-4D97-AF65-F5344CB8AC3E}">
        <p14:creationId xmlns:p14="http://schemas.microsoft.com/office/powerpoint/2010/main" val="35026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8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348" name="Google Shape;348;p1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18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370" name="Google Shape;370;p1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8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A8724-D811-4B2E-A6AC-08559422923E}"/>
              </a:ext>
            </a:extLst>
          </p:cNvPr>
          <p:cNvSpPr txBox="1"/>
          <p:nvPr/>
        </p:nvSpPr>
        <p:spPr>
          <a:xfrm>
            <a:off x="1754464" y="1736417"/>
            <a:ext cx="5264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orbel"/>
              </a:rPr>
              <a:t>Таким образом, получаемый </a:t>
            </a:r>
            <a:r>
              <a:rPr lang="ru-RU" sz="1600" dirty="0" smtClean="0">
                <a:solidFill>
                  <a:schemeClr val="dk1"/>
                </a:solidFill>
                <a:latin typeface="Corbel"/>
              </a:rPr>
              <a:t>растительный 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полуфабрикат может широко применяться в производстве кулинарной продукции путем введения его в рецептуры продуктов питания на основе принципов пищевой комбинаторики, тем самым повышая их биологическую ценность.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E6DB4-B54C-AFEE-C924-7323D3D06476}"/>
              </a:ext>
            </a:extLst>
          </p:cNvPr>
          <p:cNvSpPr txBox="1"/>
          <p:nvPr/>
        </p:nvSpPr>
        <p:spPr>
          <a:xfrm>
            <a:off x="1369997" y="1028531"/>
            <a:ext cx="6019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ru-RU" sz="4000" b="1" dirty="0">
                <a:solidFill>
                  <a:schemeClr val="dk1"/>
                </a:solidFill>
                <a:sym typeface="Lexend Deca"/>
              </a:rPr>
              <a:t>Выводы:</a:t>
            </a:r>
          </a:p>
        </p:txBody>
      </p:sp>
    </p:spTree>
    <p:extLst>
      <p:ext uri="{BB962C8B-B14F-4D97-AF65-F5344CB8AC3E}">
        <p14:creationId xmlns:p14="http://schemas.microsoft.com/office/powerpoint/2010/main" val="10863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7"/>
          <p:cNvGrpSpPr/>
          <p:nvPr/>
        </p:nvGrpSpPr>
        <p:grpSpPr>
          <a:xfrm>
            <a:off x="4904756" y="649212"/>
            <a:ext cx="4366245" cy="4494483"/>
            <a:chOff x="8933850" y="2663100"/>
            <a:chExt cx="1880300" cy="1935525"/>
          </a:xfrm>
        </p:grpSpPr>
        <p:sp>
          <p:nvSpPr>
            <p:cNvPr id="497" name="Google Shape;497;p27"/>
            <p:cNvSpPr/>
            <p:nvPr/>
          </p:nvSpPr>
          <p:spPr>
            <a:xfrm>
              <a:off x="10199475" y="3392800"/>
              <a:ext cx="124450" cy="158975"/>
            </a:xfrm>
            <a:custGeom>
              <a:avLst/>
              <a:gdLst/>
              <a:ahLst/>
              <a:cxnLst/>
              <a:rect l="l" t="t" r="r" b="b"/>
              <a:pathLst>
                <a:path w="4978" h="6359" extrusionOk="0">
                  <a:moveTo>
                    <a:pt x="2060" y="1"/>
                  </a:moveTo>
                  <a:lnTo>
                    <a:pt x="1" y="1168"/>
                  </a:lnTo>
                  <a:lnTo>
                    <a:pt x="2918" y="6359"/>
                  </a:lnTo>
                  <a:lnTo>
                    <a:pt x="4977" y="5192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0240250" y="3392500"/>
              <a:ext cx="84275" cy="134875"/>
            </a:xfrm>
            <a:custGeom>
              <a:avLst/>
              <a:gdLst/>
              <a:ahLst/>
              <a:cxnLst/>
              <a:rect l="l" t="t" r="r" b="b"/>
              <a:pathLst>
                <a:path w="3371" h="5395" extrusionOk="0">
                  <a:moveTo>
                    <a:pt x="453" y="1"/>
                  </a:moveTo>
                  <a:lnTo>
                    <a:pt x="1" y="251"/>
                  </a:lnTo>
                  <a:cubicBezTo>
                    <a:pt x="60" y="382"/>
                    <a:pt x="96" y="501"/>
                    <a:pt x="179" y="620"/>
                  </a:cubicBezTo>
                  <a:cubicBezTo>
                    <a:pt x="370" y="953"/>
                    <a:pt x="560" y="1287"/>
                    <a:pt x="739" y="1632"/>
                  </a:cubicBezTo>
                  <a:cubicBezTo>
                    <a:pt x="1227" y="2430"/>
                    <a:pt x="1763" y="3228"/>
                    <a:pt x="2215" y="4013"/>
                  </a:cubicBezTo>
                  <a:cubicBezTo>
                    <a:pt x="2477" y="4478"/>
                    <a:pt x="2751" y="4942"/>
                    <a:pt x="3001" y="5394"/>
                  </a:cubicBezTo>
                  <a:lnTo>
                    <a:pt x="3370" y="519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10200075" y="3413950"/>
              <a:ext cx="87225" cy="137825"/>
            </a:xfrm>
            <a:custGeom>
              <a:avLst/>
              <a:gdLst/>
              <a:ahLst/>
              <a:cxnLst/>
              <a:rect l="l" t="t" r="r" b="b"/>
              <a:pathLst>
                <a:path w="3489" h="5513" extrusionOk="0">
                  <a:moveTo>
                    <a:pt x="548" y="0"/>
                  </a:moveTo>
                  <a:lnTo>
                    <a:pt x="0" y="310"/>
                  </a:lnTo>
                  <a:lnTo>
                    <a:pt x="2917" y="5513"/>
                  </a:lnTo>
                  <a:lnTo>
                    <a:pt x="3489" y="5179"/>
                  </a:lnTo>
                  <a:cubicBezTo>
                    <a:pt x="2572" y="3405"/>
                    <a:pt x="1632" y="1655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10256925" y="3516050"/>
              <a:ext cx="286975" cy="399775"/>
            </a:xfrm>
            <a:custGeom>
              <a:avLst/>
              <a:gdLst/>
              <a:ahLst/>
              <a:cxnLst/>
              <a:rect l="l" t="t" r="r" b="b"/>
              <a:pathLst>
                <a:path w="11479" h="15991" extrusionOk="0">
                  <a:moveTo>
                    <a:pt x="3537" y="0"/>
                  </a:moveTo>
                  <a:lnTo>
                    <a:pt x="0" y="1988"/>
                  </a:lnTo>
                  <a:lnTo>
                    <a:pt x="7930" y="15990"/>
                  </a:lnTo>
                  <a:lnTo>
                    <a:pt x="11478" y="14002"/>
                  </a:lnTo>
                  <a:lnTo>
                    <a:pt x="35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256925" y="3545800"/>
              <a:ext cx="236950" cy="370025"/>
            </a:xfrm>
            <a:custGeom>
              <a:avLst/>
              <a:gdLst/>
              <a:ahLst/>
              <a:cxnLst/>
              <a:rect l="l" t="t" r="r" b="b"/>
              <a:pathLst>
                <a:path w="9478" h="14801" extrusionOk="0">
                  <a:moveTo>
                    <a:pt x="1429" y="1"/>
                  </a:moveTo>
                  <a:lnTo>
                    <a:pt x="0" y="798"/>
                  </a:lnTo>
                  <a:lnTo>
                    <a:pt x="7930" y="14800"/>
                  </a:lnTo>
                  <a:lnTo>
                    <a:pt x="9478" y="1394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223000" y="3482100"/>
              <a:ext cx="153600" cy="113425"/>
            </a:xfrm>
            <a:custGeom>
              <a:avLst/>
              <a:gdLst/>
              <a:ahLst/>
              <a:cxnLst/>
              <a:rect l="l" t="t" r="r" b="b"/>
              <a:pathLst>
                <a:path w="6144" h="4537" extrusionOk="0">
                  <a:moveTo>
                    <a:pt x="5108" y="1"/>
                  </a:moveTo>
                  <a:lnTo>
                    <a:pt x="0" y="2870"/>
                  </a:lnTo>
                  <a:lnTo>
                    <a:pt x="1024" y="4537"/>
                  </a:lnTo>
                  <a:lnTo>
                    <a:pt x="6144" y="167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10222700" y="3481800"/>
              <a:ext cx="132775" cy="76825"/>
            </a:xfrm>
            <a:custGeom>
              <a:avLst/>
              <a:gdLst/>
              <a:ahLst/>
              <a:cxnLst/>
              <a:rect l="l" t="t" r="r" b="b"/>
              <a:pathLst>
                <a:path w="5311" h="3073" extrusionOk="0">
                  <a:moveTo>
                    <a:pt x="5108" y="1"/>
                  </a:moveTo>
                  <a:lnTo>
                    <a:pt x="0" y="2870"/>
                  </a:lnTo>
                  <a:lnTo>
                    <a:pt x="131" y="3073"/>
                  </a:lnTo>
                  <a:cubicBezTo>
                    <a:pt x="357" y="2977"/>
                    <a:pt x="584" y="2858"/>
                    <a:pt x="786" y="2739"/>
                  </a:cubicBezTo>
                  <a:cubicBezTo>
                    <a:pt x="1917" y="2120"/>
                    <a:pt x="3060" y="1549"/>
                    <a:pt x="4191" y="965"/>
                  </a:cubicBezTo>
                  <a:cubicBezTo>
                    <a:pt x="4584" y="775"/>
                    <a:pt x="4941" y="549"/>
                    <a:pt x="5310" y="33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10234900" y="3502950"/>
              <a:ext cx="130700" cy="75925"/>
            </a:xfrm>
            <a:custGeom>
              <a:avLst/>
              <a:gdLst/>
              <a:ahLst/>
              <a:cxnLst/>
              <a:rect l="l" t="t" r="r" b="b"/>
              <a:pathLst>
                <a:path w="5228" h="3037" extrusionOk="0">
                  <a:moveTo>
                    <a:pt x="5180" y="0"/>
                  </a:moveTo>
                  <a:cubicBezTo>
                    <a:pt x="4596" y="310"/>
                    <a:pt x="4049" y="655"/>
                    <a:pt x="3513" y="941"/>
                  </a:cubicBezTo>
                  <a:cubicBezTo>
                    <a:pt x="2453" y="1477"/>
                    <a:pt x="1417" y="2024"/>
                    <a:pt x="370" y="2572"/>
                  </a:cubicBezTo>
                  <a:cubicBezTo>
                    <a:pt x="250" y="2643"/>
                    <a:pt x="119" y="2703"/>
                    <a:pt x="0" y="2786"/>
                  </a:cubicBezTo>
                  <a:lnTo>
                    <a:pt x="167" y="3036"/>
                  </a:lnTo>
                  <a:cubicBezTo>
                    <a:pt x="1894" y="2131"/>
                    <a:pt x="3584" y="1155"/>
                    <a:pt x="5227" y="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246800" y="3518425"/>
              <a:ext cx="129500" cy="77400"/>
            </a:xfrm>
            <a:custGeom>
              <a:avLst/>
              <a:gdLst/>
              <a:ahLst/>
              <a:cxnLst/>
              <a:rect l="l" t="t" r="r" b="b"/>
              <a:pathLst>
                <a:path w="5180" h="3096" extrusionOk="0">
                  <a:moveTo>
                    <a:pt x="5049" y="0"/>
                  </a:moveTo>
                  <a:cubicBezTo>
                    <a:pt x="3430" y="1096"/>
                    <a:pt x="1727" y="2048"/>
                    <a:pt x="1" y="2965"/>
                  </a:cubicBezTo>
                  <a:lnTo>
                    <a:pt x="72" y="3096"/>
                  </a:lnTo>
                  <a:lnTo>
                    <a:pt x="5180" y="22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0196200" y="3402325"/>
              <a:ext cx="93800" cy="73550"/>
            </a:xfrm>
            <a:custGeom>
              <a:avLst/>
              <a:gdLst/>
              <a:ahLst/>
              <a:cxnLst/>
              <a:rect l="l" t="t" r="r" b="b"/>
              <a:pathLst>
                <a:path w="3752" h="2942" extrusionOk="0">
                  <a:moveTo>
                    <a:pt x="3049" y="1"/>
                  </a:moveTo>
                  <a:lnTo>
                    <a:pt x="1" y="1703"/>
                  </a:lnTo>
                  <a:lnTo>
                    <a:pt x="703" y="2942"/>
                  </a:lnTo>
                  <a:lnTo>
                    <a:pt x="3751" y="1227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0197100" y="3402025"/>
              <a:ext cx="78300" cy="46475"/>
            </a:xfrm>
            <a:custGeom>
              <a:avLst/>
              <a:gdLst/>
              <a:ahLst/>
              <a:cxnLst/>
              <a:rect l="l" t="t" r="r" b="b"/>
              <a:pathLst>
                <a:path w="3132" h="1859" extrusionOk="0">
                  <a:moveTo>
                    <a:pt x="3048" y="1"/>
                  </a:moveTo>
                  <a:lnTo>
                    <a:pt x="0" y="1715"/>
                  </a:lnTo>
                  <a:lnTo>
                    <a:pt x="84" y="1858"/>
                  </a:lnTo>
                  <a:cubicBezTo>
                    <a:pt x="322" y="1715"/>
                    <a:pt x="572" y="1561"/>
                    <a:pt x="834" y="1430"/>
                  </a:cubicBezTo>
                  <a:cubicBezTo>
                    <a:pt x="1584" y="1013"/>
                    <a:pt x="2346" y="549"/>
                    <a:pt x="3132" y="156"/>
                  </a:cubicBez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0206625" y="3419300"/>
              <a:ext cx="83650" cy="55975"/>
            </a:xfrm>
            <a:custGeom>
              <a:avLst/>
              <a:gdLst/>
              <a:ahLst/>
              <a:cxnLst/>
              <a:rect l="l" t="t" r="r" b="b"/>
              <a:pathLst>
                <a:path w="3346" h="2239" extrusionOk="0">
                  <a:moveTo>
                    <a:pt x="3048" y="1"/>
                  </a:moveTo>
                  <a:cubicBezTo>
                    <a:pt x="2179" y="441"/>
                    <a:pt x="1322" y="965"/>
                    <a:pt x="512" y="1429"/>
                  </a:cubicBezTo>
                  <a:cubicBezTo>
                    <a:pt x="346" y="1513"/>
                    <a:pt x="167" y="1620"/>
                    <a:pt x="0" y="1703"/>
                  </a:cubicBezTo>
                  <a:lnTo>
                    <a:pt x="298" y="2239"/>
                  </a:lnTo>
                  <a:lnTo>
                    <a:pt x="3346" y="536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0505475" y="3830650"/>
              <a:ext cx="104800" cy="128025"/>
            </a:xfrm>
            <a:custGeom>
              <a:avLst/>
              <a:gdLst/>
              <a:ahLst/>
              <a:cxnLst/>
              <a:rect l="l" t="t" r="r" b="b"/>
              <a:pathLst>
                <a:path w="4192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74" y="5121"/>
                  </a:lnTo>
                  <a:lnTo>
                    <a:pt x="4191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10506650" y="3830950"/>
              <a:ext cx="90825" cy="103925"/>
            </a:xfrm>
            <a:custGeom>
              <a:avLst/>
              <a:gdLst/>
              <a:ahLst/>
              <a:cxnLst/>
              <a:rect l="l" t="t" r="r" b="b"/>
              <a:pathLst>
                <a:path w="3633" h="4157" extrusionOk="0">
                  <a:moveTo>
                    <a:pt x="1918" y="1"/>
                  </a:moveTo>
                  <a:lnTo>
                    <a:pt x="1" y="1072"/>
                  </a:lnTo>
                  <a:lnTo>
                    <a:pt x="1715" y="4156"/>
                  </a:lnTo>
                  <a:cubicBezTo>
                    <a:pt x="1763" y="4108"/>
                    <a:pt x="1822" y="4085"/>
                    <a:pt x="1882" y="4049"/>
                  </a:cubicBezTo>
                  <a:cubicBezTo>
                    <a:pt x="2465" y="3716"/>
                    <a:pt x="3037" y="3346"/>
                    <a:pt x="3632" y="3049"/>
                  </a:cubicBezTo>
                  <a:lnTo>
                    <a:pt x="1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0422425" y="3878575"/>
              <a:ext cx="104500" cy="128025"/>
            </a:xfrm>
            <a:custGeom>
              <a:avLst/>
              <a:gdLst/>
              <a:ahLst/>
              <a:cxnLst/>
              <a:rect l="l" t="t" r="r" b="b"/>
              <a:pathLst>
                <a:path w="4180" h="5121" extrusionOk="0">
                  <a:moveTo>
                    <a:pt x="1917" y="1"/>
                  </a:moveTo>
                  <a:lnTo>
                    <a:pt x="0" y="1084"/>
                  </a:lnTo>
                  <a:lnTo>
                    <a:pt x="2263" y="5120"/>
                  </a:lnTo>
                  <a:lnTo>
                    <a:pt x="4179" y="4037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0422425" y="3878575"/>
              <a:ext cx="87525" cy="97675"/>
            </a:xfrm>
            <a:custGeom>
              <a:avLst/>
              <a:gdLst/>
              <a:ahLst/>
              <a:cxnLst/>
              <a:rect l="l" t="t" r="r" b="b"/>
              <a:pathLst>
                <a:path w="3501" h="3907" extrusionOk="0">
                  <a:moveTo>
                    <a:pt x="1917" y="1"/>
                  </a:moveTo>
                  <a:lnTo>
                    <a:pt x="0" y="1072"/>
                  </a:lnTo>
                  <a:lnTo>
                    <a:pt x="1596" y="3906"/>
                  </a:lnTo>
                  <a:cubicBezTo>
                    <a:pt x="2215" y="3513"/>
                    <a:pt x="2846" y="3132"/>
                    <a:pt x="3501" y="2799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10375100" y="3775000"/>
              <a:ext cx="228025" cy="197075"/>
            </a:xfrm>
            <a:custGeom>
              <a:avLst/>
              <a:gdLst/>
              <a:ahLst/>
              <a:cxnLst/>
              <a:rect l="l" t="t" r="r" b="b"/>
              <a:pathLst>
                <a:path w="9121" h="7883" extrusionOk="0">
                  <a:moveTo>
                    <a:pt x="6846" y="0"/>
                  </a:moveTo>
                  <a:lnTo>
                    <a:pt x="0" y="3846"/>
                  </a:lnTo>
                  <a:lnTo>
                    <a:pt x="2274" y="7882"/>
                  </a:lnTo>
                  <a:lnTo>
                    <a:pt x="9120" y="4037"/>
                  </a:lnTo>
                  <a:lnTo>
                    <a:pt x="6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10375700" y="3775000"/>
              <a:ext cx="180400" cy="113725"/>
            </a:xfrm>
            <a:custGeom>
              <a:avLst/>
              <a:gdLst/>
              <a:ahLst/>
              <a:cxnLst/>
              <a:rect l="l" t="t" r="r" b="b"/>
              <a:pathLst>
                <a:path w="7216" h="4549" extrusionOk="0">
                  <a:moveTo>
                    <a:pt x="6846" y="0"/>
                  </a:moveTo>
                  <a:lnTo>
                    <a:pt x="0" y="3846"/>
                  </a:lnTo>
                  <a:lnTo>
                    <a:pt x="381" y="4549"/>
                  </a:lnTo>
                  <a:cubicBezTo>
                    <a:pt x="2655" y="3239"/>
                    <a:pt x="4965" y="1989"/>
                    <a:pt x="7215" y="655"/>
                  </a:cubicBezTo>
                  <a:lnTo>
                    <a:pt x="6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10392950" y="3805050"/>
              <a:ext cx="176250" cy="108375"/>
            </a:xfrm>
            <a:custGeom>
              <a:avLst/>
              <a:gdLst/>
              <a:ahLst/>
              <a:cxnLst/>
              <a:rect l="l" t="t" r="r" b="b"/>
              <a:pathLst>
                <a:path w="7050" h="4335" extrusionOk="0">
                  <a:moveTo>
                    <a:pt x="6823" y="1"/>
                  </a:moveTo>
                  <a:cubicBezTo>
                    <a:pt x="4573" y="1334"/>
                    <a:pt x="2263" y="2585"/>
                    <a:pt x="1" y="3882"/>
                  </a:cubicBezTo>
                  <a:lnTo>
                    <a:pt x="251" y="4335"/>
                  </a:lnTo>
                  <a:cubicBezTo>
                    <a:pt x="2537" y="3037"/>
                    <a:pt x="4799" y="1727"/>
                    <a:pt x="7049" y="382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0426600" y="3862200"/>
              <a:ext cx="177125" cy="109875"/>
            </a:xfrm>
            <a:custGeom>
              <a:avLst/>
              <a:gdLst/>
              <a:ahLst/>
              <a:cxnLst/>
              <a:rect l="l" t="t" r="r" b="b"/>
              <a:pathLst>
                <a:path w="7085" h="4395" extrusionOk="0">
                  <a:moveTo>
                    <a:pt x="6787" y="1"/>
                  </a:moveTo>
                  <a:cubicBezTo>
                    <a:pt x="4465" y="1239"/>
                    <a:pt x="2227" y="2608"/>
                    <a:pt x="0" y="3978"/>
                  </a:cubicBezTo>
                  <a:lnTo>
                    <a:pt x="238" y="4394"/>
                  </a:lnTo>
                  <a:lnTo>
                    <a:pt x="7084" y="537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0168225" y="3623025"/>
              <a:ext cx="451875" cy="760325"/>
            </a:xfrm>
            <a:custGeom>
              <a:avLst/>
              <a:gdLst/>
              <a:ahLst/>
              <a:cxnLst/>
              <a:rect l="l" t="t" r="r" b="b"/>
              <a:pathLst>
                <a:path w="18075" h="30413" extrusionOk="0">
                  <a:moveTo>
                    <a:pt x="6883" y="0"/>
                  </a:moveTo>
                  <a:cubicBezTo>
                    <a:pt x="6361" y="0"/>
                    <a:pt x="5840" y="203"/>
                    <a:pt x="5453" y="603"/>
                  </a:cubicBezTo>
                  <a:cubicBezTo>
                    <a:pt x="3191" y="2900"/>
                    <a:pt x="1584" y="5865"/>
                    <a:pt x="870" y="9020"/>
                  </a:cubicBezTo>
                  <a:cubicBezTo>
                    <a:pt x="0" y="12806"/>
                    <a:pt x="393" y="16855"/>
                    <a:pt x="1870" y="20438"/>
                  </a:cubicBezTo>
                  <a:cubicBezTo>
                    <a:pt x="3156" y="23594"/>
                    <a:pt x="5323" y="26415"/>
                    <a:pt x="8192" y="28261"/>
                  </a:cubicBezTo>
                  <a:cubicBezTo>
                    <a:pt x="10331" y="29628"/>
                    <a:pt x="12867" y="30412"/>
                    <a:pt x="15396" y="30412"/>
                  </a:cubicBezTo>
                  <a:cubicBezTo>
                    <a:pt x="16259" y="30412"/>
                    <a:pt x="17122" y="30321"/>
                    <a:pt x="17967" y="30130"/>
                  </a:cubicBezTo>
                  <a:lnTo>
                    <a:pt x="18074" y="25082"/>
                  </a:lnTo>
                  <a:lnTo>
                    <a:pt x="18074" y="25082"/>
                  </a:lnTo>
                  <a:cubicBezTo>
                    <a:pt x="18031" y="25082"/>
                    <a:pt x="17987" y="25083"/>
                    <a:pt x="17944" y="25083"/>
                  </a:cubicBezTo>
                  <a:cubicBezTo>
                    <a:pt x="12644" y="25083"/>
                    <a:pt x="7522" y="21481"/>
                    <a:pt x="5739" y="16474"/>
                  </a:cubicBezTo>
                  <a:cubicBezTo>
                    <a:pt x="4168" y="12068"/>
                    <a:pt x="5299" y="6841"/>
                    <a:pt x="8418" y="3377"/>
                  </a:cubicBezTo>
                  <a:cubicBezTo>
                    <a:pt x="9144" y="2555"/>
                    <a:pt x="9097" y="1305"/>
                    <a:pt x="8275" y="567"/>
                  </a:cubicBezTo>
                  <a:cubicBezTo>
                    <a:pt x="8251" y="555"/>
                    <a:pt x="8240" y="519"/>
                    <a:pt x="8204" y="507"/>
                  </a:cubicBezTo>
                  <a:cubicBezTo>
                    <a:pt x="7830" y="167"/>
                    <a:pt x="7356" y="0"/>
                    <a:pt x="68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0242050" y="3674400"/>
              <a:ext cx="378325" cy="635500"/>
            </a:xfrm>
            <a:custGeom>
              <a:avLst/>
              <a:gdLst/>
              <a:ahLst/>
              <a:cxnLst/>
              <a:rect l="l" t="t" r="r" b="b"/>
              <a:pathLst>
                <a:path w="15133" h="25420" extrusionOk="0">
                  <a:moveTo>
                    <a:pt x="5977" y="0"/>
                  </a:moveTo>
                  <a:cubicBezTo>
                    <a:pt x="1619" y="4382"/>
                    <a:pt x="0" y="11382"/>
                    <a:pt x="2643" y="17145"/>
                  </a:cubicBezTo>
                  <a:cubicBezTo>
                    <a:pt x="4072" y="20157"/>
                    <a:pt x="7227" y="22205"/>
                    <a:pt x="10228" y="23789"/>
                  </a:cubicBezTo>
                  <a:cubicBezTo>
                    <a:pt x="11775" y="24586"/>
                    <a:pt x="13407" y="25134"/>
                    <a:pt x="15073" y="25420"/>
                  </a:cubicBezTo>
                  <a:lnTo>
                    <a:pt x="15133" y="23027"/>
                  </a:lnTo>
                  <a:lnTo>
                    <a:pt x="15133" y="23027"/>
                  </a:lnTo>
                  <a:cubicBezTo>
                    <a:pt x="15090" y="23027"/>
                    <a:pt x="15046" y="23028"/>
                    <a:pt x="15003" y="23028"/>
                  </a:cubicBezTo>
                  <a:cubicBezTo>
                    <a:pt x="9691" y="23028"/>
                    <a:pt x="4570" y="19414"/>
                    <a:pt x="2786" y="14407"/>
                  </a:cubicBezTo>
                  <a:cubicBezTo>
                    <a:pt x="1203" y="10001"/>
                    <a:pt x="2346" y="4775"/>
                    <a:pt x="5465" y="1310"/>
                  </a:cubicBezTo>
                  <a:cubicBezTo>
                    <a:pt x="5799" y="941"/>
                    <a:pt x="5965" y="464"/>
                    <a:pt x="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0205725" y="4282500"/>
              <a:ext cx="608425" cy="316125"/>
            </a:xfrm>
            <a:custGeom>
              <a:avLst/>
              <a:gdLst/>
              <a:ahLst/>
              <a:cxnLst/>
              <a:rect l="l" t="t" r="r" b="b"/>
              <a:pathLst>
                <a:path w="24337" h="12645" extrusionOk="0">
                  <a:moveTo>
                    <a:pt x="15562" y="1"/>
                  </a:moveTo>
                  <a:lnTo>
                    <a:pt x="15562" y="1"/>
                  </a:lnTo>
                  <a:cubicBezTo>
                    <a:pt x="13657" y="262"/>
                    <a:pt x="12335" y="894"/>
                    <a:pt x="10407" y="1155"/>
                  </a:cubicBezTo>
                  <a:cubicBezTo>
                    <a:pt x="9907" y="3477"/>
                    <a:pt x="8418" y="5573"/>
                    <a:pt x="6382" y="6811"/>
                  </a:cubicBezTo>
                  <a:cubicBezTo>
                    <a:pt x="5073" y="7597"/>
                    <a:pt x="3549" y="8013"/>
                    <a:pt x="2037" y="8061"/>
                  </a:cubicBezTo>
                  <a:cubicBezTo>
                    <a:pt x="917" y="8097"/>
                    <a:pt x="13" y="9002"/>
                    <a:pt x="13" y="10133"/>
                  </a:cubicBezTo>
                  <a:lnTo>
                    <a:pt x="1" y="10133"/>
                  </a:ln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61" y="8406"/>
                    <a:pt x="21956" y="8073"/>
                  </a:cubicBezTo>
                  <a:cubicBezTo>
                    <a:pt x="20563" y="7763"/>
                    <a:pt x="19217" y="7204"/>
                    <a:pt x="18086" y="6311"/>
                  </a:cubicBezTo>
                  <a:cubicBezTo>
                    <a:pt x="16217" y="4834"/>
                    <a:pt x="15026" y="2334"/>
                    <a:pt x="1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0166425" y="4282500"/>
              <a:ext cx="608450" cy="316125"/>
            </a:xfrm>
            <a:custGeom>
              <a:avLst/>
              <a:gdLst/>
              <a:ahLst/>
              <a:cxnLst/>
              <a:rect l="l" t="t" r="r" b="b"/>
              <a:pathLst>
                <a:path w="24338" h="12645" extrusionOk="0">
                  <a:moveTo>
                    <a:pt x="15551" y="1"/>
                  </a:moveTo>
                  <a:lnTo>
                    <a:pt x="15551" y="1"/>
                  </a:lnTo>
                  <a:cubicBezTo>
                    <a:pt x="13646" y="262"/>
                    <a:pt x="12324" y="894"/>
                    <a:pt x="10407" y="1155"/>
                  </a:cubicBezTo>
                  <a:cubicBezTo>
                    <a:pt x="9895" y="3477"/>
                    <a:pt x="8407" y="5573"/>
                    <a:pt x="6371" y="6811"/>
                  </a:cubicBezTo>
                  <a:cubicBezTo>
                    <a:pt x="5061" y="7597"/>
                    <a:pt x="3549" y="8013"/>
                    <a:pt x="2025" y="8061"/>
                  </a:cubicBezTo>
                  <a:cubicBezTo>
                    <a:pt x="906" y="8097"/>
                    <a:pt x="1" y="9002"/>
                    <a:pt x="1" y="10133"/>
                  </a:cubicBezTo>
                  <a:lnTo>
                    <a:pt x="1" y="12645"/>
                  </a:lnTo>
                  <a:lnTo>
                    <a:pt x="24337" y="12645"/>
                  </a:lnTo>
                  <a:lnTo>
                    <a:pt x="24337" y="11097"/>
                  </a:lnTo>
                  <a:cubicBezTo>
                    <a:pt x="24337" y="9668"/>
                    <a:pt x="23349" y="8406"/>
                    <a:pt x="21956" y="8073"/>
                  </a:cubicBezTo>
                  <a:cubicBezTo>
                    <a:pt x="20551" y="7763"/>
                    <a:pt x="19218" y="7204"/>
                    <a:pt x="18087" y="6311"/>
                  </a:cubicBezTo>
                  <a:cubicBezTo>
                    <a:pt x="16205" y="4834"/>
                    <a:pt x="15015" y="2334"/>
                    <a:pt x="1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0355450" y="4281600"/>
              <a:ext cx="273575" cy="275075"/>
            </a:xfrm>
            <a:custGeom>
              <a:avLst/>
              <a:gdLst/>
              <a:ahLst/>
              <a:cxnLst/>
              <a:rect l="l" t="t" r="r" b="b"/>
              <a:pathLst>
                <a:path w="10943" h="11003" extrusionOk="0">
                  <a:moveTo>
                    <a:pt x="8013" y="1"/>
                  </a:moveTo>
                  <a:cubicBezTo>
                    <a:pt x="6085" y="275"/>
                    <a:pt x="4775" y="894"/>
                    <a:pt x="2858" y="1168"/>
                  </a:cubicBezTo>
                  <a:cubicBezTo>
                    <a:pt x="2453" y="3025"/>
                    <a:pt x="1429" y="4716"/>
                    <a:pt x="0" y="5966"/>
                  </a:cubicBezTo>
                  <a:cubicBezTo>
                    <a:pt x="727" y="7645"/>
                    <a:pt x="1477" y="9323"/>
                    <a:pt x="2215" y="11002"/>
                  </a:cubicBezTo>
                  <a:cubicBezTo>
                    <a:pt x="3072" y="10574"/>
                    <a:pt x="3941" y="10157"/>
                    <a:pt x="4834" y="9716"/>
                  </a:cubicBezTo>
                  <a:cubicBezTo>
                    <a:pt x="6858" y="8680"/>
                    <a:pt x="8906" y="7633"/>
                    <a:pt x="10942" y="6609"/>
                  </a:cubicBezTo>
                  <a:cubicBezTo>
                    <a:pt x="10811" y="6525"/>
                    <a:pt x="10668" y="6418"/>
                    <a:pt x="10537" y="6311"/>
                  </a:cubicBezTo>
                  <a:cubicBezTo>
                    <a:pt x="8668" y="4835"/>
                    <a:pt x="7478" y="2334"/>
                    <a:pt x="8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0540300" y="4118500"/>
              <a:ext cx="224150" cy="136050"/>
            </a:xfrm>
            <a:custGeom>
              <a:avLst/>
              <a:gdLst/>
              <a:ahLst/>
              <a:cxnLst/>
              <a:rect l="l" t="t" r="r" b="b"/>
              <a:pathLst>
                <a:path w="8966" h="5442" extrusionOk="0">
                  <a:moveTo>
                    <a:pt x="8323" y="0"/>
                  </a:moveTo>
                  <a:lnTo>
                    <a:pt x="0" y="4156"/>
                  </a:lnTo>
                  <a:lnTo>
                    <a:pt x="643" y="5441"/>
                  </a:lnTo>
                  <a:lnTo>
                    <a:pt x="8966" y="1274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0548925" y="4132775"/>
              <a:ext cx="215525" cy="121475"/>
            </a:xfrm>
            <a:custGeom>
              <a:avLst/>
              <a:gdLst/>
              <a:ahLst/>
              <a:cxnLst/>
              <a:rect l="l" t="t" r="r" b="b"/>
              <a:pathLst>
                <a:path w="8621" h="4859" extrusionOk="0">
                  <a:moveTo>
                    <a:pt x="8275" y="1"/>
                  </a:moveTo>
                  <a:cubicBezTo>
                    <a:pt x="5573" y="1489"/>
                    <a:pt x="2787" y="2870"/>
                    <a:pt x="1" y="4263"/>
                  </a:cubicBezTo>
                  <a:lnTo>
                    <a:pt x="298" y="4858"/>
                  </a:lnTo>
                  <a:lnTo>
                    <a:pt x="8621" y="691"/>
                  </a:lnTo>
                  <a:lnTo>
                    <a:pt x="8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0354250" y="4161950"/>
              <a:ext cx="448300" cy="319400"/>
            </a:xfrm>
            <a:custGeom>
              <a:avLst/>
              <a:gdLst/>
              <a:ahLst/>
              <a:cxnLst/>
              <a:rect l="l" t="t" r="r" b="b"/>
              <a:pathLst>
                <a:path w="17932" h="12776" extrusionOk="0">
                  <a:moveTo>
                    <a:pt x="15396" y="1"/>
                  </a:moveTo>
                  <a:lnTo>
                    <a:pt x="1" y="7704"/>
                  </a:lnTo>
                  <a:lnTo>
                    <a:pt x="2537" y="12776"/>
                  </a:lnTo>
                  <a:lnTo>
                    <a:pt x="17932" y="5073"/>
                  </a:lnTo>
                  <a:lnTo>
                    <a:pt x="153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0372725" y="4177425"/>
              <a:ext cx="390525" cy="228925"/>
            </a:xfrm>
            <a:custGeom>
              <a:avLst/>
              <a:gdLst/>
              <a:ahLst/>
              <a:cxnLst/>
              <a:rect l="l" t="t" r="r" b="b"/>
              <a:pathLst>
                <a:path w="15621" h="9157" extrusionOk="0">
                  <a:moveTo>
                    <a:pt x="14954" y="1"/>
                  </a:moveTo>
                  <a:cubicBezTo>
                    <a:pt x="9918" y="2715"/>
                    <a:pt x="4941" y="5573"/>
                    <a:pt x="0" y="8514"/>
                  </a:cubicBezTo>
                  <a:lnTo>
                    <a:pt x="310" y="9157"/>
                  </a:lnTo>
                  <a:cubicBezTo>
                    <a:pt x="429" y="9097"/>
                    <a:pt x="548" y="9026"/>
                    <a:pt x="667" y="8966"/>
                  </a:cubicBezTo>
                  <a:cubicBezTo>
                    <a:pt x="5596" y="6299"/>
                    <a:pt x="10656" y="3906"/>
                    <a:pt x="15621" y="1346"/>
                  </a:cubicBezTo>
                  <a:lnTo>
                    <a:pt x="14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309300" y="36357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0"/>
                  </a:moveTo>
                  <a:cubicBezTo>
                    <a:pt x="430" y="0"/>
                    <a:pt x="1" y="417"/>
                    <a:pt x="1" y="953"/>
                  </a:cubicBezTo>
                  <a:cubicBezTo>
                    <a:pt x="1" y="1489"/>
                    <a:pt x="430" y="1905"/>
                    <a:pt x="953" y="1905"/>
                  </a:cubicBezTo>
                  <a:cubicBezTo>
                    <a:pt x="1489" y="1905"/>
                    <a:pt x="1906" y="1477"/>
                    <a:pt x="1906" y="953"/>
                  </a:cubicBezTo>
                  <a:cubicBezTo>
                    <a:pt x="1906" y="417"/>
                    <a:pt x="1477" y="0"/>
                    <a:pt x="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471525" y="4481900"/>
              <a:ext cx="54500" cy="54225"/>
            </a:xfrm>
            <a:custGeom>
              <a:avLst/>
              <a:gdLst/>
              <a:ahLst/>
              <a:cxnLst/>
              <a:rect l="l" t="t" r="r" b="b"/>
              <a:pathLst>
                <a:path w="2180" h="2169" extrusionOk="0">
                  <a:moveTo>
                    <a:pt x="1125" y="1"/>
                  </a:moveTo>
                  <a:cubicBezTo>
                    <a:pt x="1112" y="1"/>
                    <a:pt x="1098" y="1"/>
                    <a:pt x="1084" y="2"/>
                  </a:cubicBezTo>
                  <a:cubicBezTo>
                    <a:pt x="489" y="2"/>
                    <a:pt x="1" y="478"/>
                    <a:pt x="1" y="1085"/>
                  </a:cubicBezTo>
                  <a:cubicBezTo>
                    <a:pt x="1" y="1681"/>
                    <a:pt x="477" y="2169"/>
                    <a:pt x="1084" y="2169"/>
                  </a:cubicBezTo>
                  <a:cubicBezTo>
                    <a:pt x="1680" y="2169"/>
                    <a:pt x="2180" y="1692"/>
                    <a:pt x="2180" y="1085"/>
                  </a:cubicBezTo>
                  <a:cubicBezTo>
                    <a:pt x="2180" y="492"/>
                    <a:pt x="1702" y="1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10409025" y="4253325"/>
              <a:ext cx="31275" cy="31275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52" y="0"/>
                  </a:moveTo>
                  <a:cubicBezTo>
                    <a:pt x="645" y="0"/>
                    <a:pt x="638" y="1"/>
                    <a:pt x="632" y="1"/>
                  </a:cubicBezTo>
                  <a:cubicBezTo>
                    <a:pt x="286" y="1"/>
                    <a:pt x="1" y="286"/>
                    <a:pt x="1" y="632"/>
                  </a:cubicBezTo>
                  <a:cubicBezTo>
                    <a:pt x="1" y="965"/>
                    <a:pt x="286" y="1251"/>
                    <a:pt x="632" y="1251"/>
                  </a:cubicBezTo>
                  <a:cubicBezTo>
                    <a:pt x="965" y="1251"/>
                    <a:pt x="1251" y="965"/>
                    <a:pt x="1251" y="632"/>
                  </a:cubicBezTo>
                  <a:cubicBezTo>
                    <a:pt x="1251" y="282"/>
                    <a:pt x="976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9294300" y="3133850"/>
              <a:ext cx="531650" cy="716175"/>
            </a:xfrm>
            <a:custGeom>
              <a:avLst/>
              <a:gdLst/>
              <a:ahLst/>
              <a:cxnLst/>
              <a:rect l="l" t="t" r="r" b="b"/>
              <a:pathLst>
                <a:path w="21266" h="28647" extrusionOk="0">
                  <a:moveTo>
                    <a:pt x="7906" y="0"/>
                  </a:moveTo>
                  <a:cubicBezTo>
                    <a:pt x="7061" y="8513"/>
                    <a:pt x="4775" y="17038"/>
                    <a:pt x="1" y="24134"/>
                  </a:cubicBezTo>
                  <a:cubicBezTo>
                    <a:pt x="4870" y="25420"/>
                    <a:pt x="9692" y="26920"/>
                    <a:pt x="14419" y="28647"/>
                  </a:cubicBezTo>
                  <a:cubicBezTo>
                    <a:pt x="14824" y="26373"/>
                    <a:pt x="15241" y="24075"/>
                    <a:pt x="16265" y="22015"/>
                  </a:cubicBezTo>
                  <a:cubicBezTo>
                    <a:pt x="17300" y="19955"/>
                    <a:pt x="19039" y="18122"/>
                    <a:pt x="21265" y="17562"/>
                  </a:cubicBezTo>
                  <a:lnTo>
                    <a:pt x="18658" y="11657"/>
                  </a:lnTo>
                  <a:cubicBezTo>
                    <a:pt x="17217" y="9406"/>
                    <a:pt x="15003" y="7799"/>
                    <a:pt x="12919" y="6120"/>
                  </a:cubicBezTo>
                  <a:cubicBezTo>
                    <a:pt x="10847" y="4430"/>
                    <a:pt x="8799" y="2513"/>
                    <a:pt x="7906" y="0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9534225" y="3256775"/>
              <a:ext cx="291725" cy="457825"/>
            </a:xfrm>
            <a:custGeom>
              <a:avLst/>
              <a:gdLst/>
              <a:ahLst/>
              <a:cxnLst/>
              <a:rect l="l" t="t" r="r" b="b"/>
              <a:pathLst>
                <a:path w="11669" h="18313" extrusionOk="0">
                  <a:moveTo>
                    <a:pt x="1905" y="1"/>
                  </a:moveTo>
                  <a:cubicBezTo>
                    <a:pt x="441" y="4251"/>
                    <a:pt x="0" y="9073"/>
                    <a:pt x="1834" y="12895"/>
                  </a:cubicBezTo>
                  <a:cubicBezTo>
                    <a:pt x="2858" y="14967"/>
                    <a:pt x="4346" y="16800"/>
                    <a:pt x="6156" y="18312"/>
                  </a:cubicBezTo>
                  <a:cubicBezTo>
                    <a:pt x="6299" y="17908"/>
                    <a:pt x="6477" y="17515"/>
                    <a:pt x="6668" y="17110"/>
                  </a:cubicBezTo>
                  <a:cubicBezTo>
                    <a:pt x="7703" y="15038"/>
                    <a:pt x="9442" y="13217"/>
                    <a:pt x="11668" y="12657"/>
                  </a:cubicBezTo>
                  <a:lnTo>
                    <a:pt x="9085" y="6763"/>
                  </a:lnTo>
                  <a:cubicBezTo>
                    <a:pt x="7620" y="4513"/>
                    <a:pt x="5406" y="2906"/>
                    <a:pt x="3334" y="1227"/>
                  </a:cubicBezTo>
                  <a:cubicBezTo>
                    <a:pt x="2846" y="834"/>
                    <a:pt x="2369" y="417"/>
                    <a:pt x="1905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9521425" y="2760900"/>
              <a:ext cx="793575" cy="1012900"/>
            </a:xfrm>
            <a:custGeom>
              <a:avLst/>
              <a:gdLst/>
              <a:ahLst/>
              <a:cxnLst/>
              <a:rect l="l" t="t" r="r" b="b"/>
              <a:pathLst>
                <a:path w="31743" h="40516" extrusionOk="0">
                  <a:moveTo>
                    <a:pt x="13997" y="1"/>
                  </a:moveTo>
                  <a:cubicBezTo>
                    <a:pt x="12435" y="1"/>
                    <a:pt x="10880" y="182"/>
                    <a:pt x="9370" y="595"/>
                  </a:cubicBezTo>
                  <a:cubicBezTo>
                    <a:pt x="6108" y="1488"/>
                    <a:pt x="3096" y="3572"/>
                    <a:pt x="1524" y="6572"/>
                  </a:cubicBezTo>
                  <a:cubicBezTo>
                    <a:pt x="167" y="9144"/>
                    <a:pt x="0" y="12204"/>
                    <a:pt x="619" y="15049"/>
                  </a:cubicBezTo>
                  <a:cubicBezTo>
                    <a:pt x="1012" y="16812"/>
                    <a:pt x="1703" y="18490"/>
                    <a:pt x="2572" y="20062"/>
                  </a:cubicBezTo>
                  <a:cubicBezTo>
                    <a:pt x="2465" y="21110"/>
                    <a:pt x="2274" y="22122"/>
                    <a:pt x="2227" y="23158"/>
                  </a:cubicBezTo>
                  <a:cubicBezTo>
                    <a:pt x="2084" y="26658"/>
                    <a:pt x="3751" y="30039"/>
                    <a:pt x="6049" y="32659"/>
                  </a:cubicBezTo>
                  <a:cubicBezTo>
                    <a:pt x="8370" y="35278"/>
                    <a:pt x="10370" y="37636"/>
                    <a:pt x="13276" y="39588"/>
                  </a:cubicBezTo>
                  <a:cubicBezTo>
                    <a:pt x="13907" y="40029"/>
                    <a:pt x="14597" y="40219"/>
                    <a:pt x="15323" y="40445"/>
                  </a:cubicBezTo>
                  <a:cubicBezTo>
                    <a:pt x="15486" y="40493"/>
                    <a:pt x="15669" y="40515"/>
                    <a:pt x="15862" y="40515"/>
                  </a:cubicBezTo>
                  <a:cubicBezTo>
                    <a:pt x="16531" y="40515"/>
                    <a:pt x="17322" y="40254"/>
                    <a:pt x="17812" y="39922"/>
                  </a:cubicBezTo>
                  <a:cubicBezTo>
                    <a:pt x="19074" y="39064"/>
                    <a:pt x="18169" y="36874"/>
                    <a:pt x="21253" y="36683"/>
                  </a:cubicBezTo>
                  <a:cubicBezTo>
                    <a:pt x="21265" y="36481"/>
                    <a:pt x="21265" y="36290"/>
                    <a:pt x="21253" y="36076"/>
                  </a:cubicBezTo>
                  <a:cubicBezTo>
                    <a:pt x="21217" y="35707"/>
                    <a:pt x="21265" y="35350"/>
                    <a:pt x="20931" y="35171"/>
                  </a:cubicBezTo>
                  <a:lnTo>
                    <a:pt x="20931" y="35171"/>
                  </a:lnTo>
                  <a:cubicBezTo>
                    <a:pt x="21030" y="35176"/>
                    <a:pt x="21129" y="35178"/>
                    <a:pt x="21228" y="35178"/>
                  </a:cubicBezTo>
                  <a:cubicBezTo>
                    <a:pt x="21644" y="35178"/>
                    <a:pt x="22061" y="35136"/>
                    <a:pt x="22455" y="35040"/>
                  </a:cubicBezTo>
                  <a:cubicBezTo>
                    <a:pt x="22705" y="34183"/>
                    <a:pt x="22741" y="33111"/>
                    <a:pt x="23432" y="32659"/>
                  </a:cubicBezTo>
                  <a:cubicBezTo>
                    <a:pt x="23599" y="32551"/>
                    <a:pt x="23762" y="32512"/>
                    <a:pt x="23929" y="32512"/>
                  </a:cubicBezTo>
                  <a:cubicBezTo>
                    <a:pt x="24340" y="32512"/>
                    <a:pt x="24772" y="32747"/>
                    <a:pt x="25350" y="32747"/>
                  </a:cubicBezTo>
                  <a:cubicBezTo>
                    <a:pt x="25699" y="32747"/>
                    <a:pt x="26103" y="32661"/>
                    <a:pt x="26587" y="32385"/>
                  </a:cubicBezTo>
                  <a:cubicBezTo>
                    <a:pt x="27599" y="31813"/>
                    <a:pt x="27004" y="30480"/>
                    <a:pt x="26908" y="29670"/>
                  </a:cubicBezTo>
                  <a:cubicBezTo>
                    <a:pt x="26646" y="27849"/>
                    <a:pt x="26170" y="25956"/>
                    <a:pt x="26801" y="24229"/>
                  </a:cubicBezTo>
                  <a:cubicBezTo>
                    <a:pt x="27456" y="22443"/>
                    <a:pt x="29147" y="21253"/>
                    <a:pt x="30016" y="19562"/>
                  </a:cubicBezTo>
                  <a:cubicBezTo>
                    <a:pt x="30742" y="18145"/>
                    <a:pt x="30814" y="16490"/>
                    <a:pt x="30861" y="14907"/>
                  </a:cubicBezTo>
                  <a:cubicBezTo>
                    <a:pt x="30861" y="14668"/>
                    <a:pt x="30873" y="14406"/>
                    <a:pt x="30873" y="14168"/>
                  </a:cubicBezTo>
                  <a:cubicBezTo>
                    <a:pt x="31742" y="11192"/>
                    <a:pt x="30659" y="7775"/>
                    <a:pt x="28539" y="5441"/>
                  </a:cubicBezTo>
                  <a:cubicBezTo>
                    <a:pt x="26194" y="2857"/>
                    <a:pt x="22813" y="1429"/>
                    <a:pt x="19407" y="655"/>
                  </a:cubicBezTo>
                  <a:cubicBezTo>
                    <a:pt x="17635" y="245"/>
                    <a:pt x="15811" y="1"/>
                    <a:pt x="13997" y="1"/>
                  </a:cubicBezTo>
                  <a:close/>
                </a:path>
              </a:pathLst>
            </a:custGeom>
            <a:solidFill>
              <a:srgbClr val="F47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10098275" y="3545675"/>
              <a:ext cx="63725" cy="25475"/>
            </a:xfrm>
            <a:custGeom>
              <a:avLst/>
              <a:gdLst/>
              <a:ahLst/>
              <a:cxnLst/>
              <a:rect l="l" t="t" r="r" b="b"/>
              <a:pathLst>
                <a:path w="2549" h="1019" extrusionOk="0">
                  <a:moveTo>
                    <a:pt x="367" y="0"/>
                  </a:moveTo>
                  <a:cubicBezTo>
                    <a:pt x="345" y="0"/>
                    <a:pt x="321" y="2"/>
                    <a:pt x="298" y="6"/>
                  </a:cubicBezTo>
                  <a:cubicBezTo>
                    <a:pt x="155" y="18"/>
                    <a:pt x="0" y="160"/>
                    <a:pt x="36" y="315"/>
                  </a:cubicBezTo>
                  <a:cubicBezTo>
                    <a:pt x="60" y="446"/>
                    <a:pt x="191" y="506"/>
                    <a:pt x="334" y="553"/>
                  </a:cubicBezTo>
                  <a:cubicBezTo>
                    <a:pt x="1153" y="842"/>
                    <a:pt x="1625" y="1018"/>
                    <a:pt x="2465" y="1018"/>
                  </a:cubicBezTo>
                  <a:cubicBezTo>
                    <a:pt x="2493" y="1018"/>
                    <a:pt x="2520" y="1018"/>
                    <a:pt x="2548" y="1018"/>
                  </a:cubicBezTo>
                  <a:cubicBezTo>
                    <a:pt x="1941" y="720"/>
                    <a:pt x="1346" y="422"/>
                    <a:pt x="739" y="125"/>
                  </a:cubicBezTo>
                  <a:cubicBezTo>
                    <a:pt x="617" y="54"/>
                    <a:pt x="496" y="0"/>
                    <a:pt x="367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10000950" y="3602650"/>
              <a:ext cx="81875" cy="75100"/>
            </a:xfrm>
            <a:custGeom>
              <a:avLst/>
              <a:gdLst/>
              <a:ahLst/>
              <a:cxnLst/>
              <a:rect l="l" t="t" r="r" b="b"/>
              <a:pathLst>
                <a:path w="3275" h="3004" extrusionOk="0">
                  <a:moveTo>
                    <a:pt x="107" y="1"/>
                  </a:moveTo>
                  <a:lnTo>
                    <a:pt x="107" y="1"/>
                  </a:lnTo>
                  <a:cubicBezTo>
                    <a:pt x="0" y="644"/>
                    <a:pt x="179" y="1596"/>
                    <a:pt x="524" y="2144"/>
                  </a:cubicBezTo>
                  <a:cubicBezTo>
                    <a:pt x="842" y="2666"/>
                    <a:pt x="1289" y="3004"/>
                    <a:pt x="1917" y="3004"/>
                  </a:cubicBezTo>
                  <a:cubicBezTo>
                    <a:pt x="1948" y="3004"/>
                    <a:pt x="1980" y="3003"/>
                    <a:pt x="2012" y="3001"/>
                  </a:cubicBezTo>
                  <a:cubicBezTo>
                    <a:pt x="2096" y="2549"/>
                    <a:pt x="2072" y="2049"/>
                    <a:pt x="1965" y="1596"/>
                  </a:cubicBezTo>
                  <a:cubicBezTo>
                    <a:pt x="2322" y="1549"/>
                    <a:pt x="2965" y="1501"/>
                    <a:pt x="3274" y="1334"/>
                  </a:cubicBezTo>
                  <a:cubicBezTo>
                    <a:pt x="2798" y="1013"/>
                    <a:pt x="1977" y="822"/>
                    <a:pt x="1512" y="667"/>
                  </a:cubicBezTo>
                  <a:cubicBezTo>
                    <a:pt x="941" y="489"/>
                    <a:pt x="536" y="382"/>
                    <a:pt x="107" y="1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9521425" y="2761125"/>
              <a:ext cx="793575" cy="707900"/>
            </a:xfrm>
            <a:custGeom>
              <a:avLst/>
              <a:gdLst/>
              <a:ahLst/>
              <a:cxnLst/>
              <a:rect l="l" t="t" r="r" b="b"/>
              <a:pathLst>
                <a:path w="31743" h="28316" extrusionOk="0">
                  <a:moveTo>
                    <a:pt x="13956" y="0"/>
                  </a:moveTo>
                  <a:cubicBezTo>
                    <a:pt x="12408" y="0"/>
                    <a:pt x="10867" y="177"/>
                    <a:pt x="9370" y="586"/>
                  </a:cubicBezTo>
                  <a:cubicBezTo>
                    <a:pt x="6108" y="1479"/>
                    <a:pt x="3096" y="3563"/>
                    <a:pt x="1524" y="6563"/>
                  </a:cubicBezTo>
                  <a:cubicBezTo>
                    <a:pt x="191" y="9135"/>
                    <a:pt x="0" y="12195"/>
                    <a:pt x="619" y="15028"/>
                  </a:cubicBezTo>
                  <a:cubicBezTo>
                    <a:pt x="1012" y="16779"/>
                    <a:pt x="1691" y="18469"/>
                    <a:pt x="2572" y="20041"/>
                  </a:cubicBezTo>
                  <a:cubicBezTo>
                    <a:pt x="2477" y="21065"/>
                    <a:pt x="2274" y="22101"/>
                    <a:pt x="2227" y="23137"/>
                  </a:cubicBezTo>
                  <a:cubicBezTo>
                    <a:pt x="2155" y="24923"/>
                    <a:pt x="2548" y="26685"/>
                    <a:pt x="3274" y="28316"/>
                  </a:cubicBezTo>
                  <a:cubicBezTo>
                    <a:pt x="5525" y="26982"/>
                    <a:pt x="8180" y="26149"/>
                    <a:pt x="10454" y="25887"/>
                  </a:cubicBezTo>
                  <a:cubicBezTo>
                    <a:pt x="17002" y="25042"/>
                    <a:pt x="23813" y="24684"/>
                    <a:pt x="29147" y="20851"/>
                  </a:cubicBezTo>
                  <a:cubicBezTo>
                    <a:pt x="29480" y="20434"/>
                    <a:pt x="29778" y="20017"/>
                    <a:pt x="30016" y="19553"/>
                  </a:cubicBezTo>
                  <a:cubicBezTo>
                    <a:pt x="30730" y="18136"/>
                    <a:pt x="30802" y="16481"/>
                    <a:pt x="30861" y="14898"/>
                  </a:cubicBezTo>
                  <a:cubicBezTo>
                    <a:pt x="30873" y="14659"/>
                    <a:pt x="30873" y="14397"/>
                    <a:pt x="30873" y="14159"/>
                  </a:cubicBezTo>
                  <a:cubicBezTo>
                    <a:pt x="31742" y="11183"/>
                    <a:pt x="30659" y="7766"/>
                    <a:pt x="28539" y="5432"/>
                  </a:cubicBezTo>
                  <a:cubicBezTo>
                    <a:pt x="26194" y="2837"/>
                    <a:pt x="22813" y="1408"/>
                    <a:pt x="19407" y="646"/>
                  </a:cubicBezTo>
                  <a:cubicBezTo>
                    <a:pt x="17622" y="246"/>
                    <a:pt x="15784" y="0"/>
                    <a:pt x="13956" y="0"/>
                  </a:cubicBezTo>
                  <a:close/>
                </a:path>
              </a:pathLst>
            </a:custGeom>
            <a:solidFill>
              <a:srgbClr val="EC5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10077150" y="3273300"/>
              <a:ext cx="130975" cy="208850"/>
            </a:xfrm>
            <a:custGeom>
              <a:avLst/>
              <a:gdLst/>
              <a:ahLst/>
              <a:cxnLst/>
              <a:rect l="l" t="t" r="r" b="b"/>
              <a:pathLst>
                <a:path w="5239" h="8354" extrusionOk="0">
                  <a:moveTo>
                    <a:pt x="4219" y="1"/>
                  </a:moveTo>
                  <a:cubicBezTo>
                    <a:pt x="4105" y="1"/>
                    <a:pt x="3990" y="15"/>
                    <a:pt x="3882" y="42"/>
                  </a:cubicBezTo>
                  <a:cubicBezTo>
                    <a:pt x="3024" y="256"/>
                    <a:pt x="2441" y="1042"/>
                    <a:pt x="2000" y="1804"/>
                  </a:cubicBezTo>
                  <a:cubicBezTo>
                    <a:pt x="1131" y="3257"/>
                    <a:pt x="512" y="4864"/>
                    <a:pt x="131" y="6519"/>
                  </a:cubicBezTo>
                  <a:cubicBezTo>
                    <a:pt x="60" y="6864"/>
                    <a:pt x="0" y="7210"/>
                    <a:pt x="60" y="7543"/>
                  </a:cubicBezTo>
                  <a:cubicBezTo>
                    <a:pt x="119" y="7888"/>
                    <a:pt x="333" y="8222"/>
                    <a:pt x="655" y="8317"/>
                  </a:cubicBezTo>
                  <a:cubicBezTo>
                    <a:pt x="736" y="8342"/>
                    <a:pt x="817" y="8354"/>
                    <a:pt x="897" y="8354"/>
                  </a:cubicBezTo>
                  <a:cubicBezTo>
                    <a:pt x="1343" y="8354"/>
                    <a:pt x="1757" y="7992"/>
                    <a:pt x="2060" y="7638"/>
                  </a:cubicBezTo>
                  <a:cubicBezTo>
                    <a:pt x="3572" y="5864"/>
                    <a:pt x="4644" y="3697"/>
                    <a:pt x="5120" y="1399"/>
                  </a:cubicBezTo>
                  <a:cubicBezTo>
                    <a:pt x="5191" y="1054"/>
                    <a:pt x="5239" y="685"/>
                    <a:pt x="5060" y="399"/>
                  </a:cubicBezTo>
                  <a:cubicBezTo>
                    <a:pt x="4891" y="124"/>
                    <a:pt x="4557" y="1"/>
                    <a:pt x="4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10135475" y="3273300"/>
              <a:ext cx="69975" cy="32325"/>
            </a:xfrm>
            <a:custGeom>
              <a:avLst/>
              <a:gdLst/>
              <a:ahLst/>
              <a:cxnLst/>
              <a:rect l="l" t="t" r="r" b="b"/>
              <a:pathLst>
                <a:path w="2799" h="1293" extrusionOk="0">
                  <a:moveTo>
                    <a:pt x="1910" y="1"/>
                  </a:moveTo>
                  <a:cubicBezTo>
                    <a:pt x="1796" y="1"/>
                    <a:pt x="1681" y="15"/>
                    <a:pt x="1572" y="42"/>
                  </a:cubicBezTo>
                  <a:cubicBezTo>
                    <a:pt x="894" y="209"/>
                    <a:pt x="394" y="721"/>
                    <a:pt x="1" y="1292"/>
                  </a:cubicBezTo>
                  <a:cubicBezTo>
                    <a:pt x="929" y="1030"/>
                    <a:pt x="1870" y="780"/>
                    <a:pt x="2799" y="542"/>
                  </a:cubicBezTo>
                  <a:cubicBezTo>
                    <a:pt x="2787" y="495"/>
                    <a:pt x="2775" y="447"/>
                    <a:pt x="2739" y="399"/>
                  </a:cubicBezTo>
                  <a:cubicBezTo>
                    <a:pt x="2579" y="124"/>
                    <a:pt x="2247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10106300" y="3302625"/>
              <a:ext cx="99750" cy="56275"/>
            </a:xfrm>
            <a:custGeom>
              <a:avLst/>
              <a:gdLst/>
              <a:ahLst/>
              <a:cxnLst/>
              <a:rect l="l" t="t" r="r" b="b"/>
              <a:pathLst>
                <a:path w="3990" h="2251" extrusionOk="0">
                  <a:moveTo>
                    <a:pt x="3990" y="0"/>
                  </a:moveTo>
                  <a:cubicBezTo>
                    <a:pt x="2870" y="286"/>
                    <a:pt x="1751" y="584"/>
                    <a:pt x="656" y="929"/>
                  </a:cubicBezTo>
                  <a:cubicBezTo>
                    <a:pt x="418" y="1358"/>
                    <a:pt x="191" y="1786"/>
                    <a:pt x="1" y="2251"/>
                  </a:cubicBezTo>
                  <a:cubicBezTo>
                    <a:pt x="1215" y="1786"/>
                    <a:pt x="2418" y="1358"/>
                    <a:pt x="3656" y="1036"/>
                  </a:cubicBezTo>
                  <a:cubicBezTo>
                    <a:pt x="3692" y="1012"/>
                    <a:pt x="3728" y="1012"/>
                    <a:pt x="3763" y="1000"/>
                  </a:cubicBezTo>
                  <a:cubicBezTo>
                    <a:pt x="3835" y="750"/>
                    <a:pt x="3894" y="477"/>
                    <a:pt x="3942" y="226"/>
                  </a:cubicBezTo>
                  <a:lnTo>
                    <a:pt x="39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10084875" y="3362750"/>
              <a:ext cx="104200" cy="57175"/>
            </a:xfrm>
            <a:custGeom>
              <a:avLst/>
              <a:gdLst/>
              <a:ahLst/>
              <a:cxnLst/>
              <a:rect l="l" t="t" r="r" b="b"/>
              <a:pathLst>
                <a:path w="4168" h="2287" extrusionOk="0">
                  <a:moveTo>
                    <a:pt x="4168" y="0"/>
                  </a:moveTo>
                  <a:lnTo>
                    <a:pt x="4168" y="0"/>
                  </a:lnTo>
                  <a:cubicBezTo>
                    <a:pt x="3453" y="334"/>
                    <a:pt x="2739" y="679"/>
                    <a:pt x="2049" y="1012"/>
                  </a:cubicBezTo>
                  <a:cubicBezTo>
                    <a:pt x="1394" y="1310"/>
                    <a:pt x="751" y="1620"/>
                    <a:pt x="108" y="1929"/>
                  </a:cubicBezTo>
                  <a:cubicBezTo>
                    <a:pt x="84" y="2048"/>
                    <a:pt x="36" y="2167"/>
                    <a:pt x="1" y="2286"/>
                  </a:cubicBezTo>
                  <a:cubicBezTo>
                    <a:pt x="525" y="2096"/>
                    <a:pt x="1060" y="1905"/>
                    <a:pt x="1584" y="1727"/>
                  </a:cubicBezTo>
                  <a:cubicBezTo>
                    <a:pt x="2346" y="1346"/>
                    <a:pt x="3084" y="989"/>
                    <a:pt x="3858" y="727"/>
                  </a:cubicBezTo>
                  <a:cubicBezTo>
                    <a:pt x="3965" y="488"/>
                    <a:pt x="4073" y="250"/>
                    <a:pt x="4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9804775" y="3211250"/>
              <a:ext cx="408725" cy="274450"/>
            </a:xfrm>
            <a:custGeom>
              <a:avLst/>
              <a:gdLst/>
              <a:ahLst/>
              <a:cxnLst/>
              <a:rect l="l" t="t" r="r" b="b"/>
              <a:pathLst>
                <a:path w="16349" h="10978" extrusionOk="0">
                  <a:moveTo>
                    <a:pt x="15229" y="2810"/>
                  </a:moveTo>
                  <a:cubicBezTo>
                    <a:pt x="15527" y="2810"/>
                    <a:pt x="15765" y="2917"/>
                    <a:pt x="15884" y="3108"/>
                  </a:cubicBezTo>
                  <a:cubicBezTo>
                    <a:pt x="16015" y="3346"/>
                    <a:pt x="15967" y="3643"/>
                    <a:pt x="15908" y="3953"/>
                  </a:cubicBezTo>
                  <a:cubicBezTo>
                    <a:pt x="15467" y="6096"/>
                    <a:pt x="14479" y="8108"/>
                    <a:pt x="13050" y="9763"/>
                  </a:cubicBezTo>
                  <a:cubicBezTo>
                    <a:pt x="12694" y="10169"/>
                    <a:pt x="12370" y="10385"/>
                    <a:pt x="12073" y="10385"/>
                  </a:cubicBezTo>
                  <a:cubicBezTo>
                    <a:pt x="12013" y="10385"/>
                    <a:pt x="11954" y="10377"/>
                    <a:pt x="11895" y="10358"/>
                  </a:cubicBezTo>
                  <a:cubicBezTo>
                    <a:pt x="11669" y="10287"/>
                    <a:pt x="11479" y="10049"/>
                    <a:pt x="11431" y="9727"/>
                  </a:cubicBezTo>
                  <a:cubicBezTo>
                    <a:pt x="11371" y="9430"/>
                    <a:pt x="11431" y="9120"/>
                    <a:pt x="11502" y="8823"/>
                  </a:cubicBezTo>
                  <a:cubicBezTo>
                    <a:pt x="11848" y="7275"/>
                    <a:pt x="12443" y="5786"/>
                    <a:pt x="13253" y="4417"/>
                  </a:cubicBezTo>
                  <a:cubicBezTo>
                    <a:pt x="13622" y="3774"/>
                    <a:pt x="14157" y="3036"/>
                    <a:pt x="14943" y="2834"/>
                  </a:cubicBezTo>
                  <a:cubicBezTo>
                    <a:pt x="15038" y="2810"/>
                    <a:pt x="15134" y="2810"/>
                    <a:pt x="15229" y="2810"/>
                  </a:cubicBezTo>
                  <a:close/>
                  <a:moveTo>
                    <a:pt x="584" y="0"/>
                  </a:moveTo>
                  <a:cubicBezTo>
                    <a:pt x="394" y="191"/>
                    <a:pt x="191" y="393"/>
                    <a:pt x="1" y="595"/>
                  </a:cubicBezTo>
                  <a:cubicBezTo>
                    <a:pt x="3859" y="2572"/>
                    <a:pt x="7716" y="4536"/>
                    <a:pt x="11562" y="6513"/>
                  </a:cubicBezTo>
                  <a:cubicBezTo>
                    <a:pt x="11264" y="7299"/>
                    <a:pt x="11014" y="8108"/>
                    <a:pt x="10836" y="8930"/>
                  </a:cubicBezTo>
                  <a:cubicBezTo>
                    <a:pt x="10764" y="9287"/>
                    <a:pt x="10693" y="9656"/>
                    <a:pt x="10764" y="10025"/>
                  </a:cubicBezTo>
                  <a:cubicBezTo>
                    <a:pt x="10836" y="10454"/>
                    <a:pt x="11121" y="10811"/>
                    <a:pt x="11479" y="10930"/>
                  </a:cubicBezTo>
                  <a:cubicBezTo>
                    <a:pt x="11562" y="10966"/>
                    <a:pt x="11669" y="10978"/>
                    <a:pt x="11776" y="10978"/>
                  </a:cubicBezTo>
                  <a:cubicBezTo>
                    <a:pt x="12193" y="10978"/>
                    <a:pt x="12622" y="10716"/>
                    <a:pt x="13074" y="10192"/>
                  </a:cubicBezTo>
                  <a:cubicBezTo>
                    <a:pt x="14634" y="8358"/>
                    <a:pt x="15729" y="6144"/>
                    <a:pt x="16229" y="3786"/>
                  </a:cubicBezTo>
                  <a:cubicBezTo>
                    <a:pt x="16301" y="3417"/>
                    <a:pt x="16348" y="3024"/>
                    <a:pt x="16134" y="2679"/>
                  </a:cubicBezTo>
                  <a:cubicBezTo>
                    <a:pt x="15955" y="2381"/>
                    <a:pt x="15598" y="2203"/>
                    <a:pt x="15158" y="2203"/>
                  </a:cubicBezTo>
                  <a:cubicBezTo>
                    <a:pt x="15015" y="2203"/>
                    <a:pt x="14896" y="2215"/>
                    <a:pt x="14765" y="2238"/>
                  </a:cubicBezTo>
                  <a:cubicBezTo>
                    <a:pt x="13800" y="2477"/>
                    <a:pt x="13169" y="3358"/>
                    <a:pt x="12741" y="4108"/>
                  </a:cubicBezTo>
                  <a:cubicBezTo>
                    <a:pt x="12431" y="4643"/>
                    <a:pt x="12145" y="5191"/>
                    <a:pt x="11895" y="5739"/>
                  </a:cubicBezTo>
                  <a:cubicBezTo>
                    <a:pt x="7978" y="4143"/>
                    <a:pt x="4180" y="2227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9349075" y="2663100"/>
              <a:ext cx="1098375" cy="897025"/>
            </a:xfrm>
            <a:custGeom>
              <a:avLst/>
              <a:gdLst/>
              <a:ahLst/>
              <a:cxnLst/>
              <a:rect l="l" t="t" r="r" b="b"/>
              <a:pathLst>
                <a:path w="43935" h="35881" extrusionOk="0">
                  <a:moveTo>
                    <a:pt x="41363" y="14937"/>
                  </a:moveTo>
                  <a:lnTo>
                    <a:pt x="41363" y="14937"/>
                  </a:lnTo>
                  <a:cubicBezTo>
                    <a:pt x="41577" y="15294"/>
                    <a:pt x="41791" y="15675"/>
                    <a:pt x="41994" y="16032"/>
                  </a:cubicBezTo>
                  <a:cubicBezTo>
                    <a:pt x="42684" y="17283"/>
                    <a:pt x="43339" y="18616"/>
                    <a:pt x="43303" y="20045"/>
                  </a:cubicBezTo>
                  <a:cubicBezTo>
                    <a:pt x="43292" y="21462"/>
                    <a:pt x="42577" y="22783"/>
                    <a:pt x="41565" y="23736"/>
                  </a:cubicBezTo>
                  <a:cubicBezTo>
                    <a:pt x="41446" y="23855"/>
                    <a:pt x="41315" y="23974"/>
                    <a:pt x="41184" y="24081"/>
                  </a:cubicBezTo>
                  <a:cubicBezTo>
                    <a:pt x="41982" y="22545"/>
                    <a:pt x="42327" y="20747"/>
                    <a:pt x="42232" y="18985"/>
                  </a:cubicBezTo>
                  <a:cubicBezTo>
                    <a:pt x="42160" y="17604"/>
                    <a:pt x="41839" y="16259"/>
                    <a:pt x="41363" y="14937"/>
                  </a:cubicBezTo>
                  <a:close/>
                  <a:moveTo>
                    <a:pt x="18458" y="1"/>
                  </a:moveTo>
                  <a:cubicBezTo>
                    <a:pt x="16598" y="1"/>
                    <a:pt x="14734" y="214"/>
                    <a:pt x="12907" y="578"/>
                  </a:cubicBezTo>
                  <a:cubicBezTo>
                    <a:pt x="10085" y="1150"/>
                    <a:pt x="7263" y="2102"/>
                    <a:pt x="5108" y="3995"/>
                  </a:cubicBezTo>
                  <a:cubicBezTo>
                    <a:pt x="2620" y="6174"/>
                    <a:pt x="1274" y="9436"/>
                    <a:pt x="953" y="12746"/>
                  </a:cubicBezTo>
                  <a:cubicBezTo>
                    <a:pt x="512" y="14294"/>
                    <a:pt x="298" y="15913"/>
                    <a:pt x="310" y="17521"/>
                  </a:cubicBezTo>
                  <a:cubicBezTo>
                    <a:pt x="334" y="20378"/>
                    <a:pt x="1108" y="23200"/>
                    <a:pt x="2513" y="25688"/>
                  </a:cubicBezTo>
                  <a:cubicBezTo>
                    <a:pt x="1191" y="23224"/>
                    <a:pt x="798" y="20283"/>
                    <a:pt x="1072" y="17449"/>
                  </a:cubicBezTo>
                  <a:lnTo>
                    <a:pt x="1072" y="17449"/>
                  </a:lnTo>
                  <a:cubicBezTo>
                    <a:pt x="1382" y="19711"/>
                    <a:pt x="2013" y="21938"/>
                    <a:pt x="2751" y="24117"/>
                  </a:cubicBezTo>
                  <a:cubicBezTo>
                    <a:pt x="2822" y="24319"/>
                    <a:pt x="2882" y="24534"/>
                    <a:pt x="2929" y="24724"/>
                  </a:cubicBezTo>
                  <a:cubicBezTo>
                    <a:pt x="2882" y="25153"/>
                    <a:pt x="2798" y="25581"/>
                    <a:pt x="2691" y="25998"/>
                  </a:cubicBezTo>
                  <a:lnTo>
                    <a:pt x="2513" y="25688"/>
                  </a:lnTo>
                  <a:lnTo>
                    <a:pt x="2513" y="25688"/>
                  </a:lnTo>
                  <a:cubicBezTo>
                    <a:pt x="2572" y="25796"/>
                    <a:pt x="2632" y="25915"/>
                    <a:pt x="2691" y="26022"/>
                  </a:cubicBezTo>
                  <a:cubicBezTo>
                    <a:pt x="2251" y="27665"/>
                    <a:pt x="1322" y="29201"/>
                    <a:pt x="0" y="30308"/>
                  </a:cubicBezTo>
                  <a:cubicBezTo>
                    <a:pt x="1322" y="29498"/>
                    <a:pt x="2394" y="28308"/>
                    <a:pt x="3120" y="26939"/>
                  </a:cubicBezTo>
                  <a:lnTo>
                    <a:pt x="3120" y="26939"/>
                  </a:lnTo>
                  <a:cubicBezTo>
                    <a:pt x="3096" y="27451"/>
                    <a:pt x="3025" y="27939"/>
                    <a:pt x="2941" y="28427"/>
                  </a:cubicBezTo>
                  <a:cubicBezTo>
                    <a:pt x="2620" y="28998"/>
                    <a:pt x="2286" y="29558"/>
                    <a:pt x="1989" y="30141"/>
                  </a:cubicBezTo>
                  <a:cubicBezTo>
                    <a:pt x="1251" y="31558"/>
                    <a:pt x="655" y="33118"/>
                    <a:pt x="798" y="34713"/>
                  </a:cubicBezTo>
                  <a:cubicBezTo>
                    <a:pt x="1084" y="33070"/>
                    <a:pt x="1774" y="31499"/>
                    <a:pt x="2739" y="30141"/>
                  </a:cubicBezTo>
                  <a:lnTo>
                    <a:pt x="2739" y="30141"/>
                  </a:lnTo>
                  <a:cubicBezTo>
                    <a:pt x="2703" y="30701"/>
                    <a:pt x="2727" y="31284"/>
                    <a:pt x="2822" y="31927"/>
                  </a:cubicBezTo>
                  <a:cubicBezTo>
                    <a:pt x="2584" y="33237"/>
                    <a:pt x="2632" y="34606"/>
                    <a:pt x="3025" y="35880"/>
                  </a:cubicBezTo>
                  <a:cubicBezTo>
                    <a:pt x="3084" y="34201"/>
                    <a:pt x="3572" y="32546"/>
                    <a:pt x="4394" y="31094"/>
                  </a:cubicBezTo>
                  <a:cubicBezTo>
                    <a:pt x="4942" y="30749"/>
                    <a:pt x="5549" y="30510"/>
                    <a:pt x="6061" y="30308"/>
                  </a:cubicBezTo>
                  <a:cubicBezTo>
                    <a:pt x="8810" y="29237"/>
                    <a:pt x="11689" y="28559"/>
                    <a:pt x="14581" y="27940"/>
                  </a:cubicBezTo>
                  <a:lnTo>
                    <a:pt x="14581" y="27940"/>
                  </a:lnTo>
                  <a:cubicBezTo>
                    <a:pt x="14458" y="27995"/>
                    <a:pt x="14325" y="28050"/>
                    <a:pt x="14193" y="28105"/>
                  </a:cubicBezTo>
                  <a:cubicBezTo>
                    <a:pt x="12347" y="28879"/>
                    <a:pt x="10383" y="29308"/>
                    <a:pt x="8585" y="30153"/>
                  </a:cubicBezTo>
                  <a:cubicBezTo>
                    <a:pt x="6787" y="30999"/>
                    <a:pt x="5072" y="32368"/>
                    <a:pt x="4513" y="34273"/>
                  </a:cubicBezTo>
                  <a:cubicBezTo>
                    <a:pt x="5823" y="31677"/>
                    <a:pt x="8811" y="30403"/>
                    <a:pt x="11621" y="29594"/>
                  </a:cubicBezTo>
                  <a:cubicBezTo>
                    <a:pt x="13776" y="28963"/>
                    <a:pt x="16074" y="28403"/>
                    <a:pt x="17967" y="27224"/>
                  </a:cubicBezTo>
                  <a:cubicBezTo>
                    <a:pt x="18765" y="27046"/>
                    <a:pt x="19550" y="26855"/>
                    <a:pt x="20324" y="26617"/>
                  </a:cubicBezTo>
                  <a:cubicBezTo>
                    <a:pt x="20563" y="26629"/>
                    <a:pt x="20824" y="26629"/>
                    <a:pt x="21063" y="26641"/>
                  </a:cubicBezTo>
                  <a:cubicBezTo>
                    <a:pt x="18646" y="27248"/>
                    <a:pt x="16372" y="28344"/>
                    <a:pt x="14395" y="29832"/>
                  </a:cubicBezTo>
                  <a:cubicBezTo>
                    <a:pt x="17098" y="28260"/>
                    <a:pt x="20086" y="27236"/>
                    <a:pt x="23158" y="26772"/>
                  </a:cubicBezTo>
                  <a:cubicBezTo>
                    <a:pt x="24751" y="26909"/>
                    <a:pt x="26384" y="27080"/>
                    <a:pt x="27987" y="27080"/>
                  </a:cubicBezTo>
                  <a:cubicBezTo>
                    <a:pt x="29439" y="27080"/>
                    <a:pt x="30866" y="26940"/>
                    <a:pt x="32219" y="26510"/>
                  </a:cubicBezTo>
                  <a:cubicBezTo>
                    <a:pt x="33100" y="26355"/>
                    <a:pt x="33933" y="26058"/>
                    <a:pt x="34636" y="25498"/>
                  </a:cubicBezTo>
                  <a:lnTo>
                    <a:pt x="34493" y="25426"/>
                  </a:lnTo>
                  <a:cubicBezTo>
                    <a:pt x="35826" y="24545"/>
                    <a:pt x="36910" y="23307"/>
                    <a:pt x="37624" y="21890"/>
                  </a:cubicBezTo>
                  <a:lnTo>
                    <a:pt x="37624" y="21890"/>
                  </a:lnTo>
                  <a:cubicBezTo>
                    <a:pt x="37612" y="23200"/>
                    <a:pt x="37267" y="24450"/>
                    <a:pt x="36386" y="25426"/>
                  </a:cubicBezTo>
                  <a:cubicBezTo>
                    <a:pt x="35291" y="26617"/>
                    <a:pt x="33576" y="27046"/>
                    <a:pt x="31945" y="27165"/>
                  </a:cubicBezTo>
                  <a:cubicBezTo>
                    <a:pt x="32852" y="27736"/>
                    <a:pt x="33903" y="28002"/>
                    <a:pt x="34968" y="28002"/>
                  </a:cubicBezTo>
                  <a:cubicBezTo>
                    <a:pt x="36587" y="28002"/>
                    <a:pt x="38237" y="27387"/>
                    <a:pt x="39458" y="26296"/>
                  </a:cubicBezTo>
                  <a:cubicBezTo>
                    <a:pt x="40029" y="25796"/>
                    <a:pt x="40505" y="25188"/>
                    <a:pt x="40910" y="24534"/>
                  </a:cubicBezTo>
                  <a:cubicBezTo>
                    <a:pt x="41256" y="24307"/>
                    <a:pt x="41565" y="24069"/>
                    <a:pt x="41863" y="23795"/>
                  </a:cubicBezTo>
                  <a:cubicBezTo>
                    <a:pt x="42946" y="22807"/>
                    <a:pt x="43708" y="21414"/>
                    <a:pt x="43827" y="19950"/>
                  </a:cubicBezTo>
                  <a:cubicBezTo>
                    <a:pt x="43934" y="18771"/>
                    <a:pt x="43589" y="17580"/>
                    <a:pt x="43065" y="16509"/>
                  </a:cubicBezTo>
                  <a:cubicBezTo>
                    <a:pt x="42553" y="15437"/>
                    <a:pt x="41839" y="14449"/>
                    <a:pt x="41137" y="13485"/>
                  </a:cubicBezTo>
                  <a:cubicBezTo>
                    <a:pt x="40172" y="12163"/>
                    <a:pt x="39220" y="10841"/>
                    <a:pt x="38243" y="9508"/>
                  </a:cubicBezTo>
                  <a:lnTo>
                    <a:pt x="38243" y="9615"/>
                  </a:lnTo>
                  <a:cubicBezTo>
                    <a:pt x="37303" y="8579"/>
                    <a:pt x="36184" y="7758"/>
                    <a:pt x="34814" y="7567"/>
                  </a:cubicBezTo>
                  <a:lnTo>
                    <a:pt x="33124" y="7698"/>
                  </a:lnTo>
                  <a:cubicBezTo>
                    <a:pt x="32826" y="7031"/>
                    <a:pt x="32433" y="6412"/>
                    <a:pt x="31981" y="5841"/>
                  </a:cubicBezTo>
                  <a:cubicBezTo>
                    <a:pt x="29837" y="3102"/>
                    <a:pt x="26635" y="1293"/>
                    <a:pt x="23241" y="519"/>
                  </a:cubicBezTo>
                  <a:cubicBezTo>
                    <a:pt x="21669" y="160"/>
                    <a:pt x="20065" y="1"/>
                    <a:pt x="18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9423200" y="2729550"/>
              <a:ext cx="769750" cy="503575"/>
            </a:xfrm>
            <a:custGeom>
              <a:avLst/>
              <a:gdLst/>
              <a:ahLst/>
              <a:cxnLst/>
              <a:rect l="l" t="t" r="r" b="b"/>
              <a:pathLst>
                <a:path w="30790" h="20143" extrusionOk="0">
                  <a:moveTo>
                    <a:pt x="15227" y="1"/>
                  </a:moveTo>
                  <a:cubicBezTo>
                    <a:pt x="14064" y="1"/>
                    <a:pt x="12894" y="116"/>
                    <a:pt x="11740" y="349"/>
                  </a:cubicBezTo>
                  <a:cubicBezTo>
                    <a:pt x="8858" y="921"/>
                    <a:pt x="6048" y="2230"/>
                    <a:pt x="3882" y="4314"/>
                  </a:cubicBezTo>
                  <a:cubicBezTo>
                    <a:pt x="1691" y="6409"/>
                    <a:pt x="202" y="9291"/>
                    <a:pt x="24" y="12243"/>
                  </a:cubicBezTo>
                  <a:cubicBezTo>
                    <a:pt x="0" y="12958"/>
                    <a:pt x="72" y="13744"/>
                    <a:pt x="595" y="14160"/>
                  </a:cubicBezTo>
                  <a:cubicBezTo>
                    <a:pt x="891" y="14400"/>
                    <a:pt x="1264" y="14469"/>
                    <a:pt x="1660" y="14469"/>
                  </a:cubicBezTo>
                  <a:cubicBezTo>
                    <a:pt x="2013" y="14469"/>
                    <a:pt x="2385" y="14414"/>
                    <a:pt x="2739" y="14375"/>
                  </a:cubicBezTo>
                  <a:cubicBezTo>
                    <a:pt x="3118" y="14328"/>
                    <a:pt x="3496" y="14306"/>
                    <a:pt x="3873" y="14306"/>
                  </a:cubicBezTo>
                  <a:cubicBezTo>
                    <a:pt x="5802" y="14306"/>
                    <a:pt x="7689" y="14880"/>
                    <a:pt x="9442" y="15637"/>
                  </a:cubicBezTo>
                  <a:cubicBezTo>
                    <a:pt x="11549" y="16542"/>
                    <a:pt x="13514" y="17732"/>
                    <a:pt x="15597" y="18673"/>
                  </a:cubicBezTo>
                  <a:cubicBezTo>
                    <a:pt x="17145" y="19375"/>
                    <a:pt x="18764" y="19899"/>
                    <a:pt x="20479" y="20090"/>
                  </a:cubicBezTo>
                  <a:cubicBezTo>
                    <a:pt x="20833" y="20124"/>
                    <a:pt x="21191" y="20142"/>
                    <a:pt x="21549" y="20142"/>
                  </a:cubicBezTo>
                  <a:cubicBezTo>
                    <a:pt x="22916" y="20142"/>
                    <a:pt x="24299" y="19879"/>
                    <a:pt x="25563" y="19256"/>
                  </a:cubicBezTo>
                  <a:cubicBezTo>
                    <a:pt x="27349" y="18375"/>
                    <a:pt x="28789" y="16815"/>
                    <a:pt x="29682" y="15006"/>
                  </a:cubicBezTo>
                  <a:cubicBezTo>
                    <a:pt x="30432" y="13494"/>
                    <a:pt x="30790" y="11779"/>
                    <a:pt x="30516" y="10160"/>
                  </a:cubicBezTo>
                  <a:cubicBezTo>
                    <a:pt x="30361" y="9148"/>
                    <a:pt x="29909" y="8160"/>
                    <a:pt x="29242" y="7421"/>
                  </a:cubicBezTo>
                  <a:cubicBezTo>
                    <a:pt x="27420" y="4695"/>
                    <a:pt x="24813" y="2552"/>
                    <a:pt x="21812" y="1302"/>
                  </a:cubicBezTo>
                  <a:cubicBezTo>
                    <a:pt x="19755" y="442"/>
                    <a:pt x="17504" y="1"/>
                    <a:pt x="15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9423775" y="2829950"/>
              <a:ext cx="765300" cy="403025"/>
            </a:xfrm>
            <a:custGeom>
              <a:avLst/>
              <a:gdLst/>
              <a:ahLst/>
              <a:cxnLst/>
              <a:rect l="l" t="t" r="r" b="b"/>
              <a:pathLst>
                <a:path w="30612" h="16121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85" y="84"/>
                    <a:pt x="3978" y="191"/>
                    <a:pt x="3870" y="274"/>
                  </a:cubicBezTo>
                  <a:cubicBezTo>
                    <a:pt x="1703" y="2358"/>
                    <a:pt x="191" y="5263"/>
                    <a:pt x="37" y="8227"/>
                  </a:cubicBezTo>
                  <a:cubicBezTo>
                    <a:pt x="1" y="8930"/>
                    <a:pt x="72" y="9716"/>
                    <a:pt x="596" y="10144"/>
                  </a:cubicBezTo>
                  <a:cubicBezTo>
                    <a:pt x="891" y="10384"/>
                    <a:pt x="1256" y="10456"/>
                    <a:pt x="1642" y="10456"/>
                  </a:cubicBezTo>
                  <a:cubicBezTo>
                    <a:pt x="2003" y="10456"/>
                    <a:pt x="2382" y="10393"/>
                    <a:pt x="2739" y="10347"/>
                  </a:cubicBezTo>
                  <a:cubicBezTo>
                    <a:pt x="3103" y="10306"/>
                    <a:pt x="3467" y="10286"/>
                    <a:pt x="3830" y="10286"/>
                  </a:cubicBezTo>
                  <a:cubicBezTo>
                    <a:pt x="5780" y="10286"/>
                    <a:pt x="7698" y="10848"/>
                    <a:pt x="9454" y="11621"/>
                  </a:cubicBezTo>
                  <a:cubicBezTo>
                    <a:pt x="11550" y="12526"/>
                    <a:pt x="13503" y="13716"/>
                    <a:pt x="15598" y="14657"/>
                  </a:cubicBezTo>
                  <a:cubicBezTo>
                    <a:pt x="17146" y="15335"/>
                    <a:pt x="18765" y="15883"/>
                    <a:pt x="20480" y="16062"/>
                  </a:cubicBezTo>
                  <a:cubicBezTo>
                    <a:pt x="20850" y="16100"/>
                    <a:pt x="21224" y="16120"/>
                    <a:pt x="21598" y="16120"/>
                  </a:cubicBezTo>
                  <a:cubicBezTo>
                    <a:pt x="22957" y="16120"/>
                    <a:pt x="24325" y="15854"/>
                    <a:pt x="25576" y="15228"/>
                  </a:cubicBezTo>
                  <a:cubicBezTo>
                    <a:pt x="27338" y="14359"/>
                    <a:pt x="28802" y="12787"/>
                    <a:pt x="29695" y="10990"/>
                  </a:cubicBezTo>
                  <a:cubicBezTo>
                    <a:pt x="30243" y="9870"/>
                    <a:pt x="30588" y="8620"/>
                    <a:pt x="30612" y="7406"/>
                  </a:cubicBezTo>
                  <a:lnTo>
                    <a:pt x="30612" y="7406"/>
                  </a:lnTo>
                  <a:cubicBezTo>
                    <a:pt x="28926" y="11919"/>
                    <a:pt x="25530" y="13449"/>
                    <a:pt x="21755" y="13449"/>
                  </a:cubicBezTo>
                  <a:cubicBezTo>
                    <a:pt x="19664" y="13449"/>
                    <a:pt x="17457" y="12979"/>
                    <a:pt x="15360" y="12287"/>
                  </a:cubicBezTo>
                  <a:cubicBezTo>
                    <a:pt x="11550" y="11025"/>
                    <a:pt x="7692" y="8061"/>
                    <a:pt x="5311" y="4405"/>
                  </a:cubicBezTo>
                  <a:cubicBezTo>
                    <a:pt x="4513" y="3096"/>
                    <a:pt x="4120" y="1512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9510400" y="2759100"/>
              <a:ext cx="644450" cy="427450"/>
            </a:xfrm>
            <a:custGeom>
              <a:avLst/>
              <a:gdLst/>
              <a:ahLst/>
              <a:cxnLst/>
              <a:rect l="l" t="t" r="r" b="b"/>
              <a:pathLst>
                <a:path w="25778" h="17098" extrusionOk="0">
                  <a:moveTo>
                    <a:pt x="15002" y="0"/>
                  </a:moveTo>
                  <a:cubicBezTo>
                    <a:pt x="14431" y="0"/>
                    <a:pt x="13967" y="465"/>
                    <a:pt x="13967" y="1048"/>
                  </a:cubicBezTo>
                  <a:cubicBezTo>
                    <a:pt x="13967" y="1596"/>
                    <a:pt x="14383" y="2036"/>
                    <a:pt x="14919" y="2084"/>
                  </a:cubicBezTo>
                  <a:cubicBezTo>
                    <a:pt x="14967" y="3394"/>
                    <a:pt x="15050" y="4715"/>
                    <a:pt x="15169" y="6025"/>
                  </a:cubicBezTo>
                  <a:cubicBezTo>
                    <a:pt x="14741" y="6025"/>
                    <a:pt x="14336" y="6180"/>
                    <a:pt x="14026" y="6430"/>
                  </a:cubicBezTo>
                  <a:cubicBezTo>
                    <a:pt x="12943" y="5489"/>
                    <a:pt x="11895" y="4501"/>
                    <a:pt x="10895" y="3453"/>
                  </a:cubicBezTo>
                  <a:cubicBezTo>
                    <a:pt x="10931" y="3346"/>
                    <a:pt x="10942" y="3263"/>
                    <a:pt x="10942" y="3144"/>
                  </a:cubicBezTo>
                  <a:cubicBezTo>
                    <a:pt x="10942" y="2453"/>
                    <a:pt x="10395" y="1894"/>
                    <a:pt x="9692" y="1894"/>
                  </a:cubicBezTo>
                  <a:cubicBezTo>
                    <a:pt x="9014" y="1894"/>
                    <a:pt x="8442" y="2441"/>
                    <a:pt x="8442" y="3144"/>
                  </a:cubicBezTo>
                  <a:cubicBezTo>
                    <a:pt x="8442" y="3275"/>
                    <a:pt x="8478" y="3406"/>
                    <a:pt x="8502" y="3549"/>
                  </a:cubicBezTo>
                  <a:lnTo>
                    <a:pt x="5108" y="4811"/>
                  </a:lnTo>
                  <a:cubicBezTo>
                    <a:pt x="4966" y="4596"/>
                    <a:pt x="4763" y="4418"/>
                    <a:pt x="4513" y="4322"/>
                  </a:cubicBezTo>
                  <a:lnTo>
                    <a:pt x="4870" y="2322"/>
                  </a:lnTo>
                  <a:cubicBezTo>
                    <a:pt x="4918" y="2334"/>
                    <a:pt x="4966" y="2334"/>
                    <a:pt x="5001" y="2334"/>
                  </a:cubicBezTo>
                  <a:cubicBezTo>
                    <a:pt x="5358" y="2334"/>
                    <a:pt x="5644" y="2060"/>
                    <a:pt x="5644" y="1703"/>
                  </a:cubicBezTo>
                  <a:cubicBezTo>
                    <a:pt x="5644" y="1346"/>
                    <a:pt x="5358" y="1060"/>
                    <a:pt x="5001" y="1060"/>
                  </a:cubicBezTo>
                  <a:cubicBezTo>
                    <a:pt x="4644" y="1060"/>
                    <a:pt x="4370" y="1346"/>
                    <a:pt x="4370" y="1703"/>
                  </a:cubicBezTo>
                  <a:cubicBezTo>
                    <a:pt x="4370" y="1894"/>
                    <a:pt x="4454" y="2060"/>
                    <a:pt x="4585" y="2179"/>
                  </a:cubicBezTo>
                  <a:lnTo>
                    <a:pt x="4215" y="4227"/>
                  </a:lnTo>
                  <a:cubicBezTo>
                    <a:pt x="4144" y="4215"/>
                    <a:pt x="4084" y="4215"/>
                    <a:pt x="4013" y="4215"/>
                  </a:cubicBezTo>
                  <a:cubicBezTo>
                    <a:pt x="3275" y="4215"/>
                    <a:pt x="2680" y="4811"/>
                    <a:pt x="2680" y="5537"/>
                  </a:cubicBezTo>
                  <a:cubicBezTo>
                    <a:pt x="2680" y="6263"/>
                    <a:pt x="3275" y="6858"/>
                    <a:pt x="4013" y="6858"/>
                  </a:cubicBezTo>
                  <a:cubicBezTo>
                    <a:pt x="4739" y="6858"/>
                    <a:pt x="5335" y="6263"/>
                    <a:pt x="5335" y="5537"/>
                  </a:cubicBezTo>
                  <a:cubicBezTo>
                    <a:pt x="5335" y="5370"/>
                    <a:pt x="5299" y="5227"/>
                    <a:pt x="5263" y="5096"/>
                  </a:cubicBezTo>
                  <a:lnTo>
                    <a:pt x="8656" y="3822"/>
                  </a:lnTo>
                  <a:cubicBezTo>
                    <a:pt x="8871" y="4168"/>
                    <a:pt x="9264" y="4394"/>
                    <a:pt x="9692" y="4394"/>
                  </a:cubicBezTo>
                  <a:cubicBezTo>
                    <a:pt x="10157" y="4394"/>
                    <a:pt x="10561" y="4144"/>
                    <a:pt x="10764" y="3763"/>
                  </a:cubicBezTo>
                  <a:cubicBezTo>
                    <a:pt x="11728" y="4763"/>
                    <a:pt x="12728" y="5727"/>
                    <a:pt x="13788" y="6644"/>
                  </a:cubicBezTo>
                  <a:cubicBezTo>
                    <a:pt x="13514" y="6942"/>
                    <a:pt x="13359" y="7323"/>
                    <a:pt x="13324" y="7740"/>
                  </a:cubicBezTo>
                  <a:lnTo>
                    <a:pt x="1251" y="8823"/>
                  </a:lnTo>
                  <a:cubicBezTo>
                    <a:pt x="1179" y="8561"/>
                    <a:pt x="929" y="8371"/>
                    <a:pt x="644" y="8371"/>
                  </a:cubicBezTo>
                  <a:cubicBezTo>
                    <a:pt x="286" y="8371"/>
                    <a:pt x="1" y="8644"/>
                    <a:pt x="1" y="9002"/>
                  </a:cubicBezTo>
                  <a:cubicBezTo>
                    <a:pt x="1" y="9359"/>
                    <a:pt x="286" y="9645"/>
                    <a:pt x="644" y="9645"/>
                  </a:cubicBezTo>
                  <a:cubicBezTo>
                    <a:pt x="953" y="9645"/>
                    <a:pt x="1215" y="9442"/>
                    <a:pt x="1275" y="9144"/>
                  </a:cubicBezTo>
                  <a:lnTo>
                    <a:pt x="13336" y="8049"/>
                  </a:lnTo>
                  <a:cubicBezTo>
                    <a:pt x="13359" y="8252"/>
                    <a:pt x="13419" y="8430"/>
                    <a:pt x="13490" y="8609"/>
                  </a:cubicBezTo>
                  <a:cubicBezTo>
                    <a:pt x="11847" y="9514"/>
                    <a:pt x="10216" y="10478"/>
                    <a:pt x="8621" y="11466"/>
                  </a:cubicBezTo>
                  <a:cubicBezTo>
                    <a:pt x="8502" y="11347"/>
                    <a:pt x="8335" y="11252"/>
                    <a:pt x="8144" y="11252"/>
                  </a:cubicBezTo>
                  <a:cubicBezTo>
                    <a:pt x="7787" y="11252"/>
                    <a:pt x="7502" y="11538"/>
                    <a:pt x="7502" y="11895"/>
                  </a:cubicBezTo>
                  <a:cubicBezTo>
                    <a:pt x="7502" y="12252"/>
                    <a:pt x="7787" y="12538"/>
                    <a:pt x="8144" y="12538"/>
                  </a:cubicBezTo>
                  <a:cubicBezTo>
                    <a:pt x="8502" y="12538"/>
                    <a:pt x="8787" y="12252"/>
                    <a:pt x="8787" y="11895"/>
                  </a:cubicBezTo>
                  <a:cubicBezTo>
                    <a:pt x="8787" y="11835"/>
                    <a:pt x="8776" y="11788"/>
                    <a:pt x="8776" y="11728"/>
                  </a:cubicBezTo>
                  <a:cubicBezTo>
                    <a:pt x="10359" y="10728"/>
                    <a:pt x="11990" y="9776"/>
                    <a:pt x="13633" y="8871"/>
                  </a:cubicBezTo>
                  <a:cubicBezTo>
                    <a:pt x="13859" y="9216"/>
                    <a:pt x="14205" y="9466"/>
                    <a:pt x="14586" y="9597"/>
                  </a:cubicBezTo>
                  <a:lnTo>
                    <a:pt x="13967" y="12192"/>
                  </a:lnTo>
                  <a:cubicBezTo>
                    <a:pt x="13657" y="12240"/>
                    <a:pt x="13431" y="12502"/>
                    <a:pt x="13431" y="12835"/>
                  </a:cubicBezTo>
                  <a:cubicBezTo>
                    <a:pt x="13431" y="13193"/>
                    <a:pt x="13717" y="13466"/>
                    <a:pt x="14074" y="13466"/>
                  </a:cubicBezTo>
                  <a:cubicBezTo>
                    <a:pt x="14431" y="13466"/>
                    <a:pt x="14705" y="13193"/>
                    <a:pt x="14705" y="12835"/>
                  </a:cubicBezTo>
                  <a:cubicBezTo>
                    <a:pt x="14705" y="12550"/>
                    <a:pt x="14526" y="12323"/>
                    <a:pt x="14276" y="12240"/>
                  </a:cubicBezTo>
                  <a:lnTo>
                    <a:pt x="14907" y="9680"/>
                  </a:lnTo>
                  <a:cubicBezTo>
                    <a:pt x="14991" y="9692"/>
                    <a:pt x="15086" y="9692"/>
                    <a:pt x="15169" y="9692"/>
                  </a:cubicBezTo>
                  <a:cubicBezTo>
                    <a:pt x="15383" y="9692"/>
                    <a:pt x="15586" y="9645"/>
                    <a:pt x="15776" y="9585"/>
                  </a:cubicBezTo>
                  <a:lnTo>
                    <a:pt x="17384" y="15109"/>
                  </a:lnTo>
                  <a:cubicBezTo>
                    <a:pt x="16896" y="15169"/>
                    <a:pt x="16515" y="15598"/>
                    <a:pt x="16515" y="16110"/>
                  </a:cubicBezTo>
                  <a:cubicBezTo>
                    <a:pt x="16515" y="16657"/>
                    <a:pt x="16955" y="17098"/>
                    <a:pt x="17503" y="17098"/>
                  </a:cubicBezTo>
                  <a:cubicBezTo>
                    <a:pt x="18062" y="17098"/>
                    <a:pt x="18503" y="16657"/>
                    <a:pt x="18503" y="16110"/>
                  </a:cubicBezTo>
                  <a:cubicBezTo>
                    <a:pt x="18503" y="15895"/>
                    <a:pt x="18443" y="15717"/>
                    <a:pt x="18336" y="15550"/>
                  </a:cubicBezTo>
                  <a:lnTo>
                    <a:pt x="24051" y="10073"/>
                  </a:lnTo>
                  <a:cubicBezTo>
                    <a:pt x="24135" y="10097"/>
                    <a:pt x="24218" y="10109"/>
                    <a:pt x="24289" y="10109"/>
                  </a:cubicBezTo>
                  <a:cubicBezTo>
                    <a:pt x="24337" y="10109"/>
                    <a:pt x="24385" y="10109"/>
                    <a:pt x="24432" y="10097"/>
                  </a:cubicBezTo>
                  <a:lnTo>
                    <a:pt x="24813" y="12681"/>
                  </a:lnTo>
                  <a:cubicBezTo>
                    <a:pt x="24611" y="12788"/>
                    <a:pt x="24468" y="12990"/>
                    <a:pt x="24468" y="13252"/>
                  </a:cubicBezTo>
                  <a:cubicBezTo>
                    <a:pt x="24468" y="13609"/>
                    <a:pt x="24754" y="13883"/>
                    <a:pt x="25111" y="13883"/>
                  </a:cubicBezTo>
                  <a:cubicBezTo>
                    <a:pt x="25468" y="13883"/>
                    <a:pt x="25754" y="13609"/>
                    <a:pt x="25754" y="13252"/>
                  </a:cubicBezTo>
                  <a:cubicBezTo>
                    <a:pt x="25778" y="12954"/>
                    <a:pt x="25504" y="12669"/>
                    <a:pt x="25159" y="12657"/>
                  </a:cubicBezTo>
                  <a:lnTo>
                    <a:pt x="24754" y="10037"/>
                  </a:lnTo>
                  <a:cubicBezTo>
                    <a:pt x="25028" y="9883"/>
                    <a:pt x="25206" y="9597"/>
                    <a:pt x="25206" y="9275"/>
                  </a:cubicBezTo>
                  <a:cubicBezTo>
                    <a:pt x="25206" y="8787"/>
                    <a:pt x="24801" y="8394"/>
                    <a:pt x="24325" y="8394"/>
                  </a:cubicBezTo>
                  <a:cubicBezTo>
                    <a:pt x="23837" y="8394"/>
                    <a:pt x="23444" y="8799"/>
                    <a:pt x="23444" y="9275"/>
                  </a:cubicBezTo>
                  <a:cubicBezTo>
                    <a:pt x="23444" y="9549"/>
                    <a:pt x="23575" y="9811"/>
                    <a:pt x="23789" y="9978"/>
                  </a:cubicBezTo>
                  <a:lnTo>
                    <a:pt x="18158" y="15360"/>
                  </a:lnTo>
                  <a:cubicBezTo>
                    <a:pt x="18039" y="15252"/>
                    <a:pt x="17896" y="15193"/>
                    <a:pt x="17729" y="15169"/>
                  </a:cubicBezTo>
                  <a:lnTo>
                    <a:pt x="16074" y="9502"/>
                  </a:lnTo>
                  <a:cubicBezTo>
                    <a:pt x="16407" y="9323"/>
                    <a:pt x="16669" y="9037"/>
                    <a:pt x="16836" y="8692"/>
                  </a:cubicBezTo>
                  <a:lnTo>
                    <a:pt x="19491" y="10359"/>
                  </a:lnTo>
                  <a:cubicBezTo>
                    <a:pt x="19467" y="10407"/>
                    <a:pt x="19467" y="10454"/>
                    <a:pt x="19467" y="10490"/>
                  </a:cubicBezTo>
                  <a:cubicBezTo>
                    <a:pt x="19467" y="10847"/>
                    <a:pt x="19753" y="11133"/>
                    <a:pt x="20110" y="11133"/>
                  </a:cubicBezTo>
                  <a:cubicBezTo>
                    <a:pt x="20467" y="11133"/>
                    <a:pt x="20753" y="10847"/>
                    <a:pt x="20753" y="10490"/>
                  </a:cubicBezTo>
                  <a:cubicBezTo>
                    <a:pt x="20753" y="10133"/>
                    <a:pt x="20467" y="9859"/>
                    <a:pt x="20110" y="9859"/>
                  </a:cubicBezTo>
                  <a:cubicBezTo>
                    <a:pt x="19920" y="9859"/>
                    <a:pt x="19741" y="9942"/>
                    <a:pt x="19622" y="10073"/>
                  </a:cubicBezTo>
                  <a:lnTo>
                    <a:pt x="16943" y="8394"/>
                  </a:lnTo>
                  <a:cubicBezTo>
                    <a:pt x="16991" y="8228"/>
                    <a:pt x="17015" y="8049"/>
                    <a:pt x="17015" y="7871"/>
                  </a:cubicBezTo>
                  <a:cubicBezTo>
                    <a:pt x="17015" y="7740"/>
                    <a:pt x="17003" y="7620"/>
                    <a:pt x="16967" y="7490"/>
                  </a:cubicBezTo>
                  <a:lnTo>
                    <a:pt x="20753" y="6442"/>
                  </a:lnTo>
                  <a:cubicBezTo>
                    <a:pt x="20860" y="6537"/>
                    <a:pt x="21003" y="6597"/>
                    <a:pt x="21158" y="6597"/>
                  </a:cubicBezTo>
                  <a:cubicBezTo>
                    <a:pt x="21515" y="6597"/>
                    <a:pt x="21789" y="6311"/>
                    <a:pt x="21789" y="5954"/>
                  </a:cubicBezTo>
                  <a:cubicBezTo>
                    <a:pt x="21789" y="5596"/>
                    <a:pt x="21515" y="5311"/>
                    <a:pt x="21158" y="5311"/>
                  </a:cubicBezTo>
                  <a:cubicBezTo>
                    <a:pt x="20801" y="5311"/>
                    <a:pt x="20515" y="5596"/>
                    <a:pt x="20515" y="5954"/>
                  </a:cubicBezTo>
                  <a:cubicBezTo>
                    <a:pt x="20515" y="6025"/>
                    <a:pt x="20527" y="6108"/>
                    <a:pt x="20563" y="6180"/>
                  </a:cubicBezTo>
                  <a:lnTo>
                    <a:pt x="16884" y="7192"/>
                  </a:lnTo>
                  <a:cubicBezTo>
                    <a:pt x="16646" y="6608"/>
                    <a:pt x="16122" y="6180"/>
                    <a:pt x="15491" y="6061"/>
                  </a:cubicBezTo>
                  <a:cubicBezTo>
                    <a:pt x="15372" y="4739"/>
                    <a:pt x="15288" y="3394"/>
                    <a:pt x="15241" y="2060"/>
                  </a:cubicBezTo>
                  <a:cubicBezTo>
                    <a:pt x="15526" y="2001"/>
                    <a:pt x="15764" y="1822"/>
                    <a:pt x="15919" y="1560"/>
                  </a:cubicBezTo>
                  <a:lnTo>
                    <a:pt x="20122" y="2894"/>
                  </a:lnTo>
                  <a:cubicBezTo>
                    <a:pt x="20122" y="3168"/>
                    <a:pt x="20360" y="3406"/>
                    <a:pt x="20646" y="3406"/>
                  </a:cubicBezTo>
                  <a:cubicBezTo>
                    <a:pt x="20932" y="3406"/>
                    <a:pt x="21170" y="3168"/>
                    <a:pt x="21170" y="2894"/>
                  </a:cubicBezTo>
                  <a:cubicBezTo>
                    <a:pt x="21170" y="2608"/>
                    <a:pt x="20932" y="2370"/>
                    <a:pt x="20646" y="2370"/>
                  </a:cubicBezTo>
                  <a:cubicBezTo>
                    <a:pt x="20467" y="2370"/>
                    <a:pt x="20325" y="2453"/>
                    <a:pt x="20217" y="2596"/>
                  </a:cubicBezTo>
                  <a:lnTo>
                    <a:pt x="16015" y="1286"/>
                  </a:lnTo>
                  <a:cubicBezTo>
                    <a:pt x="16038" y="1203"/>
                    <a:pt x="16050" y="1132"/>
                    <a:pt x="16050" y="1048"/>
                  </a:cubicBezTo>
                  <a:cubicBezTo>
                    <a:pt x="16050" y="465"/>
                    <a:pt x="15586" y="0"/>
                    <a:pt x="15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9129100" y="3699850"/>
              <a:ext cx="999850" cy="898500"/>
            </a:xfrm>
            <a:custGeom>
              <a:avLst/>
              <a:gdLst/>
              <a:ahLst/>
              <a:cxnLst/>
              <a:rect l="l" t="t" r="r" b="b"/>
              <a:pathLst>
                <a:path w="39994" h="35940" extrusionOk="0">
                  <a:moveTo>
                    <a:pt x="9230" y="0"/>
                  </a:moveTo>
                  <a:cubicBezTo>
                    <a:pt x="9135" y="0"/>
                    <a:pt x="9039" y="2"/>
                    <a:pt x="8942" y="6"/>
                  </a:cubicBezTo>
                  <a:cubicBezTo>
                    <a:pt x="5216" y="161"/>
                    <a:pt x="3132" y="1197"/>
                    <a:pt x="1465" y="4257"/>
                  </a:cubicBezTo>
                  <a:cubicBezTo>
                    <a:pt x="1" y="6900"/>
                    <a:pt x="60" y="10031"/>
                    <a:pt x="215" y="12984"/>
                  </a:cubicBezTo>
                  <a:cubicBezTo>
                    <a:pt x="584" y="20651"/>
                    <a:pt x="1275" y="28319"/>
                    <a:pt x="2299" y="35939"/>
                  </a:cubicBezTo>
                  <a:lnTo>
                    <a:pt x="39994" y="35939"/>
                  </a:lnTo>
                  <a:cubicBezTo>
                    <a:pt x="35827" y="23378"/>
                    <a:pt x="27695" y="11948"/>
                    <a:pt x="16836" y="3399"/>
                  </a:cubicBezTo>
                  <a:cubicBezTo>
                    <a:pt x="14647" y="1694"/>
                    <a:pt x="12090" y="0"/>
                    <a:pt x="9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9065400" y="3691800"/>
              <a:ext cx="1002525" cy="906550"/>
            </a:xfrm>
            <a:custGeom>
              <a:avLst/>
              <a:gdLst/>
              <a:ahLst/>
              <a:cxnLst/>
              <a:rect l="l" t="t" r="r" b="b"/>
              <a:pathLst>
                <a:path w="40101" h="36262" extrusionOk="0">
                  <a:moveTo>
                    <a:pt x="9232" y="1"/>
                  </a:moveTo>
                  <a:cubicBezTo>
                    <a:pt x="9136" y="1"/>
                    <a:pt x="9039" y="3"/>
                    <a:pt x="8942" y="7"/>
                  </a:cubicBezTo>
                  <a:cubicBezTo>
                    <a:pt x="5216" y="149"/>
                    <a:pt x="3132" y="1197"/>
                    <a:pt x="1465" y="4245"/>
                  </a:cubicBezTo>
                  <a:cubicBezTo>
                    <a:pt x="1" y="6900"/>
                    <a:pt x="60" y="10020"/>
                    <a:pt x="215" y="12984"/>
                  </a:cubicBezTo>
                  <a:cubicBezTo>
                    <a:pt x="596" y="20771"/>
                    <a:pt x="1299" y="28534"/>
                    <a:pt x="2334" y="36261"/>
                  </a:cubicBezTo>
                  <a:lnTo>
                    <a:pt x="40101" y="36261"/>
                  </a:lnTo>
                  <a:cubicBezTo>
                    <a:pt x="35958" y="23581"/>
                    <a:pt x="27790" y="12032"/>
                    <a:pt x="16836" y="3400"/>
                  </a:cubicBezTo>
                  <a:cubicBezTo>
                    <a:pt x="14648" y="1684"/>
                    <a:pt x="12091" y="1"/>
                    <a:pt x="9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9270200" y="3595875"/>
              <a:ext cx="577775" cy="581875"/>
            </a:xfrm>
            <a:custGeom>
              <a:avLst/>
              <a:gdLst/>
              <a:ahLst/>
              <a:cxnLst/>
              <a:rect l="l" t="t" r="r" b="b"/>
              <a:pathLst>
                <a:path w="23111" h="23275" extrusionOk="0">
                  <a:moveTo>
                    <a:pt x="2281" y="0"/>
                  </a:moveTo>
                  <a:cubicBezTo>
                    <a:pt x="2032" y="0"/>
                    <a:pt x="1790" y="55"/>
                    <a:pt x="1572" y="200"/>
                  </a:cubicBezTo>
                  <a:cubicBezTo>
                    <a:pt x="607" y="855"/>
                    <a:pt x="858" y="2713"/>
                    <a:pt x="0" y="3510"/>
                  </a:cubicBezTo>
                  <a:cubicBezTo>
                    <a:pt x="6870" y="8713"/>
                    <a:pt x="12883" y="15464"/>
                    <a:pt x="17574" y="23275"/>
                  </a:cubicBezTo>
                  <a:cubicBezTo>
                    <a:pt x="19003" y="22024"/>
                    <a:pt x="20419" y="20774"/>
                    <a:pt x="21848" y="19524"/>
                  </a:cubicBezTo>
                  <a:cubicBezTo>
                    <a:pt x="21086" y="18262"/>
                    <a:pt x="20181" y="17131"/>
                    <a:pt x="19122" y="16190"/>
                  </a:cubicBezTo>
                  <a:cubicBezTo>
                    <a:pt x="20443" y="14273"/>
                    <a:pt x="21789" y="12357"/>
                    <a:pt x="23110" y="10416"/>
                  </a:cubicBezTo>
                  <a:cubicBezTo>
                    <a:pt x="17455" y="5153"/>
                    <a:pt x="10311" y="2641"/>
                    <a:pt x="3358" y="236"/>
                  </a:cubicBezTo>
                  <a:cubicBezTo>
                    <a:pt x="3019" y="116"/>
                    <a:pt x="2643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9305625" y="3601175"/>
              <a:ext cx="520925" cy="553350"/>
            </a:xfrm>
            <a:custGeom>
              <a:avLst/>
              <a:gdLst/>
              <a:ahLst/>
              <a:cxnLst/>
              <a:rect l="l" t="t" r="r" b="b"/>
              <a:pathLst>
                <a:path w="20837" h="22134" extrusionOk="0">
                  <a:moveTo>
                    <a:pt x="83" y="0"/>
                  </a:moveTo>
                  <a:lnTo>
                    <a:pt x="0" y="298"/>
                  </a:lnTo>
                  <a:cubicBezTo>
                    <a:pt x="7977" y="2774"/>
                    <a:pt x="14847" y="6203"/>
                    <a:pt x="20407" y="10454"/>
                  </a:cubicBezTo>
                  <a:cubicBezTo>
                    <a:pt x="19836" y="11311"/>
                    <a:pt x="19193" y="12228"/>
                    <a:pt x="18562" y="13121"/>
                  </a:cubicBezTo>
                  <a:cubicBezTo>
                    <a:pt x="17907" y="14061"/>
                    <a:pt x="17228" y="15026"/>
                    <a:pt x="16633" y="15907"/>
                  </a:cubicBezTo>
                  <a:lnTo>
                    <a:pt x="16562" y="16014"/>
                  </a:lnTo>
                  <a:lnTo>
                    <a:pt x="19002" y="18919"/>
                  </a:lnTo>
                  <a:lnTo>
                    <a:pt x="16085" y="21908"/>
                  </a:lnTo>
                  <a:lnTo>
                    <a:pt x="16312" y="22134"/>
                  </a:lnTo>
                  <a:lnTo>
                    <a:pt x="19431" y="18943"/>
                  </a:lnTo>
                  <a:lnTo>
                    <a:pt x="16943" y="15990"/>
                  </a:lnTo>
                  <a:cubicBezTo>
                    <a:pt x="17526" y="15145"/>
                    <a:pt x="18181" y="14204"/>
                    <a:pt x="18812" y="13311"/>
                  </a:cubicBezTo>
                  <a:cubicBezTo>
                    <a:pt x="19467" y="12383"/>
                    <a:pt x="20145" y="11406"/>
                    <a:pt x="20741" y="10513"/>
                  </a:cubicBezTo>
                  <a:lnTo>
                    <a:pt x="20836" y="10406"/>
                  </a:lnTo>
                  <a:lnTo>
                    <a:pt x="20705" y="10311"/>
                  </a:lnTo>
                  <a:cubicBezTo>
                    <a:pt x="15085" y="5977"/>
                    <a:pt x="8144" y="2512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9270200" y="3677075"/>
              <a:ext cx="500975" cy="500675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226" y="0"/>
                  </a:moveTo>
                  <a:cubicBezTo>
                    <a:pt x="167" y="107"/>
                    <a:pt x="84" y="191"/>
                    <a:pt x="0" y="262"/>
                  </a:cubicBezTo>
                  <a:cubicBezTo>
                    <a:pt x="6870" y="5465"/>
                    <a:pt x="12883" y="12216"/>
                    <a:pt x="17574" y="20027"/>
                  </a:cubicBezTo>
                  <a:cubicBezTo>
                    <a:pt x="18395" y="19312"/>
                    <a:pt x="19229" y="18586"/>
                    <a:pt x="20038" y="17860"/>
                  </a:cubicBezTo>
                  <a:cubicBezTo>
                    <a:pt x="18241" y="15264"/>
                    <a:pt x="16074" y="13085"/>
                    <a:pt x="14085" y="10656"/>
                  </a:cubicBezTo>
                  <a:cubicBezTo>
                    <a:pt x="10168" y="5799"/>
                    <a:pt x="5477" y="1965"/>
                    <a:pt x="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994275" y="3686450"/>
              <a:ext cx="1004000" cy="911900"/>
            </a:xfrm>
            <a:custGeom>
              <a:avLst/>
              <a:gdLst/>
              <a:ahLst/>
              <a:cxnLst/>
              <a:rect l="l" t="t" r="r" b="b"/>
              <a:pathLst>
                <a:path w="40160" h="36476" extrusionOk="0">
                  <a:moveTo>
                    <a:pt x="9242" y="1"/>
                  </a:moveTo>
                  <a:cubicBezTo>
                    <a:pt x="9146" y="1"/>
                    <a:pt x="9050" y="2"/>
                    <a:pt x="8954" y="6"/>
                  </a:cubicBezTo>
                  <a:cubicBezTo>
                    <a:pt x="5215" y="161"/>
                    <a:pt x="3132" y="1197"/>
                    <a:pt x="1465" y="4257"/>
                  </a:cubicBezTo>
                  <a:cubicBezTo>
                    <a:pt x="0" y="6900"/>
                    <a:pt x="60" y="10019"/>
                    <a:pt x="214" y="12984"/>
                  </a:cubicBezTo>
                  <a:cubicBezTo>
                    <a:pt x="584" y="20842"/>
                    <a:pt x="1298" y="28676"/>
                    <a:pt x="2358" y="36475"/>
                  </a:cubicBezTo>
                  <a:lnTo>
                    <a:pt x="40160" y="36475"/>
                  </a:lnTo>
                  <a:cubicBezTo>
                    <a:pt x="36052" y="23700"/>
                    <a:pt x="27849" y="12079"/>
                    <a:pt x="16836" y="3400"/>
                  </a:cubicBezTo>
                  <a:cubicBezTo>
                    <a:pt x="14647" y="1694"/>
                    <a:pt x="12101" y="1"/>
                    <a:pt x="9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8993975" y="3742550"/>
              <a:ext cx="791475" cy="855800"/>
            </a:xfrm>
            <a:custGeom>
              <a:avLst/>
              <a:gdLst/>
              <a:ahLst/>
              <a:cxnLst/>
              <a:rect l="l" t="t" r="r" b="b"/>
              <a:pathLst>
                <a:path w="31659" h="34232" extrusionOk="0">
                  <a:moveTo>
                    <a:pt x="2905" y="1"/>
                  </a:moveTo>
                  <a:cubicBezTo>
                    <a:pt x="2382" y="548"/>
                    <a:pt x="1905" y="1203"/>
                    <a:pt x="1465" y="2025"/>
                  </a:cubicBezTo>
                  <a:cubicBezTo>
                    <a:pt x="0" y="4668"/>
                    <a:pt x="60" y="7799"/>
                    <a:pt x="215" y="10764"/>
                  </a:cubicBezTo>
                  <a:cubicBezTo>
                    <a:pt x="596" y="18598"/>
                    <a:pt x="1310" y="26432"/>
                    <a:pt x="2370" y="34231"/>
                  </a:cubicBezTo>
                  <a:lnTo>
                    <a:pt x="31659" y="34231"/>
                  </a:lnTo>
                  <a:cubicBezTo>
                    <a:pt x="29206" y="25385"/>
                    <a:pt x="25289" y="17134"/>
                    <a:pt x="19646" y="10073"/>
                  </a:cubicBezTo>
                  <a:cubicBezTo>
                    <a:pt x="15407" y="4727"/>
                    <a:pt x="9216" y="608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8933850" y="3686450"/>
              <a:ext cx="720050" cy="911900"/>
            </a:xfrm>
            <a:custGeom>
              <a:avLst/>
              <a:gdLst/>
              <a:ahLst/>
              <a:cxnLst/>
              <a:rect l="l" t="t" r="r" b="b"/>
              <a:pathLst>
                <a:path w="28802" h="36476" extrusionOk="0">
                  <a:moveTo>
                    <a:pt x="8522" y="1"/>
                  </a:moveTo>
                  <a:cubicBezTo>
                    <a:pt x="8460" y="1"/>
                    <a:pt x="8397" y="2"/>
                    <a:pt x="8335" y="6"/>
                  </a:cubicBezTo>
                  <a:cubicBezTo>
                    <a:pt x="5894" y="161"/>
                    <a:pt x="4525" y="1197"/>
                    <a:pt x="3417" y="4257"/>
                  </a:cubicBezTo>
                  <a:cubicBezTo>
                    <a:pt x="2465" y="6900"/>
                    <a:pt x="0" y="14639"/>
                    <a:pt x="95" y="17604"/>
                  </a:cubicBezTo>
                  <a:cubicBezTo>
                    <a:pt x="345" y="25462"/>
                    <a:pt x="3263" y="28784"/>
                    <a:pt x="4001" y="36475"/>
                  </a:cubicBezTo>
                  <a:lnTo>
                    <a:pt x="28801" y="36475"/>
                  </a:lnTo>
                  <a:cubicBezTo>
                    <a:pt x="26099" y="23700"/>
                    <a:pt x="20729" y="12079"/>
                    <a:pt x="13490" y="3400"/>
                  </a:cubicBezTo>
                  <a:cubicBezTo>
                    <a:pt x="12073" y="1694"/>
                    <a:pt x="10388" y="1"/>
                    <a:pt x="8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9302050" y="3802975"/>
              <a:ext cx="375075" cy="795375"/>
            </a:xfrm>
            <a:custGeom>
              <a:avLst/>
              <a:gdLst/>
              <a:ahLst/>
              <a:cxnLst/>
              <a:rect l="l" t="t" r="r" b="b"/>
              <a:pathLst>
                <a:path w="15003" h="31815" extrusionOk="0">
                  <a:moveTo>
                    <a:pt x="262" y="1"/>
                  </a:moveTo>
                  <a:lnTo>
                    <a:pt x="0" y="191"/>
                  </a:lnTo>
                  <a:cubicBezTo>
                    <a:pt x="6823" y="9776"/>
                    <a:pt x="11764" y="20408"/>
                    <a:pt x="14693" y="31802"/>
                  </a:cubicBezTo>
                  <a:lnTo>
                    <a:pt x="14966" y="31802"/>
                  </a:lnTo>
                  <a:lnTo>
                    <a:pt x="14966" y="31814"/>
                  </a:lnTo>
                  <a:lnTo>
                    <a:pt x="15002" y="31802"/>
                  </a:lnTo>
                  <a:cubicBezTo>
                    <a:pt x="12073" y="20336"/>
                    <a:pt x="7108" y="9645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27"/>
          <p:cNvGrpSpPr/>
          <p:nvPr/>
        </p:nvGrpSpPr>
        <p:grpSpPr>
          <a:xfrm rot="1756186">
            <a:off x="4041574" y="-653283"/>
            <a:ext cx="1766532" cy="2915826"/>
            <a:chOff x="839075" y="2285650"/>
            <a:chExt cx="692675" cy="1143325"/>
          </a:xfrm>
        </p:grpSpPr>
        <p:sp>
          <p:nvSpPr>
            <p:cNvPr id="554" name="Google Shape;554;p27"/>
            <p:cNvSpPr/>
            <p:nvPr/>
          </p:nvSpPr>
          <p:spPr>
            <a:xfrm>
              <a:off x="858125" y="2301600"/>
              <a:ext cx="219100" cy="378650"/>
            </a:xfrm>
            <a:custGeom>
              <a:avLst/>
              <a:gdLst/>
              <a:ahLst/>
              <a:cxnLst/>
              <a:rect l="l" t="t" r="r" b="b"/>
              <a:pathLst>
                <a:path w="8764" h="15146" extrusionOk="0">
                  <a:moveTo>
                    <a:pt x="8180" y="1"/>
                  </a:moveTo>
                  <a:lnTo>
                    <a:pt x="1" y="6370"/>
                  </a:lnTo>
                  <a:lnTo>
                    <a:pt x="275" y="6740"/>
                  </a:lnTo>
                  <a:cubicBezTo>
                    <a:pt x="4442" y="12145"/>
                    <a:pt x="6728" y="14979"/>
                    <a:pt x="7037" y="15145"/>
                  </a:cubicBezTo>
                  <a:lnTo>
                    <a:pt x="7514" y="14324"/>
                  </a:lnTo>
                  <a:cubicBezTo>
                    <a:pt x="7537" y="14348"/>
                    <a:pt x="7561" y="14360"/>
                    <a:pt x="7561" y="14360"/>
                  </a:cubicBezTo>
                  <a:cubicBezTo>
                    <a:pt x="7156" y="14026"/>
                    <a:pt x="3644" y="9538"/>
                    <a:pt x="1322" y="6549"/>
                  </a:cubicBezTo>
                  <a:lnTo>
                    <a:pt x="8764" y="739"/>
                  </a:lnTo>
                  <a:lnTo>
                    <a:pt x="8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986425" y="2635275"/>
              <a:ext cx="466150" cy="724525"/>
            </a:xfrm>
            <a:custGeom>
              <a:avLst/>
              <a:gdLst/>
              <a:ahLst/>
              <a:cxnLst/>
              <a:rect l="l" t="t" r="r" b="b"/>
              <a:pathLst>
                <a:path w="18646" h="28981" extrusionOk="0">
                  <a:moveTo>
                    <a:pt x="17610" y="1072"/>
                  </a:moveTo>
                  <a:lnTo>
                    <a:pt x="15478" y="27468"/>
                  </a:lnTo>
                  <a:cubicBezTo>
                    <a:pt x="10192" y="24670"/>
                    <a:pt x="2393" y="20491"/>
                    <a:pt x="1120" y="19634"/>
                  </a:cubicBezTo>
                  <a:cubicBezTo>
                    <a:pt x="1417" y="17646"/>
                    <a:pt x="2798" y="6978"/>
                    <a:pt x="3298" y="2989"/>
                  </a:cubicBezTo>
                  <a:lnTo>
                    <a:pt x="17610" y="1072"/>
                  </a:lnTo>
                  <a:close/>
                  <a:moveTo>
                    <a:pt x="18646" y="1"/>
                  </a:moveTo>
                  <a:lnTo>
                    <a:pt x="2465" y="2167"/>
                  </a:lnTo>
                  <a:lnTo>
                    <a:pt x="2417" y="2525"/>
                  </a:lnTo>
                  <a:cubicBezTo>
                    <a:pt x="1822" y="7144"/>
                    <a:pt x="238" y="19253"/>
                    <a:pt x="143" y="19705"/>
                  </a:cubicBezTo>
                  <a:cubicBezTo>
                    <a:pt x="12" y="20182"/>
                    <a:pt x="0" y="20253"/>
                    <a:pt x="7989" y="24551"/>
                  </a:cubicBezTo>
                  <a:cubicBezTo>
                    <a:pt x="11788" y="26599"/>
                    <a:pt x="15621" y="28635"/>
                    <a:pt x="15669" y="28647"/>
                  </a:cubicBezTo>
                  <a:lnTo>
                    <a:pt x="16312" y="28980"/>
                  </a:lnTo>
                  <a:lnTo>
                    <a:pt x="18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1263825" y="3245050"/>
              <a:ext cx="209300" cy="183925"/>
            </a:xfrm>
            <a:custGeom>
              <a:avLst/>
              <a:gdLst/>
              <a:ahLst/>
              <a:cxnLst/>
              <a:rect l="l" t="t" r="r" b="b"/>
              <a:pathLst>
                <a:path w="8372" h="7357" extrusionOk="0">
                  <a:moveTo>
                    <a:pt x="4184" y="1"/>
                  </a:moveTo>
                  <a:cubicBezTo>
                    <a:pt x="3689" y="1"/>
                    <a:pt x="3186" y="102"/>
                    <a:pt x="2704" y="315"/>
                  </a:cubicBezTo>
                  <a:cubicBezTo>
                    <a:pt x="846" y="1136"/>
                    <a:pt x="1" y="3303"/>
                    <a:pt x="822" y="5161"/>
                  </a:cubicBezTo>
                  <a:cubicBezTo>
                    <a:pt x="1431" y="6536"/>
                    <a:pt x="2776" y="7356"/>
                    <a:pt x="4188" y="7356"/>
                  </a:cubicBezTo>
                  <a:cubicBezTo>
                    <a:pt x="4683" y="7356"/>
                    <a:pt x="5186" y="7255"/>
                    <a:pt x="5668" y="7042"/>
                  </a:cubicBezTo>
                  <a:cubicBezTo>
                    <a:pt x="7526" y="6220"/>
                    <a:pt x="8371" y="4053"/>
                    <a:pt x="7550" y="2196"/>
                  </a:cubicBezTo>
                  <a:cubicBezTo>
                    <a:pt x="6941" y="821"/>
                    <a:pt x="5596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913800" y="3062675"/>
              <a:ext cx="157775" cy="141775"/>
            </a:xfrm>
            <a:custGeom>
              <a:avLst/>
              <a:gdLst/>
              <a:ahLst/>
              <a:cxnLst/>
              <a:rect l="l" t="t" r="r" b="b"/>
              <a:pathLst>
                <a:path w="6311" h="5671" extrusionOk="0">
                  <a:moveTo>
                    <a:pt x="3150" y="0"/>
                  </a:moveTo>
                  <a:cubicBezTo>
                    <a:pt x="1896" y="0"/>
                    <a:pt x="746" y="840"/>
                    <a:pt x="417" y="2097"/>
                  </a:cubicBezTo>
                  <a:cubicBezTo>
                    <a:pt x="0" y="3598"/>
                    <a:pt x="905" y="5169"/>
                    <a:pt x="2429" y="5574"/>
                  </a:cubicBezTo>
                  <a:cubicBezTo>
                    <a:pt x="2671" y="5639"/>
                    <a:pt x="2915" y="5671"/>
                    <a:pt x="3156" y="5671"/>
                  </a:cubicBezTo>
                  <a:cubicBezTo>
                    <a:pt x="4403" y="5671"/>
                    <a:pt x="5554" y="4830"/>
                    <a:pt x="5894" y="3562"/>
                  </a:cubicBezTo>
                  <a:cubicBezTo>
                    <a:pt x="6311" y="2062"/>
                    <a:pt x="5406" y="490"/>
                    <a:pt x="3882" y="97"/>
                  </a:cubicBezTo>
                  <a:cubicBezTo>
                    <a:pt x="3637" y="32"/>
                    <a:pt x="3391" y="0"/>
                    <a:pt x="3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997425" y="2644175"/>
              <a:ext cx="122675" cy="110525"/>
            </a:xfrm>
            <a:custGeom>
              <a:avLst/>
              <a:gdLst/>
              <a:ahLst/>
              <a:cxnLst/>
              <a:rect l="l" t="t" r="r" b="b"/>
              <a:pathLst>
                <a:path w="4907" h="4421" extrusionOk="0">
                  <a:moveTo>
                    <a:pt x="2462" y="0"/>
                  </a:moveTo>
                  <a:cubicBezTo>
                    <a:pt x="1484" y="0"/>
                    <a:pt x="592" y="653"/>
                    <a:pt x="322" y="1633"/>
                  </a:cubicBezTo>
                  <a:cubicBezTo>
                    <a:pt x="1" y="2823"/>
                    <a:pt x="703" y="4026"/>
                    <a:pt x="1882" y="4347"/>
                  </a:cubicBezTo>
                  <a:cubicBezTo>
                    <a:pt x="2072" y="4397"/>
                    <a:pt x="2263" y="4421"/>
                    <a:pt x="2450" y="4421"/>
                  </a:cubicBezTo>
                  <a:cubicBezTo>
                    <a:pt x="3434" y="4421"/>
                    <a:pt x="4325" y="3768"/>
                    <a:pt x="4585" y="2788"/>
                  </a:cubicBezTo>
                  <a:cubicBezTo>
                    <a:pt x="4906" y="1597"/>
                    <a:pt x="4204" y="383"/>
                    <a:pt x="3025" y="73"/>
                  </a:cubicBezTo>
                  <a:cubicBezTo>
                    <a:pt x="2837" y="24"/>
                    <a:pt x="2648" y="0"/>
                    <a:pt x="2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1392425" y="2582850"/>
              <a:ext cx="139325" cy="126050"/>
            </a:xfrm>
            <a:custGeom>
              <a:avLst/>
              <a:gdLst/>
              <a:ahLst/>
              <a:cxnLst/>
              <a:rect l="l" t="t" r="r" b="b"/>
              <a:pathLst>
                <a:path w="5573" h="5042" extrusionOk="0">
                  <a:moveTo>
                    <a:pt x="2790" y="1"/>
                  </a:moveTo>
                  <a:cubicBezTo>
                    <a:pt x="1680" y="1"/>
                    <a:pt x="658" y="751"/>
                    <a:pt x="358" y="1871"/>
                  </a:cubicBezTo>
                  <a:cubicBezTo>
                    <a:pt x="0" y="3217"/>
                    <a:pt x="786" y="4598"/>
                    <a:pt x="2144" y="4955"/>
                  </a:cubicBezTo>
                  <a:cubicBezTo>
                    <a:pt x="2361" y="5013"/>
                    <a:pt x="2579" y="5041"/>
                    <a:pt x="2794" y="5041"/>
                  </a:cubicBezTo>
                  <a:cubicBezTo>
                    <a:pt x="3900" y="5041"/>
                    <a:pt x="4916" y="4305"/>
                    <a:pt x="5215" y="3169"/>
                  </a:cubicBezTo>
                  <a:cubicBezTo>
                    <a:pt x="5573" y="1824"/>
                    <a:pt x="4787" y="443"/>
                    <a:pt x="3429" y="85"/>
                  </a:cubicBezTo>
                  <a:cubicBezTo>
                    <a:pt x="3216" y="28"/>
                    <a:pt x="3001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839075" y="2430925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406" y="0"/>
                  </a:moveTo>
                  <a:cubicBezTo>
                    <a:pt x="849" y="0"/>
                    <a:pt x="329" y="376"/>
                    <a:pt x="179" y="936"/>
                  </a:cubicBezTo>
                  <a:cubicBezTo>
                    <a:pt x="1" y="1626"/>
                    <a:pt x="406" y="2305"/>
                    <a:pt x="1072" y="2483"/>
                  </a:cubicBezTo>
                  <a:cubicBezTo>
                    <a:pt x="1183" y="2512"/>
                    <a:pt x="1294" y="2526"/>
                    <a:pt x="1403" y="2526"/>
                  </a:cubicBezTo>
                  <a:cubicBezTo>
                    <a:pt x="1962" y="2526"/>
                    <a:pt x="2471" y="2158"/>
                    <a:pt x="2620" y="1590"/>
                  </a:cubicBezTo>
                  <a:cubicBezTo>
                    <a:pt x="2799" y="912"/>
                    <a:pt x="2394" y="221"/>
                    <a:pt x="1727" y="43"/>
                  </a:cubicBezTo>
                  <a:cubicBezTo>
                    <a:pt x="1620" y="14"/>
                    <a:pt x="1513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1038500" y="2285650"/>
              <a:ext cx="69975" cy="63175"/>
            </a:xfrm>
            <a:custGeom>
              <a:avLst/>
              <a:gdLst/>
              <a:ahLst/>
              <a:cxnLst/>
              <a:rect l="l" t="t" r="r" b="b"/>
              <a:pathLst>
                <a:path w="2799" h="2527" extrusionOk="0">
                  <a:moveTo>
                    <a:pt x="1393" y="0"/>
                  </a:moveTo>
                  <a:cubicBezTo>
                    <a:pt x="829" y="0"/>
                    <a:pt x="329" y="368"/>
                    <a:pt x="180" y="936"/>
                  </a:cubicBezTo>
                  <a:cubicBezTo>
                    <a:pt x="1" y="1615"/>
                    <a:pt x="406" y="2306"/>
                    <a:pt x="1072" y="2484"/>
                  </a:cubicBezTo>
                  <a:cubicBezTo>
                    <a:pt x="1181" y="2513"/>
                    <a:pt x="1290" y="2526"/>
                    <a:pt x="1397" y="2526"/>
                  </a:cubicBezTo>
                  <a:cubicBezTo>
                    <a:pt x="1959" y="2526"/>
                    <a:pt x="2470" y="2151"/>
                    <a:pt x="2620" y="1591"/>
                  </a:cubicBezTo>
                  <a:cubicBezTo>
                    <a:pt x="2799" y="901"/>
                    <a:pt x="2394" y="222"/>
                    <a:pt x="1727" y="43"/>
                  </a:cubicBezTo>
                  <a:cubicBezTo>
                    <a:pt x="1615" y="14"/>
                    <a:pt x="1503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7"/>
          <p:cNvGrpSpPr/>
          <p:nvPr/>
        </p:nvGrpSpPr>
        <p:grpSpPr>
          <a:xfrm rot="-2019428">
            <a:off x="1862905" y="-13579"/>
            <a:ext cx="1078938" cy="1614954"/>
            <a:chOff x="7166500" y="-57275"/>
            <a:chExt cx="414050" cy="619750"/>
          </a:xfrm>
        </p:grpSpPr>
        <p:sp>
          <p:nvSpPr>
            <p:cNvPr id="563" name="Google Shape;563;p27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7"/>
          <p:cNvGrpSpPr/>
          <p:nvPr/>
        </p:nvGrpSpPr>
        <p:grpSpPr>
          <a:xfrm>
            <a:off x="4669682" y="4604097"/>
            <a:ext cx="738906" cy="738906"/>
            <a:chOff x="3796125" y="-35750"/>
            <a:chExt cx="773400" cy="773400"/>
          </a:xfrm>
        </p:grpSpPr>
        <p:sp>
          <p:nvSpPr>
            <p:cNvPr id="568" name="Google Shape;568;p27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7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27"/>
          <p:cNvSpPr txBox="1"/>
          <p:nvPr/>
        </p:nvSpPr>
        <p:spPr>
          <a:xfrm>
            <a:off x="206920" y="1956506"/>
            <a:ext cx="445249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Спасибо за внимание!</a:t>
            </a:r>
            <a:endParaRPr sz="6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8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348" name="Google Shape;348;p1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18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370" name="Google Shape;370;p1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18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A8724-D811-4B2E-A6AC-08559422923E}"/>
              </a:ext>
            </a:extLst>
          </p:cNvPr>
          <p:cNvSpPr txBox="1"/>
          <p:nvPr/>
        </p:nvSpPr>
        <p:spPr>
          <a:xfrm>
            <a:off x="1685065" y="1720790"/>
            <a:ext cx="5264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orbel"/>
              </a:rPr>
              <a:t>В настоящее время потребность населения в продуктах питания удовлетворяется далеко не полностью. Особенно остро ощущается дефицит пищевого белка, особенно отдельных аминокислот, таких как лизин, триптофан, метионин, изолейцин, тирозин, а также не соблюдается необходимый баланс белков и углеводов, низко содержание витаминов, минеральных веществ и пищевых волокон.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E6DB4-B54C-AFEE-C924-7323D3D06476}"/>
              </a:ext>
            </a:extLst>
          </p:cNvPr>
          <p:cNvSpPr txBox="1"/>
          <p:nvPr/>
        </p:nvSpPr>
        <p:spPr>
          <a:xfrm>
            <a:off x="1369997" y="1028531"/>
            <a:ext cx="6019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ru-RU" sz="4000" b="1" dirty="0">
                <a:solidFill>
                  <a:schemeClr val="dk1"/>
                </a:solidFill>
                <a:sym typeface="Lexend Deca"/>
              </a:rPr>
              <a:t>Актуальность проекта: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title" idx="5"/>
          </p:nvPr>
        </p:nvSpPr>
        <p:spPr>
          <a:xfrm>
            <a:off x="863729" y="2015490"/>
            <a:ext cx="6372208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latin typeface="Arial"/>
                <a:cs typeface="Arial"/>
                <a:sym typeface="Corbel"/>
              </a:rPr>
              <a:t>Одним из путей решения данной проблемы – </a:t>
            </a:r>
            <a:br>
              <a:rPr lang="ru-RU" sz="4000" dirty="0">
                <a:latin typeface="Arial"/>
                <a:cs typeface="Arial"/>
                <a:sym typeface="Corbel"/>
              </a:rPr>
            </a:br>
            <a:r>
              <a:rPr lang="ru-RU" b="0" dirty="0">
                <a:latin typeface="Corbel"/>
                <a:sym typeface="Corbel"/>
              </a:rPr>
              <a:t>это </a:t>
            </a:r>
            <a:r>
              <a:rPr lang="ru-RU" b="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создания полуфабриката многофункционального назначения из нетрадиционных видов растительного сырья, обладающих высокой питательной ценностью, функциональными и лечебно-профилактическими свойствами. Потенциальным источником растительного белка для полуфабриката служат продукты переработки семян крестоцветных масличных культур, в частности, рапса. </a:t>
            </a:r>
            <a:endParaRPr b="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D47F8-F495-55D1-1C0C-00FD2F143322}"/>
              </a:ext>
            </a:extLst>
          </p:cNvPr>
          <p:cNvSpPr txBox="1"/>
          <p:nvPr/>
        </p:nvSpPr>
        <p:spPr>
          <a:xfrm>
            <a:off x="3128963" y="126742"/>
            <a:ext cx="51720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Corbel"/>
              </a:rPr>
              <a:t>Рапс (</a:t>
            </a:r>
            <a:r>
              <a:rPr lang="ru-RU" sz="1600" dirty="0" err="1">
                <a:solidFill>
                  <a:schemeClr val="dk1"/>
                </a:solidFill>
                <a:latin typeface="Corbel"/>
              </a:rPr>
              <a:t>двунулевой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 сорт) является универсальной пищевой и кормовой культурой. После извлечения масла из семян рапса образуются вторичные продукты – жмыхи и шроты, в которых содержится до 45% пищевого белка. Жмых отличается от шрота более высоким содержанием жира (7—12%) и сырого протеина (37—38%), вследствие этого — повышенным уровнем обменной энергии. </a:t>
            </a:r>
          </a:p>
          <a:p>
            <a:pPr marL="0" lvl="0" indent="0">
              <a:buFont typeface="Arial"/>
              <a:buNone/>
            </a:pPr>
            <a:endParaRPr lang="ru-RU" sz="1600" dirty="0">
              <a:solidFill>
                <a:schemeClr val="dk1"/>
              </a:solidFill>
              <a:latin typeface="Corbel"/>
            </a:endParaRPr>
          </a:p>
          <a:p>
            <a:pPr marL="0" lvl="0" indent="0" algn="r"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Corbel"/>
              </a:rPr>
              <a:t>В то же время жмых рапсовый характеризуется наличием таких пищевых функциональных веществ, как белки с полноценным аминокислотным составом, </a:t>
            </a:r>
            <a:r>
              <a:rPr lang="ru-RU" sz="1600" dirty="0" err="1">
                <a:solidFill>
                  <a:schemeClr val="dk1"/>
                </a:solidFill>
                <a:latin typeface="Corbel"/>
              </a:rPr>
              <a:t>эссенциальные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 полиненасыщенные жирные кислоты (ПНЖК) с преобладающим содержанием линоленовой (ω-3) кислоты, пищевые волокна, в значительном количестве холин, ниацин, рибофлавин, фолиевая кислота и тиамин, минеральные вещества - кальций, фосфор, магний, медь и марганец, что свидетельствует о перспективности его использования в пищевой промышленности.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6E00D-77A5-2CCA-EDC6-C9A68A6B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" y="2785140"/>
            <a:ext cx="2600325" cy="18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C5B9D48-E942-751F-D928-B31213C1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" y="742949"/>
            <a:ext cx="2600325" cy="17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AA754-F0AF-9214-000A-2D95926F2753}"/>
              </a:ext>
            </a:extLst>
          </p:cNvPr>
          <p:cNvSpPr txBox="1"/>
          <p:nvPr/>
        </p:nvSpPr>
        <p:spPr>
          <a:xfrm>
            <a:off x="1520698" y="594313"/>
            <a:ext cx="60436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Corbel"/>
              </a:rPr>
              <a:t>Рапсовый белок </a:t>
            </a:r>
            <a:r>
              <a:rPr lang="ru-RU" sz="1600" dirty="0" smtClean="0">
                <a:solidFill>
                  <a:schemeClr val="dk1"/>
                </a:solidFill>
                <a:latin typeface="Corbel"/>
              </a:rPr>
              <a:t>Практическая 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целесообразность использования в питании населения рапсовых белковых продуктов определяется в основном тремя причинами: необходимостью повышения уровня суммарно потребляемого белка, улучшением качества белка, возможностью значительного удешевления продуктов.</a:t>
            </a:r>
          </a:p>
          <a:p>
            <a:endParaRPr lang="ru-RU" sz="1600" dirty="0">
              <a:solidFill>
                <a:schemeClr val="dk1"/>
              </a:solidFill>
              <a:latin typeface="Corbel"/>
            </a:endParaRPr>
          </a:p>
          <a:p>
            <a:r>
              <a:rPr lang="ru-RU" sz="1600" dirty="0">
                <a:solidFill>
                  <a:schemeClr val="dk1"/>
                </a:solidFill>
                <a:latin typeface="Corbel"/>
              </a:rPr>
              <a:t>Учитывая вышеизложенное, предлагается получение белкового продукта из жмыха семян рапса способом ферментативной модификации и применении его для получения </a:t>
            </a:r>
            <a:r>
              <a:rPr lang="ru-RU" sz="1600" dirty="0" smtClean="0">
                <a:solidFill>
                  <a:schemeClr val="dk1"/>
                </a:solidFill>
                <a:latin typeface="Corbel"/>
              </a:rPr>
              <a:t>растительного 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полуфабриката для использования в производстве кулинарной продукции. </a:t>
            </a:r>
          </a:p>
          <a:p>
            <a:endParaRPr lang="ru-RU" sz="1600" dirty="0" smtClean="0">
              <a:solidFill>
                <a:schemeClr val="dk1"/>
              </a:solidFill>
              <a:latin typeface="Corbel"/>
            </a:endParaRPr>
          </a:p>
          <a:p>
            <a:r>
              <a:rPr lang="ru-RU" sz="1600" dirty="0" smtClean="0">
                <a:solidFill>
                  <a:schemeClr val="dk1"/>
                </a:solidFill>
                <a:latin typeface="Corbel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Corbel"/>
              </a:rPr>
              <a:t>процессе ферментативной модификации можно получить так называемые белковые гидролизаты, которые увеличивают усвояемость белка растительного происхождения. Это позволяет повысить пищевую ценность продукта. </a:t>
            </a:r>
          </a:p>
        </p:txBody>
      </p:sp>
    </p:spTree>
    <p:extLst>
      <p:ext uri="{BB962C8B-B14F-4D97-AF65-F5344CB8AC3E}">
        <p14:creationId xmlns:p14="http://schemas.microsoft.com/office/powerpoint/2010/main" val="36900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title" idx="5"/>
          </p:nvPr>
        </p:nvSpPr>
        <p:spPr>
          <a:xfrm>
            <a:off x="510837" y="2256334"/>
            <a:ext cx="4376979" cy="60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>
                <a:latin typeface="Arial"/>
                <a:cs typeface="Arial"/>
                <a:sym typeface="Corbel"/>
              </a:rPr>
              <a:t>Потенциальные потребительские сегменты:</a:t>
            </a:r>
            <a:r>
              <a:rPr lang="ru-RU" sz="4000" dirty="0">
                <a:latin typeface="Arial"/>
                <a:cs typeface="Arial"/>
                <a:sym typeface="Corbel"/>
              </a:rPr>
              <a:t/>
            </a:r>
            <a:br>
              <a:rPr lang="ru-RU" sz="4000" dirty="0">
                <a:latin typeface="Arial"/>
                <a:cs typeface="Arial"/>
                <a:sym typeface="Corbel"/>
              </a:rPr>
            </a:br>
            <a:r>
              <a:rPr lang="ru-RU" b="0" dirty="0">
                <a:latin typeface="Corbel"/>
                <a:sym typeface="Corbel"/>
              </a:rPr>
              <a:t> </a:t>
            </a:r>
            <a:r>
              <a:rPr lang="ru-RU" b="0" dirty="0" smtClean="0">
                <a:latin typeface="Corbel"/>
                <a:sym typeface="Corbel"/>
              </a:rPr>
              <a:t/>
            </a:r>
            <a:br>
              <a:rPr lang="ru-RU" b="0" dirty="0" smtClean="0">
                <a:latin typeface="Corbel"/>
                <a:sym typeface="Corbel"/>
              </a:rPr>
            </a:br>
            <a:r>
              <a:rPr lang="ru-RU" dirty="0" smtClean="0">
                <a:latin typeface="Corbel"/>
                <a:sym typeface="Corbel"/>
              </a:rPr>
              <a:t>1</a:t>
            </a:r>
            <a:r>
              <a:rPr lang="ru-RU" dirty="0">
                <a:latin typeface="Corbel"/>
                <a:sym typeface="Corbel"/>
              </a:rPr>
              <a:t>.</a:t>
            </a:r>
            <a:r>
              <a:rPr lang="ru-RU" b="0" dirty="0">
                <a:latin typeface="Corbel"/>
                <a:sym typeface="Corbel"/>
              </a:rPr>
              <a:t> Компании: производители муки, молочной продукции, кондитерских и мучных изделий, спортивного питания.</a:t>
            </a:r>
            <a:br>
              <a:rPr lang="ru-RU" b="0" dirty="0">
                <a:latin typeface="Corbel"/>
                <a:sym typeface="Corbel"/>
              </a:rPr>
            </a:br>
            <a:endParaRPr lang="ru-RU" b="0" dirty="0">
              <a:latin typeface="Corbel"/>
              <a:sym typeface="Corbel"/>
            </a:endParaRPr>
          </a:p>
        </p:txBody>
      </p:sp>
      <p:pic>
        <p:nvPicPr>
          <p:cNvPr id="2050" name="Picture 2" descr="https://avatars.dzeninfra.ru/get-zen_doc/1582174/pub_61229ab14e9a25603232719e_6123b8a5fb223510ec3c4b0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696" y="1399993"/>
            <a:ext cx="4056993" cy="2823154"/>
          </a:xfrm>
          <a:prstGeom prst="rect">
            <a:avLst/>
          </a:prstGeom>
          <a:noFill/>
        </p:spPr>
      </p:pic>
      <p:grpSp>
        <p:nvGrpSpPr>
          <p:cNvPr id="4" name="Google Shape;369;p18"/>
          <p:cNvGrpSpPr/>
          <p:nvPr/>
        </p:nvGrpSpPr>
        <p:grpSpPr>
          <a:xfrm flipH="1">
            <a:off x="4298775" y="3416358"/>
            <a:ext cx="2915757" cy="2130254"/>
            <a:chOff x="2868800" y="2088975"/>
            <a:chExt cx="1181425" cy="863150"/>
          </a:xfrm>
        </p:grpSpPr>
        <p:sp>
          <p:nvSpPr>
            <p:cNvPr id="5" name="Google Shape;370;p1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71;p1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72;p1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73;p1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74;p1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75;p1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76;p1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7;p1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title" idx="5"/>
          </p:nvPr>
        </p:nvSpPr>
        <p:spPr>
          <a:xfrm>
            <a:off x="447270" y="2270401"/>
            <a:ext cx="8171213" cy="60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>
                <a:latin typeface="Arial"/>
                <a:cs typeface="Arial"/>
                <a:sym typeface="Corbel"/>
              </a:rPr>
              <a:t>Потенциальные </a:t>
            </a:r>
            <a:r>
              <a:rPr lang="ru-RU" sz="3600" dirty="0" smtClean="0">
                <a:latin typeface="Arial"/>
                <a:cs typeface="Arial"/>
                <a:sym typeface="Corbel"/>
              </a:rPr>
              <a:t/>
            </a:r>
            <a:br>
              <a:rPr lang="ru-RU" sz="3600" dirty="0" smtClean="0">
                <a:latin typeface="Arial"/>
                <a:cs typeface="Arial"/>
                <a:sym typeface="Corbel"/>
              </a:rPr>
            </a:br>
            <a:r>
              <a:rPr lang="ru-RU" sz="3600" dirty="0" smtClean="0">
                <a:latin typeface="Arial"/>
                <a:cs typeface="Arial"/>
                <a:sym typeface="Corbel"/>
              </a:rPr>
              <a:t>потребительские </a:t>
            </a:r>
            <a:br>
              <a:rPr lang="ru-RU" sz="3600" dirty="0" smtClean="0">
                <a:latin typeface="Arial"/>
                <a:cs typeface="Arial"/>
                <a:sym typeface="Corbel"/>
              </a:rPr>
            </a:br>
            <a:r>
              <a:rPr lang="ru-RU" sz="3600" dirty="0" smtClean="0">
                <a:latin typeface="Arial"/>
                <a:cs typeface="Arial"/>
                <a:sym typeface="Corbel"/>
              </a:rPr>
              <a:t>сегменты</a:t>
            </a:r>
            <a:r>
              <a:rPr lang="ru-RU" sz="3600" dirty="0">
                <a:latin typeface="Arial"/>
                <a:cs typeface="Arial"/>
                <a:sym typeface="Corbel"/>
              </a:rPr>
              <a:t>:</a:t>
            </a:r>
            <a:r>
              <a:rPr lang="ru-RU" sz="3600" dirty="0" smtClean="0">
                <a:latin typeface="Corbel"/>
                <a:sym typeface="Corbel"/>
              </a:rPr>
              <a:t/>
            </a:r>
            <a:br>
              <a:rPr lang="ru-RU" sz="3600" dirty="0" smtClean="0">
                <a:latin typeface="Corbel"/>
                <a:sym typeface="Corbel"/>
              </a:rPr>
            </a:br>
            <a:r>
              <a:rPr lang="ru-RU" sz="1800" dirty="0" smtClean="0">
                <a:latin typeface="Corbel"/>
                <a:sym typeface="Corbel"/>
              </a:rPr>
              <a:t>2. </a:t>
            </a:r>
            <a:r>
              <a:rPr lang="ru-RU" sz="1800" dirty="0">
                <a:latin typeface="Corbel"/>
                <a:sym typeface="Corbel"/>
              </a:rPr>
              <a:t>Частные потребители:</a:t>
            </a:r>
            <a:r>
              <a:rPr lang="ru-RU" sz="1800" b="0" dirty="0">
                <a:latin typeface="Corbel"/>
                <a:sym typeface="Corbel"/>
              </a:rPr>
              <a:t/>
            </a:r>
            <a:br>
              <a:rPr lang="ru-RU" sz="1800" b="0" dirty="0">
                <a:latin typeface="Corbel"/>
                <a:sym typeface="Corbel"/>
              </a:rPr>
            </a:br>
            <a:r>
              <a:rPr lang="ru-RU" sz="1800" b="0" dirty="0">
                <a:latin typeface="Corbel"/>
                <a:sym typeface="Corbel"/>
              </a:rPr>
              <a:t>- Люди, следящие за своим здоровьем: те, кто хочет увеличить потребление растительного белка и уменьшить потребление животного белка.</a:t>
            </a:r>
            <a:br>
              <a:rPr lang="ru-RU" sz="1800" b="0" dirty="0">
                <a:latin typeface="Corbel"/>
                <a:sym typeface="Corbel"/>
              </a:rPr>
            </a:br>
            <a:r>
              <a:rPr lang="ru-RU" sz="1800" b="0" dirty="0">
                <a:latin typeface="Corbel"/>
                <a:sym typeface="Corbel"/>
              </a:rPr>
              <a:t>- Спортсмены и </a:t>
            </a:r>
            <a:r>
              <a:rPr lang="ru-RU" sz="1800" b="0" dirty="0" err="1">
                <a:latin typeface="Corbel"/>
                <a:sym typeface="Corbel"/>
              </a:rPr>
              <a:t>фитнес-энтузиасты</a:t>
            </a:r>
            <a:r>
              <a:rPr lang="ru-RU" sz="1800" b="0" dirty="0">
                <a:latin typeface="Corbel"/>
                <a:sym typeface="Corbel"/>
              </a:rPr>
              <a:t>: люди, занимающиеся физическими упражнениями и тренировками, которые ищут источники высококачественного белка для восстановления мышц и поддержания здорового образа жизни.</a:t>
            </a:r>
            <a:br>
              <a:rPr lang="ru-RU" sz="1800" b="0" dirty="0">
                <a:latin typeface="Corbel"/>
                <a:sym typeface="Corbel"/>
              </a:rPr>
            </a:br>
            <a:r>
              <a:rPr lang="ru-RU" sz="1800" b="0" dirty="0">
                <a:latin typeface="Corbel"/>
                <a:sym typeface="Corbel"/>
              </a:rPr>
              <a:t>- Люди, следящие за своим весом: те, кто хочет контролировать потребление калорий и ищет источники белка с низким содержанием жиров и углеводов.</a:t>
            </a:r>
            <a:br>
              <a:rPr lang="ru-RU" sz="1800" b="0" dirty="0">
                <a:latin typeface="Corbel"/>
                <a:sym typeface="Corbel"/>
              </a:rPr>
            </a:br>
            <a:r>
              <a:rPr lang="ru-RU" sz="1800" b="0" dirty="0">
                <a:latin typeface="Corbel"/>
                <a:sym typeface="Corbel"/>
              </a:rPr>
              <a:t>- Люди, ищущие новые и интересные продукты: те, кто хочет попробовать что-то новое и уникальное в своей диете и готовить разнообразные блюда с использованием растительного белка.</a:t>
            </a:r>
            <a:br>
              <a:rPr lang="ru-RU" sz="1800" b="0" dirty="0">
                <a:latin typeface="Corbel"/>
                <a:sym typeface="Corbel"/>
              </a:rPr>
            </a:br>
            <a:endParaRPr lang="ru-RU" sz="1800" b="0" dirty="0">
              <a:latin typeface="Corbel"/>
              <a:sym typeface="Corbel"/>
            </a:endParaRPr>
          </a:p>
        </p:txBody>
      </p:sp>
      <p:grpSp>
        <p:nvGrpSpPr>
          <p:cNvPr id="3" name="Google Shape;369;p18"/>
          <p:cNvGrpSpPr/>
          <p:nvPr/>
        </p:nvGrpSpPr>
        <p:grpSpPr>
          <a:xfrm flipH="1">
            <a:off x="6228243" y="193836"/>
            <a:ext cx="2915757" cy="2130254"/>
            <a:chOff x="2868800" y="2088975"/>
            <a:chExt cx="1181425" cy="863150"/>
          </a:xfrm>
        </p:grpSpPr>
        <p:sp>
          <p:nvSpPr>
            <p:cNvPr id="4" name="Google Shape;370;p1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71;p1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72;p1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73;p1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74;p1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75;p1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76;p1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77;p1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AA754-F0AF-9214-000A-2D95926F2753}"/>
              </a:ext>
            </a:extLst>
          </p:cNvPr>
          <p:cNvSpPr txBox="1"/>
          <p:nvPr/>
        </p:nvSpPr>
        <p:spPr>
          <a:xfrm>
            <a:off x="1587062" y="818363"/>
            <a:ext cx="632604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Технология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производства растительного белка из жмыха, полученного при производстве рапсового масла. Для этих целей наилучшим образом подойдет жмых, полученный после винтового или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экспелерного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двойного холодного прессования рапса при получении масла. </a:t>
            </a:r>
            <a:endParaRPr lang="ru-RU" sz="1200" dirty="0" smtClean="0">
              <a:solidFill>
                <a:schemeClr val="dk1"/>
              </a:solidFill>
              <a:latin typeface="Corbel"/>
              <a:sym typeface="Corbel"/>
            </a:endParaRPr>
          </a:p>
          <a:p>
            <a:endParaRPr lang="ru-RU" sz="1200" dirty="0">
              <a:solidFill>
                <a:schemeClr val="dk1"/>
              </a:solidFill>
              <a:latin typeface="Corbel"/>
              <a:sym typeface="Corbel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Выделение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белка происходит за счет применения водно-спиртового раствора (60–80%) и подкисленной воды при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pH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4,5 для снижения потерь белка. Изоляция белка происходит за счет водной экстракции и очистки путем осаждения. </a:t>
            </a:r>
            <a:endParaRPr lang="ru-RU" sz="1200" dirty="0" smtClean="0">
              <a:solidFill>
                <a:schemeClr val="dk1"/>
              </a:solidFill>
              <a:latin typeface="Corbel"/>
              <a:sym typeface="Corbel"/>
            </a:endParaRPr>
          </a:p>
          <a:p>
            <a:endParaRPr lang="ru-RU" sz="1200" dirty="0">
              <a:solidFill>
                <a:schemeClr val="dk1"/>
              </a:solidFill>
              <a:latin typeface="Corbel"/>
              <a:sym typeface="Corbel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Осаждение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экстрагированных белков достигнуто разбавлением раствора с использованием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HCl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и H2 SO4 при значениях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pH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, соответствующих изоэлектрической точке белка. </a:t>
            </a:r>
            <a:endParaRPr lang="ru-RU" sz="1200" dirty="0" smtClean="0">
              <a:solidFill>
                <a:schemeClr val="dk1"/>
              </a:solidFill>
              <a:latin typeface="Corbel"/>
              <a:sym typeface="Corbel"/>
            </a:endParaRPr>
          </a:p>
          <a:p>
            <a:endParaRPr lang="ru-RU" sz="1200" dirty="0">
              <a:solidFill>
                <a:schemeClr val="dk1"/>
              </a:solidFill>
              <a:latin typeface="Corbel"/>
              <a:sym typeface="Corbel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Снижение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содержания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некрахмальных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полисахаридов достигается применение ферментных препаратов для деструкции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некрахмальных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полимеров. Концентрат рапсового белка получают центрифугированием. </a:t>
            </a:r>
            <a:endParaRPr lang="ru-RU" sz="1200" dirty="0" smtClean="0">
              <a:solidFill>
                <a:schemeClr val="dk1"/>
              </a:solidFill>
              <a:latin typeface="Corbel"/>
              <a:sym typeface="Corbel"/>
            </a:endParaRPr>
          </a:p>
          <a:p>
            <a:endParaRPr lang="ru-RU" sz="1200" dirty="0">
              <a:solidFill>
                <a:schemeClr val="dk1"/>
              </a:solidFill>
              <a:latin typeface="Corbel"/>
              <a:sym typeface="Corbel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Экстрагируют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белок из твердой фракции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ферментолизованного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жмыха и  осаждают в  изоэлектрической точке при значениях </a:t>
            </a:r>
            <a:r>
              <a:rPr lang="ru-RU" sz="1200" dirty="0" err="1">
                <a:solidFill>
                  <a:schemeClr val="dk1"/>
                </a:solidFill>
                <a:latin typeface="Corbel"/>
                <a:sym typeface="Corbel"/>
              </a:rPr>
              <a:t>pH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 4,0–4,5. </a:t>
            </a:r>
            <a:endParaRPr lang="ru-RU" sz="1200" dirty="0" smtClean="0">
              <a:solidFill>
                <a:schemeClr val="dk1"/>
              </a:solidFill>
              <a:latin typeface="Corbel"/>
              <a:sym typeface="Corbel"/>
            </a:endParaRPr>
          </a:p>
          <a:p>
            <a:endParaRPr lang="ru-RU" sz="1200" dirty="0">
              <a:solidFill>
                <a:schemeClr val="dk1"/>
              </a:solidFill>
              <a:latin typeface="Corbel"/>
              <a:sym typeface="Corbel"/>
            </a:endParaRPr>
          </a:p>
          <a:p>
            <a:r>
              <a:rPr lang="ru-RU" sz="1200" dirty="0" smtClean="0">
                <a:solidFill>
                  <a:schemeClr val="dk1"/>
                </a:solidFill>
                <a:latin typeface="Corbel"/>
                <a:sym typeface="Corbel"/>
              </a:rPr>
              <a:t>Полученный </a:t>
            </a:r>
            <a:r>
              <a:rPr lang="ru-RU" sz="1200" dirty="0">
                <a:solidFill>
                  <a:schemeClr val="dk1"/>
                </a:solidFill>
                <a:latin typeface="Corbel"/>
                <a:sym typeface="Corbel"/>
              </a:rPr>
              <a:t>продукт высушивают до остаточной влажности 6–8%.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7062" y="241737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ea typeface="Lexend Deca"/>
                <a:sym typeface="Corbel"/>
              </a:rPr>
              <a:t>Технология производства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6900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145" y="733104"/>
            <a:ext cx="8744607" cy="738900"/>
          </a:xfrm>
        </p:spPr>
        <p:txBody>
          <a:bodyPr/>
          <a:lstStyle/>
          <a:p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2"/>
          </p:nvPr>
        </p:nvSpPr>
        <p:spPr>
          <a:xfrm>
            <a:off x="937755" y="-128159"/>
            <a:ext cx="6207331" cy="1293000"/>
          </a:xfrm>
        </p:spPr>
        <p:txBody>
          <a:bodyPr/>
          <a:lstStyle/>
          <a:p>
            <a:r>
              <a:rPr lang="ru-RU" dirty="0"/>
              <a:t>Ценностное предложение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7755" y="915630"/>
            <a:ext cx="7350839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Основные преимущества белкового многофункционального полуфабриката включают: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Высокое содержание белка: Пищевая добавка «</a:t>
            </a:r>
            <a:r>
              <a:rPr lang="ru-RU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Белок+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 содержит значительное количество белка, что делает ее идеальным выбором для тех, кто стремится увеличить свой белковый рацион.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Многофункциональность: Пищевая добавка «</a:t>
            </a:r>
            <a:r>
              <a:rPr lang="ru-RU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Белок+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 может быть использована в различных продуктах питания, включая кондитерские и мучные изделия, мука, молочные продукты. Кроме того, может быть использована при производстве спортивного питания.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Улучшение питательной ценности: Белок является важным питательным компонентом, необходимым для роста и восстановления тканей. Пищевая добавка «</a:t>
            </a:r>
            <a:r>
              <a:rPr lang="ru-RU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Белок+</a:t>
            </a:r>
            <a:r>
              <a:rPr lang="ru-RU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» может быть использована для улучшения питательной ценности продуктов питания, особенно в случаях, когда недостаток белка является проблемой.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823646"/>
      </a:lt1>
      <a:dk2>
        <a:srgbClr val="B26573"/>
      </a:dk2>
      <a:lt2>
        <a:srgbClr val="FDE9D3"/>
      </a:lt2>
      <a:accent1>
        <a:srgbClr val="FCBE4C"/>
      </a:accent1>
      <a:accent2>
        <a:srgbClr val="FCE782"/>
      </a:accent2>
      <a:accent3>
        <a:srgbClr val="E8E2C1"/>
      </a:accent3>
      <a:accent4>
        <a:srgbClr val="F8F3E1"/>
      </a:accent4>
      <a:accent5>
        <a:srgbClr val="FFFFFF"/>
      </a:accent5>
      <a:accent6>
        <a:srgbClr val="CCAAB2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733</Words>
  <Application>Microsoft Office PowerPoint</Application>
  <PresentationFormat>Экран (16:9)</PresentationFormat>
  <Paragraphs>75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Lexend Deca</vt:lpstr>
      <vt:lpstr>Roboto</vt:lpstr>
      <vt:lpstr>Impact</vt:lpstr>
      <vt:lpstr>Arial</vt:lpstr>
      <vt:lpstr>Corbel</vt:lpstr>
      <vt:lpstr>Karla</vt:lpstr>
      <vt:lpstr>Biochemistry Lesson for High School by Slidesgo</vt:lpstr>
      <vt:lpstr>Пищевая добавка «Белок+»</vt:lpstr>
      <vt:lpstr>Презентация PowerPoint</vt:lpstr>
      <vt:lpstr>Одним из путей решения данной проблемы –  это создания полуфабриката многофункционального назначения из нетрадиционных видов растительного сырья, обладающих высокой питательной ценностью, функциональными и лечебно-профилактическими свойствами. Потенциальным источником растительного белка для полуфабриката служат продукты переработки семян крестоцветных масличных культур, в частности, рапса. </vt:lpstr>
      <vt:lpstr>Презентация PowerPoint</vt:lpstr>
      <vt:lpstr>Презентация PowerPoint</vt:lpstr>
      <vt:lpstr>Потенциальные потребительские сегменты:   1. Компании: производители муки, молочной продукции, кондитерских и мучных изделий, спортивного питания. </vt:lpstr>
      <vt:lpstr>Потенциальные  потребительские  сегменты: 2. Частные потребители: - Люди, следящие за своим здоровьем: те, кто хочет увеличить потребление растительного белка и уменьшить потребление животного белка. - Спортсмены и фитнес-энтузиасты: люди, занимающиеся физическими упражнениями и тренировками, которые ищут источники высококачественного белка для восстановления мышц и поддержания здорового образа жизни. - Люди, следящие за своим весом: те, кто хочет контролировать потребление калорий и ищет источники белка с низким содержанием жиров и углеводов. - Люди, ищущие новые и интересные продукты: те, кто хочет попробовать что-то новое и уникальное в своей диете и готовить разнообразные блюда с использованием растительного белка. </vt:lpstr>
      <vt:lpstr>Презентация PowerPoint</vt:lpstr>
      <vt:lpstr>Ценностное предложение</vt:lpstr>
      <vt:lpstr>Каналы продвижения и сбыта</vt:lpstr>
      <vt:lpstr>Организационные, производственные  и финансовые параметры бизнеса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растительного белка для полуфабриката многофункционального назначения</dc:title>
  <dc:creator>Ксюша Патока</dc:creator>
  <cp:lastModifiedBy>1</cp:lastModifiedBy>
  <cp:revision>9</cp:revision>
  <dcterms:modified xsi:type="dcterms:W3CDTF">2023-10-22T16:16:49Z</dcterms:modified>
</cp:coreProperties>
</file>