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5"/>
  </p:notesMasterIdLst>
  <p:handoutMasterIdLst>
    <p:handoutMasterId r:id="rId16"/>
  </p:handoutMasterIdLst>
  <p:sldIdLst>
    <p:sldId id="260" r:id="rId6"/>
    <p:sldId id="295" r:id="rId7"/>
    <p:sldId id="304" r:id="rId8"/>
    <p:sldId id="297" r:id="rId9"/>
    <p:sldId id="298" r:id="rId10"/>
    <p:sldId id="299" r:id="rId11"/>
    <p:sldId id="301" r:id="rId12"/>
    <p:sldId id="302" r:id="rId13"/>
    <p:sldId id="303" r:id="rId14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>
      <p:ext uri="{19B8F6BF-5375-455C-9EA6-DF929625EA0E}">
        <p15:presenceInfo xmlns:p15="http://schemas.microsoft.com/office/powerpoint/2012/main" userId="S::urn:spo:anon#6301cac2615989df4a7f2a66516e9b2217a16f25be57438a6fdfcad90d523d42::" providerId="AD"/>
      </p:ext>
    </p:extLst>
  </p:cmAuthor>
  <p:cmAuthor id="2" name="Пешкова Василиса Олеговна" initials="ПО" lastIdx="1" clrIdx="1">
    <p:extLst>
      <p:ext uri="{19B8F6BF-5375-455C-9EA6-DF929625EA0E}">
        <p15:presenceInfo xmlns:p15="http://schemas.microsoft.com/office/powerpoint/2012/main" userId="S::v.peshkova@nti.work::8cab216e-47e0-4f45-a26c-c341913e10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A7"/>
    <a:srgbClr val="20D7C0"/>
    <a:srgbClr val="FF8200"/>
    <a:srgbClr val="0640BC"/>
    <a:srgbClr val="F1FBFF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30" autoAdjust="0"/>
    <p:restoredTop sz="95604" autoAdjust="0"/>
  </p:normalViewPr>
  <p:slideViewPr>
    <p:cSldViewPr snapToGrid="0">
      <p:cViewPr varScale="1">
        <p:scale>
          <a:sx n="56" d="100"/>
          <a:sy n="56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UrbanCrave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AF7252-0A3C-7145-83C5-764AA3E129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err="1"/>
              <a:t>Кейтеринг</a:t>
            </a:r>
            <a:r>
              <a:rPr lang="ru-RU" dirty="0"/>
              <a:t> различных продуктовых наборов для приготовления блюд ресторанного уровня в домашних условиях с минимальными вложениями сил и времени.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352A1D-B41E-1342-9F17-0F2653F526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8">
            <a:extLst>
              <a:ext uri="{FF2B5EF4-FFF2-40B4-BE49-F238E27FC236}">
                <a16:creationId xmlns:a16="http://schemas.microsoft.com/office/drawing/2014/main" id="{860BAB42-92E5-6D4C-988B-4C5779B99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1589470"/>
          </a:xfrm>
        </p:spPr>
        <p:txBody>
          <a:bodyPr/>
          <a:lstStyle/>
          <a:p>
            <a:r>
              <a:rPr lang="ru-RU" sz="6000" b="1" dirty="0"/>
              <a:t>Актуальность проекта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283F6D99-FE8F-3447-990D-DE7745154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ru-RU" sz="4400" dirty="0"/>
              <a:t>Актуальность данного проекта заключается в сокращении времени на приготовление еды и закупку продуктов, дешевизне блюд по сравнению с ресторанами и кафе, при реализации проекта у потребителя появится возможность приготовить быстро и дёшево блюдо, исходя из собственных предпочтений, наличия пищевых аллергий и диеты.</a:t>
            </a:r>
            <a:endParaRPr lang="ru-RU" sz="4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5805" y="2659938"/>
            <a:ext cx="8272446" cy="8272446"/>
          </a:xfrm>
          <a:prstGeom prst="rect">
            <a:avLst/>
          </a:prstGeom>
        </p:spPr>
      </p:pic>
      <p:sp>
        <p:nvSpPr>
          <p:cNvPr id="21" name="Текст 20">
            <a:extLst>
              <a:ext uri="{FF2B5EF4-FFF2-40B4-BE49-F238E27FC236}">
                <a16:creationId xmlns:a16="http://schemas.microsoft.com/office/drawing/2014/main" id="{7EAC65FC-622C-F345-B63F-43F6DE7BD5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266762" y="3605842"/>
            <a:ext cx="7070766" cy="689147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>
            <a:extLst>
              <a:ext uri="{FF2B5EF4-FFF2-40B4-BE49-F238E27FC236}">
                <a16:creationId xmlns:a16="http://schemas.microsoft.com/office/drawing/2014/main" id="{C72ED528-466D-BB48-85E5-2A2D73A027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sz="4800" dirty="0"/>
              <a:t>Проблема клиента, которую вы решаете.</a:t>
            </a:r>
          </a:p>
          <a:p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7200" b="1" dirty="0"/>
              <a:t>Проблема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BFFD4462-BD95-854B-8FD9-709FEADBF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3968150"/>
            <a:ext cx="8793162" cy="6529161"/>
          </a:xfrm>
        </p:spPr>
        <p:txBody>
          <a:bodyPr/>
          <a:lstStyle/>
          <a:p>
            <a:pPr algn="ctr"/>
            <a:r>
              <a:rPr lang="ru-RU" sz="4400" dirty="0"/>
              <a:t>Данная услуга помогает сократить время на приготовление пищи. Это поможет людям, у кого мало свободного времени, кто не любит или не умеет готовить, а также окажет помощь тем людям, кто ведёт здоровый образ жизни и/или имеет пищевые аллергии.</a:t>
            </a:r>
            <a:endParaRPr lang="ru-RU" sz="4400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2152D6DA-EBB8-DF4B-A09D-F2FF5954B9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3968150"/>
            <a:ext cx="8793162" cy="6529162"/>
          </a:xfrm>
        </p:spPr>
        <p:txBody>
          <a:bodyPr/>
          <a:lstStyle/>
          <a:p>
            <a:endParaRPr lang="ru-RU" dirty="0"/>
          </a:p>
          <a:p>
            <a:pPr algn="ctr"/>
            <a:r>
              <a:rPr lang="ru-RU" sz="4400" dirty="0"/>
              <a:t>Потому что на территории г. </a:t>
            </a:r>
            <a:r>
              <a:rPr lang="ru-RU" sz="4400" dirty="0" smtClean="0"/>
              <a:t>Перми отсутствуют предприятия </a:t>
            </a:r>
            <a:r>
              <a:rPr lang="ru-RU" sz="4400" dirty="0"/>
              <a:t>общественного питания </a:t>
            </a:r>
            <a:r>
              <a:rPr lang="ru-RU" sz="4400" dirty="0" smtClean="0"/>
              <a:t>с комплексным решением проблемы </a:t>
            </a:r>
            <a:r>
              <a:rPr lang="ru-RU" sz="4400" dirty="0"/>
              <a:t>реализации продукции населению </a:t>
            </a:r>
            <a:r>
              <a:rPr lang="ru-RU" sz="4400" dirty="0" smtClean="0"/>
              <a:t>дёшево, быстро и с поддержанием здорового образа жизни</a:t>
            </a:r>
            <a:endParaRPr lang="ru-RU" sz="4400" dirty="0"/>
          </a:p>
          <a:p>
            <a:endParaRPr lang="ru-RU" dirty="0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E8E038BC-E53B-614C-A9F9-2C3CA505EC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495789" y="1813822"/>
            <a:ext cx="8841739" cy="1268984"/>
          </a:xfrm>
        </p:spPr>
        <p:txBody>
          <a:bodyPr/>
          <a:lstStyle/>
          <a:p>
            <a:r>
              <a:rPr lang="ru-RU" sz="4000" dirty="0"/>
              <a:t>Почему существующих вариантов решения </a:t>
            </a:r>
            <a:br>
              <a:rPr lang="ru-RU" sz="4000" dirty="0"/>
            </a:br>
            <a:r>
              <a:rPr lang="ru-RU" sz="4000" dirty="0"/>
              <a:t>не достаточно?</a:t>
            </a:r>
          </a:p>
        </p:txBody>
      </p:sp>
    </p:spTree>
    <p:extLst>
      <p:ext uri="{BB962C8B-B14F-4D97-AF65-F5344CB8AC3E}">
        <p14:creationId xmlns:p14="http://schemas.microsoft.com/office/powerpoint/2010/main" val="3915285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9" y="1728887"/>
            <a:ext cx="11423932" cy="91109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3600" dirty="0" smtClean="0"/>
              <a:t>Предложение, </a:t>
            </a:r>
            <a:r>
              <a:rPr lang="ru-RU" sz="3600" dirty="0"/>
              <a:t>уникальные преимущества и выгоды для </a:t>
            </a:r>
            <a:r>
              <a:rPr lang="ru-RU" sz="3600" dirty="0" smtClean="0"/>
              <a:t>клиента:</a:t>
            </a:r>
            <a:endParaRPr lang="ru-RU" sz="3600" dirty="0"/>
          </a:p>
          <a:p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sz="6600" b="1" dirty="0"/>
              <a:t>Решение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114D169-39CA-9F4E-8E20-E19DCB371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dirty="0" smtClean="0"/>
              <a:t>      </a:t>
            </a:r>
            <a:r>
              <a:rPr lang="ru-RU" sz="3200" dirty="0" smtClean="0"/>
              <a:t>1</a:t>
            </a:r>
            <a:r>
              <a:rPr lang="ru-RU" sz="3200" dirty="0"/>
              <a:t>) </a:t>
            </a:r>
            <a:r>
              <a:rPr lang="ru-RU" sz="3200" dirty="0" smtClean="0"/>
              <a:t>Преимущество проекта состоит в значительном сокращении траты </a:t>
            </a:r>
            <a:r>
              <a:rPr lang="ru-RU" sz="3200" dirty="0"/>
              <a:t>времени и сил на приготовление </a:t>
            </a:r>
            <a:r>
              <a:rPr lang="ru-RU" sz="3200" dirty="0" smtClean="0"/>
              <a:t>домашней пищи, разрешение бытовых задач. </a:t>
            </a:r>
            <a:r>
              <a:rPr lang="ru-RU" sz="3200" dirty="0"/>
              <a:t>(С помощью данной услуги больше не придётся для приготовления домашней еды ходить в магазины, составлять список продуктов, смотреть рецепты и детально их изучать, разгружать продукты, мыть, чистить и нарезать сырьё для дальнейшего его использования, т.е. значительно уменьшается количество технологических операций).</a:t>
            </a:r>
          </a:p>
          <a:p>
            <a:r>
              <a:rPr lang="ru-RU" sz="3200" dirty="0"/>
              <a:t>     2) Данная услуга даёт возможность научиться людям готовить, а также даёт большую вероятность успеха при приготовлении блюд, поскольку с заготовками и набором продуктов идёт сама рецептура, в которой всё подробно расписано.</a:t>
            </a:r>
          </a:p>
          <a:p>
            <a:r>
              <a:rPr lang="ru-RU" sz="3200" dirty="0"/>
              <a:t>     3) Данная услуга стоит значительно дешевле, чем блюда из ресторанов и кафе.</a:t>
            </a:r>
          </a:p>
          <a:p>
            <a:r>
              <a:rPr lang="ru-RU" sz="3200" dirty="0"/>
              <a:t>     4) Потребитель будет знать, из чего именно </a:t>
            </a:r>
            <a:r>
              <a:rPr lang="ru-RU" sz="3200" dirty="0" smtClean="0"/>
              <a:t>состоит блюдо</a:t>
            </a:r>
            <a:r>
              <a:rPr lang="ru-RU" sz="3200" dirty="0"/>
              <a:t>, благодаря чему решается проблема для людей с проблемами ЖКТ и пищевыми аллергиями.</a:t>
            </a:r>
          </a:p>
          <a:p>
            <a:r>
              <a:rPr lang="ru-RU" sz="3200" dirty="0"/>
              <a:t>    5) Данная услуга даёт простор для творчества и вариативности того, что будет идти в блюдо, потребитель может по своему вкусу регулировать количество компонентов.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None/>
            </a:pPr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2400353"/>
          </a:xfrm>
        </p:spPr>
        <p:txBody>
          <a:bodyPr/>
          <a:lstStyle/>
          <a:p>
            <a:r>
              <a:rPr lang="ru-RU" sz="8800" b="1" dirty="0"/>
              <a:t>Рынок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4896C73-F32D-8247-AB33-4BFBCE9D9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398143"/>
            <a:ext cx="10613050" cy="8074325"/>
          </a:xfrm>
        </p:spPr>
        <p:txBody>
          <a:bodyPr/>
          <a:lstStyle/>
          <a:p>
            <a:r>
              <a:rPr lang="ru-RU" sz="3200" dirty="0" smtClean="0"/>
              <a:t>1. За последний год, люди стали реже ходить по кафе и ресторанам, а из предпочитаемого выбора из позиций в меню стали ланчи - данное явление связано с увеличением цен на продукцию. </a:t>
            </a:r>
          </a:p>
          <a:p>
            <a:r>
              <a:rPr lang="ru-RU" sz="3200" dirty="0" smtClean="0"/>
              <a:t>2. После пандемии, доставка еды стала пользоваться большей популярностью, чем походы в заведения. </a:t>
            </a:r>
          </a:p>
          <a:p>
            <a:r>
              <a:rPr lang="ru-RU" sz="3200" dirty="0" smtClean="0"/>
              <a:t>3. </a:t>
            </a:r>
            <a:r>
              <a:rPr lang="ru-RU" sz="3200" dirty="0" smtClean="0"/>
              <a:t>Пищевые привычки у людей меняются: в связи с изменением семейного уклада у россиян, люди стали чаще питаться «быстрой» едой вне дома.</a:t>
            </a:r>
          </a:p>
          <a:p>
            <a:r>
              <a:rPr lang="ru-RU" sz="3200" dirty="0" smtClean="0"/>
              <a:t>Из этого можно сделать вывод, что предоставляемая услуга будет востребована на территории Пермского края, поскольку она стоит дешевле походов по кафе и ресторанам, экономит время и готовые продуктовые наборы собираются из предпочтений и особенностей здоровья потребителей.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9076" y="2398143"/>
            <a:ext cx="7604425" cy="476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3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Бизнес-модель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F7AD820-9E6E-A040-BEDF-7E0541D825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21373" y="2639976"/>
            <a:ext cx="8264105" cy="824655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b="1" dirty="0" smtClean="0">
                <a:latin typeface="+mj-lt"/>
              </a:rPr>
              <a:t>Ключевые </a:t>
            </a:r>
            <a:r>
              <a:rPr lang="ru-RU" sz="2400" b="1" dirty="0">
                <a:latin typeface="+mj-lt"/>
              </a:rPr>
              <a:t>виды деятельности:</a:t>
            </a:r>
            <a:endParaRPr lang="ru-RU" sz="240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dirty="0" smtClean="0">
                <a:latin typeface="+mj-lt"/>
              </a:rPr>
              <a:t>  Разработка </a:t>
            </a:r>
            <a:r>
              <a:rPr lang="ru-RU" sz="2400" dirty="0">
                <a:latin typeface="+mj-lt"/>
              </a:rPr>
              <a:t>меню;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dirty="0" smtClean="0">
                <a:latin typeface="+mj-lt"/>
              </a:rPr>
              <a:t>  Реализация </a:t>
            </a:r>
            <a:r>
              <a:rPr lang="ru-RU" sz="2400" dirty="0">
                <a:latin typeface="+mj-lt"/>
              </a:rPr>
              <a:t>продукции населению.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b="1" dirty="0">
                <a:latin typeface="+mj-lt"/>
              </a:rPr>
              <a:t>Ключевые ресурсы:</a:t>
            </a:r>
            <a:endParaRPr lang="ru-RU" sz="240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dirty="0" smtClean="0">
                <a:latin typeface="+mj-lt"/>
              </a:rPr>
              <a:t>  Финансовые </a:t>
            </a:r>
            <a:r>
              <a:rPr lang="ru-RU" sz="2400" dirty="0">
                <a:latin typeface="+mj-lt"/>
              </a:rPr>
              <a:t>(оборотные средства, кредиты, инвестиции) Интеллектуальные (технологии, знания)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dirty="0" smtClean="0">
                <a:latin typeface="+mj-lt"/>
              </a:rPr>
              <a:t>  Персонал </a:t>
            </a:r>
            <a:r>
              <a:rPr lang="ru-RU" sz="2400" dirty="0">
                <a:latin typeface="+mj-lt"/>
              </a:rPr>
              <a:t>(программисты, маркетологи и т.д.)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b="1" dirty="0">
                <a:latin typeface="+mj-lt"/>
              </a:rPr>
              <a:t>Ключевые партнеры:</a:t>
            </a:r>
            <a:endParaRPr lang="ru-RU" sz="240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b="1" dirty="0">
                <a:latin typeface="+mj-lt"/>
              </a:rPr>
              <a:t>  </a:t>
            </a:r>
            <a:r>
              <a:rPr lang="ru-RU" sz="2400" dirty="0">
                <a:latin typeface="+mj-lt"/>
              </a:rPr>
              <a:t>Поставщики сырья;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dirty="0">
                <a:latin typeface="+mj-lt"/>
              </a:rPr>
              <a:t>  Поставщики оборудования;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dirty="0">
                <a:latin typeface="+mj-lt"/>
              </a:rPr>
              <a:t>  Местные производители пищевого сырья.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b="1" dirty="0">
                <a:latin typeface="+mj-lt"/>
              </a:rPr>
              <a:t>Структура издержек:</a:t>
            </a:r>
            <a:endParaRPr lang="ru-RU" sz="240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dirty="0" smtClean="0">
                <a:latin typeface="+mj-lt"/>
              </a:rPr>
              <a:t> Деньги </a:t>
            </a:r>
            <a:r>
              <a:rPr lang="ru-RU" sz="2400" dirty="0">
                <a:latin typeface="+mj-lt"/>
              </a:rPr>
              <a:t>на развитие социальных сетей;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dirty="0">
                <a:latin typeface="+mj-lt"/>
              </a:rPr>
              <a:t> На содержание команды;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dirty="0" smtClean="0">
                <a:latin typeface="+mj-lt"/>
              </a:rPr>
              <a:t> На </a:t>
            </a:r>
            <a:r>
              <a:rPr lang="ru-RU" sz="2400" dirty="0">
                <a:latin typeface="+mj-lt"/>
              </a:rPr>
              <a:t>маркетинг продажи;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dirty="0" smtClean="0">
                <a:latin typeface="+mj-lt"/>
              </a:rPr>
              <a:t> На </a:t>
            </a:r>
            <a:r>
              <a:rPr lang="ru-RU" sz="2400" dirty="0">
                <a:latin typeface="+mj-lt"/>
              </a:rPr>
              <a:t>разработку рецептур.</a:t>
            </a:r>
            <a:endParaRPr lang="ru-RU" sz="2400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4589" y="2415397"/>
            <a:ext cx="9508868" cy="8570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0990"/>
            <a:r>
              <a:rPr lang="ru-RU" sz="2400" b="1" spc="-5" dirty="0">
                <a:latin typeface="+mn-lt"/>
                <a:ea typeface="Times New Roman" panose="02020603050405020304" pitchFamily="18" charset="0"/>
              </a:rPr>
              <a:t>Ценностное</a:t>
            </a:r>
            <a:r>
              <a:rPr lang="ru-RU" sz="2400" b="1" spc="-3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atin typeface="+mn-lt"/>
                <a:ea typeface="Times New Roman" panose="02020603050405020304" pitchFamily="18" charset="0"/>
              </a:rPr>
              <a:t>предложение:</a:t>
            </a:r>
            <a:endParaRPr lang="ru-RU" sz="2400" dirty="0">
              <a:latin typeface="+mn-lt"/>
              <a:ea typeface="Times New Roman" panose="02020603050405020304" pitchFamily="18" charset="0"/>
            </a:endParaRPr>
          </a:p>
          <a:p>
            <a:pPr marL="72390"/>
            <a:r>
              <a:rPr lang="ru-RU" sz="2400" dirty="0" smtClean="0">
                <a:latin typeface="+mn-lt"/>
                <a:ea typeface="Times New Roman" panose="02020603050405020304" pitchFamily="18" charset="0"/>
              </a:rPr>
              <a:t> Разнообразный </a:t>
            </a:r>
            <a:r>
              <a:rPr lang="ru-RU" sz="2400" dirty="0">
                <a:latin typeface="+mn-lt"/>
                <a:ea typeface="Times New Roman" panose="02020603050405020304" pitchFamily="18" charset="0"/>
              </a:rPr>
              <a:t>выбор блюд из меню (традиционные домашние блюда, характерные для культур европейской части РФ, такие как супы, салаты, мясные и рыбные основные блюда; популярные мировые кухни (паназиатская, европейская, кухни стран востока и </a:t>
            </a:r>
            <a:r>
              <a:rPr lang="ru-RU" sz="2400" dirty="0" err="1">
                <a:latin typeface="+mn-lt"/>
                <a:ea typeface="Times New Roman" panose="02020603050405020304" pitchFamily="18" charset="0"/>
              </a:rPr>
              <a:t>индокитая</a:t>
            </a:r>
            <a:r>
              <a:rPr lang="ru-RU" sz="2400" dirty="0">
                <a:latin typeface="+mn-lt"/>
                <a:ea typeface="Times New Roman" panose="02020603050405020304" pitchFamily="18" charset="0"/>
              </a:rPr>
              <a:t>);</a:t>
            </a:r>
          </a:p>
          <a:p>
            <a:pPr marL="72390"/>
            <a:r>
              <a:rPr lang="ru-RU" sz="2400" dirty="0">
                <a:latin typeface="+mn-lt"/>
                <a:ea typeface="Times New Roman" panose="02020603050405020304" pitchFamily="18" charset="0"/>
              </a:rPr>
              <a:t>"здоровая пища" (ПП, </a:t>
            </a:r>
            <a:r>
              <a:rPr lang="ru-RU" sz="2400" dirty="0" err="1">
                <a:latin typeface="+mn-lt"/>
                <a:ea typeface="Times New Roman" panose="02020603050405020304" pitchFamily="18" charset="0"/>
              </a:rPr>
              <a:t>спортпит</a:t>
            </a:r>
            <a:r>
              <a:rPr lang="ru-RU" sz="2400" dirty="0">
                <a:latin typeface="+mn-lt"/>
                <a:ea typeface="Times New Roman" panose="02020603050405020304" pitchFamily="18" charset="0"/>
              </a:rPr>
              <a:t>, диетпитание и т.п.))</a:t>
            </a:r>
          </a:p>
          <a:p>
            <a:pPr lvl="0">
              <a:spcBef>
                <a:spcPts val="810"/>
              </a:spcBef>
              <a:buSzPts val="1000"/>
              <a:tabLst>
                <a:tab pos="146050" algn="l"/>
              </a:tabLst>
            </a:pPr>
            <a:r>
              <a:rPr lang="ru-RU" sz="2400" dirty="0" smtClean="0">
                <a:latin typeface="+mn-lt"/>
                <a:ea typeface="Times New Roman" panose="02020603050405020304" pitchFamily="18" charset="0"/>
              </a:rPr>
              <a:t> Своевременная </a:t>
            </a:r>
            <a:r>
              <a:rPr lang="ru-RU" sz="2400" dirty="0">
                <a:latin typeface="+mn-lt"/>
                <a:ea typeface="Times New Roman" panose="02020603050405020304" pitchFamily="18" charset="0"/>
              </a:rPr>
              <a:t>доставка </a:t>
            </a:r>
            <a:r>
              <a:rPr lang="ru-RU" sz="2400" dirty="0" smtClean="0">
                <a:latin typeface="+mn-lt"/>
                <a:ea typeface="Times New Roman" panose="02020603050405020304" pitchFamily="18" charset="0"/>
              </a:rPr>
              <a:t>продукции.</a:t>
            </a:r>
          </a:p>
          <a:p>
            <a:pPr lvl="0">
              <a:spcBef>
                <a:spcPts val="810"/>
              </a:spcBef>
              <a:buSzPts val="1000"/>
              <a:tabLst>
                <a:tab pos="146050" algn="l"/>
              </a:tabLst>
            </a:pPr>
            <a:r>
              <a:rPr lang="ru-RU" sz="2400" b="1" dirty="0" smtClean="0">
                <a:latin typeface="+mn-lt"/>
                <a:ea typeface="Times New Roman" panose="02020603050405020304" pitchFamily="18" charset="0"/>
              </a:rPr>
              <a:t>Потребительские</a:t>
            </a:r>
            <a:r>
              <a:rPr lang="ru-RU" sz="2400" b="1" spc="-35" dirty="0" smtClean="0"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atin typeface="+mn-lt"/>
                <a:ea typeface="Times New Roman" panose="02020603050405020304" pitchFamily="18" charset="0"/>
              </a:rPr>
              <a:t>сегменты:</a:t>
            </a:r>
            <a:endParaRPr lang="ru-RU" sz="2400" dirty="0">
              <a:latin typeface="+mn-lt"/>
              <a:ea typeface="Times New Roman" panose="02020603050405020304" pitchFamily="18" charset="0"/>
            </a:endParaRPr>
          </a:p>
          <a:p>
            <a:pPr marL="72390"/>
            <a:r>
              <a:rPr lang="ru-RU" sz="2400" dirty="0" smtClean="0">
                <a:latin typeface="+mn-lt"/>
                <a:ea typeface="Times New Roman" panose="02020603050405020304" pitchFamily="18" charset="0"/>
              </a:rPr>
              <a:t> Жители </a:t>
            </a:r>
            <a:r>
              <a:rPr lang="ru-RU" sz="2400" dirty="0">
                <a:latin typeface="+mn-lt"/>
                <a:ea typeface="Times New Roman" panose="02020603050405020304" pitchFamily="18" charset="0"/>
              </a:rPr>
              <a:t>центральных районов города со средним и высоким уровнями </a:t>
            </a:r>
            <a:r>
              <a:rPr lang="ru-RU" sz="2400" dirty="0" smtClean="0">
                <a:latin typeface="+mn-lt"/>
                <a:ea typeface="Times New Roman" panose="02020603050405020304" pitchFamily="18" charset="0"/>
              </a:rPr>
              <a:t>достатка</a:t>
            </a:r>
          </a:p>
          <a:p>
            <a:pPr marL="72390"/>
            <a:r>
              <a:rPr lang="ru-RU" sz="2400" b="1" dirty="0" smtClean="0">
                <a:latin typeface="+mn-lt"/>
                <a:ea typeface="Times New Roman" panose="02020603050405020304" pitchFamily="18" charset="0"/>
              </a:rPr>
              <a:t>Каналы</a:t>
            </a:r>
            <a:r>
              <a:rPr lang="ru-RU" sz="2400" b="1" spc="-10" dirty="0" smtClean="0"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atin typeface="+mn-lt"/>
                <a:ea typeface="Times New Roman" panose="02020603050405020304" pitchFamily="18" charset="0"/>
              </a:rPr>
              <a:t>сбыта</a:t>
            </a:r>
            <a:r>
              <a:rPr lang="ru-RU" sz="2400" b="1" dirty="0" smtClean="0">
                <a:latin typeface="+mn-lt"/>
                <a:ea typeface="Times New Roman" panose="02020603050405020304" pitchFamily="18" charset="0"/>
              </a:rPr>
              <a:t>:</a:t>
            </a:r>
            <a:endParaRPr lang="ru-RU" sz="2400" dirty="0">
              <a:latin typeface="+mn-lt"/>
              <a:ea typeface="Times New Roman" panose="02020603050405020304" pitchFamily="18" charset="0"/>
            </a:endParaRPr>
          </a:p>
          <a:p>
            <a:pPr marL="72390" marR="3061970">
              <a:spcBef>
                <a:spcPts val="5"/>
              </a:spcBef>
            </a:pPr>
            <a:r>
              <a:rPr lang="ru-RU" sz="2400" dirty="0" smtClean="0">
                <a:latin typeface="+mn-lt"/>
                <a:ea typeface="Times New Roman" panose="02020603050405020304" pitchFamily="18" charset="0"/>
              </a:rPr>
              <a:t> Интернет</a:t>
            </a:r>
            <a:r>
              <a:rPr lang="ru-RU" sz="2400" spc="-45" dirty="0" smtClean="0"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+mn-lt"/>
                <a:ea typeface="Times New Roman" panose="02020603050405020304" pitchFamily="18" charset="0"/>
              </a:rPr>
              <a:t>приложения</a:t>
            </a:r>
            <a:r>
              <a:rPr lang="ru-RU" sz="2400" spc="-235" dirty="0">
                <a:latin typeface="+mn-lt"/>
                <a:ea typeface="Times New Roman" panose="02020603050405020304" pitchFamily="18" charset="0"/>
              </a:rPr>
              <a:t> </a:t>
            </a:r>
            <a:endParaRPr lang="ru-RU" sz="2400" spc="-235" dirty="0" smtClean="0">
              <a:latin typeface="+mn-lt"/>
              <a:ea typeface="Times New Roman" panose="02020603050405020304" pitchFamily="18" charset="0"/>
            </a:endParaRPr>
          </a:p>
          <a:p>
            <a:r>
              <a:rPr lang="ru-RU" sz="2400" b="1" dirty="0"/>
              <a:t>Взаимоотношения с клиентами:</a:t>
            </a:r>
            <a:endParaRPr lang="ru-RU" sz="2400" dirty="0"/>
          </a:p>
          <a:p>
            <a:r>
              <a:rPr lang="ru-RU" sz="2400" dirty="0" smtClean="0"/>
              <a:t> Персональная </a:t>
            </a:r>
            <a:r>
              <a:rPr lang="ru-RU" sz="2400" dirty="0"/>
              <a:t>поддержка</a:t>
            </a:r>
          </a:p>
          <a:p>
            <a:r>
              <a:rPr lang="ru-RU" sz="2400" dirty="0" smtClean="0"/>
              <a:t> Бесплатное </a:t>
            </a:r>
            <a:r>
              <a:rPr lang="ru-RU" sz="2400" dirty="0"/>
              <a:t>или условно-бесплатное пользование </a:t>
            </a:r>
            <a:r>
              <a:rPr lang="ru-RU" sz="2400" dirty="0" smtClean="0"/>
              <a:t>                                                                         Индивидуальное </a:t>
            </a:r>
            <a:r>
              <a:rPr lang="ru-RU" sz="2400" dirty="0"/>
              <a:t>или групповое лечение</a:t>
            </a:r>
          </a:p>
          <a:p>
            <a:r>
              <a:rPr lang="ru-RU" sz="2400" b="1" dirty="0"/>
              <a:t>Потоки поступления доходов:</a:t>
            </a:r>
            <a:endParaRPr lang="ru-RU" sz="2400" dirty="0"/>
          </a:p>
          <a:p>
            <a:r>
              <a:rPr lang="ru-RU" sz="2400" dirty="0" smtClean="0"/>
              <a:t> Реклама</a:t>
            </a:r>
            <a:endParaRPr lang="ru-RU" sz="2400" dirty="0"/>
          </a:p>
          <a:p>
            <a:r>
              <a:rPr lang="ru-RU" sz="2400" dirty="0" smtClean="0"/>
              <a:t> Привлечение </a:t>
            </a:r>
            <a:r>
              <a:rPr lang="ru-RU" sz="2400" dirty="0"/>
              <a:t>спонсоров Продажа продукции</a:t>
            </a:r>
          </a:p>
          <a:p>
            <a:pPr marL="72390" marR="3061970">
              <a:lnSpc>
                <a:spcPct val="170000"/>
              </a:lnSpc>
              <a:spcBef>
                <a:spcPts val="5"/>
              </a:spcBef>
            </a:pPr>
            <a:endParaRPr lang="ru-RU" sz="2400" dirty="0">
              <a:effectLst/>
              <a:latin typeface="+mn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C40FDE-9047-A040-B3DB-E11C251FC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</a:blip>
          <a:srcRect l="12508" t="15043" r="19245" b="34928"/>
          <a:stretch/>
        </p:blipFill>
        <p:spPr>
          <a:xfrm>
            <a:off x="7638796" y="1096849"/>
            <a:ext cx="13331952" cy="10218851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sz="8000" b="1" dirty="0"/>
              <a:t>Команда</a:t>
            </a:r>
            <a:endParaRPr lang="ru-RU" sz="8000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7FDD3F57-7643-9446-901D-8FBE090AE2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800" dirty="0"/>
              <a:t>Спикер, Генеральный директор</a:t>
            </a:r>
            <a:endParaRPr lang="ru-RU" sz="2800" dirty="0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3A491EAE-61CE-9549-AB51-FD2BFFBEC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ru-RU" dirty="0" smtClean="0"/>
              <a:t>Потапова Екатерина</a:t>
            </a:r>
            <a:endParaRPr lang="ru-RU" dirty="0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0DF322C-267D-5D46-B58E-CB1ED9E48F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ru-RU" sz="2800" dirty="0"/>
              <a:t>Менеджер по коммуникации</a:t>
            </a:r>
            <a:endParaRPr lang="ru-RU" sz="2800" dirty="0"/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8662CAD4-AE6A-E14B-A88F-B1C3D23B24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u-RU" dirty="0" err="1" smtClean="0"/>
              <a:t>Салимгариев</a:t>
            </a:r>
            <a:r>
              <a:rPr lang="ru-RU" dirty="0" smtClean="0"/>
              <a:t> Николай</a:t>
            </a:r>
            <a:endParaRPr lang="ru-RU" dirty="0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0CD018E0-22F1-7E4F-89FF-1DB07D3FE8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Рисунок 28">
            <a:extLst>
              <a:ext uri="{FF2B5EF4-FFF2-40B4-BE49-F238E27FC236}">
                <a16:creationId xmlns:a16="http://schemas.microsoft.com/office/drawing/2014/main" id="{65FC860D-8854-7D4C-8363-B21E496916B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9F12BE12-15DF-9542-A4B6-BC4836F7D6D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90746CCE-2CB5-D44E-8D10-AC38E1E4334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AA8CE929-09A1-8C47-BCE3-E20F6EE433F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6533EAD2-9970-9245-A57A-DA4ED67C34A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sun9-15.userapi.com/impg/QZ6AJtZ5hKk1AU6Sy13gycK2MshOmxx416ezag/I-vmG8T7NMo.jpg?size=339x345&amp;quality=95&amp;sign=8e3cc61f2efba12da2dd90f6366c1c69&amp;type=album"/>
          <p:cNvPicPr>
            <a:picLocks noGrp="1" noChangeAspect="1" noChangeArrowheads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" b="833"/>
          <a:stretch>
            <a:fillRect/>
          </a:stretch>
        </p:blipFill>
        <p:spPr bwMode="auto">
          <a:xfrm>
            <a:off x="5644895" y="3689516"/>
            <a:ext cx="2399941" cy="240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28.userapi.com/impg/hljQb0aPm4muX-htgX4I_znauc2hCtb5QvECtA/reWnOuL9hpI.jpg?size=2006x2160&amp;quality=95&amp;sign=f765a9106c6369e82e809a05b86d6a3f&amp;type=album"/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0" b="3530"/>
          <a:stretch>
            <a:fillRect/>
          </a:stretch>
        </p:blipFill>
        <p:spPr bwMode="auto">
          <a:xfrm>
            <a:off x="895349" y="3689516"/>
            <a:ext cx="2399941" cy="240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36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8" y="1811546"/>
            <a:ext cx="13287238" cy="913365"/>
          </a:xfrm>
          <a:prstGeom prst="rect">
            <a:avLst/>
          </a:prstGeom>
        </p:spPr>
        <p:txBody>
          <a:bodyPr/>
          <a:lstStyle/>
          <a:p>
            <a:r>
              <a:rPr lang="ru-RU" sz="4400" dirty="0"/>
              <a:t>Благодаря данному </a:t>
            </a:r>
            <a:r>
              <a:rPr lang="ru-RU" sz="4400" dirty="0" err="1"/>
              <a:t>стартап</a:t>
            </a:r>
            <a:r>
              <a:rPr lang="ru-RU" sz="4400" dirty="0"/>
              <a:t>-проекту можно реализовать: </a:t>
            </a:r>
          </a:p>
          <a:p>
            <a:pPr>
              <a:buNone/>
            </a:pPr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sz="6000" b="1" dirty="0"/>
              <a:t>Планы развития</a:t>
            </a:r>
            <a:endParaRPr lang="ru-RU" sz="6000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1D705DB-48BD-5A41-8B3E-9DE81E2C92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3830128"/>
            <a:ext cx="8793162" cy="6667184"/>
          </a:xfrm>
        </p:spPr>
        <p:txBody>
          <a:bodyPr/>
          <a:lstStyle/>
          <a:p>
            <a:r>
              <a:rPr lang="ru-RU" sz="4400" dirty="0" smtClean="0"/>
              <a:t>1. </a:t>
            </a:r>
            <a:r>
              <a:rPr lang="ru-RU" sz="4400" dirty="0"/>
              <a:t>Д</a:t>
            </a:r>
            <a:r>
              <a:rPr lang="ru-RU" sz="4400" dirty="0" smtClean="0"/>
              <a:t>иетическое меню;</a:t>
            </a:r>
          </a:p>
          <a:p>
            <a:r>
              <a:rPr lang="ru-RU" sz="4400" dirty="0" smtClean="0"/>
              <a:t>2. Различные </a:t>
            </a:r>
            <a:r>
              <a:rPr lang="ru-RU" sz="4400" dirty="0"/>
              <a:t>кухни народов </a:t>
            </a:r>
            <a:r>
              <a:rPr lang="ru-RU" sz="4400" dirty="0" smtClean="0"/>
              <a:t>мира;</a:t>
            </a:r>
          </a:p>
          <a:p>
            <a:r>
              <a:rPr lang="ru-RU" sz="4400" dirty="0" smtClean="0"/>
              <a:t>3. </a:t>
            </a:r>
            <a:r>
              <a:rPr lang="ru-RU" sz="4400" dirty="0"/>
              <a:t>Д</a:t>
            </a:r>
            <a:r>
              <a:rPr lang="ru-RU" sz="4400" dirty="0" smtClean="0"/>
              <a:t>етское меню; </a:t>
            </a:r>
          </a:p>
          <a:p>
            <a:r>
              <a:rPr lang="ru-RU" sz="4400" dirty="0" smtClean="0"/>
              <a:t>4. Кондитерские </a:t>
            </a:r>
            <a:r>
              <a:rPr lang="ru-RU" sz="4400" dirty="0"/>
              <a:t>и хлебобулочные </a:t>
            </a:r>
            <a:r>
              <a:rPr lang="ru-RU" sz="4400" dirty="0" smtClean="0"/>
              <a:t>изделия;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2422DFB3-C58B-9F4C-9DF7-32CFEC4A11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87750" y="3830128"/>
            <a:ext cx="9649778" cy="6667184"/>
          </a:xfrm>
        </p:spPr>
        <p:txBody>
          <a:bodyPr/>
          <a:lstStyle/>
          <a:p>
            <a:r>
              <a:rPr lang="ru-RU" sz="4400" dirty="0"/>
              <a:t>5. Запуск онлайн-курсов по кулинарии и кондитерскому делу при доставке необходимого сырья и заготовок на дом;</a:t>
            </a:r>
          </a:p>
          <a:p>
            <a:r>
              <a:rPr lang="ru-RU" sz="4400" dirty="0"/>
              <a:t>6. Сотрудничество с другими предприятиями общественного питания с малой мощностью для доставки заготовок.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334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r>
              <a:rPr lang="ru-RU" sz="1800" smtClean="0"/>
              <a:t>Телефон</a:t>
            </a:r>
            <a:endParaRPr lang="ru-RU" sz="1800" dirty="0"/>
          </a:p>
          <a:p>
            <a:pPr>
              <a:lnSpc>
                <a:spcPts val="4360"/>
              </a:lnSpc>
              <a:buNone/>
            </a:pPr>
            <a:r>
              <a:rPr lang="en-US" sz="1800" dirty="0"/>
              <a:t>email</a:t>
            </a:r>
            <a:endParaRPr lang="ru-RU" sz="1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2668761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r>
              <a:rPr lang="en-US" sz="2800" dirty="0" smtClean="0"/>
              <a:t>+</a:t>
            </a:r>
            <a:r>
              <a:rPr lang="en-US" sz="2800" dirty="0"/>
              <a:t>7 </a:t>
            </a:r>
            <a:r>
              <a:rPr lang="en-US" sz="2800" dirty="0" smtClean="0"/>
              <a:t>(</a:t>
            </a:r>
            <a:r>
              <a:rPr lang="ru-RU" sz="2800" dirty="0" smtClean="0"/>
              <a:t>982) 47-284-75</a:t>
            </a:r>
            <a:endParaRPr lang="ru-RU" sz="2800" dirty="0"/>
          </a:p>
          <a:p>
            <a:pPr>
              <a:lnSpc>
                <a:spcPts val="4360"/>
              </a:lnSpc>
              <a:buClrTx/>
            </a:pPr>
            <a:r>
              <a:rPr lang="en-US" sz="2800" dirty="0" smtClean="0"/>
              <a:t>katapotapova08315@gmail.com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FF6784E-6852-4EC6-93B9-B2F40371A23B}">
  <ds:schemaRefs>
    <ds:schemaRef ds:uri="http://purl.org/dc/dcmitype/"/>
    <ds:schemaRef ds:uri="http://schemas.microsoft.com/office/infopath/2007/PartnerControls"/>
    <ds:schemaRef ds:uri="dae585fd-f7dc-4d5a-b1b8-e5742ef77c8f"/>
    <ds:schemaRef ds:uri="http://purl.org/dc/elements/1.1/"/>
    <ds:schemaRef ds:uri="http://schemas.microsoft.com/office/2006/metadata/properties"/>
    <ds:schemaRef ds:uri="http://schemas.microsoft.com/office/2006/documentManagement/types"/>
    <ds:schemaRef ds:uri="f3f21cfc-4d3e-42b1-8a95-d7209818f9d6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4060</TotalTime>
  <Words>744</Words>
  <Application>Microsoft Office PowerPoint</Application>
  <PresentationFormat>Произвольный</PresentationFormat>
  <Paragraphs>70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Times New Roman</vt:lpstr>
      <vt:lpstr>ОБЛОЖКИ</vt:lpstr>
      <vt:lpstr>РАЗДЕЛИТЕЛИ</vt:lpstr>
      <vt:lpstr>UrbanCrave</vt:lpstr>
      <vt:lpstr>Актуальность проекта</vt:lpstr>
      <vt:lpstr>Проблема</vt:lpstr>
      <vt:lpstr>Решение</vt:lpstr>
      <vt:lpstr>Рынок</vt:lpstr>
      <vt:lpstr>Бизнес-модель</vt:lpstr>
      <vt:lpstr>Команда</vt:lpstr>
      <vt:lpstr>Планы развития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User</cp:lastModifiedBy>
  <cp:revision>232</cp:revision>
  <dcterms:created xsi:type="dcterms:W3CDTF">2021-03-01T12:07:13Z</dcterms:created>
  <dcterms:modified xsi:type="dcterms:W3CDTF">2023-10-20T17:25:33Z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