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92" r:id="rId3"/>
    <p:sldId id="302" r:id="rId4"/>
    <p:sldId id="305" r:id="rId5"/>
    <p:sldId id="307" r:id="rId6"/>
    <p:sldId id="309" r:id="rId7"/>
    <p:sldId id="310" r:id="rId8"/>
    <p:sldId id="311" r:id="rId9"/>
    <p:sldId id="312" r:id="rId10"/>
    <p:sldId id="313" r:id="rId11"/>
    <p:sldId id="314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76302" autoAdjust="0"/>
  </p:normalViewPr>
  <p:slideViewPr>
    <p:cSldViewPr>
      <p:cViewPr varScale="1">
        <p:scale>
          <a:sx n="57" d="100"/>
          <a:sy n="5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300-2242-405A-B606-498EB5E9BEC9}" type="datetimeFigureOut">
              <a:rPr lang="ru-RU" smtClean="0">
                <a:solidFill>
                  <a:srgbClr val="073E87"/>
                </a:solidFill>
              </a:rPr>
              <a:pPr/>
              <a:t>16.06.2025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127-69AE-49AA-AFFE-40DAB336B10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300-2242-405A-B606-498EB5E9BEC9}" type="datetimeFigureOut">
              <a:rPr lang="ru-RU" smtClean="0">
                <a:solidFill>
                  <a:srgbClr val="073E87"/>
                </a:solidFill>
              </a:rPr>
              <a:pPr/>
              <a:t>16.06.2025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127-69AE-49AA-AFFE-40DAB336B10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300-2242-405A-B606-498EB5E9BEC9}" type="datetimeFigureOut">
              <a:rPr lang="ru-RU" smtClean="0">
                <a:solidFill>
                  <a:srgbClr val="073E87"/>
                </a:solidFill>
              </a:rPr>
              <a:pPr/>
              <a:t>16.06.2025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127-69AE-49AA-AFFE-40DAB336B10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300-2242-405A-B606-498EB5E9BEC9}" type="datetimeFigureOut">
              <a:rPr lang="ru-RU" smtClean="0">
                <a:solidFill>
                  <a:srgbClr val="073E87"/>
                </a:solidFill>
              </a:rPr>
              <a:pPr/>
              <a:t>16.06.2025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127-69AE-49AA-AFFE-40DAB336B10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300-2242-405A-B606-498EB5E9BEC9}" type="datetimeFigureOut">
              <a:rPr lang="ru-RU" smtClean="0">
                <a:solidFill>
                  <a:srgbClr val="073E87"/>
                </a:solidFill>
              </a:rPr>
              <a:pPr/>
              <a:t>16.06.2025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127-69AE-49AA-AFFE-40DAB336B10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300-2242-405A-B606-498EB5E9BEC9}" type="datetimeFigureOut">
              <a:rPr lang="ru-RU" smtClean="0">
                <a:solidFill>
                  <a:srgbClr val="073E87"/>
                </a:solidFill>
              </a:rPr>
              <a:pPr/>
              <a:t>16.06.2025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127-69AE-49AA-AFFE-40DAB336B10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300-2242-405A-B606-498EB5E9BEC9}" type="datetimeFigureOut">
              <a:rPr lang="ru-RU" smtClean="0">
                <a:solidFill>
                  <a:srgbClr val="073E87"/>
                </a:solidFill>
              </a:rPr>
              <a:pPr/>
              <a:t>16.06.2025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127-69AE-49AA-AFFE-40DAB336B10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300-2242-405A-B606-498EB5E9BEC9}" type="datetimeFigureOut">
              <a:rPr lang="ru-RU" smtClean="0">
                <a:solidFill>
                  <a:srgbClr val="073E87"/>
                </a:solidFill>
              </a:rPr>
              <a:pPr/>
              <a:t>16.06.2025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127-69AE-49AA-AFFE-40DAB336B10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300-2242-405A-B606-498EB5E9BEC9}" type="datetimeFigureOut">
              <a:rPr lang="ru-RU" smtClean="0">
                <a:solidFill>
                  <a:srgbClr val="073E87"/>
                </a:solidFill>
              </a:rPr>
              <a:pPr/>
              <a:t>16.06.2025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127-69AE-49AA-AFFE-40DAB336B10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300-2242-405A-B606-498EB5E9BEC9}" type="datetimeFigureOut">
              <a:rPr lang="ru-RU" smtClean="0">
                <a:solidFill>
                  <a:srgbClr val="073E87"/>
                </a:solidFill>
              </a:rPr>
              <a:pPr/>
              <a:t>16.06.2025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127-69AE-49AA-AFFE-40DAB336B10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300-2242-405A-B606-498EB5E9BEC9}" type="datetimeFigureOut">
              <a:rPr lang="ru-RU" smtClean="0">
                <a:solidFill>
                  <a:srgbClr val="073E87"/>
                </a:solidFill>
              </a:rPr>
              <a:pPr/>
              <a:t>16.06.2025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127-69AE-49AA-AFFE-40DAB336B10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92300-2242-405A-B606-498EB5E9BEC9}" type="datetimeFigureOut">
              <a:rPr lang="ru-RU" smtClean="0">
                <a:solidFill>
                  <a:srgbClr val="073E87"/>
                </a:solidFill>
              </a:rPr>
              <a:pPr/>
              <a:t>16.06.2025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A5127-69AE-49AA-AFFE-40DAB336B10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6675" y="1916832"/>
            <a:ext cx="87849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43000" algn="l"/>
                <a:tab pos="137160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    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                                                    </a:t>
            </a:r>
            <a:endParaRPr lang="ru-RU" sz="1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/>
            <a:endParaRPr lang="ru-RU" sz="20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ДЕМОНСТРАЦИОННЫЙ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МАТЕРИАЛ 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докладу по выпускной квалификационной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работе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формате стартапа</a:t>
            </a:r>
          </a:p>
          <a:p>
            <a:pPr algn="ctr"/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тему: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Внедрение нового формата фитнес клуба с использованием приложения и пульсометра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</a:p>
          <a:p>
            <a:pPr algn="ctr"/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Студента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Старкова Леонида Владимировича</a:t>
            </a:r>
            <a:endParaRPr lang="ru-RU" sz="20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en-US" sz="16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Научный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руководитель выпускной квалификационной работы: </a:t>
            </a: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Лекарева Юлия Сергеевна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к.э.н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., доцент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-243408"/>
            <a:ext cx="9144000" cy="24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448174"/>
              </p:ext>
            </p:extLst>
          </p:nvPr>
        </p:nvGraphicFramePr>
        <p:xfrm>
          <a:off x="449288" y="1292312"/>
          <a:ext cx="8424936" cy="5315650"/>
        </p:xfrm>
        <a:graphic>
          <a:graphicData uri="http://schemas.openxmlformats.org/drawingml/2006/table">
            <a:tbl>
              <a:tblPr/>
              <a:tblGrid>
                <a:gridCol w="1589867"/>
                <a:gridCol w="2226557"/>
                <a:gridCol w="2638164"/>
                <a:gridCol w="1970348"/>
              </a:tblGrid>
              <a:tr h="773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Сильные стороны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Слабые стороны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Возможности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Угрозы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опытный персонал</a:t>
                      </a:r>
                      <a:b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высокие затраты на запуск проекта</a:t>
                      </a:r>
                      <a:b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 интереса к здоровому образу жизни и потребность населения в новых клубах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изменение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потребительских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предпочтений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35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уникальное торговое предложение, например пульсометр, геймификация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сильная конкуренция со стороны других клубов</a:t>
                      </a:r>
                      <a:b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потенциал расширения клиентской базы за счет корпоративных клиентов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экономический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кризис и снижение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покупательной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способности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клиентов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удобная локация с хорошей транспортной развязкой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необходимость привлечения большого количества квалифицированных специалистов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возможность внедрения технологий и инноваций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ужесточение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законодательных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требований к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открытию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фитнес-центров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-900608" y="799484"/>
            <a:ext cx="7956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9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SWOT-анализ фитнес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клуба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xmlns:lc="http://schemas.openxmlformats.org/drawingml/2006/lockedCanvas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12" y="-243408"/>
            <a:ext cx="3254212" cy="18309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157825"/>
              </p:ext>
            </p:extLst>
          </p:nvPr>
        </p:nvGraphicFramePr>
        <p:xfrm>
          <a:off x="725819" y="2204864"/>
          <a:ext cx="7992888" cy="4176462"/>
        </p:xfrm>
        <a:graphic>
          <a:graphicData uri="http://schemas.openxmlformats.org/drawingml/2006/table">
            <a:tbl>
              <a:tblPr/>
              <a:tblGrid>
                <a:gridCol w="4787531"/>
                <a:gridCol w="3205357"/>
              </a:tblGrid>
              <a:tr h="474405"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Параметр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Значение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49"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Разовые затраты из расчета на 1 месяц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150500 руб.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49"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Ежемесячные расходы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900000 руб.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49"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налоги (по упрощенной системе)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30000 руб.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49"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Чистая прибыль в месяц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167500 руб.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812"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Сроки окупаемости (первоначальные затраты / чистая прибыль)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2700000 / 167500= 16,1 мес.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49"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Срок окупаемости проекта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 год и 4 месяца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324766"/>
            <a:ext cx="8100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10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Срок окупаемости стартапа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xmlns:lc="http://schemas.openxmlformats.org/drawingml/2006/lockedCanvas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44" y="0"/>
            <a:ext cx="3254212" cy="18309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endParaRPr lang="ru-RU" sz="48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endParaRPr lang="ru-RU" sz="48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4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Благодарю </a:t>
            </a:r>
            <a:r>
              <a:rPr lang="ru-RU" sz="4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1800" kern="0" dirty="0">
              <a:solidFill>
                <a:sysClr val="windowText" lastClr="000000"/>
              </a:solidFill>
              <a:latin typeface="Calibri"/>
            </a:endParaRPr>
          </a:p>
          <a:p>
            <a:endParaRPr lang="ru-RU" dirty="0"/>
          </a:p>
        </p:txBody>
      </p:sp>
      <p:pic>
        <p:nvPicPr>
          <p:cNvPr id="3" name="Рисунок 2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xmlns:lc="http://schemas.openxmlformats.org/drawingml/2006/lockedCanvas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4664"/>
            <a:ext cx="3254212" cy="18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0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1268760"/>
            <a:ext cx="83529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Объектом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исследования выступает спрос на фитнес услуги в городе Оренбург формата фитнес у дома. </a:t>
            </a: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исследования является рынок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фитнес-индустрии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 предложенными инновационными программами для пользователей, на рынке города Оренбурга.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проекта является разработка концепции нового формата фитнес клуба с использованием приложения и пульсометра.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xmlns:lc="http://schemas.openxmlformats.org/drawingml/2006/lockedCanvas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-243408"/>
            <a:ext cx="3254212" cy="18309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10669"/>
              </p:ext>
            </p:extLst>
          </p:nvPr>
        </p:nvGraphicFramePr>
        <p:xfrm>
          <a:off x="611560" y="2348881"/>
          <a:ext cx="8064896" cy="3456383"/>
        </p:xfrm>
        <a:graphic>
          <a:graphicData uri="http://schemas.openxmlformats.org/drawingml/2006/table">
            <a:tbl>
              <a:tblPr/>
              <a:tblGrid>
                <a:gridCol w="2939784"/>
                <a:gridCol w="741451"/>
                <a:gridCol w="1053639"/>
                <a:gridCol w="1040632"/>
                <a:gridCol w="1170710"/>
                <a:gridCol w="1118680"/>
              </a:tblGrid>
              <a:tr h="113530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Параметр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Численность посещений (млн.)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349,3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183,8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274,2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289,1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372,7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Динамика (% к предыдущему году)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- 47,4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49,2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5,4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29,0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07616" y="1196752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2 - Численность посещений фитнес-занятий в России в 2020-2024 г.г. (млн.)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805264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*Источник: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BusinesStat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xmlns:lc="http://schemas.openxmlformats.org/drawingml/2006/lockedCanvas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44" y="-180384"/>
            <a:ext cx="3254212" cy="18309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16739"/>
              </p:ext>
            </p:extLst>
          </p:nvPr>
        </p:nvGraphicFramePr>
        <p:xfrm>
          <a:off x="683568" y="1772815"/>
          <a:ext cx="8136904" cy="5074677"/>
        </p:xfrm>
        <a:graphic>
          <a:graphicData uri="http://schemas.openxmlformats.org/drawingml/2006/table">
            <a:tbl>
              <a:tblPr/>
              <a:tblGrid>
                <a:gridCol w="4874344"/>
                <a:gridCol w="3262560"/>
              </a:tblGrid>
              <a:tr h="759339"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Должность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штатных единиц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6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Администратор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1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Тренер в тренажерный зал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3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Тренер аэробики и танцев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33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Тренер </a:t>
                      </a:r>
                      <a:r>
                        <a:rPr lang="ru-RU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степ-аэробики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силовых упражнений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3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Менеджер по продажам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33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Специалист ПО (специалист по </a:t>
                      </a:r>
                      <a:r>
                        <a:rPr lang="ru-RU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геймификации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3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Уборщица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3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Охранник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39027" y="1124744"/>
            <a:ext cx="8892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3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Планируемое штатное расписание фитнес клуба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xmlns:lc="http://schemas.openxmlformats.org/drawingml/2006/lockedCanvas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-151329"/>
            <a:ext cx="3254212" cy="18309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907359"/>
              </p:ext>
            </p:extLst>
          </p:nvPr>
        </p:nvGraphicFramePr>
        <p:xfrm>
          <a:off x="431540" y="2348880"/>
          <a:ext cx="8280920" cy="4104452"/>
        </p:xfrm>
        <a:graphic>
          <a:graphicData uri="http://schemas.openxmlformats.org/drawingml/2006/table">
            <a:tbl>
              <a:tblPr/>
              <a:tblGrid>
                <a:gridCol w="5190624"/>
                <a:gridCol w="3090296"/>
              </a:tblGrid>
              <a:tr h="584204"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Доля в общем объеме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31"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Более 65 лет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31"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55-64 года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31"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45-54 года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14,6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31"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35-44 года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25,8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31"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25-34 года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29,2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31"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19-24 года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13,0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31"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5-18 лет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31"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До 5 лет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-56023" y="1340768"/>
            <a:ext cx="9229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4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Возрастная структура клиентов фитнес-центров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(среднее по всем сегментам с учетом доли сегмента в структуре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фитнес-рынка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%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xmlns:lc="http://schemas.openxmlformats.org/drawingml/2006/lockedCanvas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-136230"/>
            <a:ext cx="3254212" cy="18309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546835"/>
              </p:ext>
            </p:extLst>
          </p:nvPr>
        </p:nvGraphicFramePr>
        <p:xfrm>
          <a:off x="377279" y="1772816"/>
          <a:ext cx="8424937" cy="4896544"/>
        </p:xfrm>
        <a:graphic>
          <a:graphicData uri="http://schemas.openxmlformats.org/drawingml/2006/table">
            <a:tbl>
              <a:tblPr/>
              <a:tblGrid>
                <a:gridCol w="2218521"/>
                <a:gridCol w="1565215"/>
                <a:gridCol w="1687709"/>
                <a:gridCol w="1729356"/>
                <a:gridCol w="1224136"/>
              </a:tblGrid>
              <a:tr h="996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услуги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Стоимость занятия в час в рублях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ежемесячных занятий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Заполняемость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Прибыль (руб.)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Тренажёрный зал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 человек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400000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Аэробика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 человек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180000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Степ-аэробика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 клиентов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108000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Занятия йогой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 человек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180000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Занятия по танцам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 человек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140000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Силовые тренировки в зале для фитнеса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 человек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240000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Итого планируемая выручка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1248000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27583" y="1181943"/>
            <a:ext cx="7524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5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Планируемая выручка фитнес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клуба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xmlns:lc="http://schemas.openxmlformats.org/drawingml/2006/lockedCanvas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44" y="0"/>
            <a:ext cx="3254212" cy="16436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45277"/>
              </p:ext>
            </p:extLst>
          </p:nvPr>
        </p:nvGraphicFramePr>
        <p:xfrm>
          <a:off x="467544" y="1389718"/>
          <a:ext cx="8208912" cy="5479288"/>
        </p:xfrm>
        <a:graphic>
          <a:graphicData uri="http://schemas.openxmlformats.org/drawingml/2006/table">
            <a:tbl>
              <a:tblPr/>
              <a:tblGrid>
                <a:gridCol w="1563976"/>
                <a:gridCol w="1611184"/>
                <a:gridCol w="1734449"/>
                <a:gridCol w="2053541"/>
                <a:gridCol w="1245762"/>
              </a:tblGrid>
              <a:tr h="765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работников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Способ оплаты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ЗП в рублях (с учетом налоговых и страховых взносов)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ФОТ (руб)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Администратор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Оклад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35000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70000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Тренер в тренажерном зале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Оклад +10 % от прибыли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50000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200000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Тренер по аэробике и танцам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10% от взносов по оплате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35000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35000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Тренер по занятиям йогой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10% от взносов по оплате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35000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35000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Тренер по степ-аэробике и силовым тренировкам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15% от взносов по оплате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50000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50000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СММ-менеджер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Оклад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50000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50000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Уборщица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Оклад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25000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50000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490000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11560" y="926648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6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Предполагаемая кадровая матрица фитнес клуба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xmlns:lc="http://schemas.openxmlformats.org/drawingml/2006/lockedCanvas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05" y="-315416"/>
            <a:ext cx="3254212" cy="18309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34123"/>
              </p:ext>
            </p:extLst>
          </p:nvPr>
        </p:nvGraphicFramePr>
        <p:xfrm>
          <a:off x="665312" y="1700808"/>
          <a:ext cx="8064895" cy="5063590"/>
        </p:xfrm>
        <a:graphic>
          <a:graphicData uri="http://schemas.openxmlformats.org/drawingml/2006/table">
            <a:tbl>
              <a:tblPr/>
              <a:tblGrid>
                <a:gridCol w="3948572"/>
                <a:gridCol w="4116323"/>
              </a:tblGrid>
              <a:tr h="337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Разовые затраты (руб.)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Постоянные затраты (руб.)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1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Регистрация бизнеса (10000)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1.Заработная плата (490000)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16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Оснащение клуба (стойка, шкафчики, столы, техника и т.д.) (400000)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2.Страховые взносы (30000)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8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Ремонт помещения (200000)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3.Коммунальные услуги (40000)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7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дизайна интерьера (30000)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4.Аренда помещения (300000)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8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Вывеска (20000)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5.Реклама и продвижение (20000)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7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Закупка оборудования (тренажеры, беговые дорожки и т.д.) 1000000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6.Геймификация и поддержка приложения (10000)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7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Спецодежда (100000)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Сторонние услуги (видеонаблюдение, охрана) (10000)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1760000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900000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2660000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67543" y="1124744"/>
            <a:ext cx="8460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7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Финансовый план фитнес клуба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xmlns:lc="http://schemas.openxmlformats.org/drawingml/2006/lockedCanvas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995" y="-130133"/>
            <a:ext cx="3254212" cy="18309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98180"/>
              </p:ext>
            </p:extLst>
          </p:nvPr>
        </p:nvGraphicFramePr>
        <p:xfrm>
          <a:off x="251519" y="1233244"/>
          <a:ext cx="8640962" cy="5318803"/>
        </p:xfrm>
        <a:graphic>
          <a:graphicData uri="http://schemas.openxmlformats.org/drawingml/2006/table">
            <a:tbl>
              <a:tblPr/>
              <a:tblGrid>
                <a:gridCol w="2331789"/>
                <a:gridCol w="1548739"/>
                <a:gridCol w="2330876"/>
                <a:gridCol w="2429558"/>
              </a:tblGrid>
              <a:tr h="313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Риск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Вероятность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Последствия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Меры предотвращения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75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Инфляция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доходов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Страхование бизнеса, запас ресурсов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27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Падение интереса к занятиям в фитнес-центре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Снижение спроса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Постоянное расширение клиентской аудитории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713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Нормативно-правовые изменения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Переоформление документов, временная остановка работы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Проверка документации, консультация специалиста (юриста)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27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Рост конкуренции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Снижение прибыли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Улучшение качества сервиса. Введение новых видов услуг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878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Поломка оборудования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Сокращение потребительского спроса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Регулярный технический осмотр и контроль состояния оборудования и инвентаря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878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Неквалифицированный персонал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Снижение качества предоставляемых услуг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регулярных мастер-классов и семинаров для обучения сотрудников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75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Неудачная локация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Падение доходов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Предварительные исследования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713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Устаревшее оборудование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Снижение конкурентоспособности, падение качества услуг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Обновление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-981496" y="771579"/>
            <a:ext cx="8460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8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Анализ рисков для фитнес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клуба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xmlns:lc="http://schemas.openxmlformats.org/drawingml/2006/lockedCanvas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10" y="-315416"/>
            <a:ext cx="3254212" cy="18309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744</Words>
  <Application>Microsoft Office PowerPoint</Application>
  <PresentationFormat>Экран (4:3)</PresentationFormat>
  <Paragraphs>261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38</cp:revision>
  <dcterms:created xsi:type="dcterms:W3CDTF">2020-04-08T09:39:31Z</dcterms:created>
  <dcterms:modified xsi:type="dcterms:W3CDTF">2025-06-16T08:36:58Z</dcterms:modified>
</cp:coreProperties>
</file>