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65" r:id="rId2"/>
    <p:sldId id="357" r:id="rId3"/>
    <p:sldId id="358" r:id="rId4"/>
    <p:sldId id="347" r:id="rId5"/>
    <p:sldId id="364" r:id="rId6"/>
    <p:sldId id="360" r:id="rId7"/>
    <p:sldId id="361" r:id="rId8"/>
    <p:sldId id="367" r:id="rId9"/>
    <p:sldId id="346" r:id="rId10"/>
    <p:sldId id="342" r:id="rId11"/>
    <p:sldId id="339" r:id="rId12"/>
    <p:sldId id="363" r:id="rId13"/>
    <p:sldId id="35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0" autoAdjust="0"/>
    <p:restoredTop sz="94190" autoAdjust="0"/>
  </p:normalViewPr>
  <p:slideViewPr>
    <p:cSldViewPr snapToGrid="0">
      <p:cViewPr varScale="1">
        <p:scale>
          <a:sx n="75" d="100"/>
          <a:sy n="75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C9F8A-7552-4683-847D-18A732ACDEE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4495E-2C8B-4815-B58B-52E047134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356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4495E-2C8B-4815-B58B-52E0471348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44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4495E-2C8B-4815-B58B-52E04713487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731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4495E-2C8B-4815-B58B-52E04713487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36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4495E-2C8B-4815-B58B-52E04713487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516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4495E-2C8B-4815-B58B-52E04713487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771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4495E-2C8B-4815-B58B-52E04713487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81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B02B8-27B3-4516-9AFC-D71F981A0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F09AFB-38B7-4B24-BB58-8101201F96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D0E1D7-44BC-474A-8C3B-ADEADE3A4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684F30-C595-409A-8B2B-7FC13C4AE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CFAE60-27B6-4556-BD66-AD51FE419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53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96C46-1AA2-458C-A7B2-D7C4D6D8C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AA3826-160D-4EDB-A9BD-CA10C1BFE7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4B4398-27DF-4977-BA74-F240B041E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87A5F9-4FEB-4D64-AAC3-16F8B6515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C86A94-518F-4C3F-8A06-3B9FAD474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34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74CA8C-1065-46E0-BABE-1A35013ACF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1EF711-ABA4-40F7-87CD-13B109ABB4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C83605-4FEF-4AAD-8B10-A3073BAF6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EE30C9-9195-4454-87F9-E32D98EAD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77FC76-4EC3-4A5C-AEF9-97F455C9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780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16E3D-5D47-409E-B72B-0A1A91F13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F8C05-B510-413B-86D3-C61F22E66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C289D2-0A7A-4546-B228-0F98972B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994BF6-1E34-48F7-B8F2-12BF4DEA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51A873-734D-464F-BACA-50C7604C5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2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178E4C-81A1-4D1A-8A3D-4DE1815A8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6CA897-C607-4C31-97E7-F0D9358FB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77330B-60E7-48B5-B2B2-BFE34383B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71C722-DFE2-49F5-BA79-EE1F2AC0D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FFCC83-84A4-4C8C-94EC-33B94A389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778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CF9A2-AA2B-4E83-BBFC-AF5AC28C0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9A29BC-75F2-4E8B-8169-8583FD38D0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1AA722-7492-497B-998E-08E3786D1A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FF55F2-BAA6-431B-9364-DA9D10F72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48412B-93C0-4679-A4AE-D979AEEC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34072D-A388-4552-9BE2-E2CA1CD6F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031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8E442-20CD-43B3-AD8E-202D60E8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717BED-082C-4983-8917-FCDED8F5E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E66D87-5931-48D3-B582-0C88CC366F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1D1C17-F262-4E3D-9A0B-7635AD6910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3D67E3-52BB-4E0A-92D1-BFED256D4E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E9BC95F-A420-4BA8-A14F-81B92D3E6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61C4E5-D2D5-45A2-B412-B0C4F1AE7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38828A0-2C18-4140-92E4-1E9B403D4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89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3FD2A-3233-46A1-ACF1-CFABA9F7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700F96-4743-4574-B904-2B1A67A52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E733F65-0CF9-4D48-A790-260B85168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9ED99DC-86ED-4310-A4E2-6D796197B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26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828DEA7-B429-4E9F-96B5-27E0D677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7B8CDAD-77AC-44D8-837A-9B92D43CF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77B7BB6-9FEB-4C35-9DD4-0A833F7FE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493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1893C4-0283-4080-804F-0C39774F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F880A0-260F-4973-90E7-14AA2D86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E36F51-6EBA-4B10-9A17-DCA47A9E7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A825C7-8E82-4BFE-82FE-28895AC6A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8A95D-0BA3-469E-983E-F760FA03C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5AF5DD-906B-4E36-81E3-B65D1308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85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DCB3C1-EB57-4586-B695-B721DD09B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6EF63F0-D1F4-4B5B-B115-BE82793BF3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6328B6-A8AB-4560-9926-A0346B9D1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361719-B824-4E83-93C7-B9629C209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C5295B-78E9-46FA-BAA9-87333D05A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D4B70-2A68-404E-BB6D-464C72067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281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73439-8711-4DED-803F-08036E4F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EEFE6E-1AFE-4350-81F6-60BC8D2E8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C4AEAC-E912-4539-BAE8-D79F7F55C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37A73-48E5-409D-BEBC-ACC004579F33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0C78CD-A432-42E5-ABEA-B72357BF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962904-2F0A-46D9-A89C-3B3748667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E9110-2255-409F-888B-BCCF15EF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108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78E552-FD9D-B54E-1B32-FCD2C34CEF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20" t="13421" r="9342" b="22426"/>
          <a:stretch>
            <a:fillRect/>
          </a:stretch>
        </p:blipFill>
        <p:spPr>
          <a:xfrm>
            <a:off x="-58057" y="0"/>
            <a:ext cx="12435841" cy="686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19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B77046-A627-4CBF-8600-B119A4647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57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DB486231-700A-4FAB-951E-7A4BF2146FA0}"/>
              </a:ext>
            </a:extLst>
          </p:cNvPr>
          <p:cNvGrpSpPr/>
          <p:nvPr/>
        </p:nvGrpSpPr>
        <p:grpSpPr>
          <a:xfrm>
            <a:off x="6096000" y="2154586"/>
            <a:ext cx="5228167" cy="4415367"/>
            <a:chOff x="4746688" y="1185633"/>
            <a:chExt cx="3921125" cy="331152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125DFC53-665E-48C0-AFB6-6184546A12BE}"/>
                </a:ext>
              </a:extLst>
            </p:cNvPr>
            <p:cNvSpPr/>
            <p:nvPr/>
          </p:nvSpPr>
          <p:spPr>
            <a:xfrm>
              <a:off x="4746688" y="1185633"/>
              <a:ext cx="3921125" cy="3311525"/>
            </a:xfrm>
            <a:custGeom>
              <a:avLst/>
              <a:gdLst/>
              <a:ahLst/>
              <a:cxnLst/>
              <a:rect l="l" t="t" r="r" b="b"/>
              <a:pathLst>
                <a:path w="3921125" h="3311525">
                  <a:moveTo>
                    <a:pt x="3921010" y="3306026"/>
                  </a:moveTo>
                  <a:lnTo>
                    <a:pt x="0" y="3306026"/>
                  </a:lnTo>
                  <a:lnTo>
                    <a:pt x="0" y="3311398"/>
                  </a:lnTo>
                  <a:lnTo>
                    <a:pt x="3921010" y="3311398"/>
                  </a:lnTo>
                  <a:lnTo>
                    <a:pt x="3921010" y="3306026"/>
                  </a:lnTo>
                  <a:close/>
                </a:path>
                <a:path w="3921125" h="3311525">
                  <a:moveTo>
                    <a:pt x="3921010" y="0"/>
                  </a:moveTo>
                  <a:lnTo>
                    <a:pt x="0" y="0"/>
                  </a:lnTo>
                  <a:lnTo>
                    <a:pt x="0" y="3272726"/>
                  </a:lnTo>
                  <a:lnTo>
                    <a:pt x="3921010" y="3272726"/>
                  </a:lnTo>
                  <a:lnTo>
                    <a:pt x="3921010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EFE94C76-AC5C-401B-B03E-924133E0CD9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46699" y="4458352"/>
              <a:ext cx="3920999" cy="33299"/>
            </a:xfrm>
            <a:prstGeom prst="rect">
              <a:avLst/>
            </a:prstGeom>
          </p:spPr>
        </p:pic>
      </p:grpSp>
      <p:grpSp>
        <p:nvGrpSpPr>
          <p:cNvPr id="5" name="object 14">
            <a:extLst>
              <a:ext uri="{FF2B5EF4-FFF2-40B4-BE49-F238E27FC236}">
                <a16:creationId xmlns:a16="http://schemas.microsoft.com/office/drawing/2014/main" id="{B842FA12-8FBE-4CCA-926D-B23CB710A22C}"/>
              </a:ext>
            </a:extLst>
          </p:cNvPr>
          <p:cNvGrpSpPr/>
          <p:nvPr/>
        </p:nvGrpSpPr>
        <p:grpSpPr>
          <a:xfrm>
            <a:off x="541114" y="2167903"/>
            <a:ext cx="5228167" cy="4415367"/>
            <a:chOff x="555688" y="1185582"/>
            <a:chExt cx="3921125" cy="3311525"/>
          </a:xfrm>
        </p:grpSpPr>
        <p:sp>
          <p:nvSpPr>
            <p:cNvPr id="6" name="object 15">
              <a:extLst>
                <a:ext uri="{FF2B5EF4-FFF2-40B4-BE49-F238E27FC236}">
                  <a16:creationId xmlns:a16="http://schemas.microsoft.com/office/drawing/2014/main" id="{3F9F9B97-3914-4DF7-8554-A546D924A077}"/>
                </a:ext>
              </a:extLst>
            </p:cNvPr>
            <p:cNvSpPr/>
            <p:nvPr/>
          </p:nvSpPr>
          <p:spPr>
            <a:xfrm>
              <a:off x="555688" y="1185582"/>
              <a:ext cx="3921125" cy="3311525"/>
            </a:xfrm>
            <a:custGeom>
              <a:avLst/>
              <a:gdLst/>
              <a:ahLst/>
              <a:cxnLst/>
              <a:rect l="l" t="t" r="r" b="b"/>
              <a:pathLst>
                <a:path w="3921125" h="3311525">
                  <a:moveTo>
                    <a:pt x="3921010" y="3306076"/>
                  </a:moveTo>
                  <a:lnTo>
                    <a:pt x="0" y="3306076"/>
                  </a:lnTo>
                  <a:lnTo>
                    <a:pt x="0" y="3311398"/>
                  </a:lnTo>
                  <a:lnTo>
                    <a:pt x="3921010" y="3311398"/>
                  </a:lnTo>
                  <a:lnTo>
                    <a:pt x="3921010" y="3306076"/>
                  </a:lnTo>
                  <a:close/>
                </a:path>
                <a:path w="3921125" h="3311525">
                  <a:moveTo>
                    <a:pt x="3921010" y="0"/>
                  </a:moveTo>
                  <a:lnTo>
                    <a:pt x="0" y="0"/>
                  </a:lnTo>
                  <a:lnTo>
                    <a:pt x="0" y="3272777"/>
                  </a:lnTo>
                  <a:lnTo>
                    <a:pt x="3921010" y="3272777"/>
                  </a:lnTo>
                  <a:lnTo>
                    <a:pt x="3921010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 sz="2400" dirty="0"/>
            </a:p>
          </p:txBody>
        </p:sp>
        <p:pic>
          <p:nvPicPr>
            <p:cNvPr id="7" name="object 16">
              <a:extLst>
                <a:ext uri="{FF2B5EF4-FFF2-40B4-BE49-F238E27FC236}">
                  <a16:creationId xmlns:a16="http://schemas.microsoft.com/office/drawing/2014/main" id="{BADDC6DC-AFE0-451E-8BC6-D60A8BDF6E8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5700" y="4458352"/>
              <a:ext cx="3920999" cy="33299"/>
            </a:xfrm>
            <a:prstGeom prst="rect">
              <a:avLst/>
            </a:prstGeom>
          </p:spPr>
        </p:pic>
      </p:grpSp>
      <p:sp>
        <p:nvSpPr>
          <p:cNvPr id="8" name="object 17">
            <a:extLst>
              <a:ext uri="{FF2B5EF4-FFF2-40B4-BE49-F238E27FC236}">
                <a16:creationId xmlns:a16="http://schemas.microsoft.com/office/drawing/2014/main" id="{01FF4F82-3939-453D-86BF-30AC08D6F826}"/>
              </a:ext>
            </a:extLst>
          </p:cNvPr>
          <p:cNvSpPr txBox="1"/>
          <p:nvPr/>
        </p:nvSpPr>
        <p:spPr>
          <a:xfrm>
            <a:off x="605381" y="1750324"/>
            <a:ext cx="1322492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2400" b="1" spc="-67" dirty="0">
                <a:solidFill>
                  <a:srgbClr val="251FC0"/>
                </a:solidFill>
                <a:latin typeface="Montserrat SemiBold" panose="00000700000000000000" pitchFamily="2" charset="-52"/>
                <a:cs typeface="Tahoma"/>
              </a:rPr>
              <a:t>Объём</a:t>
            </a:r>
            <a:endParaRPr sz="2400" dirty="0">
              <a:solidFill>
                <a:srgbClr val="251FC0"/>
              </a:solidFill>
              <a:latin typeface="Montserrat SemiBold" panose="00000700000000000000" pitchFamily="2" charset="-52"/>
              <a:cs typeface="Tahoma"/>
            </a:endParaRPr>
          </a:p>
        </p:txBody>
      </p:sp>
      <p:sp>
        <p:nvSpPr>
          <p:cNvPr id="9" name="object 20">
            <a:extLst>
              <a:ext uri="{FF2B5EF4-FFF2-40B4-BE49-F238E27FC236}">
                <a16:creationId xmlns:a16="http://schemas.microsoft.com/office/drawing/2014/main" id="{56097B3A-5ED2-4AD1-B447-AA12FCBAC805}"/>
              </a:ext>
            </a:extLst>
          </p:cNvPr>
          <p:cNvSpPr txBox="1"/>
          <p:nvPr/>
        </p:nvSpPr>
        <p:spPr>
          <a:xfrm>
            <a:off x="1019849" y="2513012"/>
            <a:ext cx="1119292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lang="en-US" sz="3200" b="1" spc="25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PAM</a:t>
            </a:r>
            <a:endParaRPr sz="3200" dirty="0">
              <a:solidFill>
                <a:schemeClr val="bg1"/>
              </a:solidFill>
              <a:latin typeface="Montserrat SemiBold" panose="00000700000000000000" pitchFamily="2" charset="-52"/>
              <a:cs typeface="Tahoma"/>
            </a:endParaRPr>
          </a:p>
        </p:txBody>
      </p:sp>
      <p:sp>
        <p:nvSpPr>
          <p:cNvPr id="10" name="object 26">
            <a:extLst>
              <a:ext uri="{FF2B5EF4-FFF2-40B4-BE49-F238E27FC236}">
                <a16:creationId xmlns:a16="http://schemas.microsoft.com/office/drawing/2014/main" id="{F766D0A1-67CB-4078-84DB-8B310483D74F}"/>
              </a:ext>
            </a:extLst>
          </p:cNvPr>
          <p:cNvSpPr txBox="1"/>
          <p:nvPr/>
        </p:nvSpPr>
        <p:spPr>
          <a:xfrm>
            <a:off x="2645449" y="2664734"/>
            <a:ext cx="2776219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lang="ru-RU" sz="1600" b="1" spc="15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10</a:t>
            </a:r>
            <a:r>
              <a:rPr lang="ru-RU" sz="1600" b="1" spc="11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000</a:t>
            </a:r>
            <a:r>
              <a:rPr lang="ru-RU" sz="1600" b="1" spc="10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600" b="1" spc="26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000</a:t>
            </a:r>
            <a:r>
              <a:rPr lang="ru-RU" sz="1600" b="1" spc="11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600" b="1" spc="229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000</a:t>
            </a:r>
            <a:r>
              <a:rPr lang="en-US" sz="1600" b="1" spc="229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600" b="1" spc="229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руб</a:t>
            </a:r>
            <a:endParaRPr sz="1400" dirty="0">
              <a:solidFill>
                <a:schemeClr val="bg1"/>
              </a:solidFill>
              <a:latin typeface="Montserrat SemiBold" panose="00000700000000000000" pitchFamily="2" charset="-52"/>
              <a:cs typeface="Tahoma"/>
            </a:endParaRPr>
          </a:p>
        </p:txBody>
      </p:sp>
      <p:sp>
        <p:nvSpPr>
          <p:cNvPr id="11" name="object 27">
            <a:extLst>
              <a:ext uri="{FF2B5EF4-FFF2-40B4-BE49-F238E27FC236}">
                <a16:creationId xmlns:a16="http://schemas.microsoft.com/office/drawing/2014/main" id="{9F24C02F-8016-402D-9608-C2FBCD2D9BB2}"/>
              </a:ext>
            </a:extLst>
          </p:cNvPr>
          <p:cNvSpPr txBox="1"/>
          <p:nvPr/>
        </p:nvSpPr>
        <p:spPr>
          <a:xfrm>
            <a:off x="1019834" y="4612746"/>
            <a:ext cx="1207432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lang="en-US" sz="3200" b="1" spc="25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SAM</a:t>
            </a:r>
            <a:endParaRPr lang="en-US" sz="3200" dirty="0">
              <a:solidFill>
                <a:schemeClr val="bg1"/>
              </a:solidFill>
              <a:latin typeface="Montserrat SemiBold" panose="00000700000000000000" pitchFamily="2" charset="-52"/>
              <a:cs typeface="Tahoma"/>
            </a:endParaRPr>
          </a:p>
        </p:txBody>
      </p:sp>
      <p:sp>
        <p:nvSpPr>
          <p:cNvPr id="12" name="object 28">
            <a:extLst>
              <a:ext uri="{FF2B5EF4-FFF2-40B4-BE49-F238E27FC236}">
                <a16:creationId xmlns:a16="http://schemas.microsoft.com/office/drawing/2014/main" id="{9DDC051A-4D96-4AF9-86E6-CBCA64D5AA8F}"/>
              </a:ext>
            </a:extLst>
          </p:cNvPr>
          <p:cNvSpPr txBox="1"/>
          <p:nvPr/>
        </p:nvSpPr>
        <p:spPr>
          <a:xfrm>
            <a:off x="2614320" y="4767497"/>
            <a:ext cx="2499360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lang="ru-RU" sz="1600" b="1" spc="21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1 500</a:t>
            </a:r>
            <a:r>
              <a:rPr lang="ru-RU" sz="1600" b="1" spc="10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600" b="1" spc="27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000</a:t>
            </a:r>
            <a:r>
              <a:rPr lang="ru-RU" sz="1600" b="1" spc="114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600" b="1" spc="28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000 </a:t>
            </a:r>
            <a:r>
              <a:rPr lang="ru-RU" sz="1600" b="1" spc="229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руб</a:t>
            </a:r>
            <a:endParaRPr lang="ru-RU" sz="1400" dirty="0">
              <a:solidFill>
                <a:schemeClr val="bg1"/>
              </a:solidFill>
              <a:latin typeface="Montserrat SemiBold" panose="00000700000000000000" pitchFamily="2" charset="-52"/>
              <a:cs typeface="Tahoma"/>
            </a:endParaRPr>
          </a:p>
        </p:txBody>
      </p:sp>
      <p:sp>
        <p:nvSpPr>
          <p:cNvPr id="13" name="object 29">
            <a:extLst>
              <a:ext uri="{FF2B5EF4-FFF2-40B4-BE49-F238E27FC236}">
                <a16:creationId xmlns:a16="http://schemas.microsoft.com/office/drawing/2014/main" id="{25AEF195-84AE-4917-AFDD-DADE4E964FDA}"/>
              </a:ext>
            </a:extLst>
          </p:cNvPr>
          <p:cNvSpPr txBox="1"/>
          <p:nvPr/>
        </p:nvSpPr>
        <p:spPr>
          <a:xfrm>
            <a:off x="1019849" y="3562879"/>
            <a:ext cx="1119292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lang="en-US" sz="3200" b="1" spc="25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TAM</a:t>
            </a:r>
            <a:endParaRPr lang="en-US" sz="3200" dirty="0">
              <a:solidFill>
                <a:schemeClr val="bg1"/>
              </a:solidFill>
              <a:latin typeface="Montserrat SemiBold" panose="00000700000000000000" pitchFamily="2" charset="-52"/>
              <a:cs typeface="Tahoma"/>
            </a:endParaRPr>
          </a:p>
        </p:txBody>
      </p:sp>
      <p:sp>
        <p:nvSpPr>
          <p:cNvPr id="14" name="object 30">
            <a:extLst>
              <a:ext uri="{FF2B5EF4-FFF2-40B4-BE49-F238E27FC236}">
                <a16:creationId xmlns:a16="http://schemas.microsoft.com/office/drawing/2014/main" id="{5C0F43CA-61FE-47BB-8A31-114856239C7D}"/>
              </a:ext>
            </a:extLst>
          </p:cNvPr>
          <p:cNvSpPr txBox="1"/>
          <p:nvPr/>
        </p:nvSpPr>
        <p:spPr>
          <a:xfrm>
            <a:off x="2648187" y="3740446"/>
            <a:ext cx="2465493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lang="ru-RU" sz="1600" b="1" spc="14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6 50</a:t>
            </a:r>
            <a:r>
              <a:rPr lang="ru-RU" sz="1600" b="1" spc="21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</a:t>
            </a:r>
            <a:r>
              <a:rPr lang="ru-RU" sz="1600" b="1" spc="10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600" b="1" spc="27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000</a:t>
            </a:r>
            <a:r>
              <a:rPr lang="ru-RU" sz="1600" b="1" spc="114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600" b="1" spc="28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000 </a:t>
            </a:r>
            <a:r>
              <a:rPr lang="ru-RU" sz="1600" b="1" spc="229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руб</a:t>
            </a:r>
            <a:endParaRPr lang="ru-RU" sz="1400" dirty="0">
              <a:solidFill>
                <a:schemeClr val="bg1"/>
              </a:solidFill>
              <a:latin typeface="Montserrat SemiBold" panose="00000700000000000000" pitchFamily="2" charset="-52"/>
              <a:cs typeface="Tahoma"/>
            </a:endParaRPr>
          </a:p>
        </p:txBody>
      </p:sp>
      <p:sp>
        <p:nvSpPr>
          <p:cNvPr id="15" name="object 31">
            <a:extLst>
              <a:ext uri="{FF2B5EF4-FFF2-40B4-BE49-F238E27FC236}">
                <a16:creationId xmlns:a16="http://schemas.microsoft.com/office/drawing/2014/main" id="{7A2526C1-3F68-42BE-8A31-9EAAB313B135}"/>
              </a:ext>
            </a:extLst>
          </p:cNvPr>
          <p:cNvSpPr txBox="1"/>
          <p:nvPr/>
        </p:nvSpPr>
        <p:spPr>
          <a:xfrm>
            <a:off x="1019850" y="5662612"/>
            <a:ext cx="1169614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lang="en-US" sz="3200" b="1" spc="25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SOM</a:t>
            </a:r>
            <a:endParaRPr lang="en-US" sz="3200" dirty="0">
              <a:solidFill>
                <a:schemeClr val="bg1"/>
              </a:solidFill>
              <a:latin typeface="Montserrat SemiBold" panose="00000700000000000000" pitchFamily="2" charset="-52"/>
              <a:cs typeface="Tahoma"/>
            </a:endParaRPr>
          </a:p>
        </p:txBody>
      </p:sp>
      <p:sp>
        <p:nvSpPr>
          <p:cNvPr id="16" name="object 32">
            <a:extLst>
              <a:ext uri="{FF2B5EF4-FFF2-40B4-BE49-F238E27FC236}">
                <a16:creationId xmlns:a16="http://schemas.microsoft.com/office/drawing/2014/main" id="{11E7C180-485E-4FC4-A416-23CF19CF87AB}"/>
              </a:ext>
            </a:extLst>
          </p:cNvPr>
          <p:cNvSpPr txBox="1"/>
          <p:nvPr/>
        </p:nvSpPr>
        <p:spPr>
          <a:xfrm>
            <a:off x="2645449" y="5753801"/>
            <a:ext cx="2667847" cy="23254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lang="ru-RU" sz="1400" b="1" spc="14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150 00</a:t>
            </a:r>
            <a:r>
              <a:rPr lang="ru-RU" sz="1400" b="1" spc="27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</a:t>
            </a:r>
            <a:r>
              <a:rPr lang="ru-RU" sz="1400" b="1" spc="114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400" b="1" spc="28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000 </a:t>
            </a:r>
            <a:r>
              <a:rPr lang="ru-RU" sz="1400" b="1" spc="229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руб</a:t>
            </a:r>
            <a:endParaRPr lang="ru-RU" sz="1200" dirty="0">
              <a:solidFill>
                <a:schemeClr val="bg1"/>
              </a:solidFill>
              <a:latin typeface="Montserrat SemiBold" panose="00000700000000000000" pitchFamily="2" charset="-52"/>
              <a:cs typeface="Tahoma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D5B9CB8-A5ED-453F-9530-4916530AAC7D}"/>
              </a:ext>
            </a:extLst>
          </p:cNvPr>
          <p:cNvSpPr/>
          <p:nvPr/>
        </p:nvSpPr>
        <p:spPr>
          <a:xfrm>
            <a:off x="540961" y="6524234"/>
            <a:ext cx="5227999" cy="59036"/>
          </a:xfrm>
          <a:prstGeom prst="rect">
            <a:avLst/>
          </a:prstGeom>
          <a:solidFill>
            <a:srgbClr val="251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FC73277-F75C-4E78-A121-797D6DC4630D}"/>
              </a:ext>
            </a:extLst>
          </p:cNvPr>
          <p:cNvSpPr/>
          <p:nvPr/>
        </p:nvSpPr>
        <p:spPr>
          <a:xfrm>
            <a:off x="6096015" y="6517550"/>
            <a:ext cx="5227999" cy="64835"/>
          </a:xfrm>
          <a:prstGeom prst="rect">
            <a:avLst/>
          </a:prstGeom>
          <a:solidFill>
            <a:srgbClr val="251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37AD30A-A2F4-46D1-B37D-C4CAFE34C70C}"/>
              </a:ext>
            </a:extLst>
          </p:cNvPr>
          <p:cNvCxnSpPr>
            <a:cxnSpLocks/>
          </p:cNvCxnSpPr>
          <p:nvPr/>
        </p:nvCxnSpPr>
        <p:spPr>
          <a:xfrm flipH="1">
            <a:off x="880593" y="6271050"/>
            <a:ext cx="4617958" cy="0"/>
          </a:xfrm>
          <a:prstGeom prst="line">
            <a:avLst/>
          </a:prstGeom>
          <a:ln w="25400">
            <a:solidFill>
              <a:srgbClr val="251F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614EBBF-844B-48ED-A45A-4F33557FCC8F}"/>
              </a:ext>
            </a:extLst>
          </p:cNvPr>
          <p:cNvCxnSpPr>
            <a:cxnSpLocks/>
          </p:cNvCxnSpPr>
          <p:nvPr/>
        </p:nvCxnSpPr>
        <p:spPr>
          <a:xfrm flipH="1">
            <a:off x="880593" y="5221258"/>
            <a:ext cx="4617958" cy="0"/>
          </a:xfrm>
          <a:prstGeom prst="line">
            <a:avLst/>
          </a:prstGeom>
          <a:ln w="25400">
            <a:solidFill>
              <a:srgbClr val="251F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2292172-9ED5-48DB-9A4F-5EF8C0C3E810}"/>
              </a:ext>
            </a:extLst>
          </p:cNvPr>
          <p:cNvCxnSpPr>
            <a:cxnSpLocks/>
          </p:cNvCxnSpPr>
          <p:nvPr/>
        </p:nvCxnSpPr>
        <p:spPr>
          <a:xfrm flipH="1">
            <a:off x="880593" y="4171467"/>
            <a:ext cx="4617958" cy="0"/>
          </a:xfrm>
          <a:prstGeom prst="line">
            <a:avLst/>
          </a:prstGeom>
          <a:ln w="25400">
            <a:solidFill>
              <a:srgbClr val="251F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7AC9BAD-B428-40A3-B4ED-ACD90D49C8C4}"/>
              </a:ext>
            </a:extLst>
          </p:cNvPr>
          <p:cNvCxnSpPr>
            <a:cxnSpLocks/>
          </p:cNvCxnSpPr>
          <p:nvPr/>
        </p:nvCxnSpPr>
        <p:spPr>
          <a:xfrm flipH="1">
            <a:off x="880593" y="3130067"/>
            <a:ext cx="4617958" cy="0"/>
          </a:xfrm>
          <a:prstGeom prst="line">
            <a:avLst/>
          </a:prstGeom>
          <a:ln w="25400">
            <a:solidFill>
              <a:srgbClr val="251F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ject 6">
            <a:extLst>
              <a:ext uri="{FF2B5EF4-FFF2-40B4-BE49-F238E27FC236}">
                <a16:creationId xmlns:a16="http://schemas.microsoft.com/office/drawing/2014/main" id="{AE9F3A4C-A830-40FE-855D-E4637C7F61D3}"/>
              </a:ext>
            </a:extLst>
          </p:cNvPr>
          <p:cNvSpPr txBox="1"/>
          <p:nvPr/>
        </p:nvSpPr>
        <p:spPr>
          <a:xfrm>
            <a:off x="8580503" y="4381046"/>
            <a:ext cx="190437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13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5</a:t>
            </a:r>
            <a:r>
              <a:rPr lang="ru-RU" sz="1800" b="1" spc="13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</a:t>
            </a:r>
            <a:r>
              <a:rPr sz="1800" b="1" spc="-6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sz="1800" b="1" spc="140" dirty="0" err="1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млн</a:t>
            </a:r>
            <a:endParaRPr sz="1800" dirty="0">
              <a:solidFill>
                <a:schemeClr val="bg1"/>
              </a:solidFill>
              <a:latin typeface="Montserrat SemiBold" panose="00000700000000000000" pitchFamily="2" charset="-52"/>
              <a:cs typeface="Calibri"/>
            </a:endParaRPr>
          </a:p>
        </p:txBody>
      </p:sp>
      <p:sp>
        <p:nvSpPr>
          <p:cNvPr id="24" name="object 8">
            <a:extLst>
              <a:ext uri="{FF2B5EF4-FFF2-40B4-BE49-F238E27FC236}">
                <a16:creationId xmlns:a16="http://schemas.microsoft.com/office/drawing/2014/main" id="{C86315BC-7925-440E-9200-197DA6FA443F}"/>
              </a:ext>
            </a:extLst>
          </p:cNvPr>
          <p:cNvSpPr txBox="1"/>
          <p:nvPr/>
        </p:nvSpPr>
        <p:spPr>
          <a:xfrm>
            <a:off x="8681025" y="2526314"/>
            <a:ext cx="1813560" cy="86754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lang="ru-RU" sz="1800" b="1" u="sng" spc="1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Montserrat SemiBold" panose="00000700000000000000" pitchFamily="2" charset="-52"/>
                <a:cs typeface="Calibri"/>
              </a:rPr>
              <a:t>2024</a:t>
            </a: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endParaRPr sz="1800" dirty="0">
              <a:solidFill>
                <a:schemeClr val="bg1"/>
              </a:solidFill>
              <a:latin typeface="Montserrat SemiBold" panose="00000700000000000000" pitchFamily="2" charset="-52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1FE620-CCF6-4031-9F5A-63A655FAD782}"/>
              </a:ext>
            </a:extLst>
          </p:cNvPr>
          <p:cNvSpPr txBox="1"/>
          <p:nvPr/>
        </p:nvSpPr>
        <p:spPr>
          <a:xfrm>
            <a:off x="8449029" y="3354144"/>
            <a:ext cx="1544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055">
              <a:lnSpc>
                <a:spcPct val="100000"/>
              </a:lnSpc>
              <a:spcBef>
                <a:spcPts val="1150"/>
              </a:spcBef>
            </a:pPr>
            <a:r>
              <a:rPr lang="ru-RU" sz="1800" b="1" spc="14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350</a:t>
            </a:r>
            <a:r>
              <a:rPr lang="ru-RU" sz="1800" b="1" spc="-4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800" b="1" spc="21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000</a:t>
            </a:r>
            <a:endParaRPr lang="ru-RU" sz="1800" dirty="0">
              <a:solidFill>
                <a:schemeClr val="bg1"/>
              </a:solidFill>
              <a:latin typeface="Montserrat SemiBold" panose="00000700000000000000" pitchFamily="2" charset="-52"/>
              <a:cs typeface="Calibri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FF09FBC-6CDB-4C7F-AA92-1909FC828CB8}"/>
              </a:ext>
            </a:extLst>
          </p:cNvPr>
          <p:cNvCxnSpPr>
            <a:cxnSpLocks/>
          </p:cNvCxnSpPr>
          <p:nvPr/>
        </p:nvCxnSpPr>
        <p:spPr>
          <a:xfrm flipV="1">
            <a:off x="9803858" y="2742599"/>
            <a:ext cx="0" cy="3560484"/>
          </a:xfrm>
          <a:prstGeom prst="line">
            <a:avLst/>
          </a:prstGeom>
          <a:ln w="25400">
            <a:solidFill>
              <a:srgbClr val="251F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D7392F2-EADA-47A3-8216-AEC1A04B763E}"/>
              </a:ext>
            </a:extLst>
          </p:cNvPr>
          <p:cNvSpPr txBox="1"/>
          <p:nvPr/>
        </p:nvSpPr>
        <p:spPr>
          <a:xfrm>
            <a:off x="6125376" y="3238864"/>
            <a:ext cx="1754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055">
              <a:lnSpc>
                <a:spcPct val="100000"/>
              </a:lnSpc>
            </a:pPr>
            <a:r>
              <a:rPr lang="ru-RU" sz="1800" b="1" spc="17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Тренеров</a:t>
            </a:r>
            <a:r>
              <a:rPr lang="ru-RU" sz="1800" b="1" spc="-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</a:p>
          <a:p>
            <a:pPr marL="59055">
              <a:lnSpc>
                <a:spcPct val="100000"/>
              </a:lnSpc>
            </a:pPr>
            <a:r>
              <a:rPr lang="ru-RU" sz="1800" b="1" spc="229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в</a:t>
            </a:r>
            <a:r>
              <a:rPr lang="ru-RU" sz="1800" b="1" spc="-5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lang="ru-RU" sz="1800" b="1" spc="29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РФ</a:t>
            </a:r>
            <a:endParaRPr lang="ru-RU" sz="1800" dirty="0">
              <a:solidFill>
                <a:schemeClr val="bg1"/>
              </a:solidFill>
              <a:latin typeface="Montserrat SemiBold" panose="00000700000000000000" pitchFamily="2" charset="-52"/>
              <a:cs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0E85BB-3A27-4F54-8DF3-6E1F231091AE}"/>
              </a:ext>
            </a:extLst>
          </p:cNvPr>
          <p:cNvSpPr txBox="1"/>
          <p:nvPr/>
        </p:nvSpPr>
        <p:spPr>
          <a:xfrm>
            <a:off x="6096000" y="4327383"/>
            <a:ext cx="22340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16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Спортсменов</a:t>
            </a:r>
            <a:endParaRPr lang="ru-RU" dirty="0"/>
          </a:p>
        </p:txBody>
      </p:sp>
      <p:sp>
        <p:nvSpPr>
          <p:cNvPr id="29" name="object 7">
            <a:extLst>
              <a:ext uri="{FF2B5EF4-FFF2-40B4-BE49-F238E27FC236}">
                <a16:creationId xmlns:a16="http://schemas.microsoft.com/office/drawing/2014/main" id="{2F1FBBB9-3CD9-47E7-BC9B-FCF8BFDD421A}"/>
              </a:ext>
            </a:extLst>
          </p:cNvPr>
          <p:cNvSpPr txBox="1"/>
          <p:nvPr/>
        </p:nvSpPr>
        <p:spPr>
          <a:xfrm>
            <a:off x="8569948" y="5413158"/>
            <a:ext cx="119608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2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+</a:t>
            </a:r>
            <a:r>
              <a:rPr lang="ru-RU" sz="1800" b="1" spc="12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3</a:t>
            </a:r>
            <a:r>
              <a:rPr sz="1800" b="1" spc="-6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sz="1800" b="1" spc="140" dirty="0" err="1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млн</a:t>
            </a:r>
            <a:r>
              <a:rPr lang="ru-RU" sz="1800" b="1" spc="14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endParaRPr sz="1800" dirty="0">
              <a:solidFill>
                <a:schemeClr val="bg1"/>
              </a:solidFill>
              <a:latin typeface="Montserrat SemiBold" panose="00000700000000000000" pitchFamily="2" charset="-52"/>
              <a:cs typeface="Calibri"/>
            </a:endParaRPr>
          </a:p>
        </p:txBody>
      </p:sp>
      <p:sp>
        <p:nvSpPr>
          <p:cNvPr id="30" name="object 10">
            <a:extLst>
              <a:ext uri="{FF2B5EF4-FFF2-40B4-BE49-F238E27FC236}">
                <a16:creationId xmlns:a16="http://schemas.microsoft.com/office/drawing/2014/main" id="{0AB40BD6-0088-4E15-88FB-8CBF70C6AD57}"/>
              </a:ext>
            </a:extLst>
          </p:cNvPr>
          <p:cNvSpPr txBox="1"/>
          <p:nvPr/>
        </p:nvSpPr>
        <p:spPr>
          <a:xfrm>
            <a:off x="9987824" y="4392158"/>
            <a:ext cx="1590040" cy="281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50"/>
              </a:lnSpc>
              <a:spcBef>
                <a:spcPts val="100"/>
              </a:spcBef>
            </a:pPr>
            <a:r>
              <a:rPr lang="ru-RU" b="1" spc="23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70</a:t>
            </a:r>
            <a:r>
              <a:rPr sz="1800" b="1" spc="-60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 </a:t>
            </a:r>
            <a:r>
              <a:rPr sz="1800" b="1" spc="140" dirty="0" err="1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млн</a:t>
            </a:r>
            <a:endParaRPr sz="1800" dirty="0">
              <a:solidFill>
                <a:schemeClr val="bg1"/>
              </a:solidFill>
              <a:latin typeface="Montserrat SemiBold" panose="00000700000000000000" pitchFamily="2" charset="-52"/>
              <a:cs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AADC02B-FA30-4D48-84CE-DB5D683D8C65}"/>
              </a:ext>
            </a:extLst>
          </p:cNvPr>
          <p:cNvSpPr txBox="1"/>
          <p:nvPr/>
        </p:nvSpPr>
        <p:spPr>
          <a:xfrm>
            <a:off x="6125376" y="5365458"/>
            <a:ext cx="2406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165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rPr>
              <a:t>Динамика г/г</a:t>
            </a:r>
            <a:endParaRPr lang="ru-RU" dirty="0"/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9A6D557-47B2-468F-A469-CC591E2420E3}"/>
              </a:ext>
            </a:extLst>
          </p:cNvPr>
          <p:cNvCxnSpPr>
            <a:cxnSpLocks/>
          </p:cNvCxnSpPr>
          <p:nvPr/>
        </p:nvCxnSpPr>
        <p:spPr>
          <a:xfrm flipV="1">
            <a:off x="8330057" y="2767782"/>
            <a:ext cx="0" cy="3560484"/>
          </a:xfrm>
          <a:prstGeom prst="line">
            <a:avLst/>
          </a:prstGeom>
          <a:ln w="25400">
            <a:solidFill>
              <a:srgbClr val="251F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AC2B2D55-EC15-475C-8F3F-642165CCAEDE}"/>
              </a:ext>
            </a:extLst>
          </p:cNvPr>
          <p:cNvSpPr/>
          <p:nvPr/>
        </p:nvSpPr>
        <p:spPr>
          <a:xfrm>
            <a:off x="2779059" y="0"/>
            <a:ext cx="3316941" cy="20687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ru-RU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66DE17F-3885-4732-A76D-E8B89415B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66B0B7A-793F-4B4E-8FC9-74E2DC6BAA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C0F82D4-D675-41C1-AFED-509B75E50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9823198-AB45-4E8D-A2B0-6641F928F0FE}"/>
              </a:ext>
            </a:extLst>
          </p:cNvPr>
          <p:cNvSpPr txBox="1"/>
          <p:nvPr/>
        </p:nvSpPr>
        <p:spPr>
          <a:xfrm>
            <a:off x="4761656" y="281348"/>
            <a:ext cx="6399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В2В модель взаимодействия с тренерами и спортивными организациями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97D99F-570F-4BE5-A218-5DA6179933D5}"/>
              </a:ext>
            </a:extLst>
          </p:cNvPr>
          <p:cNvSpPr txBox="1"/>
          <p:nvPr/>
        </p:nvSpPr>
        <p:spPr>
          <a:xfrm>
            <a:off x="724707" y="5553180"/>
            <a:ext cx="9961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Модель монетизации – подписки, но со временем планируется диверсификация за счёт продажи рекламы 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9C2C7A62-07CC-D5A4-D794-0C96EE5DD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58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E740A9-CC7E-BEC4-59D2-889F8C103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C8E6C7-124F-E654-050F-1CF42F580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65" y="2364818"/>
            <a:ext cx="1642119" cy="163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02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405361-FA68-337F-FA6C-C9DA14887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62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050EC1-45C9-69CF-7123-8B0384568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CF1023-4EA1-556B-5076-DB594A50C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59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4FC21E-D91A-8441-10C3-59E2E5A4B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7800"/>
            <a:ext cx="12059114" cy="693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41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FB5891-646D-4BA4-808B-325E57F72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7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CF9AF6-83C3-63BA-411F-95A403CDA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9111" y="0"/>
            <a:ext cx="14468033" cy="694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39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905ED6-CF1B-C1D5-3A15-40CE5B639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4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F88BCB-1FD0-A8AE-07B8-5B5DD5955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"/>
            <a:ext cx="12192000" cy="68569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DCA6D9-E710-C6C7-5B09-B36C4FC0C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472" y="1606003"/>
            <a:ext cx="816926" cy="81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766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3BCA1A-CE14-EA71-E29B-46722C0CB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1301" y="-5937"/>
            <a:ext cx="12960247" cy="686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38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624FAE-694D-4B4A-AFD5-2F07F0627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5100300" cy="717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152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2443</TotalTime>
  <Words>71</Words>
  <Application>Microsoft Office PowerPoint</Application>
  <PresentationFormat>Широкоэкранный</PresentationFormat>
  <Paragraphs>26</Paragraphs>
  <Slides>13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Montserrat SemiBold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Maksim Fatin</dc:creator>
  <cp:lastModifiedBy>Софья Купина</cp:lastModifiedBy>
  <cp:revision>70</cp:revision>
  <dcterms:created xsi:type="dcterms:W3CDTF">2025-06-12T12:22:39Z</dcterms:created>
  <dcterms:modified xsi:type="dcterms:W3CDTF">2026-04-19T19:27:20Z</dcterms:modified>
</cp:coreProperties>
</file>