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7"/>
  </p:notesMasterIdLst>
  <p:sldIdLst>
    <p:sldId id="309" r:id="rId2"/>
    <p:sldId id="265" r:id="rId3"/>
    <p:sldId id="282" r:id="rId4"/>
    <p:sldId id="284" r:id="rId5"/>
    <p:sldId id="268" r:id="rId6"/>
    <p:sldId id="263" r:id="rId7"/>
    <p:sldId id="264" r:id="rId8"/>
    <p:sldId id="286" r:id="rId9"/>
    <p:sldId id="287" r:id="rId10"/>
    <p:sldId id="271" r:id="rId11"/>
    <p:sldId id="273" r:id="rId12"/>
    <p:sldId id="291" r:id="rId13"/>
    <p:sldId id="289" r:id="rId14"/>
    <p:sldId id="304" r:id="rId15"/>
    <p:sldId id="305" r:id="rId16"/>
    <p:sldId id="308" r:id="rId17"/>
    <p:sldId id="306" r:id="rId18"/>
    <p:sldId id="292" r:id="rId19"/>
    <p:sldId id="301" r:id="rId20"/>
    <p:sldId id="302" r:id="rId21"/>
    <p:sldId id="299" r:id="rId22"/>
    <p:sldId id="295" r:id="rId23"/>
    <p:sldId id="300" r:id="rId24"/>
    <p:sldId id="296" r:id="rId25"/>
    <p:sldId id="297" r:id="rId26"/>
  </p:sldIdLst>
  <p:sldSz cx="12192000" cy="6858000"/>
  <p:notesSz cx="6858000" cy="9144000"/>
  <p:embeddedFontLst>
    <p:embeddedFont>
      <p:font typeface="Bounded" pitchFamily="2" charset="-52"/>
      <p:regular r:id="rId28"/>
      <p:bold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Calibri Light" panose="020F0302020204030204" pitchFamily="34" charset="0"/>
      <p:regular r:id="rId34"/>
      <p:italic r:id="rId35"/>
    </p:embeddedFont>
    <p:embeddedFont>
      <p:font typeface="Inter" panose="02000503000000020004" pitchFamily="2" charset="0"/>
      <p:regular r:id="rId36"/>
      <p:bold r:id="rId37"/>
      <p:italic r:id="rId38"/>
      <p:boldItalic r:id="rId39"/>
    </p:embeddedFont>
    <p:embeddedFont>
      <p:font typeface="Montserrat" panose="00000500000000000000" pitchFamily="2" charset="-52"/>
      <p:regular r:id="rId40"/>
      <p:bold r:id="rId41"/>
      <p:italic r:id="rId42"/>
      <p:boldItalic r:id="rId4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рина Митина" initials="ММ" lastIdx="1" clrIdx="0">
    <p:extLst>
      <p:ext uri="{19B8F6BF-5375-455C-9EA6-DF929625EA0E}">
        <p15:presenceInfo xmlns:p15="http://schemas.microsoft.com/office/powerpoint/2012/main" userId="986fb8fa65deab3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265A"/>
    <a:srgbClr val="4472C4"/>
    <a:srgbClr val="013D78"/>
    <a:srgbClr val="0E2044"/>
    <a:srgbClr val="017987"/>
    <a:srgbClr val="021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367" autoAdjust="0"/>
  </p:normalViewPr>
  <p:slideViewPr>
    <p:cSldViewPr snapToGrid="0">
      <p:cViewPr>
        <p:scale>
          <a:sx n="50" d="100"/>
          <a:sy n="50" d="100"/>
        </p:scale>
        <p:origin x="1906" y="6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14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Динамика увольнений сотрудников из-за выгорания в России (млн. чел.)</c:v>
                </c:pt>
              </c:strCache>
            </c:strRef>
          </c:tx>
          <c:spPr>
            <a:ln w="92075" cap="rnd">
              <a:noFill/>
              <a:round/>
            </a:ln>
            <a:effectLst/>
          </c:spPr>
          <c:marker>
            <c:symbol val="circle"/>
            <c:size val="16"/>
            <c:spPr>
              <a:solidFill>
                <a:schemeClr val="bg1"/>
              </a:solidFill>
              <a:ln w="9525">
                <a:noFill/>
              </a:ln>
              <a:effectLst/>
            </c:spPr>
          </c:marker>
          <c:dPt>
            <c:idx val="6"/>
            <c:marker>
              <c:symbol val="circle"/>
              <c:size val="16"/>
              <c:spPr>
                <a:noFill/>
                <a:ln w="44450">
                  <a:solidFill>
                    <a:schemeClr val="bg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3640-4B2C-81B0-0EAD49C1DD8F}"/>
              </c:ext>
            </c:extLst>
          </c:dPt>
          <c:dPt>
            <c:idx val="7"/>
            <c:marker>
              <c:symbol val="circle"/>
              <c:size val="16"/>
              <c:spPr>
                <a:noFill/>
                <a:ln w="44450">
                  <a:solidFill>
                    <a:schemeClr val="bg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3640-4B2C-81B0-0EAD49C1DD8F}"/>
              </c:ext>
            </c:extLst>
          </c:dPt>
          <c:cat>
            <c:numRef>
              <c:f>Лист1!$A$2:$A$9</c:f>
              <c:numCache>
                <c:formatCode>General</c:formatCode>
                <c:ptCount val="8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</c:numCache>
            </c:num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1.3</c:v>
                </c:pt>
                <c:pt idx="1">
                  <c:v>2</c:v>
                </c:pt>
                <c:pt idx="2">
                  <c:v>2.9</c:v>
                </c:pt>
                <c:pt idx="3">
                  <c:v>4</c:v>
                </c:pt>
                <c:pt idx="4">
                  <c:v>4.5</c:v>
                </c:pt>
                <c:pt idx="5">
                  <c:v>5.3</c:v>
                </c:pt>
                <c:pt idx="6">
                  <c:v>6</c:v>
                </c:pt>
                <c:pt idx="7">
                  <c:v>6.5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640-4B2C-81B0-0EAD49C1DD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29272127"/>
        <c:axId val="555615103"/>
      </c:lineChart>
      <c:catAx>
        <c:axId val="5292721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bg1"/>
                </a:solidFill>
                <a:latin typeface="Inter" panose="02000503000000020004" pitchFamily="2" charset="0"/>
                <a:ea typeface="+mn-ea"/>
                <a:cs typeface="+mn-cs"/>
              </a:defRPr>
            </a:pPr>
            <a:endParaRPr lang="ru-RU"/>
          </a:p>
        </c:txPr>
        <c:crossAx val="555615103"/>
        <c:crosses val="autoZero"/>
        <c:auto val="1"/>
        <c:lblAlgn val="ctr"/>
        <c:lblOffset val="100"/>
        <c:noMultiLvlLbl val="0"/>
      </c:catAx>
      <c:valAx>
        <c:axId val="555615103"/>
        <c:scaling>
          <c:orientation val="minMax"/>
        </c:scaling>
        <c:delete val="0"/>
        <c:axPos val="l"/>
        <c:majorGridlines>
          <c:spPr>
            <a:ln w="12700" cap="flat" cmpd="sng" algn="ctr">
              <a:solidFill>
                <a:schemeClr val="bg1">
                  <a:lumMod val="75000"/>
                  <a:alpha val="38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bg1"/>
                </a:solidFill>
                <a:latin typeface="Inter" panose="02000503000000020004" pitchFamily="2" charset="0"/>
                <a:ea typeface="+mn-ea"/>
                <a:cs typeface="+mn-cs"/>
              </a:defRPr>
            </a:pPr>
            <a:endParaRPr lang="ru-RU"/>
          </a:p>
        </c:txPr>
        <c:crossAx val="5292721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Динамика увольнений сотрудников из-за выгорания в России (млн. чел.)</c:v>
                </c:pt>
              </c:strCache>
            </c:strRef>
          </c:tx>
          <c:spPr>
            <a:ln w="92075" cap="rnd">
              <a:noFill/>
              <a:round/>
            </a:ln>
            <a:effectLst/>
          </c:spPr>
          <c:marker>
            <c:symbol val="circle"/>
            <c:size val="16"/>
            <c:spPr>
              <a:solidFill>
                <a:schemeClr val="bg1"/>
              </a:solidFill>
              <a:ln w="9525">
                <a:noFill/>
              </a:ln>
              <a:effectLst/>
            </c:spPr>
          </c:marker>
          <c:dPt>
            <c:idx val="6"/>
            <c:marker>
              <c:symbol val="circle"/>
              <c:size val="16"/>
              <c:spPr>
                <a:noFill/>
                <a:ln w="44450">
                  <a:solidFill>
                    <a:schemeClr val="bg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D14C-4EC4-9ABF-D026F871FB1A}"/>
              </c:ext>
            </c:extLst>
          </c:dPt>
          <c:dPt>
            <c:idx val="7"/>
            <c:marker>
              <c:symbol val="circle"/>
              <c:size val="16"/>
              <c:spPr>
                <a:noFill/>
                <a:ln w="44450">
                  <a:solidFill>
                    <a:schemeClr val="bg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D14C-4EC4-9ABF-D026F871FB1A}"/>
              </c:ext>
            </c:extLst>
          </c:dPt>
          <c:cat>
            <c:numRef>
              <c:f>Лист1!$A$2:$A$9</c:f>
              <c:numCache>
                <c:formatCode>General</c:formatCode>
                <c:ptCount val="8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</c:numCache>
            </c:num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1.3</c:v>
                </c:pt>
                <c:pt idx="1">
                  <c:v>2</c:v>
                </c:pt>
                <c:pt idx="2">
                  <c:v>2.9</c:v>
                </c:pt>
                <c:pt idx="3">
                  <c:v>4</c:v>
                </c:pt>
                <c:pt idx="4">
                  <c:v>4.5</c:v>
                </c:pt>
                <c:pt idx="5">
                  <c:v>5.3</c:v>
                </c:pt>
                <c:pt idx="6">
                  <c:v>6</c:v>
                </c:pt>
                <c:pt idx="7">
                  <c:v>6.5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29C-4130-8E2F-319E631FF0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29272127"/>
        <c:axId val="555615103"/>
      </c:lineChart>
      <c:catAx>
        <c:axId val="5292721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bg1"/>
                </a:solidFill>
                <a:latin typeface="Inter" panose="02000503000000020004" pitchFamily="2" charset="0"/>
                <a:ea typeface="+mn-ea"/>
                <a:cs typeface="+mn-cs"/>
              </a:defRPr>
            </a:pPr>
            <a:endParaRPr lang="ru-RU"/>
          </a:p>
        </c:txPr>
        <c:crossAx val="555615103"/>
        <c:crosses val="autoZero"/>
        <c:auto val="1"/>
        <c:lblAlgn val="ctr"/>
        <c:lblOffset val="100"/>
        <c:noMultiLvlLbl val="0"/>
      </c:catAx>
      <c:valAx>
        <c:axId val="555615103"/>
        <c:scaling>
          <c:orientation val="minMax"/>
        </c:scaling>
        <c:delete val="0"/>
        <c:axPos val="l"/>
        <c:majorGridlines>
          <c:spPr>
            <a:ln w="12700" cap="flat" cmpd="sng" algn="ctr">
              <a:solidFill>
                <a:schemeClr val="bg1">
                  <a:lumMod val="75000"/>
                  <a:alpha val="38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bg1"/>
                </a:solidFill>
                <a:latin typeface="Inter" panose="02000503000000020004" pitchFamily="2" charset="0"/>
                <a:ea typeface="+mn-ea"/>
                <a:cs typeface="+mn-cs"/>
              </a:defRPr>
            </a:pPr>
            <a:endParaRPr lang="ru-RU"/>
          </a:p>
        </c:txPr>
        <c:crossAx val="5292721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Динамика увольнений сотрудников из-за выгорания в России (млн. чел.)</c:v>
                </c:pt>
              </c:strCache>
            </c:strRef>
          </c:tx>
          <c:spPr>
            <a:gradFill flip="none" rotWithShape="1">
              <a:gsLst>
                <a:gs pos="0">
                  <a:schemeClr val="bg1"/>
                </a:gs>
                <a:gs pos="78000">
                  <a:schemeClr val="bg1">
                    <a:alpha val="0"/>
                  </a:schemeClr>
                </a:gs>
              </a:gsLst>
              <a:lin ang="4500000" scaled="0"/>
              <a:tileRect/>
            </a:gradFill>
            <a:ln w="92075" cap="rnd">
              <a:noFill/>
            </a:ln>
            <a:effectLst/>
          </c:spPr>
          <c:cat>
            <c:numRef>
              <c:f>Лист1!$A$2:$A$9</c:f>
              <c:numCache>
                <c:formatCode>General</c:formatCode>
                <c:ptCount val="8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</c:numCache>
            </c:num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1.3</c:v>
                </c:pt>
                <c:pt idx="1">
                  <c:v>2</c:v>
                </c:pt>
                <c:pt idx="2">
                  <c:v>2.9</c:v>
                </c:pt>
                <c:pt idx="3">
                  <c:v>4</c:v>
                </c:pt>
                <c:pt idx="4">
                  <c:v>4.5</c:v>
                </c:pt>
                <c:pt idx="5">
                  <c:v>5.3</c:v>
                </c:pt>
                <c:pt idx="6">
                  <c:v>6</c:v>
                </c:pt>
                <c:pt idx="7">
                  <c:v>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80-4522-BCEE-CB17766C41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29272127"/>
        <c:axId val="555615103"/>
      </c:areaChart>
      <c:catAx>
        <c:axId val="52927212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55615103"/>
        <c:crosses val="autoZero"/>
        <c:auto val="1"/>
        <c:lblAlgn val="ctr"/>
        <c:lblOffset val="100"/>
        <c:noMultiLvlLbl val="0"/>
      </c:catAx>
      <c:valAx>
        <c:axId val="555615103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2927212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4CF26F-4C19-4D79-95E1-7583CEBBB44C}" type="datetimeFigureOut">
              <a:rPr lang="ru-RU" smtClean="0"/>
              <a:t>29.05.2026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3E9576-853B-4842-BE28-4FC1A25811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93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E9576-853B-4842-BE28-4FC1A258111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8239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E9576-853B-4842-BE28-4FC1A258111C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0529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E9576-853B-4842-BE28-4FC1A258111C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9699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E9576-853B-4842-BE28-4FC1A258111C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8307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E9576-853B-4842-BE28-4FC1A258111C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12033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E9576-853B-4842-BE28-4FC1A258111C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79839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E9576-853B-4842-BE28-4FC1A258111C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9306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E9576-853B-4842-BE28-4FC1A258111C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3050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E9576-853B-4842-BE28-4FC1A258111C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6250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E9576-853B-4842-BE28-4FC1A258111C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9316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E9576-853B-4842-BE28-4FC1A258111C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9970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E9576-853B-4842-BE28-4FC1A258111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7100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E9576-853B-4842-BE28-4FC1A258111C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747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E9576-853B-4842-BE28-4FC1A258111C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07745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E9576-853B-4842-BE28-4FC1A258111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0103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E9576-853B-4842-BE28-4FC1A258111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03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E9576-853B-4842-BE28-4FC1A258111C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0980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E9576-853B-4842-BE28-4FC1A258111C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21967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E9576-853B-4842-BE28-4FC1A258111C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2465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E9576-853B-4842-BE28-4FC1A258111C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0244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E9576-853B-4842-BE28-4FC1A258111C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112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3C3131-D70D-415C-B7B8-DBEBB43DE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DC4A835-94C7-4CDD-B37E-BB061381C9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ED4071B-E6D6-4AD3-819E-109606CA1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4687A-775A-4805-B3C8-3B6F9F72DAAC}" type="datetimeFigureOut">
              <a:rPr lang="ru-RU" smtClean="0"/>
              <a:t>29.05.2026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97E2F5-E818-4418-8972-3C4004C56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4C3FB1-6C9F-4507-BD31-9926021B2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8A0CD-C30D-4388-A1B0-F4CFC2711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836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37D0C2-D199-408F-9AAC-4E66D5AB8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C246DD0-5E88-4D0B-9EC9-B618AF4F92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452384C-442F-4170-B9EE-B1825963C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4687A-775A-4805-B3C8-3B6F9F72DAAC}" type="datetimeFigureOut">
              <a:rPr lang="ru-RU" smtClean="0"/>
              <a:t>29.05.2026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0DC252-3233-4269-858B-6F5C23D8D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F0BF5C-49B2-46C9-B9C4-E7B8D7DF0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8A0CD-C30D-4388-A1B0-F4CFC2711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37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FA78959-C932-43CC-A112-0E5A7F3797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11148AF-C309-4A9D-A19F-63774DC1FD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6F6953-C612-49A9-84EB-F806DEB62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4687A-775A-4805-B3C8-3B6F9F72DAAC}" type="datetimeFigureOut">
              <a:rPr lang="ru-RU" smtClean="0"/>
              <a:t>29.05.2026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066E596-9D4D-4347-8925-3EA501A6B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0A6CFD2-00F3-4B22-AAE4-91923FC9F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8A0CD-C30D-4388-A1B0-F4CFC2711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1710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D5B8C4-E0C8-4F2C-B3F7-6ABA87897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1F99EF-214B-4735-ADBC-D0FC9B01E0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E34573-EE6C-4AFF-BA94-466D93E96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4687A-775A-4805-B3C8-3B6F9F72DAAC}" type="datetimeFigureOut">
              <a:rPr lang="ru-RU" smtClean="0"/>
              <a:t>29.05.2026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E33D8EB-E1F6-4A53-866B-24ABC0670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CFCF76-283D-4524-8F79-40D6E4CC2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8A0CD-C30D-4388-A1B0-F4CFC2711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941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1EFF61-5EDB-44E6-8435-097B0BF1D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793A481-FCDB-429D-9D5B-9116F09AD6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18F0696-8434-48A6-8D3B-65067D38B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4687A-775A-4805-B3C8-3B6F9F72DAAC}" type="datetimeFigureOut">
              <a:rPr lang="ru-RU" smtClean="0"/>
              <a:t>29.05.2026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7A445F8-E98E-4CC6-ABEE-60D26FFD9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5F546A-EFFF-4CF7-85AD-3D32EC9DE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8A0CD-C30D-4388-A1B0-F4CFC2711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2842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750B2F-3485-4379-8F31-635ABB686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B7DE85-B972-47C4-BCB8-6A97D879A3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4F42827-2536-4B25-B6C8-09720D63E4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5A53801-C765-4F1B-AEFE-C13679742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4687A-775A-4805-B3C8-3B6F9F72DAAC}" type="datetimeFigureOut">
              <a:rPr lang="ru-RU" smtClean="0"/>
              <a:t>29.05.2026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0E27889-74FE-4144-B0CC-FE63CD411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BE08254-66FE-4D47-934B-478D81B83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8A0CD-C30D-4388-A1B0-F4CFC2711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752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7F4D4C-F509-4859-A186-F92C232F7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983E955-67F8-4EC6-8F07-3523E5EFF2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C4A7965-AB4A-40F7-825D-DD6FB21D32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93D5A3E-7B02-4D4B-8EDC-599B6AB528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3879D58-3639-4068-A20C-D7BF782039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5A6381D-70E4-4940-B336-E287E7F97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4687A-775A-4805-B3C8-3B6F9F72DAAC}" type="datetimeFigureOut">
              <a:rPr lang="ru-RU" smtClean="0"/>
              <a:t>29.05.2026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732A945-BE39-45BE-815A-D3F819819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4A9ADBE-11D4-4823-9145-88CF639F0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8A0CD-C30D-4388-A1B0-F4CFC2711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339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3A1618-520E-465D-8E8B-A33CEBD39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CD770DA-1DCC-44B8-A0C9-8DFFC144E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4687A-775A-4805-B3C8-3B6F9F72DAAC}" type="datetimeFigureOut">
              <a:rPr lang="ru-RU" smtClean="0"/>
              <a:t>29.05.2026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D40BF40-6C05-43C7-83D6-B1DBD6E35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F1BA017-F18B-4CBF-8670-0AA44FF46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8A0CD-C30D-4388-A1B0-F4CFC2711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506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D43106A-2A9A-47F7-94F0-F3BCE1366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4687A-775A-4805-B3C8-3B6F9F72DAAC}" type="datetimeFigureOut">
              <a:rPr lang="ru-RU" smtClean="0"/>
              <a:t>29.05.2026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C555778-2366-448C-8496-8C5DD185D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6EFD36D-82C5-4C68-8CB8-0BCD12244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8A0CD-C30D-4388-A1B0-F4CFC2711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076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CBC94E-08B5-458D-957D-D8B5A032F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627494-3F6F-4864-9176-52E41FA567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33D18BB-CC82-43CA-A9E0-53C4D0E8C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70DDF0A-5AC6-4DCC-AB99-55DB347F0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4687A-775A-4805-B3C8-3B6F9F72DAAC}" type="datetimeFigureOut">
              <a:rPr lang="ru-RU" smtClean="0"/>
              <a:t>29.05.2026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A58B712-2908-4347-95C1-1A6E9766E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0D3B2CF-3289-4E44-960F-2101DB4AA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8A0CD-C30D-4388-A1B0-F4CFC2711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436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358865-35C4-4C0A-A5CA-B490DA811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0419568-44A7-42F8-ABB7-14F8A2350B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4E98937-61B3-47F8-AAA9-80E9DDCFC3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A1F7533-67E2-4529-A4FD-37BA66CBD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4687A-775A-4805-B3C8-3B6F9F72DAAC}" type="datetimeFigureOut">
              <a:rPr lang="ru-RU" smtClean="0"/>
              <a:t>29.05.2026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69BEBCF-381F-4145-BA18-1FC757AF1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452CF71-BB81-4166-B567-2FE0EE94F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8A0CD-C30D-4388-A1B0-F4CFC2711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5352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85DAAD-D366-4D1B-967F-70BD0E6A3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75FB3E-619A-40AA-9D4F-E35DD1BF6C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31B662-97DD-4546-9389-AB29EAE97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F4687A-775A-4805-B3C8-3B6F9F72DAAC}" type="datetimeFigureOut">
              <a:rPr lang="ru-RU" smtClean="0"/>
              <a:t>29.05.2026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A3E28B-B5CF-443F-9E31-E4AE491474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C4A3C5-306A-41BE-8B41-50B667A034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98A0CD-C30D-4388-A1B0-F4CFC2711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442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microsoft.com/office/2007/relationships/hdphoto" Target="../media/hdphoto6.wdp"/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11" Type="http://schemas.openxmlformats.org/officeDocument/2006/relationships/image" Target="../media/image9.svg"/><Relationship Id="rId5" Type="http://schemas.openxmlformats.org/officeDocument/2006/relationships/image" Target="../media/image20.png"/><Relationship Id="rId10" Type="http://schemas.openxmlformats.org/officeDocument/2006/relationships/image" Target="../media/image5.png"/><Relationship Id="rId4" Type="http://schemas.microsoft.com/office/2007/relationships/hdphoto" Target="../media/hdphoto1.wdp"/><Relationship Id="rId9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20.png"/><Relationship Id="rId12" Type="http://schemas.microsoft.com/office/2007/relationships/hdphoto" Target="../media/hdphoto5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11" Type="http://schemas.openxmlformats.org/officeDocument/2006/relationships/image" Target="../media/image21.png"/><Relationship Id="rId5" Type="http://schemas.openxmlformats.org/officeDocument/2006/relationships/image" Target="../media/image5.png"/><Relationship Id="rId10" Type="http://schemas.microsoft.com/office/2007/relationships/hdphoto" Target="../media/hdphoto6.wdp"/><Relationship Id="rId4" Type="http://schemas.microsoft.com/office/2007/relationships/hdphoto" Target="../media/hdphoto1.wdp"/><Relationship Id="rId9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.png"/><Relationship Id="rId7" Type="http://schemas.openxmlformats.org/officeDocument/2006/relationships/image" Target="../media/image20.png"/><Relationship Id="rId12" Type="http://schemas.microsoft.com/office/2007/relationships/hdphoto" Target="../media/hdphoto6.wd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11" Type="http://schemas.openxmlformats.org/officeDocument/2006/relationships/image" Target="../media/image22.png"/><Relationship Id="rId5" Type="http://schemas.openxmlformats.org/officeDocument/2006/relationships/image" Target="../media/image5.png"/><Relationship Id="rId10" Type="http://schemas.microsoft.com/office/2007/relationships/hdphoto" Target="../media/hdphoto5.wdp"/><Relationship Id="rId4" Type="http://schemas.microsoft.com/office/2007/relationships/hdphoto" Target="../media/hdphoto1.wdp"/><Relationship Id="rId9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microsoft.com/office/2007/relationships/hdphoto" Target="../media/hdphoto5.wdp"/><Relationship Id="rId3" Type="http://schemas.openxmlformats.org/officeDocument/2006/relationships/image" Target="../media/image13.png"/><Relationship Id="rId7" Type="http://schemas.openxmlformats.org/officeDocument/2006/relationships/image" Target="../media/image15.sv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microsoft.com/office/2007/relationships/hdphoto" Target="../media/hdphoto6.wdp"/><Relationship Id="rId5" Type="http://schemas.openxmlformats.org/officeDocument/2006/relationships/image" Target="../media/image9.svg"/><Relationship Id="rId10" Type="http://schemas.openxmlformats.org/officeDocument/2006/relationships/image" Target="../media/image22.png"/><Relationship Id="rId4" Type="http://schemas.openxmlformats.org/officeDocument/2006/relationships/image" Target="../media/image5.png"/><Relationship Id="rId9" Type="http://schemas.microsoft.com/office/2007/relationships/hdphoto" Target="../media/hdphoto7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microsoft.com/office/2007/relationships/hdphoto" Target="../media/hdphoto5.wdp"/><Relationship Id="rId18" Type="http://schemas.openxmlformats.org/officeDocument/2006/relationships/image" Target="../media/image27.jpeg"/><Relationship Id="rId3" Type="http://schemas.openxmlformats.org/officeDocument/2006/relationships/image" Target="../media/image13.png"/><Relationship Id="rId7" Type="http://schemas.microsoft.com/office/2007/relationships/hdphoto" Target="../media/hdphoto7.wdp"/><Relationship Id="rId12" Type="http://schemas.openxmlformats.org/officeDocument/2006/relationships/image" Target="../media/image21.png"/><Relationship Id="rId17" Type="http://schemas.openxmlformats.org/officeDocument/2006/relationships/image" Target="../media/image26.jpe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microsoft.com/office/2007/relationships/hdphoto" Target="../media/hdphoto6.wdp"/><Relationship Id="rId5" Type="http://schemas.openxmlformats.org/officeDocument/2006/relationships/image" Target="../media/image9.svg"/><Relationship Id="rId15" Type="http://schemas.microsoft.com/office/2007/relationships/hdphoto" Target="../media/hdphoto8.wdp"/><Relationship Id="rId10" Type="http://schemas.openxmlformats.org/officeDocument/2006/relationships/image" Target="../media/image22.png"/><Relationship Id="rId4" Type="http://schemas.openxmlformats.org/officeDocument/2006/relationships/image" Target="../media/image5.png"/><Relationship Id="rId9" Type="http://schemas.openxmlformats.org/officeDocument/2006/relationships/image" Target="../media/image15.svg"/><Relationship Id="rId1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3.png"/><Relationship Id="rId7" Type="http://schemas.openxmlformats.org/officeDocument/2006/relationships/image" Target="../media/image9.svg"/><Relationship Id="rId12" Type="http://schemas.microsoft.com/office/2007/relationships/hdphoto" Target="../media/hdphoto8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24.png"/><Relationship Id="rId5" Type="http://schemas.microsoft.com/office/2007/relationships/hdphoto" Target="../media/hdphoto1.wdp"/><Relationship Id="rId10" Type="http://schemas.openxmlformats.org/officeDocument/2006/relationships/image" Target="../media/image27.jpeg"/><Relationship Id="rId4" Type="http://schemas.openxmlformats.org/officeDocument/2006/relationships/image" Target="../media/image1.png"/><Relationship Id="rId9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hdphoto" Target="../media/hdphoto2.wdp"/><Relationship Id="rId7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3.wdp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3.png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microsoft.com/office/2007/relationships/hdphoto" Target="../media/hdphoto1.wdp"/><Relationship Id="rId4" Type="http://schemas.openxmlformats.org/officeDocument/2006/relationships/image" Target="../media/image1.png"/><Relationship Id="rId9" Type="http://schemas.microsoft.com/office/2007/relationships/hdphoto" Target="../media/hdphoto9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3.png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microsoft.com/office/2007/relationships/hdphoto" Target="../media/hdphoto1.wdp"/><Relationship Id="rId4" Type="http://schemas.openxmlformats.org/officeDocument/2006/relationships/image" Target="../media/image1.png"/><Relationship Id="rId9" Type="http://schemas.microsoft.com/office/2007/relationships/hdphoto" Target="../media/hdphoto9.wdp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3.png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microsoft.com/office/2007/relationships/hdphoto" Target="../media/hdphoto10.wdp"/><Relationship Id="rId5" Type="http://schemas.microsoft.com/office/2007/relationships/hdphoto" Target="../media/hdphoto1.wdp"/><Relationship Id="rId10" Type="http://schemas.openxmlformats.org/officeDocument/2006/relationships/image" Target="../media/image29.png"/><Relationship Id="rId4" Type="http://schemas.openxmlformats.org/officeDocument/2006/relationships/image" Target="../media/image1.png"/><Relationship Id="rId9" Type="http://schemas.microsoft.com/office/2007/relationships/hdphoto" Target="../media/hdphoto9.wdp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.png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microsoft.com/office/2007/relationships/hdphoto" Target="../media/hdphoto11.wdp"/><Relationship Id="rId5" Type="http://schemas.openxmlformats.org/officeDocument/2006/relationships/image" Target="../media/image13.png"/><Relationship Id="rId10" Type="http://schemas.openxmlformats.org/officeDocument/2006/relationships/image" Target="../media/image30.png"/><Relationship Id="rId4" Type="http://schemas.microsoft.com/office/2007/relationships/hdphoto" Target="../media/hdphoto1.wdp"/><Relationship Id="rId9" Type="http://schemas.microsoft.com/office/2007/relationships/hdphoto" Target="../media/hdphoto10.wdp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1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1.wdp"/><Relationship Id="rId5" Type="http://schemas.openxmlformats.org/officeDocument/2006/relationships/image" Target="../media/image30.png"/><Relationship Id="rId10" Type="http://schemas.microsoft.com/office/2007/relationships/hdphoto" Target="../media/hdphoto10.wdp"/><Relationship Id="rId4" Type="http://schemas.microsoft.com/office/2007/relationships/hdphoto" Target="../media/hdphoto1.wdp"/><Relationship Id="rId9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chart" Target="../charts/chart1.xml"/><Relationship Id="rId7" Type="http://schemas.openxmlformats.org/officeDocument/2006/relationships/image" Target="../media/image6.svg"/><Relationship Id="rId12" Type="http://schemas.microsoft.com/office/2007/relationships/hdphoto" Target="../media/hdphoto3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3.png"/><Relationship Id="rId5" Type="http://schemas.microsoft.com/office/2007/relationships/hdphoto" Target="../media/hdphoto1.wdp"/><Relationship Id="rId10" Type="http://schemas.microsoft.com/office/2007/relationships/hdphoto" Target="../media/hdphoto2.wdp"/><Relationship Id="rId4" Type="http://schemas.openxmlformats.org/officeDocument/2006/relationships/image" Target="../media/image1.png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png"/><Relationship Id="rId7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10.png"/><Relationship Id="rId5" Type="http://schemas.openxmlformats.org/officeDocument/2006/relationships/image" Target="../media/image1.png"/><Relationship Id="rId10" Type="http://schemas.openxmlformats.org/officeDocument/2006/relationships/chart" Target="../charts/chart3.xml"/><Relationship Id="rId4" Type="http://schemas.openxmlformats.org/officeDocument/2006/relationships/image" Target="../media/image8.svg"/><Relationship Id="rId9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10" Type="http://schemas.openxmlformats.org/officeDocument/2006/relationships/image" Target="../media/image9.svg"/><Relationship Id="rId4" Type="http://schemas.openxmlformats.org/officeDocument/2006/relationships/image" Target="../media/image1.png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image" Target="../media/image17.sv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B71C0F0-90F3-4913-B601-E2FD72C344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23000"/>
                    </a14:imgEffect>
                    <a14:imgEffect>
                      <a14:brightnessContrast bright="-10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337" t="43545" r="38161" b="16695"/>
          <a:stretch/>
        </p:blipFill>
        <p:spPr>
          <a:xfrm flipH="1">
            <a:off x="-127322" y="-91440"/>
            <a:ext cx="12441242" cy="704088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CD16B6-A8FA-4D2A-93E5-456384C77E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7224" y="-2017514"/>
            <a:ext cx="5895976" cy="639372"/>
          </a:xfrm>
        </p:spPr>
        <p:txBody>
          <a:bodyPr>
            <a:noAutofit/>
          </a:bodyPr>
          <a:lstStyle/>
          <a:p>
            <a:pPr algn="l"/>
            <a:r>
              <a:rPr lang="ru-RU" sz="4400" b="1" dirty="0">
                <a:solidFill>
                  <a:schemeClr val="bg1"/>
                </a:solidFill>
                <a:latin typeface="Bounded" pitchFamily="2" charset="-52"/>
              </a:rPr>
              <a:t>МЕНТАЛИСТ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2944AF9-227F-4011-8857-3D4C7DEBE1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403704" y="2105864"/>
            <a:ext cx="9829801" cy="1150937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ru-RU" sz="22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  <a:t>ПО для руководителей и HR-специалистов,</a:t>
            </a:r>
            <a:br>
              <a:rPr lang="en-US" sz="22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</a:br>
            <a:r>
              <a:rPr lang="ru-RU" sz="22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  <a:t>которое занимается аналитикой эффективности сотрудников</a:t>
            </a:r>
            <a:br>
              <a:rPr lang="en-US" sz="22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</a:br>
            <a:r>
              <a:rPr lang="ru-RU" sz="22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  <a:t>и заботой об их ментальном состоянии в едином инструменте</a:t>
            </a:r>
            <a:endParaRPr lang="ru-RU" sz="22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711A4E3-0CCA-4DEE-A665-BA380DBAEED7}"/>
              </a:ext>
            </a:extLst>
          </p:cNvPr>
          <p:cNvSpPr/>
          <p:nvPr/>
        </p:nvSpPr>
        <p:spPr>
          <a:xfrm>
            <a:off x="3509023" y="7553390"/>
            <a:ext cx="6541328" cy="300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5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  <a:t>«Забота о сотрудниках – это инвестиция в будущее компании»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20334FDE-93B8-4D04-AA35-FF24EA6CDE32}"/>
              </a:ext>
            </a:extLst>
          </p:cNvPr>
          <p:cNvGrpSpPr/>
          <p:nvPr/>
        </p:nvGrpSpPr>
        <p:grpSpPr>
          <a:xfrm>
            <a:off x="10149332" y="7473712"/>
            <a:ext cx="1341120" cy="482522"/>
            <a:chOff x="10149332" y="5385832"/>
            <a:chExt cx="1341120" cy="482522"/>
          </a:xfrm>
        </p:grpSpPr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F13DC7D0-7F93-4E1D-B23E-D98E685FE5E2}"/>
                </a:ext>
              </a:extLst>
            </p:cNvPr>
            <p:cNvSpPr/>
            <p:nvPr/>
          </p:nvSpPr>
          <p:spPr>
            <a:xfrm>
              <a:off x="10149332" y="5385832"/>
              <a:ext cx="1341120" cy="482522"/>
            </a:xfrm>
            <a:prstGeom prst="roundRect">
              <a:avLst>
                <a:gd name="adj" fmla="val 50000"/>
              </a:avLst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58F921DF-85F0-4D56-8FEF-62AA2082F2A0}"/>
                </a:ext>
              </a:extLst>
            </p:cNvPr>
            <p:cNvSpPr/>
            <p:nvPr/>
          </p:nvSpPr>
          <p:spPr>
            <a:xfrm>
              <a:off x="10149332" y="5465510"/>
              <a:ext cx="1341120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ru-RU" sz="1500" dirty="0">
                  <a:solidFill>
                    <a:schemeClr val="bg1"/>
                  </a:solidFill>
                  <a:latin typeface="Inter" panose="02000503000000020004" pitchFamily="2" charset="0"/>
                  <a:ea typeface="Inter" panose="02000503000000020004" pitchFamily="2" charset="0"/>
                  <a:sym typeface="Montserrat" panose="00000500000000000000"/>
                </a:rPr>
                <a:t>2026</a:t>
              </a:r>
            </a:p>
          </p:txBody>
        </p:sp>
      </p:grp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EFF03164-396D-4187-B2E3-E8991F2CDC9B}"/>
              </a:ext>
            </a:extLst>
          </p:cNvPr>
          <p:cNvSpPr/>
          <p:nvPr/>
        </p:nvSpPr>
        <p:spPr>
          <a:xfrm>
            <a:off x="3549232" y="7490357"/>
            <a:ext cx="6460907" cy="449230"/>
          </a:xfrm>
          <a:prstGeom prst="roundRect">
            <a:avLst>
              <a:gd name="adj" fmla="val 50000"/>
            </a:avLst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3896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D045994-42D3-4C6A-8B4B-2099850E44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23000"/>
                    </a14:imgEffect>
                    <a14:imgEffect>
                      <a14:brightnessContrast bright="-10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-28"/>
          <a:stretch/>
        </p:blipFill>
        <p:spPr>
          <a:xfrm flipH="1">
            <a:off x="3240" y="0"/>
            <a:ext cx="12188760" cy="685800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CD16B6-A8FA-4D2A-93E5-456384C77E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5882" y="422102"/>
            <a:ext cx="11213642" cy="918387"/>
          </a:xfrm>
        </p:spPr>
        <p:txBody>
          <a:bodyPr>
            <a:normAutofit/>
          </a:bodyPr>
          <a:lstStyle/>
          <a:p>
            <a:r>
              <a:rPr lang="ru-RU" sz="5000" b="1" dirty="0">
                <a:solidFill>
                  <a:schemeClr val="bg1"/>
                </a:solidFill>
                <a:latin typeface="Bounded" pitchFamily="2" charset="-52"/>
              </a:rPr>
              <a:t>БИЗНЕС-МОДЕЛЬ</a:t>
            </a:r>
          </a:p>
        </p:txBody>
      </p:sp>
    </p:spTree>
    <p:extLst>
      <p:ext uri="{BB962C8B-B14F-4D97-AF65-F5344CB8AC3E}">
        <p14:creationId xmlns:p14="http://schemas.microsoft.com/office/powerpoint/2010/main" val="243956465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281BFDC-3A48-4BAA-9295-326770075D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39" y="0"/>
            <a:ext cx="12185522" cy="6858000"/>
          </a:xfrm>
          <a:prstGeom prst="rect">
            <a:avLst/>
          </a:prstGeom>
        </p:spPr>
      </p:pic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B1AB9312-9970-432F-B482-A9BD0F275EA7}"/>
              </a:ext>
            </a:extLst>
          </p:cNvPr>
          <p:cNvSpPr/>
          <p:nvPr/>
        </p:nvSpPr>
        <p:spPr>
          <a:xfrm>
            <a:off x="671331" y="1628706"/>
            <a:ext cx="6076710" cy="1647784"/>
          </a:xfrm>
          <a:prstGeom prst="roundRect">
            <a:avLst/>
          </a:prstGeom>
          <a:solidFill>
            <a:schemeClr val="bg1">
              <a:alpha val="5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843F05-C484-4E32-BDB9-E3860A75C1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7811008">
            <a:off x="6551602" y="-1864431"/>
            <a:ext cx="6133235" cy="9199853"/>
          </a:xfrm>
          <a:prstGeom prst="rect">
            <a:avLst/>
          </a:prstGeom>
        </p:spPr>
      </p:pic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38933AB1-F4C7-40B4-8C10-755B82DAB34F}"/>
              </a:ext>
            </a:extLst>
          </p:cNvPr>
          <p:cNvGrpSpPr/>
          <p:nvPr/>
        </p:nvGrpSpPr>
        <p:grpSpPr>
          <a:xfrm>
            <a:off x="9325135" y="559948"/>
            <a:ext cx="2186422" cy="2186422"/>
            <a:chOff x="8982113" y="665151"/>
            <a:chExt cx="2529444" cy="2529444"/>
          </a:xfrm>
        </p:grpSpPr>
        <p:sp>
          <p:nvSpPr>
            <p:cNvPr id="9" name="Прямоугольник: скругленные углы 8">
              <a:extLst>
                <a:ext uri="{FF2B5EF4-FFF2-40B4-BE49-F238E27FC236}">
                  <a16:creationId xmlns:a16="http://schemas.microsoft.com/office/drawing/2014/main" id="{28450385-C047-451C-9190-881851165303}"/>
                </a:ext>
              </a:extLst>
            </p:cNvPr>
            <p:cNvSpPr/>
            <p:nvPr/>
          </p:nvSpPr>
          <p:spPr>
            <a:xfrm>
              <a:off x="8982113" y="665151"/>
              <a:ext cx="2529444" cy="2529444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E5A29B68-32D2-46F4-8C9A-B4C0F0FB56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216296" y="902034"/>
              <a:ext cx="2055677" cy="2055677"/>
            </a:xfrm>
            <a:prstGeom prst="rect">
              <a:avLst/>
            </a:prstGeom>
          </p:spPr>
        </p:pic>
      </p:grpSp>
      <p:sp>
        <p:nvSpPr>
          <p:cNvPr id="30" name="Заголовок 1">
            <a:extLst>
              <a:ext uri="{FF2B5EF4-FFF2-40B4-BE49-F238E27FC236}">
                <a16:creationId xmlns:a16="http://schemas.microsoft.com/office/drawing/2014/main" id="{C2679A6C-4038-4EE7-B600-7B3EA5E69F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9386" y="579927"/>
            <a:ext cx="10613390" cy="818571"/>
          </a:xfrm>
        </p:spPr>
        <p:txBody>
          <a:bodyPr>
            <a:normAutofit/>
          </a:bodyPr>
          <a:lstStyle/>
          <a:p>
            <a:pPr algn="l"/>
            <a:r>
              <a:rPr lang="ru-RU" sz="5000" b="1" dirty="0">
                <a:solidFill>
                  <a:srgbClr val="01265A"/>
                </a:solidFill>
                <a:latin typeface="Bounded" pitchFamily="2" charset="-52"/>
              </a:rPr>
              <a:t>ФИНАНСЫ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34F48AB0-7B68-49FB-A1D5-F1021F97F254}"/>
              </a:ext>
            </a:extLst>
          </p:cNvPr>
          <p:cNvSpPr/>
          <p:nvPr/>
        </p:nvSpPr>
        <p:spPr>
          <a:xfrm>
            <a:off x="878243" y="1806564"/>
            <a:ext cx="1502334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300" b="1" dirty="0">
                <a:solidFill>
                  <a:srgbClr val="01265A"/>
                </a:solidFill>
                <a:latin typeface="Inter" panose="02000503000000020004" pitchFamily="2" charset="0"/>
                <a:ea typeface="Inter" panose="02000503000000020004" pitchFamily="2" charset="0"/>
              </a:rPr>
              <a:t>Выручка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BFDC9BBA-9F33-4C6D-A2A7-377853FBD60F}"/>
              </a:ext>
            </a:extLst>
          </p:cNvPr>
          <p:cNvSpPr/>
          <p:nvPr/>
        </p:nvSpPr>
        <p:spPr>
          <a:xfrm>
            <a:off x="878241" y="2256485"/>
            <a:ext cx="5389338" cy="7605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latin typeface="Inter" panose="02000503000000020004" pitchFamily="2" charset="0"/>
                <a:ea typeface="Inter" panose="02000503000000020004" pitchFamily="2" charset="0"/>
              </a:rPr>
              <a:t>Конец 2026 г: </a:t>
            </a:r>
            <a:r>
              <a:rPr lang="ru-RU" sz="1600" dirty="0">
                <a:latin typeface="Inter" panose="02000503000000020004" pitchFamily="2" charset="0"/>
                <a:ea typeface="Inter" panose="02000503000000020004" pitchFamily="2" charset="0"/>
              </a:rPr>
              <a:t>1,2 млн руб. (старт, 4 пилотных клиента)</a:t>
            </a:r>
            <a:br>
              <a:rPr lang="ru-RU" sz="1600" dirty="0">
                <a:latin typeface="Inter" panose="02000503000000020004" pitchFamily="2" charset="0"/>
                <a:ea typeface="Inter" panose="02000503000000020004" pitchFamily="2" charset="0"/>
              </a:rPr>
            </a:br>
            <a:r>
              <a:rPr lang="ru-RU" sz="1600" b="1" dirty="0">
                <a:latin typeface="Inter" panose="02000503000000020004" pitchFamily="2" charset="0"/>
                <a:ea typeface="Inter" panose="02000503000000020004" pitchFamily="2" charset="0"/>
              </a:rPr>
              <a:t>2027 г: </a:t>
            </a:r>
            <a:r>
              <a:rPr lang="ru-RU" sz="1600" dirty="0">
                <a:latin typeface="Inter" panose="02000503000000020004" pitchFamily="2" charset="0"/>
                <a:ea typeface="Inter" panose="02000503000000020004" pitchFamily="2" charset="0"/>
              </a:rPr>
              <a:t>4,2 млн руб. </a:t>
            </a:r>
            <a:br>
              <a:rPr lang="ru-RU" sz="1600" dirty="0">
                <a:latin typeface="Inter" panose="02000503000000020004" pitchFamily="2" charset="0"/>
                <a:ea typeface="Inter" panose="02000503000000020004" pitchFamily="2" charset="0"/>
              </a:rPr>
            </a:br>
            <a:r>
              <a:rPr lang="ru-RU" sz="1600" b="1" dirty="0">
                <a:latin typeface="Inter" panose="02000503000000020004" pitchFamily="2" charset="0"/>
                <a:ea typeface="Inter" panose="02000503000000020004" pitchFamily="2" charset="0"/>
              </a:rPr>
              <a:t>2028 г: </a:t>
            </a:r>
            <a:r>
              <a:rPr lang="ru-RU" sz="1600" dirty="0">
                <a:latin typeface="Inter" panose="02000503000000020004" pitchFamily="2" charset="0"/>
                <a:ea typeface="Inter" panose="02000503000000020004" pitchFamily="2" charset="0"/>
              </a:rPr>
              <a:t>10 млн руб. (25 активных клиентов)</a:t>
            </a:r>
            <a:endParaRPr lang="ru-RU" sz="1700" dirty="0"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10B95A8F-7D44-46FD-B579-EC4EFBE3834D}"/>
              </a:ext>
            </a:extLst>
          </p:cNvPr>
          <p:cNvSpPr/>
          <p:nvPr/>
        </p:nvSpPr>
        <p:spPr>
          <a:xfrm>
            <a:off x="671331" y="3465863"/>
            <a:ext cx="4907666" cy="1235315"/>
          </a:xfrm>
          <a:prstGeom prst="roundRect">
            <a:avLst/>
          </a:prstGeom>
          <a:solidFill>
            <a:schemeClr val="bg1">
              <a:alpha val="5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BB4B55D5-B8E7-4D1E-807F-3B369233063D}"/>
              </a:ext>
            </a:extLst>
          </p:cNvPr>
          <p:cNvSpPr/>
          <p:nvPr/>
        </p:nvSpPr>
        <p:spPr>
          <a:xfrm>
            <a:off x="878243" y="3678445"/>
            <a:ext cx="4612160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300" b="1" dirty="0">
                <a:solidFill>
                  <a:srgbClr val="01265A"/>
                </a:solidFill>
                <a:latin typeface="Inter" panose="02000503000000020004" pitchFamily="2" charset="0"/>
                <a:ea typeface="Inter" panose="02000503000000020004" pitchFamily="2" charset="0"/>
              </a:rPr>
              <a:t>Срок выхода на окупаемость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068DDE99-C0B3-4D9E-B720-4B94A9DD54E4}"/>
              </a:ext>
            </a:extLst>
          </p:cNvPr>
          <p:cNvSpPr/>
          <p:nvPr/>
        </p:nvSpPr>
        <p:spPr>
          <a:xfrm>
            <a:off x="878241" y="4128366"/>
            <a:ext cx="407836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Inter" panose="02000503000000020004" pitchFamily="2" charset="0"/>
                <a:ea typeface="Inter" panose="02000503000000020004" pitchFamily="2" charset="0"/>
              </a:rPr>
              <a:t>3,2 года (конец 2028 – начало 2029 г.)</a:t>
            </a:r>
            <a:endParaRPr lang="ru-RU" sz="1700" dirty="0"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39" name="Прямоугольник: скругленные углы 38">
            <a:extLst>
              <a:ext uri="{FF2B5EF4-FFF2-40B4-BE49-F238E27FC236}">
                <a16:creationId xmlns:a16="http://schemas.microsoft.com/office/drawing/2014/main" id="{5AE0C189-CB49-467B-AAF4-57AED4910829}"/>
              </a:ext>
            </a:extLst>
          </p:cNvPr>
          <p:cNvSpPr/>
          <p:nvPr/>
        </p:nvSpPr>
        <p:spPr>
          <a:xfrm>
            <a:off x="5785907" y="3462660"/>
            <a:ext cx="3972053" cy="1235315"/>
          </a:xfrm>
          <a:prstGeom prst="roundRect">
            <a:avLst/>
          </a:prstGeom>
          <a:solidFill>
            <a:schemeClr val="bg1">
              <a:alpha val="5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9060C8F0-0A0A-4BBE-B6C6-09EACE904CB2}"/>
              </a:ext>
            </a:extLst>
          </p:cNvPr>
          <p:cNvSpPr/>
          <p:nvPr/>
        </p:nvSpPr>
        <p:spPr>
          <a:xfrm>
            <a:off x="5992819" y="3675243"/>
            <a:ext cx="3640740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300" b="1" dirty="0">
                <a:solidFill>
                  <a:srgbClr val="01265A"/>
                </a:solidFill>
                <a:latin typeface="Inter" panose="02000503000000020004" pitchFamily="2" charset="0"/>
                <a:ea typeface="Inter" panose="02000503000000020004" pitchFamily="2" charset="0"/>
              </a:rPr>
              <a:t>Точка безубыточности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E439D800-DE6E-4A9B-A4B1-2F84670762BB}"/>
              </a:ext>
            </a:extLst>
          </p:cNvPr>
          <p:cNvSpPr/>
          <p:nvPr/>
        </p:nvSpPr>
        <p:spPr>
          <a:xfrm>
            <a:off x="5992817" y="4125163"/>
            <a:ext cx="1267959" cy="3098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Inter" panose="02000503000000020004" pitchFamily="2" charset="0"/>
                <a:ea typeface="Inter" panose="02000503000000020004" pitchFamily="2" charset="0"/>
              </a:rPr>
              <a:t>14 клиентов</a:t>
            </a:r>
            <a:endParaRPr lang="ru-RU" sz="1700" dirty="0"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id="{6404FED1-F8E4-4EC5-AF0C-C07D3A9D186A}"/>
              </a:ext>
            </a:extLst>
          </p:cNvPr>
          <p:cNvSpPr/>
          <p:nvPr/>
        </p:nvSpPr>
        <p:spPr>
          <a:xfrm>
            <a:off x="671331" y="4890551"/>
            <a:ext cx="5596248" cy="1235315"/>
          </a:xfrm>
          <a:prstGeom prst="roundRect">
            <a:avLst/>
          </a:prstGeom>
          <a:solidFill>
            <a:schemeClr val="bg1">
              <a:alpha val="5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28DB92C0-756D-4C0C-92B1-9D31A6033068}"/>
              </a:ext>
            </a:extLst>
          </p:cNvPr>
          <p:cNvSpPr/>
          <p:nvPr/>
        </p:nvSpPr>
        <p:spPr>
          <a:xfrm>
            <a:off x="878243" y="5103133"/>
            <a:ext cx="5261377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300" b="1" dirty="0">
                <a:solidFill>
                  <a:srgbClr val="01265A"/>
                </a:solidFill>
                <a:latin typeface="Inter" panose="02000503000000020004" pitchFamily="2" charset="0"/>
                <a:ea typeface="Inter" panose="02000503000000020004" pitchFamily="2" charset="0"/>
              </a:rPr>
              <a:t>Положительная валовая прибыль</a:t>
            </a: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3EB4E743-A8F3-4F26-8007-EE28D460860F}"/>
              </a:ext>
            </a:extLst>
          </p:cNvPr>
          <p:cNvSpPr/>
          <p:nvPr/>
        </p:nvSpPr>
        <p:spPr>
          <a:xfrm>
            <a:off x="878241" y="5553054"/>
            <a:ext cx="453361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Inter" panose="02000503000000020004" pitchFamily="2" charset="0"/>
                <a:ea typeface="Inter" panose="02000503000000020004" pitchFamily="2" charset="0"/>
              </a:rPr>
              <a:t>Со 2-го полугодия 2028 г. при 25 клиентах</a:t>
            </a:r>
            <a:endParaRPr lang="ru-RU" sz="1700" dirty="0"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45" name="Прямоугольник: скругленные углы 44">
            <a:extLst>
              <a:ext uri="{FF2B5EF4-FFF2-40B4-BE49-F238E27FC236}">
                <a16:creationId xmlns:a16="http://schemas.microsoft.com/office/drawing/2014/main" id="{C2342941-4CF3-43D4-9BFC-BEF77E519A54}"/>
              </a:ext>
            </a:extLst>
          </p:cNvPr>
          <p:cNvSpPr/>
          <p:nvPr/>
        </p:nvSpPr>
        <p:spPr>
          <a:xfrm>
            <a:off x="6474489" y="4890551"/>
            <a:ext cx="5046180" cy="1235315"/>
          </a:xfrm>
          <a:prstGeom prst="roundRect">
            <a:avLst/>
          </a:prstGeom>
          <a:solidFill>
            <a:schemeClr val="bg1">
              <a:alpha val="5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6B5431DA-BAD7-4487-8BBB-76688B409B04}"/>
              </a:ext>
            </a:extLst>
          </p:cNvPr>
          <p:cNvSpPr/>
          <p:nvPr/>
        </p:nvSpPr>
        <p:spPr>
          <a:xfrm>
            <a:off x="6681400" y="5103133"/>
            <a:ext cx="2198038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300" b="1" dirty="0">
                <a:solidFill>
                  <a:srgbClr val="01265A"/>
                </a:solidFill>
                <a:latin typeface="Inter" panose="02000503000000020004" pitchFamily="2" charset="0"/>
                <a:ea typeface="Inter" panose="02000503000000020004" pitchFamily="2" charset="0"/>
              </a:rPr>
              <a:t>6 </a:t>
            </a:r>
            <a:r>
              <a:rPr lang="ru-RU" sz="2300" b="1" dirty="0">
                <a:solidFill>
                  <a:srgbClr val="01265A"/>
                </a:solidFill>
                <a:latin typeface="Inter" panose="02000503000000020004" pitchFamily="2" charset="0"/>
                <a:ea typeface="Inter" panose="02000503000000020004" pitchFamily="2" charset="0"/>
              </a:rPr>
              <a:t>млн рублей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49FEF49D-5F99-41E2-BF75-064017BD4F19}"/>
              </a:ext>
            </a:extLst>
          </p:cNvPr>
          <p:cNvSpPr/>
          <p:nvPr/>
        </p:nvSpPr>
        <p:spPr>
          <a:xfrm>
            <a:off x="6681398" y="5553054"/>
            <a:ext cx="46522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Inter" panose="02000503000000020004" pitchFamily="2" charset="0"/>
                <a:ea typeface="Inter" panose="02000503000000020004" pitchFamily="2" charset="0"/>
              </a:rPr>
              <a:t>Стартовые инвестиции для запуска проекта</a:t>
            </a:r>
            <a:endParaRPr lang="ru-RU" sz="1700" dirty="0"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AB4B0BF5-B12E-4758-93DC-48C241C720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269980" y="6208087"/>
            <a:ext cx="255696" cy="298312"/>
          </a:xfrm>
          <a:prstGeom prst="rect">
            <a:avLst/>
          </a:prstGeom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68FBB7F6-3069-4AB9-B202-EC35B77FEBB3}"/>
              </a:ext>
            </a:extLst>
          </p:cNvPr>
          <p:cNvSpPr/>
          <p:nvPr/>
        </p:nvSpPr>
        <p:spPr>
          <a:xfrm>
            <a:off x="10178701" y="6218743"/>
            <a:ext cx="1341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>
                <a:solidFill>
                  <a:srgbClr val="01265A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  <a:t>Страница 10</a:t>
            </a:r>
          </a:p>
        </p:txBody>
      </p:sp>
    </p:spTree>
    <p:extLst>
      <p:ext uri="{BB962C8B-B14F-4D97-AF65-F5344CB8AC3E}">
        <p14:creationId xmlns:p14="http://schemas.microsoft.com/office/powerpoint/2010/main" val="89791101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Рисунок 78">
            <a:extLst>
              <a:ext uri="{FF2B5EF4-FFF2-40B4-BE49-F238E27FC236}">
                <a16:creationId xmlns:a16="http://schemas.microsoft.com/office/drawing/2014/main" id="{AF564D1B-A413-4551-B159-4ADBF761429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23000"/>
                    </a14:imgEffect>
                    <a14:imgEffect>
                      <a14:brightnessContrast bright="-10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251" t="21419" r="-16" b="20832"/>
          <a:stretch/>
        </p:blipFill>
        <p:spPr>
          <a:xfrm flipH="1">
            <a:off x="1410009" y="791518"/>
            <a:ext cx="9375222" cy="527496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281BFDC-3A48-4BAA-9295-326770075D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85522" cy="6858000"/>
          </a:xfrm>
          <a:prstGeom prst="rect">
            <a:avLst/>
          </a:prstGeom>
        </p:spPr>
      </p:pic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F96B9B5B-B411-4324-9FB4-ED57479385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23000"/>
                    </a14:imgEffect>
                    <a14:imgEffect>
                      <a14:brightnessContrast bright="-10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53" t="56118" r="50473" b="11736"/>
          <a:stretch/>
        </p:blipFill>
        <p:spPr>
          <a:xfrm flipH="1">
            <a:off x="6156993" y="3860256"/>
            <a:ext cx="5382680" cy="2204569"/>
          </a:xfrm>
          <a:custGeom>
            <a:avLst/>
            <a:gdLst>
              <a:gd name="connsiteX0" fmla="*/ 5015244 w 5382680"/>
              <a:gd name="connsiteY0" fmla="*/ 0 h 2204569"/>
              <a:gd name="connsiteX1" fmla="*/ 367436 w 5382680"/>
              <a:gd name="connsiteY1" fmla="*/ 0 h 2204569"/>
              <a:gd name="connsiteX2" fmla="*/ 0 w 5382680"/>
              <a:gd name="connsiteY2" fmla="*/ 367436 h 2204569"/>
              <a:gd name="connsiteX3" fmla="*/ 0 w 5382680"/>
              <a:gd name="connsiteY3" fmla="*/ 1837133 h 2204569"/>
              <a:gd name="connsiteX4" fmla="*/ 367436 w 5382680"/>
              <a:gd name="connsiteY4" fmla="*/ 2204569 h 2204569"/>
              <a:gd name="connsiteX5" fmla="*/ 5015244 w 5382680"/>
              <a:gd name="connsiteY5" fmla="*/ 2204569 h 2204569"/>
              <a:gd name="connsiteX6" fmla="*/ 5382680 w 5382680"/>
              <a:gd name="connsiteY6" fmla="*/ 1837133 h 2204569"/>
              <a:gd name="connsiteX7" fmla="*/ 5382680 w 5382680"/>
              <a:gd name="connsiteY7" fmla="*/ 367436 h 2204569"/>
              <a:gd name="connsiteX8" fmla="*/ 5015244 w 5382680"/>
              <a:gd name="connsiteY8" fmla="*/ 0 h 2204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82680" h="2204569">
                <a:moveTo>
                  <a:pt x="5015244" y="0"/>
                </a:moveTo>
                <a:lnTo>
                  <a:pt x="367436" y="0"/>
                </a:lnTo>
                <a:cubicBezTo>
                  <a:pt x="164507" y="0"/>
                  <a:pt x="0" y="164507"/>
                  <a:pt x="0" y="367436"/>
                </a:cubicBezTo>
                <a:lnTo>
                  <a:pt x="0" y="1837133"/>
                </a:lnTo>
                <a:cubicBezTo>
                  <a:pt x="0" y="2040062"/>
                  <a:pt x="164507" y="2204569"/>
                  <a:pt x="367436" y="2204569"/>
                </a:cubicBezTo>
                <a:lnTo>
                  <a:pt x="5015244" y="2204569"/>
                </a:lnTo>
                <a:cubicBezTo>
                  <a:pt x="5218173" y="2204569"/>
                  <a:pt x="5382680" y="2040062"/>
                  <a:pt x="5382680" y="1837133"/>
                </a:cubicBezTo>
                <a:lnTo>
                  <a:pt x="5382680" y="367436"/>
                </a:lnTo>
                <a:cubicBezTo>
                  <a:pt x="5382680" y="164507"/>
                  <a:pt x="5218173" y="0"/>
                  <a:pt x="5015244" y="0"/>
                </a:cubicBezTo>
                <a:close/>
              </a:path>
            </a:pathLst>
          </a:cu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60F61355-D5D1-4AE3-98A6-135EDEE026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76" r="37522"/>
          <a:stretch>
            <a:fillRect/>
          </a:stretch>
        </p:blipFill>
        <p:spPr>
          <a:xfrm rot="5400000">
            <a:off x="5538982" y="-2903756"/>
            <a:ext cx="1800295" cy="10201095"/>
          </a:xfrm>
          <a:custGeom>
            <a:avLst/>
            <a:gdLst>
              <a:gd name="connsiteX0" fmla="*/ 0 w 1800295"/>
              <a:gd name="connsiteY0" fmla="*/ 10406520 h 10764455"/>
              <a:gd name="connsiteX1" fmla="*/ 0 w 1800295"/>
              <a:gd name="connsiteY1" fmla="*/ 357935 h 10764455"/>
              <a:gd name="connsiteX2" fmla="*/ 357935 w 1800295"/>
              <a:gd name="connsiteY2" fmla="*/ 0 h 10764455"/>
              <a:gd name="connsiteX3" fmla="*/ 1442360 w 1800295"/>
              <a:gd name="connsiteY3" fmla="*/ 0 h 10764455"/>
              <a:gd name="connsiteX4" fmla="*/ 1800295 w 1800295"/>
              <a:gd name="connsiteY4" fmla="*/ 357935 h 10764455"/>
              <a:gd name="connsiteX5" fmla="*/ 1800294 w 1800295"/>
              <a:gd name="connsiteY5" fmla="*/ 10406520 h 10764455"/>
              <a:gd name="connsiteX6" fmla="*/ 1442359 w 1800295"/>
              <a:gd name="connsiteY6" fmla="*/ 10764455 h 10764455"/>
              <a:gd name="connsiteX7" fmla="*/ 357935 w 1800295"/>
              <a:gd name="connsiteY7" fmla="*/ 10764455 h 10764455"/>
              <a:gd name="connsiteX8" fmla="*/ 0 w 1800295"/>
              <a:gd name="connsiteY8" fmla="*/ 10406520 h 10764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0295" h="10764455">
                <a:moveTo>
                  <a:pt x="0" y="10406520"/>
                </a:moveTo>
                <a:lnTo>
                  <a:pt x="0" y="357935"/>
                </a:lnTo>
                <a:cubicBezTo>
                  <a:pt x="0" y="160253"/>
                  <a:pt x="160253" y="0"/>
                  <a:pt x="357935" y="0"/>
                </a:cubicBezTo>
                <a:lnTo>
                  <a:pt x="1442360" y="0"/>
                </a:lnTo>
                <a:cubicBezTo>
                  <a:pt x="1640042" y="0"/>
                  <a:pt x="1800295" y="160253"/>
                  <a:pt x="1800295" y="357935"/>
                </a:cubicBezTo>
                <a:lnTo>
                  <a:pt x="1800294" y="10406520"/>
                </a:lnTo>
                <a:cubicBezTo>
                  <a:pt x="1800294" y="10604202"/>
                  <a:pt x="1640041" y="10764455"/>
                  <a:pt x="1442359" y="10764455"/>
                </a:cubicBezTo>
                <a:lnTo>
                  <a:pt x="357935" y="10764455"/>
                </a:lnTo>
                <a:cubicBezTo>
                  <a:pt x="160253" y="10764455"/>
                  <a:pt x="0" y="10604202"/>
                  <a:pt x="0" y="10406520"/>
                </a:cubicBezTo>
                <a:close/>
              </a:path>
            </a:pathLst>
          </a:custGeom>
          <a:effectLst/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B1D153B0-F9A6-4D0F-972B-0B0C982E7B85}"/>
              </a:ext>
            </a:extLst>
          </p:cNvPr>
          <p:cNvSpPr/>
          <p:nvPr/>
        </p:nvSpPr>
        <p:spPr>
          <a:xfrm>
            <a:off x="1338582" y="1285987"/>
            <a:ext cx="10201094" cy="1800294"/>
          </a:xfrm>
          <a:prstGeom prst="roundRect">
            <a:avLst>
              <a:gd name="adj" fmla="val 20053"/>
            </a:avLst>
          </a:prstGeom>
          <a:solidFill>
            <a:schemeClr val="tx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Заголовок 1">
            <a:extLst>
              <a:ext uri="{FF2B5EF4-FFF2-40B4-BE49-F238E27FC236}">
                <a16:creationId xmlns:a16="http://schemas.microsoft.com/office/drawing/2014/main" id="{C2679A6C-4038-4EE7-B600-7B3EA5E69F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9385" y="468359"/>
            <a:ext cx="10970283" cy="741750"/>
          </a:xfrm>
        </p:spPr>
        <p:txBody>
          <a:bodyPr>
            <a:normAutofit/>
          </a:bodyPr>
          <a:lstStyle/>
          <a:p>
            <a:r>
              <a:rPr lang="ru-RU" sz="4300" b="1" dirty="0">
                <a:solidFill>
                  <a:srgbClr val="01265A"/>
                </a:solidFill>
                <a:latin typeface="Bounded" pitchFamily="2" charset="-52"/>
              </a:rPr>
              <a:t>КАРТА РИСКОВ</a:t>
            </a:r>
          </a:p>
        </p:txBody>
      </p: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C3F6EE19-79FF-496C-BCA0-EA5E3D3FF325}"/>
              </a:ext>
            </a:extLst>
          </p:cNvPr>
          <p:cNvCxnSpPr>
            <a:cxnSpLocks/>
          </p:cNvCxnSpPr>
          <p:nvPr/>
        </p:nvCxnSpPr>
        <p:spPr>
          <a:xfrm flipV="1">
            <a:off x="1081759" y="1182105"/>
            <a:ext cx="0" cy="2174652"/>
          </a:xfrm>
          <a:prstGeom prst="straightConnector1">
            <a:avLst/>
          </a:prstGeom>
          <a:ln w="38100">
            <a:solidFill>
              <a:srgbClr val="0126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6D6A959D-2BD6-4282-8B7B-DB2E48C7FD95}"/>
              </a:ext>
            </a:extLst>
          </p:cNvPr>
          <p:cNvCxnSpPr>
            <a:cxnSpLocks/>
          </p:cNvCxnSpPr>
          <p:nvPr/>
        </p:nvCxnSpPr>
        <p:spPr>
          <a:xfrm>
            <a:off x="1081759" y="3330825"/>
            <a:ext cx="10457916" cy="0"/>
          </a:xfrm>
          <a:prstGeom prst="straightConnector1">
            <a:avLst/>
          </a:prstGeom>
          <a:ln w="38100">
            <a:solidFill>
              <a:srgbClr val="0126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34FB13F6-FAAB-4587-9971-0DBFBF16C843}"/>
              </a:ext>
            </a:extLst>
          </p:cNvPr>
          <p:cNvSpPr/>
          <p:nvPr/>
        </p:nvSpPr>
        <p:spPr>
          <a:xfrm>
            <a:off x="3144059" y="1411770"/>
            <a:ext cx="1172705" cy="349672"/>
          </a:xfrm>
          <a:prstGeom prst="roundRect">
            <a:avLst/>
          </a:prstGeom>
          <a:solidFill>
            <a:schemeClr val="bg1">
              <a:alpha val="6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A054897F-EF51-44D4-BFA4-7BF0B1005F58}"/>
              </a:ext>
            </a:extLst>
          </p:cNvPr>
          <p:cNvSpPr/>
          <p:nvPr/>
        </p:nvSpPr>
        <p:spPr>
          <a:xfrm>
            <a:off x="3730412" y="2215763"/>
            <a:ext cx="1172705" cy="349672"/>
          </a:xfrm>
          <a:prstGeom prst="roundRect">
            <a:avLst/>
          </a:prstGeom>
          <a:solidFill>
            <a:schemeClr val="bg1">
              <a:alpha val="6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: скругленные углы 47">
            <a:extLst>
              <a:ext uri="{FF2B5EF4-FFF2-40B4-BE49-F238E27FC236}">
                <a16:creationId xmlns:a16="http://schemas.microsoft.com/office/drawing/2014/main" id="{DB97256E-7065-4A59-89B1-37A9EF18B328}"/>
              </a:ext>
            </a:extLst>
          </p:cNvPr>
          <p:cNvSpPr/>
          <p:nvPr/>
        </p:nvSpPr>
        <p:spPr>
          <a:xfrm>
            <a:off x="5173461" y="1937704"/>
            <a:ext cx="1172705" cy="349672"/>
          </a:xfrm>
          <a:prstGeom prst="roundRect">
            <a:avLst/>
          </a:prstGeom>
          <a:solidFill>
            <a:schemeClr val="bg1">
              <a:alpha val="6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Прямоугольник: скругленные углы 48">
            <a:extLst>
              <a:ext uri="{FF2B5EF4-FFF2-40B4-BE49-F238E27FC236}">
                <a16:creationId xmlns:a16="http://schemas.microsoft.com/office/drawing/2014/main" id="{9C246521-1344-4FFB-A9E2-C84D43967A4C}"/>
              </a:ext>
            </a:extLst>
          </p:cNvPr>
          <p:cNvSpPr/>
          <p:nvPr/>
        </p:nvSpPr>
        <p:spPr>
          <a:xfrm>
            <a:off x="5173462" y="2402480"/>
            <a:ext cx="1172705" cy="349672"/>
          </a:xfrm>
          <a:prstGeom prst="roundRect">
            <a:avLst/>
          </a:prstGeom>
          <a:solidFill>
            <a:schemeClr val="bg1">
              <a:alpha val="6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: скругленные углы 49">
            <a:extLst>
              <a:ext uri="{FF2B5EF4-FFF2-40B4-BE49-F238E27FC236}">
                <a16:creationId xmlns:a16="http://schemas.microsoft.com/office/drawing/2014/main" id="{0682AE3A-C185-4156-A134-8925A67754ED}"/>
              </a:ext>
            </a:extLst>
          </p:cNvPr>
          <p:cNvSpPr/>
          <p:nvPr/>
        </p:nvSpPr>
        <p:spPr>
          <a:xfrm>
            <a:off x="6486100" y="2584027"/>
            <a:ext cx="1172705" cy="349672"/>
          </a:xfrm>
          <a:prstGeom prst="roundRect">
            <a:avLst/>
          </a:prstGeom>
          <a:solidFill>
            <a:schemeClr val="bg1">
              <a:alpha val="6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: скругленные углы 50">
            <a:extLst>
              <a:ext uri="{FF2B5EF4-FFF2-40B4-BE49-F238E27FC236}">
                <a16:creationId xmlns:a16="http://schemas.microsoft.com/office/drawing/2014/main" id="{D2C74FC5-2073-4AC8-8B28-D30CB72AB754}"/>
              </a:ext>
            </a:extLst>
          </p:cNvPr>
          <p:cNvSpPr/>
          <p:nvPr/>
        </p:nvSpPr>
        <p:spPr>
          <a:xfrm>
            <a:off x="8558842" y="2409191"/>
            <a:ext cx="1172705" cy="349672"/>
          </a:xfrm>
          <a:prstGeom prst="roundRect">
            <a:avLst/>
          </a:prstGeom>
          <a:solidFill>
            <a:schemeClr val="bg1">
              <a:alpha val="6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FDB5194-96C2-4D6D-A734-44232F20A29D}"/>
              </a:ext>
            </a:extLst>
          </p:cNvPr>
          <p:cNvSpPr/>
          <p:nvPr/>
        </p:nvSpPr>
        <p:spPr>
          <a:xfrm>
            <a:off x="3280553" y="1402296"/>
            <a:ext cx="9525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Inter" panose="02000503000000020004" pitchFamily="2" charset="0"/>
                <a:ea typeface="Inter" panose="02000503000000020004" pitchFamily="2" charset="0"/>
              </a:rPr>
              <a:t>Риск 3</a:t>
            </a:r>
            <a:endParaRPr lang="ru-RU" dirty="0"/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C2EFA802-50D9-4D20-B12E-425672D1AE2A}"/>
              </a:ext>
            </a:extLst>
          </p:cNvPr>
          <p:cNvSpPr/>
          <p:nvPr/>
        </p:nvSpPr>
        <p:spPr>
          <a:xfrm>
            <a:off x="3840511" y="2205933"/>
            <a:ext cx="9525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Inter" panose="02000503000000020004" pitchFamily="2" charset="0"/>
                <a:ea typeface="Inter" panose="02000503000000020004" pitchFamily="2" charset="0"/>
              </a:rPr>
              <a:t>Риск 4</a:t>
            </a:r>
            <a:endParaRPr lang="ru-RU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9B63568D-8E3A-4B80-B515-62FC42377202}"/>
              </a:ext>
            </a:extLst>
          </p:cNvPr>
          <p:cNvSpPr/>
          <p:nvPr/>
        </p:nvSpPr>
        <p:spPr>
          <a:xfrm>
            <a:off x="5280657" y="1937704"/>
            <a:ext cx="9525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Inter" panose="02000503000000020004" pitchFamily="2" charset="0"/>
                <a:ea typeface="Inter" panose="02000503000000020004" pitchFamily="2" charset="0"/>
              </a:rPr>
              <a:t>Риск 2</a:t>
            </a:r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A2FE32E5-D923-4DEA-88FF-2DEC75850AE6}"/>
              </a:ext>
            </a:extLst>
          </p:cNvPr>
          <p:cNvSpPr/>
          <p:nvPr/>
        </p:nvSpPr>
        <p:spPr>
          <a:xfrm>
            <a:off x="5324952" y="2405639"/>
            <a:ext cx="9525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Inter" panose="02000503000000020004" pitchFamily="2" charset="0"/>
                <a:ea typeface="Inter" panose="02000503000000020004" pitchFamily="2" charset="0"/>
              </a:rPr>
              <a:t>Риск 6</a:t>
            </a:r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7D4B30D2-9D65-4C20-8CE4-67589CCD52CA}"/>
              </a:ext>
            </a:extLst>
          </p:cNvPr>
          <p:cNvSpPr/>
          <p:nvPr/>
        </p:nvSpPr>
        <p:spPr>
          <a:xfrm>
            <a:off x="6617816" y="2581627"/>
            <a:ext cx="9525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Inter" panose="02000503000000020004" pitchFamily="2" charset="0"/>
                <a:ea typeface="Inter" panose="02000503000000020004" pitchFamily="2" charset="0"/>
              </a:rPr>
              <a:t>Риск 5</a:t>
            </a:r>
            <a:endParaRPr lang="ru-RU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A0B4302B-D252-4AE2-81D8-BFA761AA7F8B}"/>
              </a:ext>
            </a:extLst>
          </p:cNvPr>
          <p:cNvSpPr/>
          <p:nvPr/>
        </p:nvSpPr>
        <p:spPr>
          <a:xfrm>
            <a:off x="8702604" y="2413361"/>
            <a:ext cx="8851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Inter" panose="02000503000000020004" pitchFamily="2" charset="0"/>
                <a:ea typeface="Inter" panose="02000503000000020004" pitchFamily="2" charset="0"/>
              </a:rPr>
              <a:t>Риск 1</a:t>
            </a:r>
            <a:endParaRPr lang="ru-RU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AD7A1ADB-648E-4E26-9EBC-4BC83ABC170F}"/>
              </a:ext>
            </a:extLst>
          </p:cNvPr>
          <p:cNvSpPr/>
          <p:nvPr/>
        </p:nvSpPr>
        <p:spPr>
          <a:xfrm rot="16200000">
            <a:off x="-452354" y="2175515"/>
            <a:ext cx="245932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rgbClr val="01265A"/>
                </a:solidFill>
                <a:latin typeface="Inter" panose="02000503000000020004" pitchFamily="2" charset="0"/>
                <a:ea typeface="Inter" panose="02000503000000020004" pitchFamily="2" charset="0"/>
              </a:rPr>
              <a:t>Размер ущерба (руб.)</a:t>
            </a:r>
            <a:endParaRPr lang="ru-RU" sz="1600" dirty="0">
              <a:solidFill>
                <a:srgbClr val="01265A"/>
              </a:solidFill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2D093586-BA37-4DB6-B5B2-00863A99A6BB}"/>
              </a:ext>
            </a:extLst>
          </p:cNvPr>
          <p:cNvSpPr/>
          <p:nvPr/>
        </p:nvSpPr>
        <p:spPr>
          <a:xfrm>
            <a:off x="4322635" y="3356757"/>
            <a:ext cx="333617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rgbClr val="01265A"/>
                </a:solidFill>
                <a:latin typeface="Inter" panose="02000503000000020004" pitchFamily="2" charset="0"/>
                <a:ea typeface="Inter" panose="02000503000000020004" pitchFamily="2" charset="0"/>
              </a:rPr>
              <a:t>Вероятность наступления в %</a:t>
            </a:r>
            <a:endParaRPr lang="ru-RU" sz="1600" dirty="0">
              <a:solidFill>
                <a:srgbClr val="01265A"/>
              </a:solidFill>
            </a:endParaRPr>
          </a:p>
        </p:txBody>
      </p:sp>
      <p:sp>
        <p:nvSpPr>
          <p:cNvPr id="72" name="Прямоугольник: скругленные углы 71">
            <a:extLst>
              <a:ext uri="{FF2B5EF4-FFF2-40B4-BE49-F238E27FC236}">
                <a16:creationId xmlns:a16="http://schemas.microsoft.com/office/drawing/2014/main" id="{DB07FEAC-1A08-4736-8C98-A4AE6679A9AF}"/>
              </a:ext>
            </a:extLst>
          </p:cNvPr>
          <p:cNvSpPr/>
          <p:nvPr/>
        </p:nvSpPr>
        <p:spPr>
          <a:xfrm>
            <a:off x="6156988" y="3860929"/>
            <a:ext cx="5382680" cy="2204569"/>
          </a:xfrm>
          <a:prstGeom prst="roundRect">
            <a:avLst/>
          </a:prstGeom>
          <a:solidFill>
            <a:srgbClr val="01265A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Прямоугольник 73">
            <a:extLst>
              <a:ext uri="{FF2B5EF4-FFF2-40B4-BE49-F238E27FC236}">
                <a16:creationId xmlns:a16="http://schemas.microsoft.com/office/drawing/2014/main" id="{C578E522-5F9B-4007-9EBA-C7952F6595CC}"/>
              </a:ext>
            </a:extLst>
          </p:cNvPr>
          <p:cNvSpPr/>
          <p:nvPr/>
        </p:nvSpPr>
        <p:spPr>
          <a:xfrm>
            <a:off x="6156988" y="4273851"/>
            <a:ext cx="5382680" cy="581236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9DF86ED3-A438-41EF-8CA2-65E47EBF6D77}"/>
              </a:ext>
            </a:extLst>
          </p:cNvPr>
          <p:cNvSpPr/>
          <p:nvPr/>
        </p:nvSpPr>
        <p:spPr>
          <a:xfrm>
            <a:off x="6156994" y="4855760"/>
            <a:ext cx="5382680" cy="581236"/>
          </a:xfrm>
          <a:prstGeom prst="rect">
            <a:avLst/>
          </a:prstGeom>
          <a:solidFill>
            <a:schemeClr val="tx1">
              <a:lumMod val="95000"/>
              <a:lumOff val="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ECC6856B-73A4-4E16-9F38-DAE999A5D7BC}"/>
              </a:ext>
            </a:extLst>
          </p:cNvPr>
          <p:cNvSpPr/>
          <p:nvPr/>
        </p:nvSpPr>
        <p:spPr>
          <a:xfrm>
            <a:off x="6436004" y="3919894"/>
            <a:ext cx="4395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№</a:t>
            </a:r>
            <a:endParaRPr lang="en-US" altLang="ru-RU" b="1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92F338FC-E4C6-40BE-B729-67856183580F}"/>
              </a:ext>
            </a:extLst>
          </p:cNvPr>
          <p:cNvSpPr/>
          <p:nvPr/>
        </p:nvSpPr>
        <p:spPr>
          <a:xfrm>
            <a:off x="8207379" y="3919894"/>
            <a:ext cx="1941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Наименование</a:t>
            </a:r>
            <a:endParaRPr lang="en-US" altLang="ru-RU" b="1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957A1A1E-0E91-4D8E-B6CB-4558B85EF11C}"/>
              </a:ext>
            </a:extLst>
          </p:cNvPr>
          <p:cNvCxnSpPr>
            <a:cxnSpLocks/>
          </p:cNvCxnSpPr>
          <p:nvPr/>
        </p:nvCxnSpPr>
        <p:spPr>
          <a:xfrm>
            <a:off x="7082348" y="4007952"/>
            <a:ext cx="0" cy="193564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0CB44E48-AEC3-4CCA-8C38-47C01BD3BA22}"/>
              </a:ext>
            </a:extLst>
          </p:cNvPr>
          <p:cNvSpPr/>
          <p:nvPr/>
        </p:nvSpPr>
        <p:spPr>
          <a:xfrm>
            <a:off x="6241807" y="4295587"/>
            <a:ext cx="77296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Риск </a:t>
            </a:r>
            <a:r>
              <a:rPr lang="en-US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4</a:t>
            </a:r>
            <a:endParaRPr lang="en-US" altLang="ru-RU" sz="14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ACBA350F-B5A1-45AE-97E5-A615706AEC2E}"/>
              </a:ext>
            </a:extLst>
          </p:cNvPr>
          <p:cNvSpPr/>
          <p:nvPr/>
        </p:nvSpPr>
        <p:spPr>
          <a:xfrm>
            <a:off x="7096046" y="4295587"/>
            <a:ext cx="42194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altLang="en-US" sz="140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 SemiBold" panose="00000700000000000000" charset="0"/>
              </a:rPr>
              <a:t>Риск</a:t>
            </a:r>
            <a:r>
              <a:rPr lang="en-US" alt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 SemiBold" panose="00000700000000000000" charset="0"/>
              </a:rPr>
              <a:t> </a:t>
            </a:r>
            <a:r>
              <a:rPr lang="en-US" altLang="en-US" sz="140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 SemiBold" panose="00000700000000000000" charset="0"/>
              </a:rPr>
              <a:t>ужесточения</a:t>
            </a:r>
            <a:r>
              <a:rPr lang="en-US" alt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 SemiBold" panose="00000700000000000000" charset="0"/>
              </a:rPr>
              <a:t> </a:t>
            </a:r>
            <a:r>
              <a:rPr lang="en-US" altLang="en-US" sz="140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 SemiBold" panose="00000700000000000000" charset="0"/>
              </a:rPr>
              <a:t>законодательства</a:t>
            </a:r>
            <a:r>
              <a:rPr lang="en-US" alt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 SemiBold" panose="00000700000000000000" charset="0"/>
              </a:rPr>
              <a:t> </a:t>
            </a:r>
            <a:r>
              <a:rPr lang="en-US" altLang="en-US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 SemiBold" panose="00000700000000000000" charset="0"/>
              </a:rPr>
              <a:t>в</a:t>
            </a:r>
            <a:r>
              <a:rPr lang="en-US" alt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 SemiBold" panose="00000700000000000000" charset="0"/>
              </a:rPr>
              <a:t> </a:t>
            </a:r>
            <a:r>
              <a:rPr lang="en-US" altLang="en-US" sz="140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 SemiBold" panose="00000700000000000000" charset="0"/>
              </a:rPr>
              <a:t>сфере</a:t>
            </a:r>
            <a:endParaRPr lang="en-US" altLang="en-US" sz="14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 SemiBold" panose="00000700000000000000" charset="0"/>
            </a:endParaRPr>
          </a:p>
          <a:p>
            <a:pPr>
              <a:buNone/>
            </a:pPr>
            <a:r>
              <a:rPr lang="en-US" altLang="en-US" sz="140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 SemiBold" panose="00000700000000000000" charset="0"/>
              </a:rPr>
              <a:t>данных</a:t>
            </a:r>
            <a:endParaRPr lang="en-US" altLang="en-US" sz="14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 SemiBold" panose="00000700000000000000" charset="0"/>
            </a:endParaRPr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21032F4A-D901-465F-AC28-7B4A4DD5C480}"/>
              </a:ext>
            </a:extLst>
          </p:cNvPr>
          <p:cNvSpPr/>
          <p:nvPr/>
        </p:nvSpPr>
        <p:spPr>
          <a:xfrm>
            <a:off x="7096046" y="4889790"/>
            <a:ext cx="32768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altLang="en-US" sz="140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 SemiBold" panose="00000700000000000000" charset="0"/>
              </a:rPr>
              <a:t>Риск</a:t>
            </a:r>
            <a:r>
              <a:rPr lang="en-US" alt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 SemiBold" panose="00000700000000000000" charset="0"/>
              </a:rPr>
              <a:t> </a:t>
            </a:r>
            <a:r>
              <a:rPr lang="en-US" altLang="en-US" sz="140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 SemiBold" panose="00000700000000000000" charset="0"/>
              </a:rPr>
              <a:t>ухода</a:t>
            </a:r>
            <a:r>
              <a:rPr lang="en-US" alt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 SemiBold" panose="00000700000000000000" charset="0"/>
              </a:rPr>
              <a:t> </a:t>
            </a:r>
            <a:r>
              <a:rPr lang="en-US" altLang="en-US" sz="140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 SemiBold" panose="00000700000000000000" charset="0"/>
              </a:rPr>
              <a:t>ключевых</a:t>
            </a:r>
            <a:r>
              <a:rPr lang="en-US" alt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 SemiBold" panose="00000700000000000000" charset="0"/>
              </a:rPr>
              <a:t> </a:t>
            </a:r>
            <a:r>
              <a:rPr lang="en-US" altLang="en-US" sz="140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 SemiBold" panose="00000700000000000000" charset="0"/>
              </a:rPr>
              <a:t>технических</a:t>
            </a:r>
            <a:endParaRPr lang="en-US" altLang="en-US" sz="14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 SemiBold" panose="00000700000000000000" charset="0"/>
            </a:endParaRPr>
          </a:p>
          <a:p>
            <a:pPr>
              <a:buNone/>
            </a:pPr>
            <a:r>
              <a:rPr lang="en-US" altLang="en-US" sz="140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 SemiBold" panose="00000700000000000000" charset="0"/>
              </a:rPr>
              <a:t>специалистов</a:t>
            </a:r>
            <a:endParaRPr lang="en-US" altLang="en-US" sz="14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 SemiBold" panose="00000700000000000000" charset="0"/>
            </a:endParaRP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6B80054D-FAF0-45CE-BCA0-981EBB235F14}"/>
              </a:ext>
            </a:extLst>
          </p:cNvPr>
          <p:cNvSpPr/>
          <p:nvPr/>
        </p:nvSpPr>
        <p:spPr>
          <a:xfrm>
            <a:off x="6156994" y="5437669"/>
            <a:ext cx="5382680" cy="369332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25222310-929E-4465-A244-B09A8E5AB500}"/>
              </a:ext>
            </a:extLst>
          </p:cNvPr>
          <p:cNvSpPr/>
          <p:nvPr/>
        </p:nvSpPr>
        <p:spPr>
          <a:xfrm>
            <a:off x="6256271" y="4979894"/>
            <a:ext cx="7665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Риск </a:t>
            </a:r>
            <a:r>
              <a:rPr lang="en-US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5</a:t>
            </a:r>
            <a:endParaRPr lang="en-US" altLang="ru-RU" sz="14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F9B917E1-1DE7-45F5-904B-616B937B7C7B}"/>
              </a:ext>
            </a:extLst>
          </p:cNvPr>
          <p:cNvSpPr/>
          <p:nvPr/>
        </p:nvSpPr>
        <p:spPr>
          <a:xfrm>
            <a:off x="6255470" y="5478163"/>
            <a:ext cx="7681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Риск </a:t>
            </a:r>
            <a:r>
              <a:rPr lang="en-US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6</a:t>
            </a:r>
            <a:endParaRPr lang="en-US" altLang="ru-RU" sz="14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B9CDE4B0-416D-4766-AC7E-4D7D65919119}"/>
              </a:ext>
            </a:extLst>
          </p:cNvPr>
          <p:cNvSpPr/>
          <p:nvPr/>
        </p:nvSpPr>
        <p:spPr>
          <a:xfrm>
            <a:off x="7096046" y="5468562"/>
            <a:ext cx="35750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alt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 SemiBold" panose="00000700000000000000" charset="0"/>
              </a:rPr>
              <a:t> </a:t>
            </a:r>
            <a:r>
              <a:rPr lang="en-US" altLang="en-US" sz="140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 SemiBold" panose="00000700000000000000" charset="0"/>
              </a:rPr>
              <a:t>Риск</a:t>
            </a:r>
            <a:r>
              <a:rPr lang="en-US" alt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 SemiBold" panose="00000700000000000000" charset="0"/>
              </a:rPr>
              <a:t> </a:t>
            </a:r>
            <a:r>
              <a:rPr lang="en-US" altLang="en-US" sz="140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 SemiBold" panose="00000700000000000000" charset="0"/>
              </a:rPr>
              <a:t>недостаточного</a:t>
            </a:r>
            <a:r>
              <a:rPr lang="en-US" alt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 SemiBold" panose="00000700000000000000" charset="0"/>
              </a:rPr>
              <a:t> </a:t>
            </a:r>
            <a:r>
              <a:rPr lang="en-US" altLang="en-US" sz="140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 SemiBold" panose="00000700000000000000" charset="0"/>
              </a:rPr>
              <a:t>объема</a:t>
            </a:r>
            <a:r>
              <a:rPr lang="en-US" alt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 SemiBold" panose="00000700000000000000" charset="0"/>
              </a:rPr>
              <a:t> </a:t>
            </a:r>
            <a:r>
              <a:rPr lang="en-US" altLang="en-US" sz="140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 SemiBold" panose="00000700000000000000" charset="0"/>
              </a:rPr>
              <a:t>продаж</a:t>
            </a:r>
            <a:endParaRPr lang="en-US" altLang="en-US" sz="14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 SemiBold" panose="00000700000000000000" charset="0"/>
            </a:endParaRPr>
          </a:p>
        </p:txBody>
      </p:sp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262CB0BC-7B9A-41E0-A9FF-9DDA15BBBD0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23000"/>
                    </a14:imgEffect>
                    <a14:imgEffect>
                      <a14:brightnessContrast bright="-10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514" t="56298" r="5324" b="11556"/>
          <a:stretch/>
        </p:blipFill>
        <p:spPr>
          <a:xfrm flipH="1">
            <a:off x="652325" y="3860930"/>
            <a:ext cx="5382680" cy="2204569"/>
          </a:xfrm>
          <a:custGeom>
            <a:avLst/>
            <a:gdLst>
              <a:gd name="connsiteX0" fmla="*/ 5015244 w 5382680"/>
              <a:gd name="connsiteY0" fmla="*/ 0 h 2204569"/>
              <a:gd name="connsiteX1" fmla="*/ 367436 w 5382680"/>
              <a:gd name="connsiteY1" fmla="*/ 0 h 2204569"/>
              <a:gd name="connsiteX2" fmla="*/ 0 w 5382680"/>
              <a:gd name="connsiteY2" fmla="*/ 367436 h 2204569"/>
              <a:gd name="connsiteX3" fmla="*/ 0 w 5382680"/>
              <a:gd name="connsiteY3" fmla="*/ 1837133 h 2204569"/>
              <a:gd name="connsiteX4" fmla="*/ 367436 w 5382680"/>
              <a:gd name="connsiteY4" fmla="*/ 2204569 h 2204569"/>
              <a:gd name="connsiteX5" fmla="*/ 5015244 w 5382680"/>
              <a:gd name="connsiteY5" fmla="*/ 2204569 h 2204569"/>
              <a:gd name="connsiteX6" fmla="*/ 5382680 w 5382680"/>
              <a:gd name="connsiteY6" fmla="*/ 1837133 h 2204569"/>
              <a:gd name="connsiteX7" fmla="*/ 5382680 w 5382680"/>
              <a:gd name="connsiteY7" fmla="*/ 367436 h 2204569"/>
              <a:gd name="connsiteX8" fmla="*/ 5015244 w 5382680"/>
              <a:gd name="connsiteY8" fmla="*/ 0 h 2204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82680" h="2204569">
                <a:moveTo>
                  <a:pt x="5015244" y="0"/>
                </a:moveTo>
                <a:lnTo>
                  <a:pt x="367436" y="0"/>
                </a:lnTo>
                <a:cubicBezTo>
                  <a:pt x="164507" y="0"/>
                  <a:pt x="0" y="164507"/>
                  <a:pt x="0" y="367436"/>
                </a:cubicBezTo>
                <a:lnTo>
                  <a:pt x="0" y="1837133"/>
                </a:lnTo>
                <a:cubicBezTo>
                  <a:pt x="0" y="2040062"/>
                  <a:pt x="164507" y="2204569"/>
                  <a:pt x="367436" y="2204569"/>
                </a:cubicBezTo>
                <a:lnTo>
                  <a:pt x="5015244" y="2204569"/>
                </a:lnTo>
                <a:cubicBezTo>
                  <a:pt x="5218173" y="2204569"/>
                  <a:pt x="5382680" y="2040062"/>
                  <a:pt x="5382680" y="1837133"/>
                </a:cubicBezTo>
                <a:lnTo>
                  <a:pt x="5382680" y="367436"/>
                </a:lnTo>
                <a:cubicBezTo>
                  <a:pt x="5382680" y="164507"/>
                  <a:pt x="5218173" y="0"/>
                  <a:pt x="5015244" y="0"/>
                </a:cubicBezTo>
                <a:close/>
              </a:path>
            </a:pathLst>
          </a:custGeom>
        </p:spPr>
      </p:pic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BFECF87A-7016-488E-9796-F117263AFE8F}"/>
              </a:ext>
            </a:extLst>
          </p:cNvPr>
          <p:cNvSpPr/>
          <p:nvPr/>
        </p:nvSpPr>
        <p:spPr>
          <a:xfrm>
            <a:off x="652327" y="3860256"/>
            <a:ext cx="5382680" cy="2204569"/>
          </a:xfrm>
          <a:prstGeom prst="roundRect">
            <a:avLst/>
          </a:prstGeom>
          <a:solidFill>
            <a:srgbClr val="01265A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C4C7BAD6-E064-4C21-A6AA-3D69FD5BB69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269980" y="6208087"/>
            <a:ext cx="255696" cy="298312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C9A39B64-624E-4000-AB47-018ADE6D7AAF}"/>
              </a:ext>
            </a:extLst>
          </p:cNvPr>
          <p:cNvSpPr/>
          <p:nvPr/>
        </p:nvSpPr>
        <p:spPr>
          <a:xfrm>
            <a:off x="10178701" y="6218743"/>
            <a:ext cx="1341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>
                <a:solidFill>
                  <a:srgbClr val="01265A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  <a:t>Страница 11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42237183-5718-4928-8151-116EFA7CCA03}"/>
              </a:ext>
            </a:extLst>
          </p:cNvPr>
          <p:cNvSpPr/>
          <p:nvPr/>
        </p:nvSpPr>
        <p:spPr>
          <a:xfrm>
            <a:off x="652326" y="4644848"/>
            <a:ext cx="5382680" cy="581236"/>
          </a:xfrm>
          <a:prstGeom prst="rect">
            <a:avLst/>
          </a:prstGeom>
          <a:solidFill>
            <a:schemeClr val="tx1">
              <a:lumMod val="95000"/>
              <a:lumOff val="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A4D2FEFC-E765-4799-9382-7B0A4740AA31}"/>
              </a:ext>
            </a:extLst>
          </p:cNvPr>
          <p:cNvSpPr/>
          <p:nvPr/>
        </p:nvSpPr>
        <p:spPr>
          <a:xfrm>
            <a:off x="652325" y="5226084"/>
            <a:ext cx="5382680" cy="581236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B1949E06-02CD-48A2-B867-C99F01654399}"/>
              </a:ext>
            </a:extLst>
          </p:cNvPr>
          <p:cNvSpPr/>
          <p:nvPr/>
        </p:nvSpPr>
        <p:spPr>
          <a:xfrm>
            <a:off x="931336" y="3919894"/>
            <a:ext cx="4395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№</a:t>
            </a:r>
            <a:endParaRPr lang="en-US" altLang="ru-RU" b="1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2DA2D4F7-76A8-43B5-B746-8014CD481E68}"/>
              </a:ext>
            </a:extLst>
          </p:cNvPr>
          <p:cNvSpPr/>
          <p:nvPr/>
        </p:nvSpPr>
        <p:spPr>
          <a:xfrm>
            <a:off x="2702711" y="3919894"/>
            <a:ext cx="1941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Наименование</a:t>
            </a:r>
            <a:endParaRPr lang="en-US" altLang="ru-RU" b="1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63FB0599-30A6-4A17-8461-438E31DD63CB}"/>
              </a:ext>
            </a:extLst>
          </p:cNvPr>
          <p:cNvCxnSpPr>
            <a:cxnSpLocks/>
          </p:cNvCxnSpPr>
          <p:nvPr/>
        </p:nvCxnSpPr>
        <p:spPr>
          <a:xfrm>
            <a:off x="1577680" y="4007952"/>
            <a:ext cx="0" cy="193564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845AC7B6-C131-467D-8122-F58B5DDD0FA8}"/>
              </a:ext>
            </a:extLst>
          </p:cNvPr>
          <p:cNvSpPr/>
          <p:nvPr/>
        </p:nvSpPr>
        <p:spPr>
          <a:xfrm>
            <a:off x="652326" y="4275713"/>
            <a:ext cx="5382680" cy="369332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3EF40E8D-4B1F-4A4B-888E-F955B4782116}"/>
              </a:ext>
            </a:extLst>
          </p:cNvPr>
          <p:cNvSpPr/>
          <p:nvPr/>
        </p:nvSpPr>
        <p:spPr>
          <a:xfrm>
            <a:off x="748040" y="4295587"/>
            <a:ext cx="7312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Риск 1</a:t>
            </a:r>
            <a:endParaRPr lang="en-US" altLang="ru-RU" sz="14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BA3FB1CF-3709-424F-A0C2-2B21417C23FD}"/>
              </a:ext>
            </a:extLst>
          </p:cNvPr>
          <p:cNvSpPr/>
          <p:nvPr/>
        </p:nvSpPr>
        <p:spPr>
          <a:xfrm>
            <a:off x="1591378" y="4295587"/>
            <a:ext cx="382348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Риск неприятия со стороны сотрудников</a:t>
            </a:r>
            <a:endParaRPr lang="en-US" altLang="ru-RU" sz="14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68C30618-C529-4BB0-9B9E-D274A080EEF9}"/>
              </a:ext>
            </a:extLst>
          </p:cNvPr>
          <p:cNvSpPr/>
          <p:nvPr/>
        </p:nvSpPr>
        <p:spPr>
          <a:xfrm>
            <a:off x="1591378" y="4678878"/>
            <a:ext cx="44085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Риск недостижения заявленной эффективности</a:t>
            </a:r>
          </a:p>
          <a:p>
            <a:r>
              <a:rPr 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продукта</a:t>
            </a:r>
            <a:endParaRPr lang="en-US" altLang="ru-RU" sz="14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30D76BF8-F4F2-4DF0-872C-F584BEE12D22}"/>
              </a:ext>
            </a:extLst>
          </p:cNvPr>
          <p:cNvSpPr/>
          <p:nvPr/>
        </p:nvSpPr>
        <p:spPr>
          <a:xfrm>
            <a:off x="741664" y="4768982"/>
            <a:ext cx="7665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Риск </a:t>
            </a:r>
            <a:r>
              <a:rPr lang="en-US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2</a:t>
            </a:r>
            <a:endParaRPr lang="en-US" altLang="ru-RU" sz="14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9E1D7E3-F3FE-43F1-AE37-C3E8774F07E5}"/>
              </a:ext>
            </a:extLst>
          </p:cNvPr>
          <p:cNvSpPr/>
          <p:nvPr/>
        </p:nvSpPr>
        <p:spPr>
          <a:xfrm>
            <a:off x="740863" y="5367100"/>
            <a:ext cx="7681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Риск </a:t>
            </a:r>
            <a:r>
              <a:rPr lang="en-US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3</a:t>
            </a:r>
            <a:endParaRPr lang="en-US" altLang="ru-RU" sz="14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6398A0BA-598B-4403-8E2E-9AF3B8FEE9BF}"/>
              </a:ext>
            </a:extLst>
          </p:cNvPr>
          <p:cNvSpPr/>
          <p:nvPr/>
        </p:nvSpPr>
        <p:spPr>
          <a:xfrm>
            <a:off x="1591378" y="5262720"/>
            <a:ext cx="42931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altLang="en-US" sz="140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 SemiBold" panose="00000700000000000000" charset="0"/>
              </a:rPr>
              <a:t>Риск</a:t>
            </a:r>
            <a:r>
              <a:rPr lang="en-US" alt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 SemiBold" panose="00000700000000000000" charset="0"/>
              </a:rPr>
              <a:t> </a:t>
            </a:r>
            <a:r>
              <a:rPr lang="en-US" altLang="en-US" sz="140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 SemiBold" panose="00000700000000000000" charset="0"/>
              </a:rPr>
              <a:t>кибератаки</a:t>
            </a:r>
            <a:r>
              <a:rPr lang="en-US" alt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 SemiBold" panose="00000700000000000000" charset="0"/>
              </a:rPr>
              <a:t> </a:t>
            </a:r>
            <a:r>
              <a:rPr lang="en-US" altLang="en-US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 SemiBold" panose="00000700000000000000" charset="0"/>
              </a:rPr>
              <a:t>и</a:t>
            </a:r>
            <a:r>
              <a:rPr lang="en-US" alt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 SemiBold" panose="00000700000000000000" charset="0"/>
              </a:rPr>
              <a:t> </a:t>
            </a:r>
            <a:r>
              <a:rPr lang="en-US" altLang="en-US" sz="140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 SemiBold" panose="00000700000000000000" charset="0"/>
              </a:rPr>
              <a:t>утечки</a:t>
            </a:r>
            <a:r>
              <a:rPr lang="en-US" alt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 SemiBold" panose="00000700000000000000" charset="0"/>
              </a:rPr>
              <a:t> </a:t>
            </a:r>
            <a:r>
              <a:rPr lang="en-US" altLang="en-US" sz="140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 SemiBold" panose="00000700000000000000" charset="0"/>
              </a:rPr>
              <a:t>конфиденциальных</a:t>
            </a:r>
            <a:endParaRPr lang="en-US" altLang="en-US" sz="14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 SemiBold" panose="00000700000000000000" charset="0"/>
            </a:endParaRPr>
          </a:p>
          <a:p>
            <a:pPr>
              <a:buNone/>
            </a:pPr>
            <a:r>
              <a:rPr lang="en-US" altLang="en-US" sz="140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 SemiBold" panose="00000700000000000000" charset="0"/>
              </a:rPr>
              <a:t>данных</a:t>
            </a:r>
            <a:endParaRPr lang="en-US" altLang="en-US" sz="14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 SemiBold" panose="000007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8397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D045994-42D3-4C6A-8B4B-2099850E44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23000"/>
                    </a14:imgEffect>
                    <a14:imgEffect>
                      <a14:brightnessContrast bright="-10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251" t="21419" r="-16" b="20832"/>
          <a:stretch/>
        </p:blipFill>
        <p:spPr>
          <a:xfrm flipH="1">
            <a:off x="-151219" y="0"/>
            <a:ext cx="12343219" cy="6858002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8CD5E12-3687-45AB-A866-5F87A387740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504" t="40066" r="47067" b="45017"/>
          <a:stretch/>
        </p:blipFill>
        <p:spPr>
          <a:xfrm>
            <a:off x="7783401" y="3179060"/>
            <a:ext cx="3966639" cy="684065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6D211B1-B716-4801-B7CF-08075FB307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5160" y="2710632"/>
            <a:ext cx="1965885" cy="1965890"/>
          </a:xfrm>
          <a:prstGeom prst="rect">
            <a:avLst/>
          </a:prstGeom>
        </p:spPr>
      </p:pic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5CEC8EC0-CDAF-4AA2-8426-161ACED4171F}"/>
              </a:ext>
            </a:extLst>
          </p:cNvPr>
          <p:cNvSpPr txBox="1">
            <a:spLocks/>
          </p:cNvSpPr>
          <p:nvPr/>
        </p:nvSpPr>
        <p:spPr>
          <a:xfrm>
            <a:off x="569385" y="333922"/>
            <a:ext cx="11022837" cy="81857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000" b="1" dirty="0">
                <a:solidFill>
                  <a:schemeClr val="bg1"/>
                </a:solidFill>
                <a:latin typeface="Bounded" pitchFamily="2" charset="-52"/>
              </a:rPr>
              <a:t>ДОРОЖНАЯ КАРТА КЛИЕНТА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2D6A272-D76D-4C88-8FBE-A0F793545CE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23000"/>
                    </a14:imgEffect>
                    <a14:imgEffect>
                      <a14:brightnessContrast bright="17000" contrast="-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93" t="36118" r="51511" b="9030"/>
          <a:stretch/>
        </p:blipFill>
        <p:spPr>
          <a:xfrm flipV="1">
            <a:off x="2374739" y="1792492"/>
            <a:ext cx="5399908" cy="3761772"/>
          </a:xfrm>
          <a:custGeom>
            <a:avLst/>
            <a:gdLst>
              <a:gd name="connsiteX0" fmla="*/ 4648830 w 5275805"/>
              <a:gd name="connsiteY0" fmla="*/ 0 h 3761772"/>
              <a:gd name="connsiteX1" fmla="*/ 626975 w 5275805"/>
              <a:gd name="connsiteY1" fmla="*/ 0 h 3761772"/>
              <a:gd name="connsiteX2" fmla="*/ 0 w 5275805"/>
              <a:gd name="connsiteY2" fmla="*/ 626975 h 3761772"/>
              <a:gd name="connsiteX3" fmla="*/ 0 w 5275805"/>
              <a:gd name="connsiteY3" fmla="*/ 3134797 h 3761772"/>
              <a:gd name="connsiteX4" fmla="*/ 626975 w 5275805"/>
              <a:gd name="connsiteY4" fmla="*/ 3761772 h 3761772"/>
              <a:gd name="connsiteX5" fmla="*/ 4648830 w 5275805"/>
              <a:gd name="connsiteY5" fmla="*/ 3761772 h 3761772"/>
              <a:gd name="connsiteX6" fmla="*/ 5275805 w 5275805"/>
              <a:gd name="connsiteY6" fmla="*/ 3134797 h 3761772"/>
              <a:gd name="connsiteX7" fmla="*/ 5275805 w 5275805"/>
              <a:gd name="connsiteY7" fmla="*/ 626975 h 3761772"/>
              <a:gd name="connsiteX8" fmla="*/ 4648830 w 5275805"/>
              <a:gd name="connsiteY8" fmla="*/ 0 h 3761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75805" h="3761772">
                <a:moveTo>
                  <a:pt x="4648830" y="0"/>
                </a:moveTo>
                <a:lnTo>
                  <a:pt x="626975" y="0"/>
                </a:lnTo>
                <a:cubicBezTo>
                  <a:pt x="280706" y="0"/>
                  <a:pt x="0" y="280706"/>
                  <a:pt x="0" y="626975"/>
                </a:cubicBezTo>
                <a:lnTo>
                  <a:pt x="0" y="3134797"/>
                </a:lnTo>
                <a:cubicBezTo>
                  <a:pt x="0" y="3481066"/>
                  <a:pt x="280706" y="3761772"/>
                  <a:pt x="626975" y="3761772"/>
                </a:cubicBezTo>
                <a:lnTo>
                  <a:pt x="4648830" y="3761772"/>
                </a:lnTo>
                <a:cubicBezTo>
                  <a:pt x="4995099" y="3761772"/>
                  <a:pt x="5275805" y="3481066"/>
                  <a:pt x="5275805" y="3134797"/>
                </a:cubicBezTo>
                <a:lnTo>
                  <a:pt x="5275805" y="626975"/>
                </a:lnTo>
                <a:cubicBezTo>
                  <a:pt x="5275805" y="280706"/>
                  <a:pt x="4995099" y="0"/>
                  <a:pt x="4648830" y="0"/>
                </a:cubicBezTo>
                <a:close/>
              </a:path>
            </a:pathLst>
          </a:custGeom>
          <a:effectLst>
            <a:outerShdw blurRad="266700" dist="38100" dir="2700000" sx="103000" sy="103000" algn="tl" rotWithShape="0">
              <a:prstClr val="black">
                <a:alpha val="40000"/>
              </a:prstClr>
            </a:outerShdw>
          </a:effectLst>
        </p:spPr>
      </p:pic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D41769DE-4613-44CC-A84B-CDB98921A0A5}"/>
              </a:ext>
            </a:extLst>
          </p:cNvPr>
          <p:cNvSpPr/>
          <p:nvPr/>
        </p:nvSpPr>
        <p:spPr>
          <a:xfrm>
            <a:off x="2383493" y="1797598"/>
            <a:ext cx="5399908" cy="3756666"/>
          </a:xfrm>
          <a:prstGeom prst="roundRect">
            <a:avLst/>
          </a:prstGeom>
          <a:solidFill>
            <a:schemeClr val="accent5">
              <a:lumMod val="20000"/>
              <a:lumOff val="80000"/>
              <a:alpha val="6000"/>
            </a:schemeClr>
          </a:solidFill>
          <a:ln w="15875">
            <a:solidFill>
              <a:schemeClr val="bg1">
                <a:alpha val="8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Заголовок 1">
            <a:extLst>
              <a:ext uri="{FF2B5EF4-FFF2-40B4-BE49-F238E27FC236}">
                <a16:creationId xmlns:a16="http://schemas.microsoft.com/office/drawing/2014/main" id="{95D11093-D18A-41B1-8B6A-A86F1955287E}"/>
              </a:ext>
            </a:extLst>
          </p:cNvPr>
          <p:cNvSpPr txBox="1">
            <a:spLocks/>
          </p:cNvSpPr>
          <p:nvPr/>
        </p:nvSpPr>
        <p:spPr>
          <a:xfrm>
            <a:off x="2654895" y="1683916"/>
            <a:ext cx="1416391" cy="9930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ounded" pitchFamily="2" charset="-52"/>
              </a:rPr>
              <a:t>1</a:t>
            </a:r>
            <a:endParaRPr lang="ru-RU" sz="4000" b="1" dirty="0">
              <a:solidFill>
                <a:schemeClr val="accent3">
                  <a:lumMod val="60000"/>
                  <a:lumOff val="40000"/>
                </a:schemeClr>
              </a:solidFill>
              <a:latin typeface="Bounded" pitchFamily="2" charset="-52"/>
            </a:endParaRPr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5C11CE38-86FF-487C-88EE-EE03CF3EB311}"/>
              </a:ext>
            </a:extLst>
          </p:cNvPr>
          <p:cNvSpPr/>
          <p:nvPr/>
        </p:nvSpPr>
        <p:spPr>
          <a:xfrm>
            <a:off x="3212990" y="2164797"/>
            <a:ext cx="4740130" cy="377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en-US" sz="18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Нереалистичные </a:t>
            </a:r>
            <a:r>
              <a:rPr lang="en-US" altLang="en-US" sz="18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KPI</a:t>
            </a:r>
            <a:endParaRPr lang="en-US" altLang="ru-RU" sz="185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65" name="Заголовок 1">
            <a:extLst>
              <a:ext uri="{FF2B5EF4-FFF2-40B4-BE49-F238E27FC236}">
                <a16:creationId xmlns:a16="http://schemas.microsoft.com/office/drawing/2014/main" id="{94C7A3C4-464B-48B7-AA02-EA931ADEF37E}"/>
              </a:ext>
            </a:extLst>
          </p:cNvPr>
          <p:cNvSpPr txBox="1">
            <a:spLocks/>
          </p:cNvSpPr>
          <p:nvPr/>
        </p:nvSpPr>
        <p:spPr>
          <a:xfrm>
            <a:off x="2614199" y="2530428"/>
            <a:ext cx="968118" cy="9201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ounded" pitchFamily="2" charset="-52"/>
              </a:rPr>
              <a:t>2</a:t>
            </a:r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25B74D8F-992D-4A65-B720-F31DEBCFB6F1}"/>
              </a:ext>
            </a:extLst>
          </p:cNvPr>
          <p:cNvSpPr/>
          <p:nvPr/>
        </p:nvSpPr>
        <p:spPr>
          <a:xfrm>
            <a:off x="3127503" y="2773507"/>
            <a:ext cx="4439189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en-US" sz="18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Потери ценных кадров</a:t>
            </a:r>
          </a:p>
          <a:p>
            <a:r>
              <a:rPr lang="ru-RU" altLang="en-US" sz="18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(которые можно избежать)</a:t>
            </a:r>
            <a:endParaRPr lang="en-US" altLang="ru-RU" sz="185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67" name="Заголовок 1">
            <a:extLst>
              <a:ext uri="{FF2B5EF4-FFF2-40B4-BE49-F238E27FC236}">
                <a16:creationId xmlns:a16="http://schemas.microsoft.com/office/drawing/2014/main" id="{1073BB07-9F9A-4D87-A2C4-19035F2DC612}"/>
              </a:ext>
            </a:extLst>
          </p:cNvPr>
          <p:cNvSpPr txBox="1">
            <a:spLocks/>
          </p:cNvSpPr>
          <p:nvPr/>
        </p:nvSpPr>
        <p:spPr>
          <a:xfrm>
            <a:off x="2594795" y="3394130"/>
            <a:ext cx="968118" cy="9201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ounded" pitchFamily="2" charset="-52"/>
              </a:rPr>
              <a:t>3</a:t>
            </a: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D92B8DE1-B296-4E85-86AA-0B3CC58B4AF3}"/>
              </a:ext>
            </a:extLst>
          </p:cNvPr>
          <p:cNvSpPr/>
          <p:nvPr/>
        </p:nvSpPr>
        <p:spPr>
          <a:xfrm>
            <a:off x="3127503" y="3625205"/>
            <a:ext cx="4439189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en-US" sz="18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Скрытая угроза выгорания сотрудников</a:t>
            </a:r>
            <a:endParaRPr lang="en-US" altLang="ru-RU" sz="185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pic>
        <p:nvPicPr>
          <p:cNvPr id="77" name="Рисунок 76">
            <a:extLst>
              <a:ext uri="{FF2B5EF4-FFF2-40B4-BE49-F238E27FC236}">
                <a16:creationId xmlns:a16="http://schemas.microsoft.com/office/drawing/2014/main" id="{FE09C2A7-69AE-4F4C-9223-5BBC3214CD8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269980" y="6208087"/>
            <a:ext cx="255696" cy="298312"/>
          </a:xfrm>
          <a:prstGeom prst="rect">
            <a:avLst/>
          </a:prstGeom>
        </p:spPr>
      </p:pic>
      <p:sp>
        <p:nvSpPr>
          <p:cNvPr id="78" name="Прямоугольник 77">
            <a:extLst>
              <a:ext uri="{FF2B5EF4-FFF2-40B4-BE49-F238E27FC236}">
                <a16:creationId xmlns:a16="http://schemas.microsoft.com/office/drawing/2014/main" id="{EC11DE06-77F4-4782-AED9-3DB0ECB4FF5D}"/>
              </a:ext>
            </a:extLst>
          </p:cNvPr>
          <p:cNvSpPr/>
          <p:nvPr/>
        </p:nvSpPr>
        <p:spPr>
          <a:xfrm>
            <a:off x="10178701" y="6218743"/>
            <a:ext cx="1341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  <a:t>Страница 12</a:t>
            </a:r>
          </a:p>
        </p:txBody>
      </p:sp>
      <p:sp>
        <p:nvSpPr>
          <p:cNvPr id="79" name="Заголовок 1">
            <a:extLst>
              <a:ext uri="{FF2B5EF4-FFF2-40B4-BE49-F238E27FC236}">
                <a16:creationId xmlns:a16="http://schemas.microsoft.com/office/drawing/2014/main" id="{D032DBE7-91BD-4B51-9FC0-14A0C25E10CC}"/>
              </a:ext>
            </a:extLst>
          </p:cNvPr>
          <p:cNvSpPr txBox="1">
            <a:spLocks/>
          </p:cNvSpPr>
          <p:nvPr/>
        </p:nvSpPr>
        <p:spPr>
          <a:xfrm>
            <a:off x="2594795" y="4225523"/>
            <a:ext cx="968118" cy="9201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ounded" pitchFamily="2" charset="-52"/>
              </a:rPr>
              <a:t>4</a:t>
            </a:r>
          </a:p>
        </p:txBody>
      </p:sp>
      <p:sp>
        <p:nvSpPr>
          <p:cNvPr id="80" name="Прямоугольник 79">
            <a:extLst>
              <a:ext uri="{FF2B5EF4-FFF2-40B4-BE49-F238E27FC236}">
                <a16:creationId xmlns:a16="http://schemas.microsoft.com/office/drawing/2014/main" id="{352D0266-5F7F-4FA6-B557-86A5CA353F7C}"/>
              </a:ext>
            </a:extLst>
          </p:cNvPr>
          <p:cNvSpPr/>
          <p:nvPr/>
        </p:nvSpPr>
        <p:spPr>
          <a:xfrm>
            <a:off x="3127503" y="4456598"/>
            <a:ext cx="4439189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en-US" sz="18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Отсутствие предиктивной аналитики состояния сотрудников</a:t>
            </a:r>
            <a:endParaRPr lang="en-US" altLang="ru-RU" sz="185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9E9CFED-493C-46DD-BB84-78205660716E}"/>
              </a:ext>
            </a:extLst>
          </p:cNvPr>
          <p:cNvSpPr/>
          <p:nvPr/>
        </p:nvSpPr>
        <p:spPr>
          <a:xfrm>
            <a:off x="670471" y="3248178"/>
            <a:ext cx="1305165" cy="7540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300" b="1" dirty="0">
                <a:solidFill>
                  <a:schemeClr val="bg1"/>
                </a:solidFill>
                <a:latin typeface="Bounded" pitchFamily="2" charset="-52"/>
              </a:rPr>
              <a:t>ДО</a:t>
            </a:r>
            <a:endParaRPr lang="ru-RU" sz="4300" dirty="0"/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C73D630D-B5E9-45A4-9E8A-E194AEF941A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504" t="40066" r="15380" b="36646"/>
          <a:stretch/>
        </p:blipFill>
        <p:spPr>
          <a:xfrm>
            <a:off x="13456322" y="3179060"/>
            <a:ext cx="7514331" cy="1067948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FDFC2B7A-09FB-4758-BC22-9C3831A3506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907" t="40066" r="16681" b="36646"/>
          <a:stretch/>
        </p:blipFill>
        <p:spPr>
          <a:xfrm flipH="1">
            <a:off x="24207275" y="3179060"/>
            <a:ext cx="1489707" cy="1067948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E4A74DA5-AC82-42F5-8820-5AFA9A3BE3F3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134" b="89952" l="9968" r="89952">
                        <a14:foregroundMark x1="51356" y1="8134" x2="51356" y2="8134"/>
                        <a14:foregroundMark x1="49681" y1="55104" x2="49681" y2="55104"/>
                        <a14:foregroundMark x1="49522" y1="82935" x2="49522" y2="82935"/>
                        <a14:foregroundMark x1="41866" y1="60526" x2="41866" y2="60526"/>
                        <a14:foregroundMark x1="54785" y1="47049" x2="54785" y2="47049"/>
                        <a14:foregroundMark x1="54705" y1="47209" x2="54705" y2="47209"/>
                        <a14:foregroundMark x1="42663" y1="61643" x2="42663" y2="61643"/>
                        <a14:foregroundMark x1="54864" y1="47049" x2="54864" y2="47049"/>
                        <a14:foregroundMark x1="38437" y1="31419" x2="38437" y2="314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973" t="41955" r="36401" b="30522"/>
          <a:stretch/>
        </p:blipFill>
        <p:spPr>
          <a:xfrm>
            <a:off x="15251134" y="3265889"/>
            <a:ext cx="955040" cy="951494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AF828A4B-E21B-405E-9D54-72F91D0F6E43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134" b="89952" l="9968" r="89952">
                        <a14:foregroundMark x1="51356" y1="8134" x2="51356" y2="8134"/>
                        <a14:foregroundMark x1="49681" y1="55104" x2="49681" y2="55104"/>
                        <a14:foregroundMark x1="49522" y1="82935" x2="49522" y2="82935"/>
                        <a14:foregroundMark x1="41866" y1="60526" x2="41866" y2="60526"/>
                        <a14:foregroundMark x1="54785" y1="47049" x2="54785" y2="47049"/>
                        <a14:foregroundMark x1="54705" y1="47209" x2="54705" y2="47209"/>
                        <a14:foregroundMark x1="42663" y1="61643" x2="42663" y2="61643"/>
                        <a14:foregroundMark x1="54864" y1="47049" x2="54864" y2="47049"/>
                        <a14:foregroundMark x1="38437" y1="31419" x2="38437" y2="314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973" t="41955" r="36401" b="30522"/>
          <a:stretch/>
        </p:blipFill>
        <p:spPr>
          <a:xfrm>
            <a:off x="18000986" y="3260916"/>
            <a:ext cx="955040" cy="951494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ABA12467-BF10-464C-A0A3-1AA1C1B2E72D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134" b="89952" l="9968" r="89952">
                        <a14:foregroundMark x1="51356" y1="8134" x2="51356" y2="8134"/>
                        <a14:foregroundMark x1="49681" y1="55104" x2="49681" y2="55104"/>
                        <a14:foregroundMark x1="49522" y1="82935" x2="49522" y2="82935"/>
                        <a14:foregroundMark x1="41866" y1="60526" x2="41866" y2="60526"/>
                        <a14:foregroundMark x1="54785" y1="47049" x2="54785" y2="47049"/>
                        <a14:foregroundMark x1="54705" y1="47209" x2="54705" y2="47209"/>
                        <a14:foregroundMark x1="42663" y1="61643" x2="42663" y2="61643"/>
                        <a14:foregroundMark x1="54864" y1="47049" x2="54864" y2="47049"/>
                        <a14:foregroundMark x1="38437" y1="31419" x2="38437" y2="314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973" t="41955" r="36401" b="30522"/>
          <a:stretch/>
        </p:blipFill>
        <p:spPr>
          <a:xfrm>
            <a:off x="20434105" y="3260916"/>
            <a:ext cx="955040" cy="951494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D769547A-0EE4-4C78-8F49-52FEB4BD4C55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134" b="89952" l="9968" r="89952">
                        <a14:foregroundMark x1="51356" y1="8134" x2="51356" y2="8134"/>
                        <a14:foregroundMark x1="49681" y1="55104" x2="49681" y2="55104"/>
                        <a14:foregroundMark x1="49522" y1="82935" x2="49522" y2="82935"/>
                        <a14:foregroundMark x1="41866" y1="60526" x2="41866" y2="60526"/>
                        <a14:foregroundMark x1="54785" y1="47049" x2="54785" y2="47049"/>
                        <a14:foregroundMark x1="54705" y1="47209" x2="54705" y2="47209"/>
                        <a14:foregroundMark x1="42663" y1="61643" x2="42663" y2="61643"/>
                        <a14:foregroundMark x1="54864" y1="47049" x2="54864" y2="47049"/>
                        <a14:foregroundMark x1="38437" y1="31419" x2="38437" y2="314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973" t="41955" r="36401" b="30522"/>
          <a:stretch/>
        </p:blipFill>
        <p:spPr>
          <a:xfrm>
            <a:off x="23743764" y="3260916"/>
            <a:ext cx="955040" cy="951494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C6DBCA87-3F65-4251-9C12-5036B3BC879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23000"/>
                    </a14:imgEffect>
                    <a14:imgEffect>
                      <a14:brightnessContrast bright="-10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53" t="56118" r="50473" b="11736"/>
          <a:stretch/>
        </p:blipFill>
        <p:spPr>
          <a:xfrm flipH="1">
            <a:off x="14522147" y="4685616"/>
            <a:ext cx="5382680" cy="2204569"/>
          </a:xfrm>
          <a:custGeom>
            <a:avLst/>
            <a:gdLst>
              <a:gd name="connsiteX0" fmla="*/ 5015244 w 5382680"/>
              <a:gd name="connsiteY0" fmla="*/ 0 h 2204569"/>
              <a:gd name="connsiteX1" fmla="*/ 367436 w 5382680"/>
              <a:gd name="connsiteY1" fmla="*/ 0 h 2204569"/>
              <a:gd name="connsiteX2" fmla="*/ 0 w 5382680"/>
              <a:gd name="connsiteY2" fmla="*/ 367436 h 2204569"/>
              <a:gd name="connsiteX3" fmla="*/ 0 w 5382680"/>
              <a:gd name="connsiteY3" fmla="*/ 1837133 h 2204569"/>
              <a:gd name="connsiteX4" fmla="*/ 367436 w 5382680"/>
              <a:gd name="connsiteY4" fmla="*/ 2204569 h 2204569"/>
              <a:gd name="connsiteX5" fmla="*/ 5015244 w 5382680"/>
              <a:gd name="connsiteY5" fmla="*/ 2204569 h 2204569"/>
              <a:gd name="connsiteX6" fmla="*/ 5382680 w 5382680"/>
              <a:gd name="connsiteY6" fmla="*/ 1837133 h 2204569"/>
              <a:gd name="connsiteX7" fmla="*/ 5382680 w 5382680"/>
              <a:gd name="connsiteY7" fmla="*/ 367436 h 2204569"/>
              <a:gd name="connsiteX8" fmla="*/ 5015244 w 5382680"/>
              <a:gd name="connsiteY8" fmla="*/ 0 h 2204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82680" h="2204569">
                <a:moveTo>
                  <a:pt x="5015244" y="0"/>
                </a:moveTo>
                <a:lnTo>
                  <a:pt x="367436" y="0"/>
                </a:lnTo>
                <a:cubicBezTo>
                  <a:pt x="164507" y="0"/>
                  <a:pt x="0" y="164507"/>
                  <a:pt x="0" y="367436"/>
                </a:cubicBezTo>
                <a:lnTo>
                  <a:pt x="0" y="1837133"/>
                </a:lnTo>
                <a:cubicBezTo>
                  <a:pt x="0" y="2040062"/>
                  <a:pt x="164507" y="2204569"/>
                  <a:pt x="367436" y="2204569"/>
                </a:cubicBezTo>
                <a:lnTo>
                  <a:pt x="5015244" y="2204569"/>
                </a:lnTo>
                <a:cubicBezTo>
                  <a:pt x="5218173" y="2204569"/>
                  <a:pt x="5382680" y="2040062"/>
                  <a:pt x="5382680" y="1837133"/>
                </a:cubicBezTo>
                <a:lnTo>
                  <a:pt x="5382680" y="367436"/>
                </a:lnTo>
                <a:cubicBezTo>
                  <a:pt x="5382680" y="164507"/>
                  <a:pt x="5218173" y="0"/>
                  <a:pt x="5015244" y="0"/>
                </a:cubicBezTo>
                <a:close/>
              </a:path>
            </a:pathLst>
          </a:cu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A24AF809-F218-4087-B8B4-239D85E7C56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23000"/>
                    </a14:imgEffect>
                    <a14:imgEffect>
                      <a14:brightnessContrast bright="-10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514" t="56298" r="5324" b="11556"/>
          <a:stretch/>
        </p:blipFill>
        <p:spPr>
          <a:xfrm flipH="1">
            <a:off x="-5671289" y="2227650"/>
            <a:ext cx="3725258" cy="1525742"/>
          </a:xfrm>
          <a:custGeom>
            <a:avLst/>
            <a:gdLst>
              <a:gd name="connsiteX0" fmla="*/ 5015244 w 5382680"/>
              <a:gd name="connsiteY0" fmla="*/ 0 h 2204569"/>
              <a:gd name="connsiteX1" fmla="*/ 367436 w 5382680"/>
              <a:gd name="connsiteY1" fmla="*/ 0 h 2204569"/>
              <a:gd name="connsiteX2" fmla="*/ 0 w 5382680"/>
              <a:gd name="connsiteY2" fmla="*/ 367436 h 2204569"/>
              <a:gd name="connsiteX3" fmla="*/ 0 w 5382680"/>
              <a:gd name="connsiteY3" fmla="*/ 1837133 h 2204569"/>
              <a:gd name="connsiteX4" fmla="*/ 367436 w 5382680"/>
              <a:gd name="connsiteY4" fmla="*/ 2204569 h 2204569"/>
              <a:gd name="connsiteX5" fmla="*/ 5015244 w 5382680"/>
              <a:gd name="connsiteY5" fmla="*/ 2204569 h 2204569"/>
              <a:gd name="connsiteX6" fmla="*/ 5382680 w 5382680"/>
              <a:gd name="connsiteY6" fmla="*/ 1837133 h 2204569"/>
              <a:gd name="connsiteX7" fmla="*/ 5382680 w 5382680"/>
              <a:gd name="connsiteY7" fmla="*/ 367436 h 2204569"/>
              <a:gd name="connsiteX8" fmla="*/ 5015244 w 5382680"/>
              <a:gd name="connsiteY8" fmla="*/ 0 h 2204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82680" h="2204569">
                <a:moveTo>
                  <a:pt x="5015244" y="0"/>
                </a:moveTo>
                <a:lnTo>
                  <a:pt x="367436" y="0"/>
                </a:lnTo>
                <a:cubicBezTo>
                  <a:pt x="164507" y="0"/>
                  <a:pt x="0" y="164507"/>
                  <a:pt x="0" y="367436"/>
                </a:cubicBezTo>
                <a:lnTo>
                  <a:pt x="0" y="1837133"/>
                </a:lnTo>
                <a:cubicBezTo>
                  <a:pt x="0" y="2040062"/>
                  <a:pt x="164507" y="2204569"/>
                  <a:pt x="367436" y="2204569"/>
                </a:cubicBezTo>
                <a:lnTo>
                  <a:pt x="5015244" y="2204569"/>
                </a:lnTo>
                <a:cubicBezTo>
                  <a:pt x="5218173" y="2204569"/>
                  <a:pt x="5382680" y="2040062"/>
                  <a:pt x="5382680" y="1837133"/>
                </a:cubicBezTo>
                <a:lnTo>
                  <a:pt x="5382680" y="367436"/>
                </a:lnTo>
                <a:cubicBezTo>
                  <a:pt x="5382680" y="164507"/>
                  <a:pt x="5218173" y="0"/>
                  <a:pt x="501524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578612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4034AB88-40F2-4BC8-807D-4900C5BE28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23000"/>
                    </a14:imgEffect>
                    <a14:imgEffect>
                      <a14:brightnessContrast bright="-10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893" t="21419" r="22342" b="20832"/>
          <a:stretch/>
        </p:blipFill>
        <p:spPr>
          <a:xfrm flipH="1">
            <a:off x="-64848" y="0"/>
            <a:ext cx="12256848" cy="6858002"/>
          </a:xfrm>
          <a:prstGeom prst="rect">
            <a:avLst/>
          </a:prstGeom>
        </p:spPr>
      </p:pic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2A5738CE-A1BD-40BC-9532-D19384DBC9D7}"/>
              </a:ext>
            </a:extLst>
          </p:cNvPr>
          <p:cNvCxnSpPr>
            <a:cxnSpLocks/>
          </p:cNvCxnSpPr>
          <p:nvPr/>
        </p:nvCxnSpPr>
        <p:spPr>
          <a:xfrm flipV="1">
            <a:off x="5966120" y="3068319"/>
            <a:ext cx="0" cy="52070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5CEC8EC0-CDAF-4AA2-8426-161ACED4171F}"/>
              </a:ext>
            </a:extLst>
          </p:cNvPr>
          <p:cNvSpPr txBox="1">
            <a:spLocks/>
          </p:cNvSpPr>
          <p:nvPr/>
        </p:nvSpPr>
        <p:spPr>
          <a:xfrm>
            <a:off x="569385" y="333922"/>
            <a:ext cx="11022837" cy="81857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000" b="1" dirty="0">
                <a:solidFill>
                  <a:schemeClr val="bg1"/>
                </a:solidFill>
                <a:latin typeface="Bounded" pitchFamily="2" charset="-52"/>
              </a:rPr>
              <a:t>ДОРОЖНАЯ КАРТА КЛИЕНТА</a:t>
            </a:r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25B74D8F-992D-4A65-B720-F31DEBCFB6F1}"/>
              </a:ext>
            </a:extLst>
          </p:cNvPr>
          <p:cNvSpPr/>
          <p:nvPr/>
        </p:nvSpPr>
        <p:spPr>
          <a:xfrm>
            <a:off x="561087" y="4302241"/>
            <a:ext cx="1836673" cy="377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en-US" sz="18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Установка ПО</a:t>
            </a:r>
            <a:endParaRPr lang="en-US" altLang="ru-RU" sz="185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pic>
        <p:nvPicPr>
          <p:cNvPr id="77" name="Рисунок 76">
            <a:extLst>
              <a:ext uri="{FF2B5EF4-FFF2-40B4-BE49-F238E27FC236}">
                <a16:creationId xmlns:a16="http://schemas.microsoft.com/office/drawing/2014/main" id="{FE09C2A7-69AE-4F4C-9223-5BBC3214CD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69980" y="6208087"/>
            <a:ext cx="255696" cy="298312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48C649B-DDD5-45E9-9DB9-0382207D72A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504" t="40066" r="15380" b="36646"/>
          <a:stretch/>
        </p:blipFill>
        <p:spPr>
          <a:xfrm>
            <a:off x="-48663" y="3179060"/>
            <a:ext cx="7514331" cy="1067948"/>
          </a:xfrm>
          <a:prstGeom prst="rect">
            <a:avLst/>
          </a:prstGeom>
        </p:spPr>
      </p:pic>
      <p:sp>
        <p:nvSpPr>
          <p:cNvPr id="78" name="Прямоугольник 77">
            <a:extLst>
              <a:ext uri="{FF2B5EF4-FFF2-40B4-BE49-F238E27FC236}">
                <a16:creationId xmlns:a16="http://schemas.microsoft.com/office/drawing/2014/main" id="{EC11DE06-77F4-4782-AED9-3DB0ECB4FF5D}"/>
              </a:ext>
            </a:extLst>
          </p:cNvPr>
          <p:cNvSpPr/>
          <p:nvPr/>
        </p:nvSpPr>
        <p:spPr>
          <a:xfrm>
            <a:off x="10178701" y="6218743"/>
            <a:ext cx="1341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  <a:t>Страница 13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F7303640-927A-446F-B30F-706FEB559C46}"/>
              </a:ext>
            </a:extLst>
          </p:cNvPr>
          <p:cNvSpPr/>
          <p:nvPr/>
        </p:nvSpPr>
        <p:spPr>
          <a:xfrm>
            <a:off x="2955607" y="4302241"/>
            <a:ext cx="2883748" cy="946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en-US" sz="18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Первые показатели </a:t>
            </a:r>
            <a:r>
              <a:rPr lang="ru-RU" altLang="ru-RU" sz="18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работы ПО и стратегия оптимизации</a:t>
            </a:r>
            <a:endParaRPr lang="en-US" altLang="ru-RU" sz="185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E196512-3803-4BC8-BCA3-AB35FA613616}"/>
              </a:ext>
            </a:extLst>
          </p:cNvPr>
          <p:cNvSpPr/>
          <p:nvPr/>
        </p:nvSpPr>
        <p:spPr>
          <a:xfrm>
            <a:off x="1879790" y="2504380"/>
            <a:ext cx="2151633" cy="377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en-US" sz="18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Пробный период</a:t>
            </a:r>
            <a:endParaRPr lang="en-US" altLang="ru-RU" sz="185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2C15F5A-08E5-430C-92B5-B56C6E8B3CB8}"/>
              </a:ext>
            </a:extLst>
          </p:cNvPr>
          <p:cNvSpPr/>
          <p:nvPr/>
        </p:nvSpPr>
        <p:spPr>
          <a:xfrm>
            <a:off x="4882451" y="2504380"/>
            <a:ext cx="2151633" cy="377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en-US" sz="18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Покупка</a:t>
            </a:r>
            <a:endParaRPr lang="en-US" altLang="ru-RU" sz="185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D008E10-5CD1-4693-B04F-F6614D2DE08D}"/>
              </a:ext>
            </a:extLst>
          </p:cNvPr>
          <p:cNvSpPr/>
          <p:nvPr/>
        </p:nvSpPr>
        <p:spPr>
          <a:xfrm>
            <a:off x="5964766" y="4292938"/>
            <a:ext cx="2883748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en-US" sz="18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Получение показателей </a:t>
            </a:r>
            <a:endParaRPr lang="en-US" altLang="ru-RU" sz="185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A3D41092-6E20-4A11-8107-FCF0CB5E8CE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907" t="40066" r="16681" b="36646"/>
          <a:stretch/>
        </p:blipFill>
        <p:spPr>
          <a:xfrm flipH="1">
            <a:off x="10702290" y="3179060"/>
            <a:ext cx="1489707" cy="1067948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2742BD8-3763-4455-BB95-B8DAA59196F2}"/>
              </a:ext>
            </a:extLst>
          </p:cNvPr>
          <p:cNvSpPr/>
          <p:nvPr/>
        </p:nvSpPr>
        <p:spPr>
          <a:xfrm>
            <a:off x="1489709" y="2692892"/>
            <a:ext cx="2953081" cy="896127"/>
          </a:xfrm>
          <a:prstGeom prst="rect">
            <a:avLst/>
          </a:prstGeom>
          <a:gradFill flip="none" rotWithShape="1">
            <a:gsLst>
              <a:gs pos="100000">
                <a:schemeClr val="bg1">
                  <a:alpha val="56000"/>
                </a:schemeClr>
              </a:gs>
              <a:gs pos="0">
                <a:schemeClr val="tx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8DD54644-E1DC-4774-91C1-BFBA17DBD338}"/>
              </a:ext>
            </a:extLst>
          </p:cNvPr>
          <p:cNvSpPr/>
          <p:nvPr/>
        </p:nvSpPr>
        <p:spPr>
          <a:xfrm>
            <a:off x="9308252" y="4302241"/>
            <a:ext cx="2883748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en-US" sz="18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Оптимизация</a:t>
            </a:r>
          </a:p>
          <a:p>
            <a:pPr algn="ctr"/>
            <a:r>
              <a:rPr lang="ru-RU" altLang="ru-RU" sz="18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работы</a:t>
            </a:r>
            <a:endParaRPr lang="en-US" altLang="ru-RU" sz="185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1CC9BFF3-72C9-4BEC-AC37-50BA0051E23D}"/>
              </a:ext>
            </a:extLst>
          </p:cNvPr>
          <p:cNvSpPr/>
          <p:nvPr/>
        </p:nvSpPr>
        <p:spPr>
          <a:xfrm>
            <a:off x="7991984" y="3524521"/>
            <a:ext cx="2151633" cy="377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en-US" sz="18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Подписка</a:t>
            </a:r>
            <a:endParaRPr lang="en-US" altLang="ru-RU" sz="185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4B131D6-92E2-42D8-A8A0-3C643457427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134" b="89952" l="9968" r="89952">
                        <a14:foregroundMark x1="51356" y1="8134" x2="51356" y2="8134"/>
                        <a14:foregroundMark x1="49681" y1="55104" x2="49681" y2="55104"/>
                        <a14:foregroundMark x1="49522" y1="82935" x2="49522" y2="82935"/>
                        <a14:foregroundMark x1="41866" y1="60526" x2="41866" y2="60526"/>
                        <a14:foregroundMark x1="54785" y1="47049" x2="54785" y2="47049"/>
                        <a14:foregroundMark x1="54705" y1="47209" x2="54705" y2="47209"/>
                        <a14:foregroundMark x1="42663" y1="61643" x2="42663" y2="61643"/>
                        <a14:foregroundMark x1="54864" y1="47049" x2="54864" y2="47049"/>
                        <a14:foregroundMark x1="38437" y1="31419" x2="38437" y2="314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973" t="41955" r="36401" b="30522"/>
          <a:stretch/>
        </p:blipFill>
        <p:spPr>
          <a:xfrm>
            <a:off x="1001903" y="3265889"/>
            <a:ext cx="955040" cy="951494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44E50B9C-0400-4E0B-BCC0-26D2CDF2219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134" b="89952" l="9968" r="89952">
                        <a14:foregroundMark x1="51356" y1="8134" x2="51356" y2="8134"/>
                        <a14:foregroundMark x1="49681" y1="55104" x2="49681" y2="55104"/>
                        <a14:foregroundMark x1="49522" y1="82935" x2="49522" y2="82935"/>
                        <a14:foregroundMark x1="41866" y1="60526" x2="41866" y2="60526"/>
                        <a14:foregroundMark x1="54785" y1="47049" x2="54785" y2="47049"/>
                        <a14:foregroundMark x1="54705" y1="47209" x2="54705" y2="47209"/>
                        <a14:foregroundMark x1="42663" y1="61643" x2="42663" y2="61643"/>
                        <a14:foregroundMark x1="54864" y1="47049" x2="54864" y2="47049"/>
                        <a14:foregroundMark x1="38437" y1="31419" x2="38437" y2="314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973" t="41955" r="36401" b="30522"/>
          <a:stretch/>
        </p:blipFill>
        <p:spPr>
          <a:xfrm>
            <a:off x="3965511" y="3260916"/>
            <a:ext cx="955040" cy="951494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035BC769-D33D-4C74-A586-C4C831AEC67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134" b="89952" l="9968" r="89952">
                        <a14:foregroundMark x1="51356" y1="8134" x2="51356" y2="8134"/>
                        <a14:foregroundMark x1="49681" y1="55104" x2="49681" y2="55104"/>
                        <a14:foregroundMark x1="49522" y1="82935" x2="49522" y2="82935"/>
                        <a14:foregroundMark x1="41866" y1="60526" x2="41866" y2="60526"/>
                        <a14:foregroundMark x1="54785" y1="47049" x2="54785" y2="47049"/>
                        <a14:foregroundMark x1="54705" y1="47209" x2="54705" y2="47209"/>
                        <a14:foregroundMark x1="42663" y1="61643" x2="42663" y2="61643"/>
                        <a14:foregroundMark x1="54864" y1="47049" x2="54864" y2="47049"/>
                        <a14:foregroundMark x1="38437" y1="31419" x2="38437" y2="314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973" t="41955" r="36401" b="30522"/>
          <a:stretch/>
        </p:blipFill>
        <p:spPr>
          <a:xfrm>
            <a:off x="6929120" y="3260916"/>
            <a:ext cx="955040" cy="951494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4CA32D20-2DA2-4F94-88A0-A5F58591F6F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134" b="89952" l="9968" r="89952">
                        <a14:foregroundMark x1="51356" y1="8134" x2="51356" y2="8134"/>
                        <a14:foregroundMark x1="49681" y1="55104" x2="49681" y2="55104"/>
                        <a14:foregroundMark x1="49522" y1="82935" x2="49522" y2="82935"/>
                        <a14:foregroundMark x1="41866" y1="60526" x2="41866" y2="60526"/>
                        <a14:foregroundMark x1="54785" y1="47049" x2="54785" y2="47049"/>
                        <a14:foregroundMark x1="54705" y1="47209" x2="54705" y2="47209"/>
                        <a14:foregroundMark x1="42663" y1="61643" x2="42663" y2="61643"/>
                        <a14:foregroundMark x1="54864" y1="47049" x2="54864" y2="47049"/>
                        <a14:foregroundMark x1="38437" y1="31419" x2="38437" y2="314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973" t="41955" r="36401" b="30522"/>
          <a:stretch/>
        </p:blipFill>
        <p:spPr>
          <a:xfrm>
            <a:off x="10238779" y="3260916"/>
            <a:ext cx="955040" cy="951494"/>
          </a:xfrm>
          <a:prstGeom prst="rect">
            <a:avLst/>
          </a:prstGeom>
        </p:spPr>
      </p:pic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9702CF04-E9B7-42F1-B50D-30B9635B43A0}"/>
              </a:ext>
            </a:extLst>
          </p:cNvPr>
          <p:cNvGrpSpPr/>
          <p:nvPr/>
        </p:nvGrpSpPr>
        <p:grpSpPr>
          <a:xfrm>
            <a:off x="8164985" y="2998732"/>
            <a:ext cx="1805629" cy="1805629"/>
            <a:chOff x="8272966" y="3116057"/>
            <a:chExt cx="1570978" cy="1570978"/>
          </a:xfrm>
        </p:grpSpPr>
        <p:sp>
          <p:nvSpPr>
            <p:cNvPr id="13" name="Дуга 12">
              <a:extLst>
                <a:ext uri="{FF2B5EF4-FFF2-40B4-BE49-F238E27FC236}">
                  <a16:creationId xmlns:a16="http://schemas.microsoft.com/office/drawing/2014/main" id="{3461E0A5-ABD2-41DA-9C39-AD40B5882B00}"/>
                </a:ext>
              </a:extLst>
            </p:cNvPr>
            <p:cNvSpPr/>
            <p:nvPr/>
          </p:nvSpPr>
          <p:spPr>
            <a:xfrm rot="18900000">
              <a:off x="8272966" y="3116057"/>
              <a:ext cx="1570978" cy="1570978"/>
            </a:xfrm>
            <a:prstGeom prst="arc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Равнобедренный треугольник 13">
              <a:extLst>
                <a:ext uri="{FF2B5EF4-FFF2-40B4-BE49-F238E27FC236}">
                  <a16:creationId xmlns:a16="http://schemas.microsoft.com/office/drawing/2014/main" id="{4C2FCC3E-2CDA-49DD-BACE-D9CCBFAEB858}"/>
                </a:ext>
              </a:extLst>
            </p:cNvPr>
            <p:cNvSpPr/>
            <p:nvPr/>
          </p:nvSpPr>
          <p:spPr>
            <a:xfrm rot="8100000">
              <a:off x="9535159" y="3286758"/>
              <a:ext cx="152400" cy="131379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80B88668-DF24-4F7A-B33D-1458396D4D05}"/>
              </a:ext>
            </a:extLst>
          </p:cNvPr>
          <p:cNvGrpSpPr/>
          <p:nvPr/>
        </p:nvGrpSpPr>
        <p:grpSpPr>
          <a:xfrm rot="10800000">
            <a:off x="8209518" y="2685125"/>
            <a:ext cx="1805629" cy="1805629"/>
            <a:chOff x="8272966" y="3116057"/>
            <a:chExt cx="1570978" cy="1570978"/>
          </a:xfrm>
        </p:grpSpPr>
        <p:sp>
          <p:nvSpPr>
            <p:cNvPr id="36" name="Дуга 35">
              <a:extLst>
                <a:ext uri="{FF2B5EF4-FFF2-40B4-BE49-F238E27FC236}">
                  <a16:creationId xmlns:a16="http://schemas.microsoft.com/office/drawing/2014/main" id="{A0D5356E-7893-45D1-A641-C857FCC69154}"/>
                </a:ext>
              </a:extLst>
            </p:cNvPr>
            <p:cNvSpPr/>
            <p:nvPr/>
          </p:nvSpPr>
          <p:spPr>
            <a:xfrm rot="18900000">
              <a:off x="8272966" y="3116057"/>
              <a:ext cx="1570978" cy="1570978"/>
            </a:xfrm>
            <a:prstGeom prst="arc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Равнобедренный треугольник 36">
              <a:extLst>
                <a:ext uri="{FF2B5EF4-FFF2-40B4-BE49-F238E27FC236}">
                  <a16:creationId xmlns:a16="http://schemas.microsoft.com/office/drawing/2014/main" id="{1A3325BF-5989-44A7-A6C3-1036AB466F74}"/>
                </a:ext>
              </a:extLst>
            </p:cNvPr>
            <p:cNvSpPr/>
            <p:nvPr/>
          </p:nvSpPr>
          <p:spPr>
            <a:xfrm rot="8100000">
              <a:off x="9535159" y="3286758"/>
              <a:ext cx="152400" cy="131379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0CF60473-4E00-44AB-9404-5FAB369C4D7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504" t="40066" r="47067" b="45017"/>
          <a:stretch/>
        </p:blipFill>
        <p:spPr>
          <a:xfrm>
            <a:off x="-5131469" y="3179060"/>
            <a:ext cx="3966639" cy="684065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020C88C1-8E61-43E2-ACF3-AE8533E1D27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09710" y="2710632"/>
            <a:ext cx="1965885" cy="1965890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7979BF70-9B06-41EF-88B7-470C30762E3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682" t="40066" r="46696" b="36646"/>
          <a:stretch/>
        </p:blipFill>
        <p:spPr>
          <a:xfrm>
            <a:off x="12669366" y="3179060"/>
            <a:ext cx="2105611" cy="1067948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70FAA3FD-D696-440B-9043-624AF8803F34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93" t="25731" r="20593" b="25731"/>
          <a:stretch/>
        </p:blipFill>
        <p:spPr>
          <a:xfrm>
            <a:off x="14202655" y="3216474"/>
            <a:ext cx="1156208" cy="954206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3F629732-5867-4715-9EAA-60F19605A7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23000"/>
                    </a14:imgEffect>
                    <a14:imgEffect>
                      <a14:brightnessContrast bright="-10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021" t="26715" r="12099" b="18432"/>
          <a:stretch/>
        </p:blipFill>
        <p:spPr>
          <a:xfrm>
            <a:off x="15759006" y="1832148"/>
            <a:ext cx="7052934" cy="3761772"/>
          </a:xfrm>
          <a:custGeom>
            <a:avLst/>
            <a:gdLst>
              <a:gd name="connsiteX0" fmla="*/ 6425959 w 7052934"/>
              <a:gd name="connsiteY0" fmla="*/ 0 h 3761772"/>
              <a:gd name="connsiteX1" fmla="*/ 626975 w 7052934"/>
              <a:gd name="connsiteY1" fmla="*/ 0 h 3761772"/>
              <a:gd name="connsiteX2" fmla="*/ 0 w 7052934"/>
              <a:gd name="connsiteY2" fmla="*/ 626975 h 3761772"/>
              <a:gd name="connsiteX3" fmla="*/ 0 w 7052934"/>
              <a:gd name="connsiteY3" fmla="*/ 3134797 h 3761772"/>
              <a:gd name="connsiteX4" fmla="*/ 626975 w 7052934"/>
              <a:gd name="connsiteY4" fmla="*/ 3761772 h 3761772"/>
              <a:gd name="connsiteX5" fmla="*/ 6425959 w 7052934"/>
              <a:gd name="connsiteY5" fmla="*/ 3761772 h 3761772"/>
              <a:gd name="connsiteX6" fmla="*/ 7052934 w 7052934"/>
              <a:gd name="connsiteY6" fmla="*/ 3134797 h 3761772"/>
              <a:gd name="connsiteX7" fmla="*/ 7052934 w 7052934"/>
              <a:gd name="connsiteY7" fmla="*/ 626975 h 3761772"/>
              <a:gd name="connsiteX8" fmla="*/ 6425959 w 7052934"/>
              <a:gd name="connsiteY8" fmla="*/ 0 h 3761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052934" h="3761772">
                <a:moveTo>
                  <a:pt x="6425959" y="0"/>
                </a:moveTo>
                <a:lnTo>
                  <a:pt x="626975" y="0"/>
                </a:lnTo>
                <a:cubicBezTo>
                  <a:pt x="280706" y="0"/>
                  <a:pt x="0" y="280706"/>
                  <a:pt x="0" y="626975"/>
                </a:cubicBezTo>
                <a:lnTo>
                  <a:pt x="0" y="3134797"/>
                </a:lnTo>
                <a:cubicBezTo>
                  <a:pt x="0" y="3481066"/>
                  <a:pt x="280706" y="3761772"/>
                  <a:pt x="626975" y="3761772"/>
                </a:cubicBezTo>
                <a:lnTo>
                  <a:pt x="6425959" y="3761772"/>
                </a:lnTo>
                <a:cubicBezTo>
                  <a:pt x="6772228" y="3761772"/>
                  <a:pt x="7052934" y="3481066"/>
                  <a:pt x="7052934" y="3134797"/>
                </a:cubicBezTo>
                <a:lnTo>
                  <a:pt x="7052934" y="626975"/>
                </a:lnTo>
                <a:cubicBezTo>
                  <a:pt x="7052934" y="280706"/>
                  <a:pt x="6772228" y="0"/>
                  <a:pt x="6425959" y="0"/>
                </a:cubicBezTo>
                <a:close/>
              </a:path>
            </a:pathLst>
          </a:custGeom>
          <a:effectLst>
            <a:outerShdw blurRad="393700" dist="38100" dir="2700000" sx="103000" sy="103000" algn="tl" rotWithShape="0">
              <a:prstClr val="black">
                <a:alpha val="40000"/>
              </a:prstClr>
            </a:outerShdw>
          </a:effectLst>
        </p:spPr>
      </p:pic>
      <p:sp>
        <p:nvSpPr>
          <p:cNvPr id="48" name="Прямоугольник: скругленные углы 47">
            <a:extLst>
              <a:ext uri="{FF2B5EF4-FFF2-40B4-BE49-F238E27FC236}">
                <a16:creationId xmlns:a16="http://schemas.microsoft.com/office/drawing/2014/main" id="{A3E02806-69CB-420E-A4DA-BB2BA9E2EDC6}"/>
              </a:ext>
            </a:extLst>
          </p:cNvPr>
          <p:cNvSpPr/>
          <p:nvPr/>
        </p:nvSpPr>
        <p:spPr>
          <a:xfrm>
            <a:off x="15775188" y="1837254"/>
            <a:ext cx="7036752" cy="3756666"/>
          </a:xfrm>
          <a:prstGeom prst="roundRect">
            <a:avLst/>
          </a:prstGeom>
          <a:solidFill>
            <a:schemeClr val="accent5">
              <a:lumMod val="20000"/>
              <a:lumOff val="80000"/>
              <a:alpha val="6000"/>
            </a:schemeClr>
          </a:solidFill>
          <a:ln w="15875">
            <a:solidFill>
              <a:schemeClr val="bg1">
                <a:alpha val="8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887B3BC6-1902-489A-8465-C545288C6E3F}"/>
              </a:ext>
            </a:extLst>
          </p:cNvPr>
          <p:cNvSpPr/>
          <p:nvPr/>
        </p:nvSpPr>
        <p:spPr>
          <a:xfrm>
            <a:off x="23135254" y="3248178"/>
            <a:ext cx="2735044" cy="7540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300" b="1" dirty="0">
                <a:solidFill>
                  <a:schemeClr val="bg1"/>
                </a:solidFill>
                <a:latin typeface="Bounded" pitchFamily="2" charset="-52"/>
              </a:rPr>
              <a:t>ПОСЛЕ</a:t>
            </a:r>
            <a:endParaRPr lang="ru-RU" sz="4300" dirty="0"/>
          </a:p>
        </p:txBody>
      </p:sp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F0C70197-0A88-4262-96B6-D0B93428FE60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23000"/>
                    </a14:imgEffect>
                    <a14:imgEffect>
                      <a14:brightnessContrast bright="17000" contrast="-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93" t="36118" r="51511" b="9030"/>
          <a:stretch/>
        </p:blipFill>
        <p:spPr>
          <a:xfrm flipV="1">
            <a:off x="-15195822" y="1792492"/>
            <a:ext cx="5399908" cy="3761772"/>
          </a:xfrm>
          <a:custGeom>
            <a:avLst/>
            <a:gdLst>
              <a:gd name="connsiteX0" fmla="*/ 4648830 w 5275805"/>
              <a:gd name="connsiteY0" fmla="*/ 0 h 3761772"/>
              <a:gd name="connsiteX1" fmla="*/ 626975 w 5275805"/>
              <a:gd name="connsiteY1" fmla="*/ 0 h 3761772"/>
              <a:gd name="connsiteX2" fmla="*/ 0 w 5275805"/>
              <a:gd name="connsiteY2" fmla="*/ 626975 h 3761772"/>
              <a:gd name="connsiteX3" fmla="*/ 0 w 5275805"/>
              <a:gd name="connsiteY3" fmla="*/ 3134797 h 3761772"/>
              <a:gd name="connsiteX4" fmla="*/ 626975 w 5275805"/>
              <a:gd name="connsiteY4" fmla="*/ 3761772 h 3761772"/>
              <a:gd name="connsiteX5" fmla="*/ 4648830 w 5275805"/>
              <a:gd name="connsiteY5" fmla="*/ 3761772 h 3761772"/>
              <a:gd name="connsiteX6" fmla="*/ 5275805 w 5275805"/>
              <a:gd name="connsiteY6" fmla="*/ 3134797 h 3761772"/>
              <a:gd name="connsiteX7" fmla="*/ 5275805 w 5275805"/>
              <a:gd name="connsiteY7" fmla="*/ 626975 h 3761772"/>
              <a:gd name="connsiteX8" fmla="*/ 4648830 w 5275805"/>
              <a:gd name="connsiteY8" fmla="*/ 0 h 3761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75805" h="3761772">
                <a:moveTo>
                  <a:pt x="4648830" y="0"/>
                </a:moveTo>
                <a:lnTo>
                  <a:pt x="626975" y="0"/>
                </a:lnTo>
                <a:cubicBezTo>
                  <a:pt x="280706" y="0"/>
                  <a:pt x="0" y="280706"/>
                  <a:pt x="0" y="626975"/>
                </a:cubicBezTo>
                <a:lnTo>
                  <a:pt x="0" y="3134797"/>
                </a:lnTo>
                <a:cubicBezTo>
                  <a:pt x="0" y="3481066"/>
                  <a:pt x="280706" y="3761772"/>
                  <a:pt x="626975" y="3761772"/>
                </a:cubicBezTo>
                <a:lnTo>
                  <a:pt x="4648830" y="3761772"/>
                </a:lnTo>
                <a:cubicBezTo>
                  <a:pt x="4995099" y="3761772"/>
                  <a:pt x="5275805" y="3481066"/>
                  <a:pt x="5275805" y="3134797"/>
                </a:cubicBezTo>
                <a:lnTo>
                  <a:pt x="5275805" y="626975"/>
                </a:lnTo>
                <a:cubicBezTo>
                  <a:pt x="5275805" y="280706"/>
                  <a:pt x="4995099" y="0"/>
                  <a:pt x="4648830" y="0"/>
                </a:cubicBezTo>
                <a:close/>
              </a:path>
            </a:pathLst>
          </a:custGeom>
          <a:effectLst>
            <a:outerShdw blurRad="266700" dist="38100" dir="2700000" sx="103000" sy="103000" algn="tl" rotWithShape="0">
              <a:prstClr val="black">
                <a:alpha val="40000"/>
              </a:prstClr>
            </a:outerShdw>
          </a:effectLst>
        </p:spPr>
      </p:pic>
      <p:sp>
        <p:nvSpPr>
          <p:cNvPr id="59" name="Прямоугольник: скругленные углы 58">
            <a:extLst>
              <a:ext uri="{FF2B5EF4-FFF2-40B4-BE49-F238E27FC236}">
                <a16:creationId xmlns:a16="http://schemas.microsoft.com/office/drawing/2014/main" id="{8B62203F-887F-42E7-87C6-1C8F22642157}"/>
              </a:ext>
            </a:extLst>
          </p:cNvPr>
          <p:cNvSpPr/>
          <p:nvPr/>
        </p:nvSpPr>
        <p:spPr>
          <a:xfrm>
            <a:off x="-18152129" y="2023213"/>
            <a:ext cx="5399908" cy="3756666"/>
          </a:xfrm>
          <a:prstGeom prst="roundRect">
            <a:avLst/>
          </a:prstGeom>
          <a:solidFill>
            <a:schemeClr val="accent5">
              <a:lumMod val="20000"/>
              <a:lumOff val="80000"/>
              <a:alpha val="6000"/>
            </a:schemeClr>
          </a:solidFill>
          <a:ln w="15875">
            <a:solidFill>
              <a:schemeClr val="bg1">
                <a:alpha val="8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: скругленные углы 59">
            <a:extLst>
              <a:ext uri="{FF2B5EF4-FFF2-40B4-BE49-F238E27FC236}">
                <a16:creationId xmlns:a16="http://schemas.microsoft.com/office/drawing/2014/main" id="{95E26B72-9D9F-4D97-9E6A-414E558ACBE0}"/>
              </a:ext>
            </a:extLst>
          </p:cNvPr>
          <p:cNvSpPr/>
          <p:nvPr/>
        </p:nvSpPr>
        <p:spPr>
          <a:xfrm>
            <a:off x="15759003" y="919856"/>
            <a:ext cx="7036752" cy="3756666"/>
          </a:xfrm>
          <a:prstGeom prst="roundRect">
            <a:avLst/>
          </a:prstGeom>
          <a:solidFill>
            <a:schemeClr val="accent5">
              <a:lumMod val="20000"/>
              <a:lumOff val="80000"/>
              <a:alpha val="6000"/>
            </a:schemeClr>
          </a:solidFill>
          <a:ln w="15875">
            <a:solidFill>
              <a:schemeClr val="bg1">
                <a:alpha val="8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9646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DD8944C9-9569-409B-B8EA-CA48511B5FB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23000"/>
                    </a14:imgEffect>
                    <a14:imgEffect>
                      <a14:brightnessContrast bright="-10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1419" r="42235" b="20832"/>
          <a:stretch/>
        </p:blipFill>
        <p:spPr>
          <a:xfrm flipH="1">
            <a:off x="-71542" y="0"/>
            <a:ext cx="12263542" cy="685800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40D1EEF7-C3E7-4FF6-B42D-7AFD327104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23000"/>
                    </a14:imgEffect>
                    <a14:imgEffect>
                      <a14:brightnessContrast bright="-10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021" t="26715" r="12099" b="18432"/>
          <a:stretch/>
        </p:blipFill>
        <p:spPr>
          <a:xfrm>
            <a:off x="1480930" y="1832148"/>
            <a:ext cx="7052934" cy="3761772"/>
          </a:xfrm>
          <a:custGeom>
            <a:avLst/>
            <a:gdLst>
              <a:gd name="connsiteX0" fmla="*/ 6425959 w 7052934"/>
              <a:gd name="connsiteY0" fmla="*/ 0 h 3761772"/>
              <a:gd name="connsiteX1" fmla="*/ 626975 w 7052934"/>
              <a:gd name="connsiteY1" fmla="*/ 0 h 3761772"/>
              <a:gd name="connsiteX2" fmla="*/ 0 w 7052934"/>
              <a:gd name="connsiteY2" fmla="*/ 626975 h 3761772"/>
              <a:gd name="connsiteX3" fmla="*/ 0 w 7052934"/>
              <a:gd name="connsiteY3" fmla="*/ 3134797 h 3761772"/>
              <a:gd name="connsiteX4" fmla="*/ 626975 w 7052934"/>
              <a:gd name="connsiteY4" fmla="*/ 3761772 h 3761772"/>
              <a:gd name="connsiteX5" fmla="*/ 6425959 w 7052934"/>
              <a:gd name="connsiteY5" fmla="*/ 3761772 h 3761772"/>
              <a:gd name="connsiteX6" fmla="*/ 7052934 w 7052934"/>
              <a:gd name="connsiteY6" fmla="*/ 3134797 h 3761772"/>
              <a:gd name="connsiteX7" fmla="*/ 7052934 w 7052934"/>
              <a:gd name="connsiteY7" fmla="*/ 626975 h 3761772"/>
              <a:gd name="connsiteX8" fmla="*/ 6425959 w 7052934"/>
              <a:gd name="connsiteY8" fmla="*/ 0 h 3761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052934" h="3761772">
                <a:moveTo>
                  <a:pt x="6425959" y="0"/>
                </a:moveTo>
                <a:lnTo>
                  <a:pt x="626975" y="0"/>
                </a:lnTo>
                <a:cubicBezTo>
                  <a:pt x="280706" y="0"/>
                  <a:pt x="0" y="280706"/>
                  <a:pt x="0" y="626975"/>
                </a:cubicBezTo>
                <a:lnTo>
                  <a:pt x="0" y="3134797"/>
                </a:lnTo>
                <a:cubicBezTo>
                  <a:pt x="0" y="3481066"/>
                  <a:pt x="280706" y="3761772"/>
                  <a:pt x="626975" y="3761772"/>
                </a:cubicBezTo>
                <a:lnTo>
                  <a:pt x="6425959" y="3761772"/>
                </a:lnTo>
                <a:cubicBezTo>
                  <a:pt x="6772228" y="3761772"/>
                  <a:pt x="7052934" y="3481066"/>
                  <a:pt x="7052934" y="3134797"/>
                </a:cubicBezTo>
                <a:lnTo>
                  <a:pt x="7052934" y="626975"/>
                </a:lnTo>
                <a:cubicBezTo>
                  <a:pt x="7052934" y="280706"/>
                  <a:pt x="6772228" y="0"/>
                  <a:pt x="6425959" y="0"/>
                </a:cubicBezTo>
                <a:close/>
              </a:path>
            </a:pathLst>
          </a:custGeom>
          <a:effectLst>
            <a:outerShdw blurRad="393700" dist="38100" dir="2700000" sx="103000" sy="103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2C0AC834-F22A-4927-BBE8-3C27465A0CB7}"/>
              </a:ext>
            </a:extLst>
          </p:cNvPr>
          <p:cNvSpPr/>
          <p:nvPr/>
        </p:nvSpPr>
        <p:spPr>
          <a:xfrm>
            <a:off x="1497112" y="1837254"/>
            <a:ext cx="7036752" cy="3756666"/>
          </a:xfrm>
          <a:prstGeom prst="roundRect">
            <a:avLst/>
          </a:prstGeom>
          <a:solidFill>
            <a:schemeClr val="accent5">
              <a:lumMod val="20000"/>
              <a:lumOff val="80000"/>
              <a:alpha val="6000"/>
            </a:schemeClr>
          </a:solidFill>
          <a:ln w="15875">
            <a:solidFill>
              <a:schemeClr val="bg1">
                <a:alpha val="8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5CEC8EC0-CDAF-4AA2-8426-161ACED4171F}"/>
              </a:ext>
            </a:extLst>
          </p:cNvPr>
          <p:cNvSpPr txBox="1">
            <a:spLocks/>
          </p:cNvSpPr>
          <p:nvPr/>
        </p:nvSpPr>
        <p:spPr>
          <a:xfrm>
            <a:off x="569385" y="333922"/>
            <a:ext cx="11022837" cy="81857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000" b="1" dirty="0">
                <a:solidFill>
                  <a:schemeClr val="bg1"/>
                </a:solidFill>
                <a:latin typeface="Bounded" pitchFamily="2" charset="-52"/>
              </a:rPr>
              <a:t>ДОРОЖНАЯ КАРТА КЛИЕНТА</a:t>
            </a:r>
          </a:p>
        </p:txBody>
      </p:sp>
      <p:pic>
        <p:nvPicPr>
          <p:cNvPr id="77" name="Рисунок 76">
            <a:extLst>
              <a:ext uri="{FF2B5EF4-FFF2-40B4-BE49-F238E27FC236}">
                <a16:creationId xmlns:a16="http://schemas.microsoft.com/office/drawing/2014/main" id="{FE09C2A7-69AE-4F4C-9223-5BBC3214CD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69980" y="6208087"/>
            <a:ext cx="255696" cy="298312"/>
          </a:xfrm>
          <a:prstGeom prst="rect">
            <a:avLst/>
          </a:prstGeom>
        </p:spPr>
      </p:pic>
      <p:sp>
        <p:nvSpPr>
          <p:cNvPr id="78" name="Прямоугольник 77">
            <a:extLst>
              <a:ext uri="{FF2B5EF4-FFF2-40B4-BE49-F238E27FC236}">
                <a16:creationId xmlns:a16="http://schemas.microsoft.com/office/drawing/2014/main" id="{EC11DE06-77F4-4782-AED9-3DB0ECB4FF5D}"/>
              </a:ext>
            </a:extLst>
          </p:cNvPr>
          <p:cNvSpPr/>
          <p:nvPr/>
        </p:nvSpPr>
        <p:spPr>
          <a:xfrm>
            <a:off x="10178701" y="6218743"/>
            <a:ext cx="1341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  <a:t>Страница 14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4290B4AA-3CEC-4489-B8C7-A620F0DC66C4}"/>
              </a:ext>
            </a:extLst>
          </p:cNvPr>
          <p:cNvCxnSpPr>
            <a:cxnSpLocks/>
          </p:cNvCxnSpPr>
          <p:nvPr/>
        </p:nvCxnSpPr>
        <p:spPr>
          <a:xfrm>
            <a:off x="0" y="3713034"/>
            <a:ext cx="1480930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B65D4AA4-2E53-422A-B888-6D904DACF583}"/>
              </a:ext>
            </a:extLst>
          </p:cNvPr>
          <p:cNvSpPr/>
          <p:nvPr/>
        </p:nvSpPr>
        <p:spPr>
          <a:xfrm>
            <a:off x="8857178" y="3248178"/>
            <a:ext cx="2735044" cy="7540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300" b="1" dirty="0">
                <a:solidFill>
                  <a:schemeClr val="bg1"/>
                </a:solidFill>
                <a:latin typeface="Bounded" pitchFamily="2" charset="-52"/>
              </a:rPr>
              <a:t>ПОСЛЕ</a:t>
            </a:r>
            <a:endParaRPr lang="ru-RU" sz="4300" dirty="0"/>
          </a:p>
        </p:txBody>
      </p:sp>
      <p:sp>
        <p:nvSpPr>
          <p:cNvPr id="25" name="Заголовок 1">
            <a:extLst>
              <a:ext uri="{FF2B5EF4-FFF2-40B4-BE49-F238E27FC236}">
                <a16:creationId xmlns:a16="http://schemas.microsoft.com/office/drawing/2014/main" id="{15523C10-B05D-479C-99F3-6FABB9FE769B}"/>
              </a:ext>
            </a:extLst>
          </p:cNvPr>
          <p:cNvSpPr txBox="1">
            <a:spLocks/>
          </p:cNvSpPr>
          <p:nvPr/>
        </p:nvSpPr>
        <p:spPr>
          <a:xfrm>
            <a:off x="1820010" y="1869524"/>
            <a:ext cx="1416391" cy="9930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ounded" pitchFamily="2" charset="-52"/>
              </a:rPr>
              <a:t>1</a:t>
            </a:r>
            <a:endParaRPr lang="ru-RU" sz="4000" b="1" dirty="0">
              <a:solidFill>
                <a:schemeClr val="accent3">
                  <a:lumMod val="60000"/>
                  <a:lumOff val="40000"/>
                </a:schemeClr>
              </a:solidFill>
              <a:latin typeface="Bounded" pitchFamily="2" charset="-52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F5E68418-941D-4095-AF4A-E6264A951EA7}"/>
              </a:ext>
            </a:extLst>
          </p:cNvPr>
          <p:cNvSpPr/>
          <p:nvPr/>
        </p:nvSpPr>
        <p:spPr>
          <a:xfrm>
            <a:off x="2179157" y="2023371"/>
            <a:ext cx="5503625" cy="946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>
              <a:buClr>
                <a:schemeClr val="dk1"/>
              </a:buClr>
              <a:buSzPts val="900"/>
            </a:pPr>
            <a:r>
              <a:rPr lang="ru-RU" sz="18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Оптимизация анализа работы отдела, предложение стратегий развития на основе полученных данных</a:t>
            </a:r>
          </a:p>
        </p:txBody>
      </p:sp>
      <p:sp>
        <p:nvSpPr>
          <p:cNvPr id="27" name="Заголовок 1">
            <a:extLst>
              <a:ext uri="{FF2B5EF4-FFF2-40B4-BE49-F238E27FC236}">
                <a16:creationId xmlns:a16="http://schemas.microsoft.com/office/drawing/2014/main" id="{103CB229-0997-47E1-A303-F8D0F41BAB57}"/>
              </a:ext>
            </a:extLst>
          </p:cNvPr>
          <p:cNvSpPr txBox="1">
            <a:spLocks/>
          </p:cNvSpPr>
          <p:nvPr/>
        </p:nvSpPr>
        <p:spPr>
          <a:xfrm>
            <a:off x="1779314" y="2856431"/>
            <a:ext cx="968118" cy="9201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ounded" pitchFamily="2" charset="-52"/>
              </a:rPr>
              <a:t>2</a:t>
            </a:r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81C86288-0E20-4B33-8FA2-6CA861374D1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682" t="40066" r="46696" b="36646"/>
          <a:stretch/>
        </p:blipFill>
        <p:spPr>
          <a:xfrm>
            <a:off x="0" y="3179060"/>
            <a:ext cx="1077275" cy="1067948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08AA6078-0378-403E-937F-FA7DEA0A0599}"/>
              </a:ext>
            </a:extLst>
          </p:cNvPr>
          <p:cNvSpPr/>
          <p:nvPr/>
        </p:nvSpPr>
        <p:spPr>
          <a:xfrm>
            <a:off x="2174970" y="3244294"/>
            <a:ext cx="4439189" cy="377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>
              <a:buClr>
                <a:schemeClr val="dk1"/>
              </a:buClr>
              <a:buSzPts val="900"/>
            </a:pPr>
            <a:r>
              <a:rPr lang="ru-RU" sz="18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Внедрение достижимых </a:t>
            </a:r>
            <a:r>
              <a:rPr lang="en-US" sz="18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KPI</a:t>
            </a:r>
          </a:p>
        </p:txBody>
      </p:sp>
      <p:sp>
        <p:nvSpPr>
          <p:cNvPr id="29" name="Заголовок 1">
            <a:extLst>
              <a:ext uri="{FF2B5EF4-FFF2-40B4-BE49-F238E27FC236}">
                <a16:creationId xmlns:a16="http://schemas.microsoft.com/office/drawing/2014/main" id="{64E7269F-F91D-4F0B-AF5D-A0EFE57BC5CA}"/>
              </a:ext>
            </a:extLst>
          </p:cNvPr>
          <p:cNvSpPr txBox="1">
            <a:spLocks/>
          </p:cNvSpPr>
          <p:nvPr/>
        </p:nvSpPr>
        <p:spPr>
          <a:xfrm>
            <a:off x="1759910" y="3640620"/>
            <a:ext cx="968118" cy="9201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ounded" pitchFamily="2" charset="-52"/>
              </a:rPr>
              <a:t>3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28171313-F344-462F-A5EA-0057108B2979}"/>
              </a:ext>
            </a:extLst>
          </p:cNvPr>
          <p:cNvSpPr/>
          <p:nvPr/>
        </p:nvSpPr>
        <p:spPr>
          <a:xfrm>
            <a:off x="2180579" y="4007364"/>
            <a:ext cx="5949630" cy="377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>
              <a:buClr>
                <a:schemeClr val="dk1"/>
              </a:buClr>
              <a:buSzPts val="900"/>
            </a:pPr>
            <a:r>
              <a:rPr lang="en-US" sz="185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Предупреждение</a:t>
            </a:r>
            <a:r>
              <a:rPr lang="en-US" sz="18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 </a:t>
            </a:r>
            <a:r>
              <a:rPr lang="en-US" sz="185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выгорания</a:t>
            </a:r>
            <a:r>
              <a:rPr lang="en-US" sz="18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 </a:t>
            </a:r>
            <a:r>
              <a:rPr lang="en-US" sz="185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на</a:t>
            </a:r>
            <a:r>
              <a:rPr lang="en-US" sz="18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 </a:t>
            </a:r>
            <a:r>
              <a:rPr lang="en-US" sz="185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рабочем</a:t>
            </a:r>
            <a:r>
              <a:rPr lang="en-US" sz="18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 </a:t>
            </a:r>
            <a:r>
              <a:rPr lang="en-US" sz="185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месте</a:t>
            </a:r>
            <a:endParaRPr lang="ru-RU" sz="185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/>
              <a:sym typeface="Montserrat" panose="00000500000000000000"/>
            </a:endParaRPr>
          </a:p>
        </p:txBody>
      </p:sp>
      <p:sp>
        <p:nvSpPr>
          <p:cNvPr id="32" name="Заголовок 1">
            <a:extLst>
              <a:ext uri="{FF2B5EF4-FFF2-40B4-BE49-F238E27FC236}">
                <a16:creationId xmlns:a16="http://schemas.microsoft.com/office/drawing/2014/main" id="{3F57222C-A68F-4F6A-A7DC-5F9EA8EE6541}"/>
              </a:ext>
            </a:extLst>
          </p:cNvPr>
          <p:cNvSpPr txBox="1">
            <a:spLocks/>
          </p:cNvSpPr>
          <p:nvPr/>
        </p:nvSpPr>
        <p:spPr>
          <a:xfrm>
            <a:off x="1759910" y="4442195"/>
            <a:ext cx="968118" cy="9201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ounded" pitchFamily="2" charset="-52"/>
              </a:rPr>
              <a:t>4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27B57687-0BF5-4393-8C1A-1435F0DCCA81}"/>
              </a:ext>
            </a:extLst>
          </p:cNvPr>
          <p:cNvSpPr/>
          <p:nvPr/>
        </p:nvSpPr>
        <p:spPr>
          <a:xfrm>
            <a:off x="2174969" y="4807460"/>
            <a:ext cx="4439189" cy="377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>
              <a:buClr>
                <a:schemeClr val="dk1"/>
              </a:buClr>
              <a:buSzPts val="900"/>
            </a:pPr>
            <a:r>
              <a:rPr lang="ru-RU" sz="18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Повышение производительности</a:t>
            </a: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147F4296-F76A-44D8-BE39-54F4EE4919E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93" t="25731" r="20593" b="25731"/>
          <a:stretch/>
        </p:blipFill>
        <p:spPr>
          <a:xfrm>
            <a:off x="504953" y="3216474"/>
            <a:ext cx="1156208" cy="954206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1E334891-60DF-4919-8D8E-05628CA8EBF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504" t="40066" r="15380" b="36646"/>
          <a:stretch/>
        </p:blipFill>
        <p:spPr>
          <a:xfrm>
            <a:off x="-14060063" y="3179060"/>
            <a:ext cx="7514331" cy="1067948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8A96106C-6106-43E0-B797-3E414655F74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907" t="40066" r="16681" b="36646"/>
          <a:stretch/>
        </p:blipFill>
        <p:spPr>
          <a:xfrm flipH="1">
            <a:off x="-3309110" y="3179060"/>
            <a:ext cx="1489707" cy="1067948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9220A6D8-626F-4C01-8D33-E55AF42F011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134" b="89952" l="9968" r="89952">
                        <a14:foregroundMark x1="51356" y1="8134" x2="51356" y2="8134"/>
                        <a14:foregroundMark x1="49681" y1="55104" x2="49681" y2="55104"/>
                        <a14:foregroundMark x1="49522" y1="82935" x2="49522" y2="82935"/>
                        <a14:foregroundMark x1="41866" y1="60526" x2="41866" y2="60526"/>
                        <a14:foregroundMark x1="54785" y1="47049" x2="54785" y2="47049"/>
                        <a14:foregroundMark x1="54705" y1="47209" x2="54705" y2="47209"/>
                        <a14:foregroundMark x1="42663" y1="61643" x2="42663" y2="61643"/>
                        <a14:foregroundMark x1="54864" y1="47049" x2="54864" y2="47049"/>
                        <a14:foregroundMark x1="38437" y1="31419" x2="38437" y2="314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973" t="41955" r="36401" b="30522"/>
          <a:stretch/>
        </p:blipFill>
        <p:spPr>
          <a:xfrm>
            <a:off x="-13009497" y="3265889"/>
            <a:ext cx="955040" cy="951494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C42AB586-EDED-4C50-B524-C4E254CA72F5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134" b="89952" l="9968" r="89952">
                        <a14:foregroundMark x1="51356" y1="8134" x2="51356" y2="8134"/>
                        <a14:foregroundMark x1="49681" y1="55104" x2="49681" y2="55104"/>
                        <a14:foregroundMark x1="49522" y1="82935" x2="49522" y2="82935"/>
                        <a14:foregroundMark x1="41866" y1="60526" x2="41866" y2="60526"/>
                        <a14:foregroundMark x1="54785" y1="47049" x2="54785" y2="47049"/>
                        <a14:foregroundMark x1="54705" y1="47209" x2="54705" y2="47209"/>
                        <a14:foregroundMark x1="42663" y1="61643" x2="42663" y2="61643"/>
                        <a14:foregroundMark x1="54864" y1="47049" x2="54864" y2="47049"/>
                        <a14:foregroundMark x1="38437" y1="31419" x2="38437" y2="314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973" t="41955" r="36401" b="30522"/>
          <a:stretch/>
        </p:blipFill>
        <p:spPr>
          <a:xfrm>
            <a:off x="-7082280" y="3260916"/>
            <a:ext cx="955040" cy="951494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44DC3700-DFF2-42A9-ACB2-2C5F45834914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134" b="89952" l="9968" r="89952">
                        <a14:foregroundMark x1="51356" y1="8134" x2="51356" y2="8134"/>
                        <a14:foregroundMark x1="49681" y1="55104" x2="49681" y2="55104"/>
                        <a14:foregroundMark x1="49522" y1="82935" x2="49522" y2="82935"/>
                        <a14:foregroundMark x1="41866" y1="60526" x2="41866" y2="60526"/>
                        <a14:foregroundMark x1="54785" y1="47049" x2="54785" y2="47049"/>
                        <a14:foregroundMark x1="54705" y1="47209" x2="54705" y2="47209"/>
                        <a14:foregroundMark x1="42663" y1="61643" x2="42663" y2="61643"/>
                        <a14:foregroundMark x1="54864" y1="47049" x2="54864" y2="47049"/>
                        <a14:foregroundMark x1="38437" y1="31419" x2="38437" y2="314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973" t="41955" r="36401" b="30522"/>
          <a:stretch/>
        </p:blipFill>
        <p:spPr>
          <a:xfrm>
            <a:off x="-3772621" y="3260916"/>
            <a:ext cx="955040" cy="951494"/>
          </a:xfrm>
          <a:prstGeom prst="rect">
            <a:avLst/>
          </a:prstGeom>
        </p:spPr>
      </p:pic>
      <p:sp>
        <p:nvSpPr>
          <p:cNvPr id="41" name="Прямоугольник: скругленные углы 40">
            <a:extLst>
              <a:ext uri="{FF2B5EF4-FFF2-40B4-BE49-F238E27FC236}">
                <a16:creationId xmlns:a16="http://schemas.microsoft.com/office/drawing/2014/main" id="{C2D57E70-0652-4CA3-8AA2-54686EF04808}"/>
              </a:ext>
            </a:extLst>
          </p:cNvPr>
          <p:cNvSpPr/>
          <p:nvPr/>
        </p:nvSpPr>
        <p:spPr>
          <a:xfrm>
            <a:off x="16794480" y="-3092324"/>
            <a:ext cx="2715677" cy="922495"/>
          </a:xfrm>
          <a:prstGeom prst="roundRect">
            <a:avLst/>
          </a:prstGeom>
          <a:solidFill>
            <a:schemeClr val="bg1">
              <a:alpha val="5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en-US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id="{CEFE44E1-6BEC-475E-9ABB-0F6E489505E7}"/>
              </a:ext>
            </a:extLst>
          </p:cNvPr>
          <p:cNvSpPr/>
          <p:nvPr/>
        </p:nvSpPr>
        <p:spPr>
          <a:xfrm>
            <a:off x="-2731265" y="-6522719"/>
            <a:ext cx="3798066" cy="156722"/>
          </a:xfrm>
          <a:prstGeom prst="roundRect">
            <a:avLst/>
          </a:prstGeom>
          <a:solidFill>
            <a:schemeClr val="bg1">
              <a:alpha val="5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en-US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43" name="Прямоугольник: скругленные углы 42">
            <a:extLst>
              <a:ext uri="{FF2B5EF4-FFF2-40B4-BE49-F238E27FC236}">
                <a16:creationId xmlns:a16="http://schemas.microsoft.com/office/drawing/2014/main" id="{58D0615C-EA1E-4E33-96D5-B9EA839A6678}"/>
              </a:ext>
            </a:extLst>
          </p:cNvPr>
          <p:cNvSpPr/>
          <p:nvPr/>
        </p:nvSpPr>
        <p:spPr>
          <a:xfrm>
            <a:off x="17647920" y="2866528"/>
            <a:ext cx="10238408" cy="2495854"/>
          </a:xfrm>
          <a:prstGeom prst="roundRect">
            <a:avLst/>
          </a:prstGeom>
          <a:solidFill>
            <a:schemeClr val="bg1">
              <a:alpha val="5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en-US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44" name="Прямоугольник: скругленные углы 43">
            <a:extLst>
              <a:ext uri="{FF2B5EF4-FFF2-40B4-BE49-F238E27FC236}">
                <a16:creationId xmlns:a16="http://schemas.microsoft.com/office/drawing/2014/main" id="{0EDC76B5-7077-4458-AFFD-908B2A621F79}"/>
              </a:ext>
            </a:extLst>
          </p:cNvPr>
          <p:cNvSpPr/>
          <p:nvPr/>
        </p:nvSpPr>
        <p:spPr>
          <a:xfrm>
            <a:off x="8130209" y="9338701"/>
            <a:ext cx="5131789" cy="922495"/>
          </a:xfrm>
          <a:prstGeom prst="roundRect">
            <a:avLst/>
          </a:prstGeom>
          <a:solidFill>
            <a:schemeClr val="bg1">
              <a:alpha val="5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en-US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45" name="Прямоугольник: скругленные углы 44">
            <a:extLst>
              <a:ext uri="{FF2B5EF4-FFF2-40B4-BE49-F238E27FC236}">
                <a16:creationId xmlns:a16="http://schemas.microsoft.com/office/drawing/2014/main" id="{E3D62D89-D793-4F07-93C1-9E61FE5A9127}"/>
              </a:ext>
            </a:extLst>
          </p:cNvPr>
          <p:cNvSpPr/>
          <p:nvPr/>
        </p:nvSpPr>
        <p:spPr>
          <a:xfrm>
            <a:off x="5717472" y="7392472"/>
            <a:ext cx="5131789" cy="922495"/>
          </a:xfrm>
          <a:prstGeom prst="roundRect">
            <a:avLst/>
          </a:prstGeom>
          <a:solidFill>
            <a:schemeClr val="bg1">
              <a:alpha val="5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en-US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1423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941F176-DDC8-48CF-87DF-0E87597728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39" y="0"/>
            <a:ext cx="12185522" cy="6858000"/>
          </a:xfrm>
          <a:prstGeom prst="rect">
            <a:avLst/>
          </a:prstGeom>
        </p:spPr>
      </p:pic>
      <p:pic>
        <p:nvPicPr>
          <p:cNvPr id="77" name="Рисунок 76">
            <a:extLst>
              <a:ext uri="{FF2B5EF4-FFF2-40B4-BE49-F238E27FC236}">
                <a16:creationId xmlns:a16="http://schemas.microsoft.com/office/drawing/2014/main" id="{FE09C2A7-69AE-4F4C-9223-5BBC3214CD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69980" y="6208087"/>
            <a:ext cx="255696" cy="298312"/>
          </a:xfrm>
          <a:prstGeom prst="rect">
            <a:avLst/>
          </a:prstGeom>
        </p:spPr>
      </p:pic>
      <p:sp>
        <p:nvSpPr>
          <p:cNvPr id="78" name="Прямоугольник 77">
            <a:extLst>
              <a:ext uri="{FF2B5EF4-FFF2-40B4-BE49-F238E27FC236}">
                <a16:creationId xmlns:a16="http://schemas.microsoft.com/office/drawing/2014/main" id="{EC11DE06-77F4-4782-AED9-3DB0ECB4FF5D}"/>
              </a:ext>
            </a:extLst>
          </p:cNvPr>
          <p:cNvSpPr/>
          <p:nvPr/>
        </p:nvSpPr>
        <p:spPr>
          <a:xfrm>
            <a:off x="10178701" y="6218743"/>
            <a:ext cx="1341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  <a:t>Страница 4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CFB0E18-688B-4EC8-B2B5-0EBF68F3D1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422380" y="6360487"/>
            <a:ext cx="255696" cy="298312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32B329B-5128-427C-9CF2-E820EAB57DF6}"/>
              </a:ext>
            </a:extLst>
          </p:cNvPr>
          <p:cNvSpPr/>
          <p:nvPr/>
        </p:nvSpPr>
        <p:spPr>
          <a:xfrm>
            <a:off x="10331101" y="6371143"/>
            <a:ext cx="1341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>
                <a:solidFill>
                  <a:srgbClr val="01265A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  <a:t>Страница 15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39594054-585E-4761-A0FC-5F42D4C521B4}"/>
              </a:ext>
            </a:extLst>
          </p:cNvPr>
          <p:cNvSpPr/>
          <p:nvPr/>
        </p:nvSpPr>
        <p:spPr>
          <a:xfrm>
            <a:off x="6258713" y="2660265"/>
            <a:ext cx="5131789" cy="922495"/>
          </a:xfrm>
          <a:prstGeom prst="roundRect">
            <a:avLst/>
          </a:prstGeom>
          <a:solidFill>
            <a:schemeClr val="bg1">
              <a:alpha val="5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en-US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20A8BD92-9844-4A19-90B7-0F81774EE842}"/>
              </a:ext>
            </a:extLst>
          </p:cNvPr>
          <p:cNvSpPr/>
          <p:nvPr/>
        </p:nvSpPr>
        <p:spPr>
          <a:xfrm>
            <a:off x="762322" y="2660265"/>
            <a:ext cx="5131789" cy="922495"/>
          </a:xfrm>
          <a:prstGeom prst="roundRect">
            <a:avLst/>
          </a:prstGeom>
          <a:solidFill>
            <a:schemeClr val="bg1">
              <a:alpha val="5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en-US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4F19327C-A84C-4F22-AB7F-1536F73D59DD}"/>
              </a:ext>
            </a:extLst>
          </p:cNvPr>
          <p:cNvSpPr/>
          <p:nvPr/>
        </p:nvSpPr>
        <p:spPr>
          <a:xfrm>
            <a:off x="6471343" y="2757706"/>
            <a:ext cx="48411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>
                <a:solidFill>
                  <a:schemeClr val="dk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Проведение </a:t>
            </a:r>
            <a:r>
              <a:rPr lang="ru-RU" sz="2000" dirty="0" err="1">
                <a:solidFill>
                  <a:schemeClr val="dk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CustDev</a:t>
            </a:r>
            <a:r>
              <a:rPr lang="ru-RU" sz="2000" dirty="0">
                <a:solidFill>
                  <a:schemeClr val="dk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 в B2B </a:t>
            </a:r>
          </a:p>
          <a:p>
            <a:pPr lvl="0"/>
            <a:r>
              <a:rPr lang="ru-RU" sz="2000" dirty="0">
                <a:solidFill>
                  <a:schemeClr val="dk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и B2C сегментах</a:t>
            </a:r>
            <a:endParaRPr lang="ru-RU" sz="2000" dirty="0">
              <a:latin typeface="Inter" panose="02000503000000020004" pitchFamily="2" charset="0"/>
              <a:ea typeface="Inter" panose="02000503000000020004" pitchFamily="2" charset="0"/>
              <a:cs typeface="Outfit"/>
              <a:sym typeface="Outfit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292A7D0A-091F-4D83-8B9C-BF2C04ED081D}"/>
              </a:ext>
            </a:extLst>
          </p:cNvPr>
          <p:cNvSpPr/>
          <p:nvPr/>
        </p:nvSpPr>
        <p:spPr>
          <a:xfrm>
            <a:off x="1061506" y="2757705"/>
            <a:ext cx="45869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>
                <a:solidFill>
                  <a:schemeClr val="dk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Поиск стейкхолдеров</a:t>
            </a:r>
          </a:p>
          <a:p>
            <a:pPr lvl="0"/>
            <a:r>
              <a:rPr lang="ru-RU" sz="2000" dirty="0">
                <a:solidFill>
                  <a:schemeClr val="dk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для </a:t>
            </a:r>
            <a:r>
              <a:rPr lang="en-US" sz="2000" dirty="0" err="1">
                <a:solidFill>
                  <a:schemeClr val="dk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CustDev</a:t>
            </a:r>
            <a:endParaRPr lang="en-US" sz="2000" dirty="0">
              <a:solidFill>
                <a:schemeClr val="dk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/>
              <a:sym typeface="Montserrat" panose="00000500000000000000"/>
            </a:endParaRPr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2E39F3E1-A592-492D-895A-F96A780B7C69}"/>
              </a:ext>
            </a:extLst>
          </p:cNvPr>
          <p:cNvSpPr/>
          <p:nvPr/>
        </p:nvSpPr>
        <p:spPr>
          <a:xfrm>
            <a:off x="6258713" y="3791800"/>
            <a:ext cx="5131789" cy="922495"/>
          </a:xfrm>
          <a:prstGeom prst="roundRect">
            <a:avLst/>
          </a:prstGeom>
          <a:solidFill>
            <a:schemeClr val="bg1">
              <a:alpha val="5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en-US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7284DE10-EA83-4758-A94A-A14FAEC12456}"/>
              </a:ext>
            </a:extLst>
          </p:cNvPr>
          <p:cNvSpPr/>
          <p:nvPr/>
        </p:nvSpPr>
        <p:spPr>
          <a:xfrm>
            <a:off x="762322" y="3791801"/>
            <a:ext cx="5131789" cy="922495"/>
          </a:xfrm>
          <a:prstGeom prst="roundRect">
            <a:avLst/>
          </a:prstGeom>
          <a:solidFill>
            <a:schemeClr val="bg1">
              <a:alpha val="5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en-US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CB319576-4D81-40B9-85F3-15886CBFA392}"/>
              </a:ext>
            </a:extLst>
          </p:cNvPr>
          <p:cNvSpPr/>
          <p:nvPr/>
        </p:nvSpPr>
        <p:spPr>
          <a:xfrm>
            <a:off x="1085590" y="3899104"/>
            <a:ext cx="42692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>
                <a:solidFill>
                  <a:schemeClr val="dk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Расширение функционала, исправление ошибок</a:t>
            </a:r>
          </a:p>
        </p:txBody>
      </p:sp>
      <p:sp>
        <p:nvSpPr>
          <p:cNvPr id="40" name="Прямоугольник: скругленные углы 39">
            <a:extLst>
              <a:ext uri="{FF2B5EF4-FFF2-40B4-BE49-F238E27FC236}">
                <a16:creationId xmlns:a16="http://schemas.microsoft.com/office/drawing/2014/main" id="{EADD3EDB-59E6-49A1-B32C-A090EC4D856D}"/>
              </a:ext>
            </a:extLst>
          </p:cNvPr>
          <p:cNvSpPr/>
          <p:nvPr/>
        </p:nvSpPr>
        <p:spPr>
          <a:xfrm>
            <a:off x="6258712" y="4923334"/>
            <a:ext cx="5131789" cy="922495"/>
          </a:xfrm>
          <a:prstGeom prst="roundRect">
            <a:avLst/>
          </a:prstGeom>
          <a:solidFill>
            <a:schemeClr val="bg1">
              <a:alpha val="5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en-US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8F373931-F848-46FA-B04F-3B3CACB96703}"/>
              </a:ext>
            </a:extLst>
          </p:cNvPr>
          <p:cNvSpPr/>
          <p:nvPr/>
        </p:nvSpPr>
        <p:spPr>
          <a:xfrm>
            <a:off x="6471343" y="3899104"/>
            <a:ext cx="48686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000" dirty="0">
                <a:solidFill>
                  <a:schemeClr val="dk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Исследование рынков (</a:t>
            </a:r>
            <a:r>
              <a:rPr lang="en-US" sz="2000" dirty="0">
                <a:solidFill>
                  <a:schemeClr val="dk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Mental Health</a:t>
            </a:r>
          </a:p>
          <a:p>
            <a:pPr lvl="0"/>
            <a:r>
              <a:rPr lang="ru-RU" sz="2000" dirty="0">
                <a:solidFill>
                  <a:schemeClr val="dk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и </a:t>
            </a:r>
            <a:r>
              <a:rPr lang="en-US" sz="2000" dirty="0">
                <a:solidFill>
                  <a:schemeClr val="dk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Employee Monitoring)</a:t>
            </a:r>
          </a:p>
        </p:txBody>
      </p:sp>
      <p:sp>
        <p:nvSpPr>
          <p:cNvPr id="39" name="Прямоугольник: скругленные углы 38">
            <a:extLst>
              <a:ext uri="{FF2B5EF4-FFF2-40B4-BE49-F238E27FC236}">
                <a16:creationId xmlns:a16="http://schemas.microsoft.com/office/drawing/2014/main" id="{D25C033C-8909-4E36-9787-0B1879FAF582}"/>
              </a:ext>
            </a:extLst>
          </p:cNvPr>
          <p:cNvSpPr/>
          <p:nvPr/>
        </p:nvSpPr>
        <p:spPr>
          <a:xfrm>
            <a:off x="779406" y="4923334"/>
            <a:ext cx="5131789" cy="922495"/>
          </a:xfrm>
          <a:prstGeom prst="roundRect">
            <a:avLst/>
          </a:prstGeom>
          <a:solidFill>
            <a:schemeClr val="bg1">
              <a:alpha val="5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en-US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44094AD8-CA6C-49A3-A63B-52A598D7D7BA}"/>
              </a:ext>
            </a:extLst>
          </p:cNvPr>
          <p:cNvSpPr/>
          <p:nvPr/>
        </p:nvSpPr>
        <p:spPr>
          <a:xfrm>
            <a:off x="1061507" y="5040147"/>
            <a:ext cx="42146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000" dirty="0">
                <a:solidFill>
                  <a:schemeClr val="dk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Доработка МVP (аналитика KPI </a:t>
            </a:r>
          </a:p>
          <a:p>
            <a:pPr lvl="0"/>
            <a:r>
              <a:rPr lang="ru-RU" sz="2000" dirty="0">
                <a:solidFill>
                  <a:schemeClr val="dk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и мониторинг состояния)</a:t>
            </a:r>
            <a:endParaRPr lang="ru-RU" sz="2000" dirty="0">
              <a:latin typeface="Inter" panose="02000503000000020004" pitchFamily="2" charset="0"/>
              <a:ea typeface="Inter" panose="02000503000000020004" pitchFamily="2" charset="0"/>
              <a:cs typeface="Outfit"/>
              <a:sym typeface="Outfit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79F86D53-BC1F-4EBA-B9A4-B9127207C334}"/>
              </a:ext>
            </a:extLst>
          </p:cNvPr>
          <p:cNvSpPr/>
          <p:nvPr/>
        </p:nvSpPr>
        <p:spPr>
          <a:xfrm>
            <a:off x="6471000" y="5030638"/>
            <a:ext cx="26388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000" dirty="0">
                <a:solidFill>
                  <a:schemeClr val="dk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Консультирование </a:t>
            </a:r>
          </a:p>
          <a:p>
            <a:pPr lvl="0"/>
            <a:r>
              <a:rPr lang="ru-RU" sz="2000" dirty="0">
                <a:solidFill>
                  <a:schemeClr val="dk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с экспертами и </a:t>
            </a:r>
            <a:r>
              <a:rPr lang="ru-RU" sz="2000" dirty="0" err="1">
                <a:solidFill>
                  <a:schemeClr val="dk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др</a:t>
            </a:r>
            <a:r>
              <a:rPr lang="en-US" sz="2000" dirty="0">
                <a:solidFill>
                  <a:schemeClr val="dk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.</a:t>
            </a:r>
            <a:endParaRPr lang="en-US" altLang="en-US" sz="2000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C5A70349-E36A-4334-9A4E-3AF36B47B7C3}"/>
              </a:ext>
            </a:extLst>
          </p:cNvPr>
          <p:cNvSpPr/>
          <p:nvPr/>
        </p:nvSpPr>
        <p:spPr>
          <a:xfrm>
            <a:off x="682904" y="396850"/>
            <a:ext cx="1341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 err="1">
                <a:solidFill>
                  <a:srgbClr val="01265A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  <a:t>Менталист</a:t>
            </a:r>
            <a:endParaRPr lang="ru-RU" sz="1200" dirty="0">
              <a:solidFill>
                <a:srgbClr val="01265A"/>
              </a:solidFill>
              <a:latin typeface="Inter" panose="02000503000000020004" pitchFamily="2" charset="0"/>
              <a:ea typeface="Inter" panose="02000503000000020004" pitchFamily="2" charset="0"/>
              <a:sym typeface="Montserrat" panose="00000500000000000000"/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C6444D8D-AA08-487E-B6A0-828C9B838FD3}"/>
              </a:ext>
            </a:extLst>
          </p:cNvPr>
          <p:cNvSpPr/>
          <p:nvPr/>
        </p:nvSpPr>
        <p:spPr>
          <a:xfrm>
            <a:off x="10288337" y="395044"/>
            <a:ext cx="10993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1200" dirty="0">
                <a:solidFill>
                  <a:srgbClr val="01265A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  <a:t>2026</a:t>
            </a:r>
          </a:p>
        </p:txBody>
      </p:sp>
      <p:sp>
        <p:nvSpPr>
          <p:cNvPr id="44" name="Прямоугольник: скругленные углы 43">
            <a:extLst>
              <a:ext uri="{FF2B5EF4-FFF2-40B4-BE49-F238E27FC236}">
                <a16:creationId xmlns:a16="http://schemas.microsoft.com/office/drawing/2014/main" id="{45870C46-B38D-4088-AC17-76AE8E8BEC0E}"/>
              </a:ext>
            </a:extLst>
          </p:cNvPr>
          <p:cNvSpPr/>
          <p:nvPr/>
        </p:nvSpPr>
        <p:spPr>
          <a:xfrm>
            <a:off x="594010" y="351567"/>
            <a:ext cx="10915086" cy="363955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0126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Заголовок 1">
            <a:extLst>
              <a:ext uri="{FF2B5EF4-FFF2-40B4-BE49-F238E27FC236}">
                <a16:creationId xmlns:a16="http://schemas.microsoft.com/office/drawing/2014/main" id="{E6F9084C-29D6-468C-B157-72F126CD2325}"/>
              </a:ext>
            </a:extLst>
          </p:cNvPr>
          <p:cNvSpPr txBox="1">
            <a:spLocks/>
          </p:cNvSpPr>
          <p:nvPr/>
        </p:nvSpPr>
        <p:spPr>
          <a:xfrm>
            <a:off x="569385" y="934676"/>
            <a:ext cx="11022837" cy="15014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000" b="1" dirty="0">
                <a:solidFill>
                  <a:srgbClr val="01265A"/>
                </a:solidFill>
                <a:latin typeface="Bounded" pitchFamily="2" charset="-52"/>
              </a:rPr>
              <a:t>ЭВОЛЮЦИЯ</a:t>
            </a:r>
          </a:p>
          <a:p>
            <a:r>
              <a:rPr lang="ru-RU" sz="5000" b="1" dirty="0">
                <a:solidFill>
                  <a:srgbClr val="01265A"/>
                </a:solidFill>
                <a:latin typeface="Bounded" pitchFamily="2" charset="-52"/>
              </a:rPr>
              <a:t>ПРОЕКТА</a:t>
            </a:r>
          </a:p>
        </p:txBody>
      </p:sp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350DB63F-2078-4DA6-8F69-13130911DC8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61" b="89941" l="9961" r="92904">
                        <a14:foregroundMark x1="56576" y1="12402" x2="56576" y2="12402"/>
                        <a14:foregroundMark x1="40299" y1="12305" x2="40299" y2="12305"/>
                        <a14:foregroundMark x1="13216" y1="12695" x2="13216" y2="12695"/>
                        <a14:foregroundMark x1="49544" y1="12402" x2="49544" y2="12402"/>
                        <a14:foregroundMark x1="49609" y1="12305" x2="49609" y2="12305"/>
                        <a14:foregroundMark x1="84310" y1="12598" x2="84310" y2="12598"/>
                        <a14:foregroundMark x1="92904" y1="15527" x2="92904" y2="155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933" t="9800" r="13663" b="83775"/>
          <a:stretch/>
        </p:blipFill>
        <p:spPr>
          <a:xfrm>
            <a:off x="-11118860" y="3571480"/>
            <a:ext cx="10487026" cy="440640"/>
          </a:xfrm>
          <a:prstGeom prst="rect">
            <a:avLst/>
          </a:prstGeom>
        </p:spPr>
      </p:pic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AB41CE83-7D44-4662-8BC2-545A2B315C2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61" b="89941" l="9961" r="92904">
                        <a14:foregroundMark x1="56576" y1="12402" x2="56576" y2="12402"/>
                        <a14:foregroundMark x1="40299" y1="12305" x2="40299" y2="12305"/>
                        <a14:foregroundMark x1="13216" y1="12695" x2="13216" y2="12695"/>
                        <a14:foregroundMark x1="49544" y1="12402" x2="49544" y2="12402"/>
                        <a14:foregroundMark x1="49609" y1="12305" x2="49609" y2="12305"/>
                        <a14:foregroundMark x1="84310" y1="12598" x2="84310" y2="12598"/>
                        <a14:foregroundMark x1="92904" y1="15527" x2="92904" y2="155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05" t="9800" r="82477" b="84106"/>
          <a:stretch/>
        </p:blipFill>
        <p:spPr>
          <a:xfrm rot="5400000">
            <a:off x="-11270311" y="3863886"/>
            <a:ext cx="393797" cy="216627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D149399D-A93D-46EF-A140-3D3A2C56442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61" b="89941" l="9961" r="92904">
                        <a14:foregroundMark x1="56576" y1="12402" x2="56576" y2="12402"/>
                        <a14:foregroundMark x1="40299" y1="12305" x2="40299" y2="12305"/>
                        <a14:foregroundMark x1="13216" y1="12695" x2="13216" y2="12695"/>
                        <a14:foregroundMark x1="49544" y1="12402" x2="49544" y2="12402"/>
                        <a14:foregroundMark x1="49609" y1="12305" x2="49609" y2="12305"/>
                        <a14:foregroundMark x1="84310" y1="12598" x2="84310" y2="12598"/>
                        <a14:foregroundMark x1="92904" y1="15527" x2="92904" y2="155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03" t="9800" r="73495" b="84107"/>
          <a:stretch/>
        </p:blipFill>
        <p:spPr>
          <a:xfrm rot="5400000">
            <a:off x="-9107492" y="5088430"/>
            <a:ext cx="1695493" cy="216626"/>
          </a:xfrm>
          <a:prstGeom prst="rect">
            <a:avLst/>
          </a:prstGeom>
        </p:spPr>
      </p:pic>
      <p:pic>
        <p:nvPicPr>
          <p:cNvPr id="62" name="Рисунок 61">
            <a:extLst>
              <a:ext uri="{FF2B5EF4-FFF2-40B4-BE49-F238E27FC236}">
                <a16:creationId xmlns:a16="http://schemas.microsoft.com/office/drawing/2014/main" id="{38805400-D467-4F2E-B364-835E3920088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134" b="89952" l="9968" r="89952">
                        <a14:foregroundMark x1="51356" y1="8134" x2="51356" y2="8134"/>
                        <a14:foregroundMark x1="49681" y1="55104" x2="49681" y2="55104"/>
                        <a14:foregroundMark x1="49522" y1="82935" x2="49522" y2="82935"/>
                        <a14:foregroundMark x1="41866" y1="60526" x2="41866" y2="60526"/>
                        <a14:foregroundMark x1="54785" y1="47049" x2="54785" y2="47049"/>
                        <a14:foregroundMark x1="54705" y1="47209" x2="54705" y2="47209"/>
                        <a14:foregroundMark x1="42663" y1="61643" x2="42663" y2="61643"/>
                        <a14:foregroundMark x1="54864" y1="47049" x2="54864" y2="47049"/>
                        <a14:foregroundMark x1="38437" y1="31419" x2="38437" y2="314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616" t="75662" r="42340" b="10194"/>
          <a:stretch/>
        </p:blipFill>
        <p:spPr>
          <a:xfrm>
            <a:off x="-11319876" y="3531573"/>
            <a:ext cx="520074" cy="488964"/>
          </a:xfrm>
          <a:prstGeom prst="rect">
            <a:avLst/>
          </a:prstGeom>
        </p:spPr>
      </p:pic>
      <p:pic>
        <p:nvPicPr>
          <p:cNvPr id="63" name="Рисунок 62">
            <a:extLst>
              <a:ext uri="{FF2B5EF4-FFF2-40B4-BE49-F238E27FC236}">
                <a16:creationId xmlns:a16="http://schemas.microsoft.com/office/drawing/2014/main" id="{8D3A4AC1-21FE-4E4E-BA40-BDFB9E8CB08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61" b="89941" l="9961" r="92904">
                        <a14:foregroundMark x1="56576" y1="12402" x2="56576" y2="12402"/>
                        <a14:foregroundMark x1="40299" y1="12305" x2="40299" y2="12305"/>
                        <a14:foregroundMark x1="13216" y1="12695" x2="13216" y2="12695"/>
                        <a14:foregroundMark x1="49544" y1="12402" x2="49544" y2="12402"/>
                        <a14:foregroundMark x1="49609" y1="12305" x2="49609" y2="12305"/>
                        <a14:foregroundMark x1="84310" y1="12598" x2="84310" y2="12598"/>
                        <a14:foregroundMark x1="92904" y1="15527" x2="92904" y2="155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05" t="9800" r="82477" b="84106"/>
          <a:stretch/>
        </p:blipFill>
        <p:spPr>
          <a:xfrm rot="5400000">
            <a:off x="-5369561" y="3857987"/>
            <a:ext cx="393797" cy="216627"/>
          </a:xfrm>
          <a:prstGeom prst="rect">
            <a:avLst/>
          </a:prstGeom>
        </p:spPr>
      </p:pic>
      <p:pic>
        <p:nvPicPr>
          <p:cNvPr id="64" name="Рисунок 63">
            <a:extLst>
              <a:ext uri="{FF2B5EF4-FFF2-40B4-BE49-F238E27FC236}">
                <a16:creationId xmlns:a16="http://schemas.microsoft.com/office/drawing/2014/main" id="{FC28F4E2-65D6-464D-9DCE-44F47B630BE6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134" b="89952" l="9968" r="89952">
                        <a14:foregroundMark x1="51356" y1="8134" x2="51356" y2="8134"/>
                        <a14:foregroundMark x1="49681" y1="55104" x2="49681" y2="55104"/>
                        <a14:foregroundMark x1="49522" y1="82935" x2="49522" y2="82935"/>
                        <a14:foregroundMark x1="41866" y1="60526" x2="41866" y2="60526"/>
                        <a14:foregroundMark x1="54785" y1="47049" x2="54785" y2="47049"/>
                        <a14:foregroundMark x1="54705" y1="47209" x2="54705" y2="47209"/>
                        <a14:foregroundMark x1="42663" y1="61643" x2="42663" y2="61643"/>
                        <a14:foregroundMark x1="54864" y1="47049" x2="54864" y2="47049"/>
                        <a14:foregroundMark x1="38437" y1="31419" x2="38437" y2="314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616" t="75662" r="42340" b="10194"/>
          <a:stretch/>
        </p:blipFill>
        <p:spPr>
          <a:xfrm>
            <a:off x="-8204293" y="3530818"/>
            <a:ext cx="520074" cy="488964"/>
          </a:xfrm>
          <a:prstGeom prst="rect">
            <a:avLst/>
          </a:prstGeom>
        </p:spPr>
      </p:pic>
      <p:pic>
        <p:nvPicPr>
          <p:cNvPr id="65" name="Рисунок 64">
            <a:extLst>
              <a:ext uri="{FF2B5EF4-FFF2-40B4-BE49-F238E27FC236}">
                <a16:creationId xmlns:a16="http://schemas.microsoft.com/office/drawing/2014/main" id="{7168DD58-2681-43A5-A5E1-0F85BF48821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134" b="89952" l="9968" r="89952">
                        <a14:foregroundMark x1="51356" y1="8134" x2="51356" y2="8134"/>
                        <a14:foregroundMark x1="49681" y1="55104" x2="49681" y2="55104"/>
                        <a14:foregroundMark x1="49522" y1="82935" x2="49522" y2="82935"/>
                        <a14:foregroundMark x1="41866" y1="60526" x2="41866" y2="60526"/>
                        <a14:foregroundMark x1="54785" y1="47049" x2="54785" y2="47049"/>
                        <a14:foregroundMark x1="54705" y1="47209" x2="54705" y2="47209"/>
                        <a14:foregroundMark x1="42663" y1="61643" x2="42663" y2="61643"/>
                        <a14:foregroundMark x1="54864" y1="47049" x2="54864" y2="47049"/>
                        <a14:foregroundMark x1="38437" y1="31419" x2="38437" y2="314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616" t="75662" r="42340" b="10194"/>
          <a:stretch/>
        </p:blipFill>
        <p:spPr>
          <a:xfrm>
            <a:off x="-5416231" y="3530818"/>
            <a:ext cx="520074" cy="488964"/>
          </a:xfrm>
          <a:prstGeom prst="rect">
            <a:avLst/>
          </a:prstGeom>
        </p:spPr>
      </p:pic>
      <p:pic>
        <p:nvPicPr>
          <p:cNvPr id="66" name="Рисунок 65">
            <a:extLst>
              <a:ext uri="{FF2B5EF4-FFF2-40B4-BE49-F238E27FC236}">
                <a16:creationId xmlns:a16="http://schemas.microsoft.com/office/drawing/2014/main" id="{76487525-203C-4ADA-A6CC-BE11026C191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61" b="89941" l="9961" r="92904">
                        <a14:foregroundMark x1="56576" y1="12402" x2="56576" y2="12402"/>
                        <a14:foregroundMark x1="40299" y1="12305" x2="40299" y2="12305"/>
                        <a14:foregroundMark x1="13216" y1="12695" x2="13216" y2="12695"/>
                        <a14:foregroundMark x1="49544" y1="12402" x2="49544" y2="12402"/>
                        <a14:foregroundMark x1="49609" y1="12305" x2="49609" y2="12305"/>
                        <a14:foregroundMark x1="84310" y1="12598" x2="84310" y2="12598"/>
                        <a14:foregroundMark x1="92904" y1="15527" x2="92904" y2="155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03" t="9800" r="73495" b="84107"/>
          <a:stretch/>
        </p:blipFill>
        <p:spPr>
          <a:xfrm rot="5400000">
            <a:off x="-4825727" y="5252028"/>
            <a:ext cx="1695493" cy="216626"/>
          </a:xfrm>
          <a:prstGeom prst="rect">
            <a:avLst/>
          </a:prstGeom>
        </p:spPr>
      </p:pic>
      <p:pic>
        <p:nvPicPr>
          <p:cNvPr id="67" name="Рисунок 66">
            <a:extLst>
              <a:ext uri="{FF2B5EF4-FFF2-40B4-BE49-F238E27FC236}">
                <a16:creationId xmlns:a16="http://schemas.microsoft.com/office/drawing/2014/main" id="{C0449C42-541D-42D3-827F-5A561276DC7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61" b="89941" l="9961" r="92904">
                        <a14:foregroundMark x1="56576" y1="12402" x2="56576" y2="12402"/>
                        <a14:foregroundMark x1="40299" y1="12305" x2="40299" y2="12305"/>
                        <a14:foregroundMark x1="13216" y1="12695" x2="13216" y2="12695"/>
                        <a14:foregroundMark x1="49544" y1="12402" x2="49544" y2="12402"/>
                        <a14:foregroundMark x1="49609" y1="12305" x2="49609" y2="12305"/>
                        <a14:foregroundMark x1="84310" y1="12598" x2="84310" y2="12598"/>
                        <a14:foregroundMark x1="92904" y1="15527" x2="92904" y2="155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05" t="9800" r="82477" b="84106"/>
          <a:stretch/>
        </p:blipFill>
        <p:spPr>
          <a:xfrm rot="5400000">
            <a:off x="-3387494" y="3825714"/>
            <a:ext cx="393797" cy="216627"/>
          </a:xfrm>
          <a:prstGeom prst="rect">
            <a:avLst/>
          </a:prstGeom>
        </p:spPr>
      </p:pic>
      <p:pic>
        <p:nvPicPr>
          <p:cNvPr id="68" name="Рисунок 67">
            <a:extLst>
              <a:ext uri="{FF2B5EF4-FFF2-40B4-BE49-F238E27FC236}">
                <a16:creationId xmlns:a16="http://schemas.microsoft.com/office/drawing/2014/main" id="{74FF4414-A5AB-49B0-BB6C-6EEB868E1AFE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134" b="89952" l="9968" r="89952">
                        <a14:foregroundMark x1="51356" y1="8134" x2="51356" y2="8134"/>
                        <a14:foregroundMark x1="49681" y1="55104" x2="49681" y2="55104"/>
                        <a14:foregroundMark x1="49522" y1="82935" x2="49522" y2="82935"/>
                        <a14:foregroundMark x1="41866" y1="60526" x2="41866" y2="60526"/>
                        <a14:foregroundMark x1="54785" y1="47049" x2="54785" y2="47049"/>
                        <a14:foregroundMark x1="54705" y1="47209" x2="54705" y2="47209"/>
                        <a14:foregroundMark x1="42663" y1="61643" x2="42663" y2="61643"/>
                        <a14:foregroundMark x1="54864" y1="47049" x2="54864" y2="47049"/>
                        <a14:foregroundMark x1="38437" y1="31419" x2="38437" y2="314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616" t="75662" r="42340" b="10194"/>
          <a:stretch/>
        </p:blipFill>
        <p:spPr>
          <a:xfrm>
            <a:off x="-4225737" y="3528271"/>
            <a:ext cx="520074" cy="488964"/>
          </a:xfrm>
          <a:prstGeom prst="rect">
            <a:avLst/>
          </a:prstGeom>
        </p:spPr>
      </p:pic>
      <p:pic>
        <p:nvPicPr>
          <p:cNvPr id="69" name="Рисунок 68">
            <a:extLst>
              <a:ext uri="{FF2B5EF4-FFF2-40B4-BE49-F238E27FC236}">
                <a16:creationId xmlns:a16="http://schemas.microsoft.com/office/drawing/2014/main" id="{C6800DDE-DF9E-4383-A9A5-C3EC90C7493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134" b="89952" l="9968" r="89952">
                        <a14:foregroundMark x1="51356" y1="8134" x2="51356" y2="8134"/>
                        <a14:foregroundMark x1="49681" y1="55104" x2="49681" y2="55104"/>
                        <a14:foregroundMark x1="49522" y1="82935" x2="49522" y2="82935"/>
                        <a14:foregroundMark x1="41866" y1="60526" x2="41866" y2="60526"/>
                        <a14:foregroundMark x1="54785" y1="47049" x2="54785" y2="47049"/>
                        <a14:foregroundMark x1="54705" y1="47209" x2="54705" y2="47209"/>
                        <a14:foregroundMark x1="42663" y1="61643" x2="42663" y2="61643"/>
                        <a14:foregroundMark x1="54864" y1="47049" x2="54864" y2="47049"/>
                        <a14:foregroundMark x1="38437" y1="31419" x2="38437" y2="314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616" t="75662" r="42340" b="10194"/>
          <a:stretch/>
        </p:blipFill>
        <p:spPr>
          <a:xfrm>
            <a:off x="-3435286" y="3521986"/>
            <a:ext cx="520074" cy="488964"/>
          </a:xfrm>
          <a:prstGeom prst="rect">
            <a:avLst/>
          </a:prstGeom>
        </p:spPr>
      </p:pic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EE9222DA-C641-4633-B43E-F176CAA62D6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9157" y="3392923"/>
            <a:ext cx="898030" cy="89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9713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941F176-DDC8-48CF-87DF-0E87597728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" t="554" r="30908" b="33270"/>
          <a:stretch/>
        </p:blipFill>
        <p:spPr>
          <a:xfrm flipH="1">
            <a:off x="3239" y="0"/>
            <a:ext cx="12185522" cy="6858000"/>
          </a:xfrm>
          <a:prstGeom prst="rect">
            <a:avLst/>
          </a:prstGeom>
        </p:spPr>
      </p:pic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5CEC8EC0-CDAF-4AA2-8426-161ACED4171F}"/>
              </a:ext>
            </a:extLst>
          </p:cNvPr>
          <p:cNvSpPr txBox="1">
            <a:spLocks/>
          </p:cNvSpPr>
          <p:nvPr/>
        </p:nvSpPr>
        <p:spPr>
          <a:xfrm>
            <a:off x="569385" y="934676"/>
            <a:ext cx="11022837" cy="15014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000" b="1" dirty="0">
                <a:solidFill>
                  <a:srgbClr val="01265A"/>
                </a:solidFill>
                <a:latin typeface="Bounded" pitchFamily="2" charset="-52"/>
              </a:rPr>
              <a:t>ЭВОЛЮЦИЯ</a:t>
            </a:r>
          </a:p>
          <a:p>
            <a:r>
              <a:rPr lang="ru-RU" sz="5000" b="1" dirty="0">
                <a:solidFill>
                  <a:srgbClr val="01265A"/>
                </a:solidFill>
                <a:latin typeface="Bounded" pitchFamily="2" charset="-52"/>
              </a:rPr>
              <a:t>ПРОЕКТА</a:t>
            </a:r>
          </a:p>
        </p:txBody>
      </p:sp>
      <p:pic>
        <p:nvPicPr>
          <p:cNvPr id="77" name="Рисунок 76">
            <a:extLst>
              <a:ext uri="{FF2B5EF4-FFF2-40B4-BE49-F238E27FC236}">
                <a16:creationId xmlns:a16="http://schemas.microsoft.com/office/drawing/2014/main" id="{FE09C2A7-69AE-4F4C-9223-5BBC3214CD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69980" y="6208087"/>
            <a:ext cx="255696" cy="29831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14396FE-D29A-432B-9D04-6C0F6D98EAB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61" b="89941" l="9961" r="92904">
                        <a14:foregroundMark x1="56576" y1="12402" x2="56576" y2="12402"/>
                        <a14:foregroundMark x1="40299" y1="12305" x2="40299" y2="12305"/>
                        <a14:foregroundMark x1="13216" y1="12695" x2="13216" y2="12695"/>
                        <a14:foregroundMark x1="49544" y1="12402" x2="49544" y2="12402"/>
                        <a14:foregroundMark x1="49609" y1="12305" x2="49609" y2="12305"/>
                        <a14:foregroundMark x1="84310" y1="12598" x2="84310" y2="12598"/>
                        <a14:foregroundMark x1="92904" y1="15527" x2="92904" y2="155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933" t="9800" r="13663" b="83775"/>
          <a:stretch/>
        </p:blipFill>
        <p:spPr>
          <a:xfrm>
            <a:off x="883920" y="2611773"/>
            <a:ext cx="10487026" cy="440640"/>
          </a:xfrm>
          <a:prstGeom prst="rect">
            <a:avLst/>
          </a:prstGeom>
        </p:spPr>
      </p:pic>
      <p:sp>
        <p:nvSpPr>
          <p:cNvPr id="78" name="Прямоугольник 77">
            <a:extLst>
              <a:ext uri="{FF2B5EF4-FFF2-40B4-BE49-F238E27FC236}">
                <a16:creationId xmlns:a16="http://schemas.microsoft.com/office/drawing/2014/main" id="{EC11DE06-77F4-4782-AED9-3DB0ECB4FF5D}"/>
              </a:ext>
            </a:extLst>
          </p:cNvPr>
          <p:cNvSpPr/>
          <p:nvPr/>
        </p:nvSpPr>
        <p:spPr>
          <a:xfrm>
            <a:off x="10178701" y="6218743"/>
            <a:ext cx="1341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  <a:t>Страница 4</a:t>
            </a: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B35ED5EB-3F57-407E-82C3-F86AF5FA756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61" b="89941" l="9961" r="92904">
                        <a14:foregroundMark x1="56576" y1="12402" x2="56576" y2="12402"/>
                        <a14:foregroundMark x1="40299" y1="12305" x2="40299" y2="12305"/>
                        <a14:foregroundMark x1="13216" y1="12695" x2="13216" y2="12695"/>
                        <a14:foregroundMark x1="49544" y1="12402" x2="49544" y2="12402"/>
                        <a14:foregroundMark x1="49609" y1="12305" x2="49609" y2="12305"/>
                        <a14:foregroundMark x1="84310" y1="12598" x2="84310" y2="12598"/>
                        <a14:foregroundMark x1="92904" y1="15527" x2="92904" y2="155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05" t="9800" r="82477" b="84106"/>
          <a:stretch/>
        </p:blipFill>
        <p:spPr>
          <a:xfrm rot="5400000">
            <a:off x="732469" y="2904179"/>
            <a:ext cx="393797" cy="216627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B519B20C-690F-402D-96A5-588B747CE656}"/>
              </a:ext>
            </a:extLst>
          </p:cNvPr>
          <p:cNvSpPr/>
          <p:nvPr/>
        </p:nvSpPr>
        <p:spPr>
          <a:xfrm>
            <a:off x="355383" y="1911282"/>
            <a:ext cx="1175116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850" dirty="0">
                <a:solidFill>
                  <a:srgbClr val="01265A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Начало</a:t>
            </a:r>
          </a:p>
          <a:p>
            <a:pPr algn="ctr"/>
            <a:r>
              <a:rPr lang="ru-RU" altLang="ru-RU" sz="1850" dirty="0">
                <a:solidFill>
                  <a:srgbClr val="01265A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пути</a:t>
            </a:r>
            <a:endParaRPr lang="en-US" altLang="ru-RU" sz="1850" dirty="0">
              <a:solidFill>
                <a:srgbClr val="01265A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C420EBB3-6F5D-49EF-8F7C-1BD0FD61CAD3}"/>
              </a:ext>
            </a:extLst>
          </p:cNvPr>
          <p:cNvSpPr/>
          <p:nvPr/>
        </p:nvSpPr>
        <p:spPr>
          <a:xfrm>
            <a:off x="428263" y="3212088"/>
            <a:ext cx="3287210" cy="838789"/>
          </a:xfrm>
          <a:prstGeom prst="roundRect">
            <a:avLst>
              <a:gd name="adj" fmla="val 23198"/>
            </a:avLst>
          </a:prstGeom>
          <a:solidFill>
            <a:schemeClr val="bg1">
              <a:alpha val="50000"/>
            </a:schemeClr>
          </a:solidFill>
          <a:ln w="15875">
            <a:solidFill>
              <a:srgbClr val="4472C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8657337-C587-46F2-9C4C-E179110450B5}"/>
              </a:ext>
            </a:extLst>
          </p:cNvPr>
          <p:cNvSpPr/>
          <p:nvPr/>
        </p:nvSpPr>
        <p:spPr>
          <a:xfrm>
            <a:off x="609229" y="3333377"/>
            <a:ext cx="31062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1265A"/>
                </a:solidFill>
                <a:latin typeface="Inter" panose="02000503000000020004" pitchFamily="2" charset="0"/>
                <a:ea typeface="Inter" panose="02000503000000020004" pitchFamily="2" charset="0"/>
              </a:rPr>
              <a:t>Первая защита (2024)</a:t>
            </a:r>
          </a:p>
          <a:p>
            <a:r>
              <a:rPr lang="en-US" sz="1600" dirty="0">
                <a:latin typeface="Inter" panose="02000503000000020004" pitchFamily="2" charset="0"/>
                <a:ea typeface="Inter" panose="02000503000000020004" pitchFamily="2" charset="0"/>
              </a:rPr>
              <a:t>MVP – </a:t>
            </a:r>
            <a:r>
              <a:rPr lang="ru-RU" sz="1600" dirty="0">
                <a:latin typeface="Inter" panose="02000503000000020004" pitchFamily="2" charset="0"/>
                <a:ea typeface="Inter" panose="02000503000000020004" pitchFamily="2" charset="0"/>
              </a:rPr>
              <a:t>только сайт</a:t>
            </a: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E460B28C-31BC-48F6-BD19-21682DB5FD2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61" b="89941" l="9961" r="92904">
                        <a14:foregroundMark x1="56576" y1="12402" x2="56576" y2="12402"/>
                        <a14:foregroundMark x1="40299" y1="12305" x2="40299" y2="12305"/>
                        <a14:foregroundMark x1="13216" y1="12695" x2="13216" y2="12695"/>
                        <a14:foregroundMark x1="49544" y1="12402" x2="49544" y2="12402"/>
                        <a14:foregroundMark x1="49609" y1="12305" x2="49609" y2="12305"/>
                        <a14:foregroundMark x1="84310" y1="12598" x2="84310" y2="12598"/>
                        <a14:foregroundMark x1="92904" y1="15527" x2="92904" y2="155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03" t="9800" r="73495" b="84107"/>
          <a:stretch/>
        </p:blipFill>
        <p:spPr>
          <a:xfrm rot="5400000">
            <a:off x="3191655" y="3557724"/>
            <a:ext cx="1695493" cy="216626"/>
          </a:xfrm>
          <a:prstGeom prst="rect">
            <a:avLst/>
          </a:prstGeom>
        </p:spPr>
      </p:pic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A7A128B0-0569-470B-B1BA-C2BD5760DDF4}"/>
              </a:ext>
            </a:extLst>
          </p:cNvPr>
          <p:cNvSpPr/>
          <p:nvPr/>
        </p:nvSpPr>
        <p:spPr>
          <a:xfrm>
            <a:off x="1643604" y="4513784"/>
            <a:ext cx="3750198" cy="1242191"/>
          </a:xfrm>
          <a:prstGeom prst="roundRect">
            <a:avLst>
              <a:gd name="adj" fmla="val 18353"/>
            </a:avLst>
          </a:prstGeom>
          <a:solidFill>
            <a:schemeClr val="bg1">
              <a:alpha val="50000"/>
            </a:schemeClr>
          </a:solidFill>
          <a:ln w="15875">
            <a:solidFill>
              <a:srgbClr val="4472C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B9D1B69-3B0D-4D0B-9BB2-53CFBC7A858F}"/>
              </a:ext>
            </a:extLst>
          </p:cNvPr>
          <p:cNvSpPr/>
          <p:nvPr/>
        </p:nvSpPr>
        <p:spPr>
          <a:xfrm>
            <a:off x="1824570" y="4635073"/>
            <a:ext cx="35692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1265A"/>
                </a:solidFill>
                <a:latin typeface="Inter" panose="02000503000000020004" pitchFamily="2" charset="0"/>
                <a:ea typeface="Inter" panose="02000503000000020004" pitchFamily="2" charset="0"/>
              </a:rPr>
              <a:t>Прохождение отбора </a:t>
            </a:r>
          </a:p>
          <a:p>
            <a:r>
              <a:rPr lang="ru-RU" sz="2000" dirty="0">
                <a:solidFill>
                  <a:srgbClr val="01265A"/>
                </a:solidFill>
                <a:latin typeface="Inter" panose="02000503000000020004" pitchFamily="2" charset="0"/>
                <a:ea typeface="Inter" panose="02000503000000020004" pitchFamily="2" charset="0"/>
              </a:rPr>
              <a:t>и участие в Акселераторе</a:t>
            </a:r>
          </a:p>
          <a:p>
            <a:r>
              <a:rPr lang="ru-RU" sz="2000" dirty="0">
                <a:solidFill>
                  <a:srgbClr val="01265A"/>
                </a:solidFill>
                <a:latin typeface="Inter" panose="02000503000000020004" pitchFamily="2" charset="0"/>
                <a:ea typeface="Inter" panose="02000503000000020004" pitchFamily="2" charset="0"/>
              </a:rPr>
              <a:t>ПУТП (2024)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591CAF47-A566-472E-AE1C-B3ECCE94BBF4}"/>
              </a:ext>
            </a:extLst>
          </p:cNvPr>
          <p:cNvSpPr/>
          <p:nvPr/>
        </p:nvSpPr>
        <p:spPr>
          <a:xfrm>
            <a:off x="4410001" y="3212088"/>
            <a:ext cx="3287210" cy="1148789"/>
          </a:xfrm>
          <a:prstGeom prst="roundRect">
            <a:avLst>
              <a:gd name="adj" fmla="val 17368"/>
            </a:avLst>
          </a:prstGeom>
          <a:solidFill>
            <a:schemeClr val="bg1">
              <a:alpha val="50000"/>
            </a:schemeClr>
          </a:solidFill>
          <a:ln w="15875">
            <a:solidFill>
              <a:srgbClr val="4472C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EEA988F-C285-46C9-8755-39E228270D74}"/>
              </a:ext>
            </a:extLst>
          </p:cNvPr>
          <p:cNvSpPr/>
          <p:nvPr/>
        </p:nvSpPr>
        <p:spPr>
          <a:xfrm>
            <a:off x="4475218" y="3333377"/>
            <a:ext cx="3287209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1265A"/>
                </a:solidFill>
                <a:latin typeface="Inter" panose="02000503000000020004" pitchFamily="2" charset="0"/>
                <a:ea typeface="Inter" panose="02000503000000020004" pitchFamily="2" charset="0"/>
              </a:rPr>
              <a:t>Отбор на СКД (2026)</a:t>
            </a:r>
          </a:p>
          <a:p>
            <a:r>
              <a:rPr lang="en-US" sz="1600" dirty="0">
                <a:latin typeface="Inter" panose="02000503000000020004" pitchFamily="2" charset="0"/>
                <a:ea typeface="Inter" panose="02000503000000020004" pitchFamily="2" charset="0"/>
              </a:rPr>
              <a:t>MVP – </a:t>
            </a:r>
            <a:r>
              <a:rPr lang="ru-RU" sz="1600" dirty="0">
                <a:latin typeface="Inter" panose="02000503000000020004" pitchFamily="2" charset="0"/>
                <a:ea typeface="Inter" panose="02000503000000020004" pitchFamily="2" charset="0"/>
              </a:rPr>
              <a:t>рабочий </a:t>
            </a:r>
            <a:r>
              <a:rPr lang="ru-RU" sz="1600" dirty="0" err="1">
                <a:latin typeface="Inter" panose="02000503000000020004" pitchFamily="2" charset="0"/>
                <a:ea typeface="Inter" panose="02000503000000020004" pitchFamily="2" charset="0"/>
              </a:rPr>
              <a:t>кликабельный</a:t>
            </a:r>
            <a:r>
              <a:rPr lang="ru-RU" sz="1600" dirty="0">
                <a:latin typeface="Inter" panose="02000503000000020004" pitchFamily="2" charset="0"/>
                <a:ea typeface="Inter" panose="02000503000000020004" pitchFamily="2" charset="0"/>
              </a:rPr>
              <a:t> прототип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CFB0E18-688B-4EC8-B2B5-0EBF68F3D12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422380" y="6360487"/>
            <a:ext cx="255696" cy="298312"/>
          </a:xfrm>
          <a:prstGeom prst="rect">
            <a:avLst/>
          </a:prstGeom>
        </p:spPr>
      </p:pic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A4C44EBD-7B6C-4521-9F30-A10352B2B23D}"/>
              </a:ext>
            </a:extLst>
          </p:cNvPr>
          <p:cNvSpPr/>
          <p:nvPr/>
        </p:nvSpPr>
        <p:spPr>
          <a:xfrm>
            <a:off x="8331989" y="3180009"/>
            <a:ext cx="3287210" cy="838789"/>
          </a:xfrm>
          <a:prstGeom prst="roundRect">
            <a:avLst>
              <a:gd name="adj" fmla="val 22744"/>
            </a:avLst>
          </a:prstGeom>
          <a:solidFill>
            <a:schemeClr val="bg1">
              <a:alpha val="50000"/>
            </a:schemeClr>
          </a:solidFill>
          <a:ln w="15875">
            <a:solidFill>
              <a:srgbClr val="4472C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32B329B-5128-427C-9CF2-E820EAB57DF6}"/>
              </a:ext>
            </a:extLst>
          </p:cNvPr>
          <p:cNvSpPr/>
          <p:nvPr/>
        </p:nvSpPr>
        <p:spPr>
          <a:xfrm>
            <a:off x="10331101" y="6371143"/>
            <a:ext cx="1341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>
                <a:solidFill>
                  <a:srgbClr val="01265A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  <a:t>Страница 16</a:t>
            </a: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962F4BA6-34E2-4424-9688-3F1DA32FFF42}"/>
              </a:ext>
            </a:extLst>
          </p:cNvPr>
          <p:cNvSpPr/>
          <p:nvPr/>
        </p:nvSpPr>
        <p:spPr>
          <a:xfrm>
            <a:off x="6199626" y="4503127"/>
            <a:ext cx="3750198" cy="1242191"/>
          </a:xfrm>
          <a:prstGeom prst="roundRect">
            <a:avLst>
              <a:gd name="adj" fmla="val 18353"/>
            </a:avLst>
          </a:prstGeom>
          <a:solidFill>
            <a:schemeClr val="bg1">
              <a:alpha val="50000"/>
            </a:schemeClr>
          </a:solidFill>
          <a:ln w="15875">
            <a:solidFill>
              <a:srgbClr val="4472C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9802CBE6-101A-482C-969D-62421023801D}"/>
              </a:ext>
            </a:extLst>
          </p:cNvPr>
          <p:cNvSpPr/>
          <p:nvPr/>
        </p:nvSpPr>
        <p:spPr>
          <a:xfrm>
            <a:off x="6380592" y="4624416"/>
            <a:ext cx="35692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1265A"/>
                </a:solidFill>
                <a:latin typeface="Inter" panose="02000503000000020004" pitchFamily="2" charset="0"/>
                <a:ea typeface="Inter" panose="02000503000000020004" pitchFamily="2" charset="0"/>
              </a:rPr>
              <a:t>Участие в грантовом конкурсе «Студ. Стартап» (2026)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E381F70C-1FA0-4662-A513-ADA5FA0108C6}"/>
              </a:ext>
            </a:extLst>
          </p:cNvPr>
          <p:cNvSpPr/>
          <p:nvPr/>
        </p:nvSpPr>
        <p:spPr>
          <a:xfrm>
            <a:off x="8408781" y="3276237"/>
            <a:ext cx="32872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1265A"/>
                </a:solidFill>
                <a:latin typeface="Inter" panose="02000503000000020004" pitchFamily="2" charset="0"/>
                <a:ea typeface="Inter" panose="02000503000000020004" pitchFamily="2" charset="0"/>
              </a:rPr>
              <a:t>Предзащита диплома</a:t>
            </a:r>
          </a:p>
          <a:p>
            <a:r>
              <a:rPr lang="ru-RU" sz="1600" dirty="0">
                <a:latin typeface="Inter" panose="02000503000000020004" pitchFamily="2" charset="0"/>
                <a:ea typeface="Inter" panose="02000503000000020004" pitchFamily="2" charset="0"/>
              </a:rPr>
              <a:t>В </a:t>
            </a:r>
            <a:r>
              <a:rPr lang="en-US" sz="1600" dirty="0">
                <a:latin typeface="Inter" panose="02000503000000020004" pitchFamily="2" charset="0"/>
                <a:ea typeface="Inter" panose="02000503000000020004" pitchFamily="2" charset="0"/>
              </a:rPr>
              <a:t>MVP </a:t>
            </a:r>
            <a:r>
              <a:rPr lang="ru-RU" sz="1600" dirty="0">
                <a:latin typeface="Inter" panose="02000503000000020004" pitchFamily="2" charset="0"/>
                <a:ea typeface="Inter" panose="02000503000000020004" pitchFamily="2" charset="0"/>
              </a:rPr>
              <a:t>учтена обратная связь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C43D7A29-6F1F-4D09-B04F-F0BAAF09E34C}"/>
              </a:ext>
            </a:extLst>
          </p:cNvPr>
          <p:cNvSpPr/>
          <p:nvPr/>
        </p:nvSpPr>
        <p:spPr>
          <a:xfrm>
            <a:off x="682904" y="396850"/>
            <a:ext cx="1341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 err="1">
                <a:solidFill>
                  <a:srgbClr val="01265A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  <a:t>Менталист</a:t>
            </a:r>
            <a:endParaRPr lang="ru-RU" sz="1200" dirty="0">
              <a:solidFill>
                <a:srgbClr val="01265A"/>
              </a:solidFill>
              <a:latin typeface="Inter" panose="02000503000000020004" pitchFamily="2" charset="0"/>
              <a:ea typeface="Inter" panose="02000503000000020004" pitchFamily="2" charset="0"/>
              <a:sym typeface="Montserrat" panose="0000050000000000000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7FB5EAAA-FD46-4F3E-9E6D-3605F2098495}"/>
              </a:ext>
            </a:extLst>
          </p:cNvPr>
          <p:cNvSpPr/>
          <p:nvPr/>
        </p:nvSpPr>
        <p:spPr>
          <a:xfrm>
            <a:off x="10288337" y="395044"/>
            <a:ext cx="10993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1200" dirty="0">
                <a:solidFill>
                  <a:srgbClr val="01265A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  <a:t>2026</a:t>
            </a: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B9E4AE10-984A-41D0-8A5B-D633376CF664}"/>
              </a:ext>
            </a:extLst>
          </p:cNvPr>
          <p:cNvSpPr/>
          <p:nvPr/>
        </p:nvSpPr>
        <p:spPr>
          <a:xfrm>
            <a:off x="594010" y="351567"/>
            <a:ext cx="10915086" cy="363955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0126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0AAB82DC-80C2-4C3C-8F52-237A5A77ACB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134" b="89952" l="9968" r="89952">
                        <a14:foregroundMark x1="51356" y1="8134" x2="51356" y2="8134"/>
                        <a14:foregroundMark x1="49681" y1="55104" x2="49681" y2="55104"/>
                        <a14:foregroundMark x1="49522" y1="82935" x2="49522" y2="82935"/>
                        <a14:foregroundMark x1="41866" y1="60526" x2="41866" y2="60526"/>
                        <a14:foregroundMark x1="54785" y1="47049" x2="54785" y2="47049"/>
                        <a14:foregroundMark x1="54705" y1="47209" x2="54705" y2="47209"/>
                        <a14:foregroundMark x1="42663" y1="61643" x2="42663" y2="61643"/>
                        <a14:foregroundMark x1="54864" y1="47049" x2="54864" y2="47049"/>
                        <a14:foregroundMark x1="38437" y1="31419" x2="38437" y2="314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616" t="75662" r="42340" b="10194"/>
          <a:stretch/>
        </p:blipFill>
        <p:spPr>
          <a:xfrm>
            <a:off x="682904" y="2571866"/>
            <a:ext cx="520074" cy="488964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ADA93AEA-F9FF-4086-AC43-EBDA8A54056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61" b="89941" l="9961" r="92904">
                        <a14:foregroundMark x1="56576" y1="12402" x2="56576" y2="12402"/>
                        <a14:foregroundMark x1="40299" y1="12305" x2="40299" y2="12305"/>
                        <a14:foregroundMark x1="13216" y1="12695" x2="13216" y2="12695"/>
                        <a14:foregroundMark x1="49544" y1="12402" x2="49544" y2="12402"/>
                        <a14:foregroundMark x1="49609" y1="12305" x2="49609" y2="12305"/>
                        <a14:foregroundMark x1="84310" y1="12598" x2="84310" y2="12598"/>
                        <a14:foregroundMark x1="92904" y1="15527" x2="92904" y2="155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05" t="9800" r="82477" b="84106"/>
          <a:stretch/>
        </p:blipFill>
        <p:spPr>
          <a:xfrm rot="5400000">
            <a:off x="6633219" y="2898280"/>
            <a:ext cx="393797" cy="216627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20581B67-B911-47B2-B56D-3194CA8C9C4E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134" b="89952" l="9968" r="89952">
                        <a14:foregroundMark x1="51356" y1="8134" x2="51356" y2="8134"/>
                        <a14:foregroundMark x1="49681" y1="55104" x2="49681" y2="55104"/>
                        <a14:foregroundMark x1="49522" y1="82935" x2="49522" y2="82935"/>
                        <a14:foregroundMark x1="41866" y1="60526" x2="41866" y2="60526"/>
                        <a14:foregroundMark x1="54785" y1="47049" x2="54785" y2="47049"/>
                        <a14:foregroundMark x1="54705" y1="47209" x2="54705" y2="47209"/>
                        <a14:foregroundMark x1="42663" y1="61643" x2="42663" y2="61643"/>
                        <a14:foregroundMark x1="54864" y1="47049" x2="54864" y2="47049"/>
                        <a14:foregroundMark x1="38437" y1="31419" x2="38437" y2="314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616" t="75662" r="42340" b="10194"/>
          <a:stretch/>
        </p:blipFill>
        <p:spPr>
          <a:xfrm>
            <a:off x="3798487" y="2571111"/>
            <a:ext cx="520074" cy="488964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3E6E061A-C1CD-4016-B0C6-A2A090B33FFB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134" b="89952" l="9968" r="89952">
                        <a14:foregroundMark x1="51356" y1="8134" x2="51356" y2="8134"/>
                        <a14:foregroundMark x1="49681" y1="55104" x2="49681" y2="55104"/>
                        <a14:foregroundMark x1="49522" y1="82935" x2="49522" y2="82935"/>
                        <a14:foregroundMark x1="41866" y1="60526" x2="41866" y2="60526"/>
                        <a14:foregroundMark x1="54785" y1="47049" x2="54785" y2="47049"/>
                        <a14:foregroundMark x1="54705" y1="47209" x2="54705" y2="47209"/>
                        <a14:foregroundMark x1="42663" y1="61643" x2="42663" y2="61643"/>
                        <a14:foregroundMark x1="54864" y1="47049" x2="54864" y2="47049"/>
                        <a14:foregroundMark x1="38437" y1="31419" x2="38437" y2="314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616" t="75662" r="42340" b="10194"/>
          <a:stretch/>
        </p:blipFill>
        <p:spPr>
          <a:xfrm>
            <a:off x="6586549" y="2571111"/>
            <a:ext cx="520074" cy="488964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1B693F7C-C80B-431B-B0DC-465D8BEA4C2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61" b="89941" l="9961" r="92904">
                        <a14:foregroundMark x1="56576" y1="12402" x2="56576" y2="12402"/>
                        <a14:foregroundMark x1="40299" y1="12305" x2="40299" y2="12305"/>
                        <a14:foregroundMark x1="13216" y1="12695" x2="13216" y2="12695"/>
                        <a14:foregroundMark x1="49544" y1="12402" x2="49544" y2="12402"/>
                        <a14:foregroundMark x1="49609" y1="12305" x2="49609" y2="12305"/>
                        <a14:foregroundMark x1="84310" y1="12598" x2="84310" y2="12598"/>
                        <a14:foregroundMark x1="92904" y1="15527" x2="92904" y2="155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03" t="9800" r="73495" b="84107"/>
          <a:stretch/>
        </p:blipFill>
        <p:spPr>
          <a:xfrm rot="5400000">
            <a:off x="7177054" y="3548229"/>
            <a:ext cx="1695493" cy="216626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591A8596-3F67-4942-81D7-4530BCA2E8E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61" b="89941" l="9961" r="92904">
                        <a14:foregroundMark x1="56576" y1="12402" x2="56576" y2="12402"/>
                        <a14:foregroundMark x1="40299" y1="12305" x2="40299" y2="12305"/>
                        <a14:foregroundMark x1="13216" y1="12695" x2="13216" y2="12695"/>
                        <a14:foregroundMark x1="49544" y1="12402" x2="49544" y2="12402"/>
                        <a14:foregroundMark x1="49609" y1="12305" x2="49609" y2="12305"/>
                        <a14:foregroundMark x1="84310" y1="12598" x2="84310" y2="12598"/>
                        <a14:foregroundMark x1="92904" y1="15527" x2="92904" y2="155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05" t="9800" r="82477" b="84106"/>
          <a:stretch/>
        </p:blipFill>
        <p:spPr>
          <a:xfrm rot="5400000">
            <a:off x="8615286" y="2866007"/>
            <a:ext cx="393797" cy="216627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41C14040-6403-49E8-B267-BA0B221EAEA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134" b="89952" l="9968" r="89952">
                        <a14:foregroundMark x1="51356" y1="8134" x2="51356" y2="8134"/>
                        <a14:foregroundMark x1="49681" y1="55104" x2="49681" y2="55104"/>
                        <a14:foregroundMark x1="49522" y1="82935" x2="49522" y2="82935"/>
                        <a14:foregroundMark x1="41866" y1="60526" x2="41866" y2="60526"/>
                        <a14:foregroundMark x1="54785" y1="47049" x2="54785" y2="47049"/>
                        <a14:foregroundMark x1="54705" y1="47209" x2="54705" y2="47209"/>
                        <a14:foregroundMark x1="42663" y1="61643" x2="42663" y2="61643"/>
                        <a14:foregroundMark x1="54864" y1="47049" x2="54864" y2="47049"/>
                        <a14:foregroundMark x1="38437" y1="31419" x2="38437" y2="314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616" t="75662" r="42340" b="10194"/>
          <a:stretch/>
        </p:blipFill>
        <p:spPr>
          <a:xfrm>
            <a:off x="7777043" y="2568564"/>
            <a:ext cx="520074" cy="488964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52A880C2-5CA5-42E0-B599-61D2EB65F38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134" b="89952" l="9968" r="89952">
                        <a14:foregroundMark x1="51356" y1="8134" x2="51356" y2="8134"/>
                        <a14:foregroundMark x1="49681" y1="55104" x2="49681" y2="55104"/>
                        <a14:foregroundMark x1="49522" y1="82935" x2="49522" y2="82935"/>
                        <a14:foregroundMark x1="41866" y1="60526" x2="41866" y2="60526"/>
                        <a14:foregroundMark x1="54785" y1="47049" x2="54785" y2="47049"/>
                        <a14:foregroundMark x1="54705" y1="47209" x2="54705" y2="47209"/>
                        <a14:foregroundMark x1="42663" y1="61643" x2="42663" y2="61643"/>
                        <a14:foregroundMark x1="54864" y1="47049" x2="54864" y2="47049"/>
                        <a14:foregroundMark x1="38437" y1="31419" x2="38437" y2="314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616" t="75662" r="42340" b="10194"/>
          <a:stretch/>
        </p:blipFill>
        <p:spPr>
          <a:xfrm>
            <a:off x="8567494" y="2562279"/>
            <a:ext cx="520074" cy="48896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2641F1D-BE3D-4FA2-9522-5556C45C877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1944" y="2357745"/>
            <a:ext cx="898030" cy="89803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E78508C0-6B2A-402E-A627-5C4C2002E35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05305" y="-2795336"/>
            <a:ext cx="3328879" cy="3328879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8130975D-B5B0-4545-91E6-D514416392A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124" y="-6439555"/>
            <a:ext cx="5370653" cy="5370653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B99DAE69-DDF0-4BF8-8ECB-4E3228E2684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6114" y="8420179"/>
            <a:ext cx="4124446" cy="4124446"/>
          </a:xfrm>
          <a:prstGeom prst="rect">
            <a:avLst/>
          </a:prstGeom>
        </p:spPr>
      </p:pic>
      <p:pic>
        <p:nvPicPr>
          <p:cNvPr id="39" name="Google Shape;1880;p36">
            <a:extLst>
              <a:ext uri="{FF2B5EF4-FFF2-40B4-BE49-F238E27FC236}">
                <a16:creationId xmlns:a16="http://schemas.microsoft.com/office/drawing/2014/main" id="{F46C8608-533B-44CD-937A-188D9C7E9F2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/>
          <a:srcRect t="12502" b="12494"/>
          <a:stretch>
            <a:fillRect/>
          </a:stretch>
        </p:blipFill>
        <p:spPr>
          <a:xfrm>
            <a:off x="-3660332" y="-3499162"/>
            <a:ext cx="2215826" cy="2215826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0" name="Google Shape;1879;p36">
            <a:extLst>
              <a:ext uri="{FF2B5EF4-FFF2-40B4-BE49-F238E27FC236}">
                <a16:creationId xmlns:a16="http://schemas.microsoft.com/office/drawing/2014/main" id="{47788AF7-3B40-44C7-95F5-840D3DDCAF3B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7"/>
          <a:srcRect/>
          <a:stretch>
            <a:fillRect/>
          </a:stretch>
        </p:blipFill>
        <p:spPr>
          <a:xfrm>
            <a:off x="6721804" y="-4860336"/>
            <a:ext cx="2913253" cy="2913253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1" name="Google Shape;1876;p36">
            <a:extLst>
              <a:ext uri="{FF2B5EF4-FFF2-40B4-BE49-F238E27FC236}">
                <a16:creationId xmlns:a16="http://schemas.microsoft.com/office/drawing/2014/main" id="{830398F9-31C2-42AD-A110-13A911441C0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8"/>
          <a:srcRect t="8479" b="26942"/>
          <a:stretch>
            <a:fillRect/>
          </a:stretch>
        </p:blipFill>
        <p:spPr>
          <a:xfrm>
            <a:off x="12705211" y="9376296"/>
            <a:ext cx="2286251" cy="2212212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0046DBCB-A874-4078-81D4-0F83983C5E64}"/>
              </a:ext>
            </a:extLst>
          </p:cNvPr>
          <p:cNvSpPr/>
          <p:nvPr/>
        </p:nvSpPr>
        <p:spPr>
          <a:xfrm>
            <a:off x="-2695043" y="10995044"/>
            <a:ext cx="4740130" cy="1186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b="1" dirty="0" err="1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Product</a:t>
            </a:r>
            <a:r>
              <a:rPr lang="ru-RU" b="1" dirty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 </a:t>
            </a:r>
            <a:r>
              <a:rPr lang="ru-RU" b="1" dirty="0" err="1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Marketing</a:t>
            </a:r>
            <a:r>
              <a:rPr lang="ru-RU" b="1" dirty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 </a:t>
            </a:r>
            <a:r>
              <a:rPr lang="ru-RU" b="1" dirty="0" err="1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Manager</a:t>
            </a:r>
            <a:endParaRPr lang="ru-RU" b="1" dirty="0">
              <a:solidFill>
                <a:srgbClr val="FFFFFF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/>
              <a:sym typeface="Montserrat" panose="00000500000000000000"/>
            </a:endParaRPr>
          </a:p>
          <a:p>
            <a:pPr lvl="0" algn="ctr">
              <a:lnSpc>
                <a:spcPct val="115000"/>
              </a:lnSpc>
            </a:pPr>
            <a:r>
              <a:rPr lang="ru-RU" sz="1500" dirty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Маркетинговая стратегия,</a:t>
            </a:r>
            <a:endParaRPr lang="en-US" sz="1500" dirty="0">
              <a:solidFill>
                <a:srgbClr val="FFFFFF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/>
              <a:sym typeface="Montserrat" panose="00000500000000000000"/>
            </a:endParaRPr>
          </a:p>
          <a:p>
            <a:pPr lvl="0" algn="ctr">
              <a:lnSpc>
                <a:spcPct val="115000"/>
              </a:lnSpc>
            </a:pPr>
            <a:r>
              <a:rPr lang="ru-RU" sz="1500" dirty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создание ценностных</a:t>
            </a:r>
            <a:endParaRPr lang="en-US" sz="1500" dirty="0">
              <a:solidFill>
                <a:srgbClr val="FFFFFF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/>
              <a:sym typeface="Montserrat" panose="00000500000000000000"/>
            </a:endParaRPr>
          </a:p>
          <a:p>
            <a:pPr lvl="0" algn="ctr">
              <a:lnSpc>
                <a:spcPct val="115000"/>
              </a:lnSpc>
            </a:pPr>
            <a:r>
              <a:rPr lang="ru-RU" sz="1500" dirty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предложений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C9B5F984-2E38-448F-A226-94A9035A7800}"/>
              </a:ext>
            </a:extLst>
          </p:cNvPr>
          <p:cNvSpPr/>
          <p:nvPr/>
        </p:nvSpPr>
        <p:spPr>
          <a:xfrm>
            <a:off x="-2217493" y="9959998"/>
            <a:ext cx="378503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Bounded" pitchFamily="2" charset="-52"/>
              </a:rPr>
              <a:t>C</a:t>
            </a:r>
            <a:r>
              <a:rPr lang="ru-RU" sz="2800" b="1" dirty="0">
                <a:solidFill>
                  <a:schemeClr val="bg1"/>
                </a:solidFill>
                <a:latin typeface="Bounded" pitchFamily="2" charset="-52"/>
              </a:rPr>
              <a:t>ОЛОСИН</a:t>
            </a:r>
            <a:r>
              <a:rPr lang="en-US" sz="2800" b="1" dirty="0">
                <a:solidFill>
                  <a:schemeClr val="bg1"/>
                </a:solidFill>
                <a:latin typeface="Bounded" pitchFamily="2" charset="-52"/>
              </a:rPr>
              <a:t> </a:t>
            </a:r>
            <a:r>
              <a:rPr lang="ru-RU" sz="2800" b="1" dirty="0">
                <a:solidFill>
                  <a:schemeClr val="bg1"/>
                </a:solidFill>
                <a:latin typeface="Bounded" pitchFamily="2" charset="-52"/>
              </a:rPr>
              <a:t>ИЛЬЯ</a:t>
            </a:r>
            <a:endParaRPr lang="ru-RU" sz="2800" dirty="0"/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30094E92-67AE-43F3-99D4-85D64CD427CA}"/>
              </a:ext>
            </a:extLst>
          </p:cNvPr>
          <p:cNvSpPr/>
          <p:nvPr/>
        </p:nvSpPr>
        <p:spPr>
          <a:xfrm>
            <a:off x="3997126" y="11588508"/>
            <a:ext cx="4197747" cy="1240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en-US" b="1" dirty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Financial Manager,</a:t>
            </a:r>
          </a:p>
          <a:p>
            <a:pPr lvl="0" algn="ctr">
              <a:lnSpc>
                <a:spcPct val="115000"/>
              </a:lnSpc>
            </a:pPr>
            <a:r>
              <a:rPr lang="en-US" b="1" dirty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Lead Developer</a:t>
            </a:r>
            <a:br>
              <a:rPr lang="en-US" sz="2000" dirty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</a:br>
            <a:r>
              <a:rPr lang="en-US" sz="1500" dirty="0" err="1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Финансовое</a:t>
            </a:r>
            <a:r>
              <a:rPr lang="en-US" sz="1500" dirty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планирование</a:t>
            </a:r>
            <a:r>
              <a:rPr lang="en-US" sz="1500" dirty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,</a:t>
            </a:r>
          </a:p>
          <a:p>
            <a:pPr lvl="0" algn="ctr">
              <a:lnSpc>
                <a:spcPct val="115000"/>
              </a:lnSpc>
            </a:pPr>
            <a:r>
              <a:rPr lang="en-US" sz="1500" dirty="0" err="1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управление</a:t>
            </a:r>
            <a:r>
              <a:rPr lang="en-US" sz="1500" dirty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разработкой</a:t>
            </a:r>
            <a:r>
              <a:rPr lang="en-US" sz="1500" dirty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 MVP</a:t>
            </a: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C907B4EE-51C2-4017-B68A-67FA81E1806C}"/>
              </a:ext>
            </a:extLst>
          </p:cNvPr>
          <p:cNvSpPr/>
          <p:nvPr/>
        </p:nvSpPr>
        <p:spPr>
          <a:xfrm>
            <a:off x="4097004" y="10553462"/>
            <a:ext cx="39979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Bounded" pitchFamily="2" charset="-52"/>
              </a:rPr>
              <a:t>МАКАРОВ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Bounded" pitchFamily="2" charset="-52"/>
              </a:rPr>
              <a:t>КОНСТАНТИН</a:t>
            </a:r>
            <a:endParaRPr lang="ru-RU" sz="2800" dirty="0"/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EAAB1CE5-C2C0-4ABB-BF3D-18FBF266DB24}"/>
              </a:ext>
            </a:extLst>
          </p:cNvPr>
          <p:cNvSpPr/>
          <p:nvPr/>
        </p:nvSpPr>
        <p:spPr>
          <a:xfrm>
            <a:off x="9274608" y="10092465"/>
            <a:ext cx="39979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Bounded" pitchFamily="2" charset="-52"/>
              </a:rPr>
              <a:t>НАТАЛЬЯ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Bounded" pitchFamily="2" charset="-52"/>
              </a:rPr>
              <a:t>ЦАРЯПКИНА</a:t>
            </a:r>
            <a:endParaRPr lang="ru-RU" sz="2800" dirty="0"/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97F6E5E7-F710-4A65-9DB2-F2E02307457C}"/>
              </a:ext>
            </a:extLst>
          </p:cNvPr>
          <p:cNvSpPr/>
          <p:nvPr/>
        </p:nvSpPr>
        <p:spPr>
          <a:xfrm>
            <a:off x="9174729" y="11137970"/>
            <a:ext cx="4197747" cy="15054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en-US" b="1" dirty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Product Manager</a:t>
            </a:r>
            <a:br>
              <a:rPr lang="en-US" sz="2000" dirty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</a:br>
            <a:r>
              <a:rPr lang="ru-RU" sz="1500" dirty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Разработка </a:t>
            </a:r>
            <a:r>
              <a:rPr lang="ru-RU" sz="1500" dirty="0" err="1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бэклога</a:t>
            </a:r>
            <a:r>
              <a:rPr lang="ru-RU" sz="1500" dirty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 и содержания продукта на основе данных</a:t>
            </a:r>
            <a:endParaRPr lang="en-US" sz="1500" dirty="0">
              <a:solidFill>
                <a:srgbClr val="FFFFFF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/>
              <a:sym typeface="Montserrat" panose="00000500000000000000"/>
            </a:endParaRPr>
          </a:p>
          <a:p>
            <a:pPr lvl="0" algn="ctr">
              <a:lnSpc>
                <a:spcPct val="115000"/>
              </a:lnSpc>
            </a:pPr>
            <a:r>
              <a:rPr lang="ru-RU" sz="1500" dirty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и потребностей клиентов</a:t>
            </a:r>
          </a:p>
          <a:p>
            <a:pPr lvl="0" algn="ctr">
              <a:lnSpc>
                <a:spcPct val="115000"/>
              </a:lnSpc>
            </a:pPr>
            <a:endParaRPr lang="en-US" sz="1500" dirty="0">
              <a:solidFill>
                <a:srgbClr val="FFFFFF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/>
              <a:sym typeface="Montserrat" panose="000005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22998747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2D6CA540-F7C2-4529-A08A-D0374D1E80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23501" y="1981200"/>
            <a:ext cx="5144998" cy="289560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D045994-42D3-4C6A-8B4B-2099850E44F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123000"/>
                    </a14:imgEffect>
                    <a14:imgEffect>
                      <a14:brightnessContrast bright="-10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-28"/>
          <a:stretch/>
        </p:blipFill>
        <p:spPr>
          <a:xfrm flipH="1">
            <a:off x="-37191" y="0"/>
            <a:ext cx="12229191" cy="6858002"/>
          </a:xfrm>
          <a:prstGeom prst="rect">
            <a:avLst/>
          </a:prstGeom>
        </p:spPr>
      </p:pic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5CEC8EC0-CDAF-4AA2-8426-161ACED4171F}"/>
              </a:ext>
            </a:extLst>
          </p:cNvPr>
          <p:cNvSpPr txBox="1">
            <a:spLocks/>
          </p:cNvSpPr>
          <p:nvPr/>
        </p:nvSpPr>
        <p:spPr>
          <a:xfrm>
            <a:off x="569385" y="333922"/>
            <a:ext cx="11022837" cy="81857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>
                <a:solidFill>
                  <a:schemeClr val="bg1"/>
                </a:solidFill>
                <a:latin typeface="Bounded" pitchFamily="2" charset="-52"/>
              </a:rPr>
              <a:t>КОМАНДА СТАРТАП ПРОЕКТА</a:t>
            </a:r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5C11CE38-86FF-487C-88EE-EE03CF3EB311}"/>
              </a:ext>
            </a:extLst>
          </p:cNvPr>
          <p:cNvSpPr/>
          <p:nvPr/>
        </p:nvSpPr>
        <p:spPr>
          <a:xfrm>
            <a:off x="-143923" y="4860479"/>
            <a:ext cx="4740130" cy="1186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b="1" dirty="0" err="1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Product</a:t>
            </a:r>
            <a:r>
              <a:rPr lang="ru-RU" b="1" dirty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 </a:t>
            </a:r>
            <a:r>
              <a:rPr lang="ru-RU" b="1" dirty="0" err="1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Marketing</a:t>
            </a:r>
            <a:r>
              <a:rPr lang="ru-RU" b="1" dirty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 </a:t>
            </a:r>
            <a:r>
              <a:rPr lang="ru-RU" b="1" dirty="0" err="1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Manager</a:t>
            </a:r>
            <a:endParaRPr lang="ru-RU" b="1" dirty="0">
              <a:solidFill>
                <a:srgbClr val="FFFFFF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/>
              <a:sym typeface="Montserrat" panose="00000500000000000000"/>
            </a:endParaRPr>
          </a:p>
          <a:p>
            <a:pPr lvl="0" algn="ctr">
              <a:lnSpc>
                <a:spcPct val="115000"/>
              </a:lnSpc>
            </a:pPr>
            <a:r>
              <a:rPr lang="ru-RU" sz="1500" dirty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Маркетинговая стратегия,</a:t>
            </a:r>
            <a:endParaRPr lang="en-US" sz="1500" dirty="0">
              <a:solidFill>
                <a:srgbClr val="FFFFFF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/>
              <a:sym typeface="Montserrat" panose="00000500000000000000"/>
            </a:endParaRPr>
          </a:p>
          <a:p>
            <a:pPr lvl="0" algn="ctr">
              <a:lnSpc>
                <a:spcPct val="115000"/>
              </a:lnSpc>
            </a:pPr>
            <a:r>
              <a:rPr lang="ru-RU" sz="1500" dirty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создание ценностных</a:t>
            </a:r>
            <a:endParaRPr lang="en-US" sz="1500" dirty="0">
              <a:solidFill>
                <a:srgbClr val="FFFFFF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/>
              <a:sym typeface="Montserrat" panose="00000500000000000000"/>
            </a:endParaRPr>
          </a:p>
          <a:p>
            <a:pPr lvl="0" algn="ctr">
              <a:lnSpc>
                <a:spcPct val="115000"/>
              </a:lnSpc>
            </a:pPr>
            <a:r>
              <a:rPr lang="ru-RU" sz="1500" dirty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предложений</a:t>
            </a:r>
          </a:p>
        </p:txBody>
      </p:sp>
      <p:pic>
        <p:nvPicPr>
          <p:cNvPr id="77" name="Рисунок 76">
            <a:extLst>
              <a:ext uri="{FF2B5EF4-FFF2-40B4-BE49-F238E27FC236}">
                <a16:creationId xmlns:a16="http://schemas.microsoft.com/office/drawing/2014/main" id="{FE09C2A7-69AE-4F4C-9223-5BBC3214CD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269980" y="6208087"/>
            <a:ext cx="255696" cy="298312"/>
          </a:xfrm>
          <a:prstGeom prst="rect">
            <a:avLst/>
          </a:prstGeom>
        </p:spPr>
      </p:pic>
      <p:sp>
        <p:nvSpPr>
          <p:cNvPr id="78" name="Прямоугольник 77">
            <a:extLst>
              <a:ext uri="{FF2B5EF4-FFF2-40B4-BE49-F238E27FC236}">
                <a16:creationId xmlns:a16="http://schemas.microsoft.com/office/drawing/2014/main" id="{EC11DE06-77F4-4782-AED9-3DB0ECB4FF5D}"/>
              </a:ext>
            </a:extLst>
          </p:cNvPr>
          <p:cNvSpPr/>
          <p:nvPr/>
        </p:nvSpPr>
        <p:spPr>
          <a:xfrm>
            <a:off x="10178701" y="6218743"/>
            <a:ext cx="1341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  <a:t>Страница 17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0F223BA-A29C-4C69-982C-414EC192BA90}"/>
              </a:ext>
            </a:extLst>
          </p:cNvPr>
          <p:cNvSpPr/>
          <p:nvPr/>
        </p:nvSpPr>
        <p:spPr>
          <a:xfrm>
            <a:off x="333627" y="3825433"/>
            <a:ext cx="378503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Bounded" pitchFamily="2" charset="-52"/>
              </a:rPr>
              <a:t>C</a:t>
            </a:r>
            <a:r>
              <a:rPr lang="ru-RU" sz="2800" b="1" dirty="0">
                <a:solidFill>
                  <a:schemeClr val="bg1"/>
                </a:solidFill>
                <a:latin typeface="Bounded" pitchFamily="2" charset="-52"/>
              </a:rPr>
              <a:t>ОЛОСИН</a:t>
            </a:r>
            <a:r>
              <a:rPr lang="en-US" sz="2800" b="1" dirty="0">
                <a:solidFill>
                  <a:schemeClr val="bg1"/>
                </a:solidFill>
                <a:latin typeface="Bounded" pitchFamily="2" charset="-52"/>
              </a:rPr>
              <a:t> </a:t>
            </a:r>
            <a:r>
              <a:rPr lang="ru-RU" sz="2800" b="1" dirty="0">
                <a:solidFill>
                  <a:schemeClr val="bg1"/>
                </a:solidFill>
                <a:latin typeface="Bounded" pitchFamily="2" charset="-52"/>
              </a:rPr>
              <a:t>ИЛЬЯ</a:t>
            </a:r>
            <a:endParaRPr lang="ru-RU" sz="2800" dirty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0D54C40C-1768-4B83-AA6D-5E017DB4E2C6}"/>
              </a:ext>
            </a:extLst>
          </p:cNvPr>
          <p:cNvSpPr/>
          <p:nvPr/>
        </p:nvSpPr>
        <p:spPr>
          <a:xfrm>
            <a:off x="3997126" y="4860479"/>
            <a:ext cx="4197747" cy="1240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en-US" b="1" dirty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Financial Manager,</a:t>
            </a:r>
          </a:p>
          <a:p>
            <a:pPr lvl="0" algn="ctr">
              <a:lnSpc>
                <a:spcPct val="115000"/>
              </a:lnSpc>
            </a:pPr>
            <a:r>
              <a:rPr lang="en-US" b="1" dirty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Lead Developer</a:t>
            </a:r>
            <a:br>
              <a:rPr lang="en-US" sz="2000" dirty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</a:br>
            <a:r>
              <a:rPr lang="en-US" sz="1500" dirty="0" err="1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Финансовое</a:t>
            </a:r>
            <a:r>
              <a:rPr lang="en-US" sz="1500" dirty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планирование</a:t>
            </a:r>
            <a:r>
              <a:rPr lang="en-US" sz="1500" dirty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,</a:t>
            </a:r>
          </a:p>
          <a:p>
            <a:pPr lvl="0" algn="ctr">
              <a:lnSpc>
                <a:spcPct val="115000"/>
              </a:lnSpc>
            </a:pPr>
            <a:r>
              <a:rPr lang="en-US" sz="1500" dirty="0" err="1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управление</a:t>
            </a:r>
            <a:r>
              <a:rPr lang="en-US" sz="1500" dirty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разработкой</a:t>
            </a:r>
            <a:r>
              <a:rPr lang="en-US" sz="1500" dirty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 MVP</a:t>
            </a:r>
          </a:p>
        </p:txBody>
      </p:sp>
      <p:pic>
        <p:nvPicPr>
          <p:cNvPr id="30" name="Google Shape;1880;p36">
            <a:extLst>
              <a:ext uri="{FF2B5EF4-FFF2-40B4-BE49-F238E27FC236}">
                <a16:creationId xmlns:a16="http://schemas.microsoft.com/office/drawing/2014/main" id="{90029515-6846-4D7F-86A9-8F0C491745DB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8"/>
          <a:srcRect t="12502" b="12494"/>
          <a:stretch>
            <a:fillRect/>
          </a:stretch>
        </p:blipFill>
        <p:spPr>
          <a:xfrm>
            <a:off x="1118229" y="1328114"/>
            <a:ext cx="2215826" cy="2215826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1" name="Google Shape;1879;p36">
            <a:extLst>
              <a:ext uri="{FF2B5EF4-FFF2-40B4-BE49-F238E27FC236}">
                <a16:creationId xmlns:a16="http://schemas.microsoft.com/office/drawing/2014/main" id="{3FF66704-18E1-4E5B-AE63-98D6AB2B5066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9"/>
          <a:srcRect/>
          <a:stretch>
            <a:fillRect/>
          </a:stretch>
        </p:blipFill>
        <p:spPr>
          <a:xfrm>
            <a:off x="4989892" y="1344724"/>
            <a:ext cx="2212213" cy="2212213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2" name="Google Shape;1876;p36">
            <a:extLst>
              <a:ext uri="{FF2B5EF4-FFF2-40B4-BE49-F238E27FC236}">
                <a16:creationId xmlns:a16="http://schemas.microsoft.com/office/drawing/2014/main" id="{26930473-7DB6-4362-8FB5-07BAF3B5B027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0"/>
          <a:srcRect t="8479" b="26942"/>
          <a:stretch>
            <a:fillRect/>
          </a:stretch>
        </p:blipFill>
        <p:spPr>
          <a:xfrm>
            <a:off x="8737903" y="1329467"/>
            <a:ext cx="2286251" cy="2212212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6078B54-6F4C-48D2-8294-8EF7E6674B1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85" y="810592"/>
            <a:ext cx="3328879" cy="332887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3DA60CD-BFEC-4CD7-801D-E81CC44DD8F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558" y="810592"/>
            <a:ext cx="3328879" cy="332887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CB25E712-27F1-4794-ADE1-1BC9C5993FF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0145" y="803170"/>
            <a:ext cx="3328879" cy="3328879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218B7B7A-6513-4C8E-B3C2-BD33A0137293}"/>
              </a:ext>
            </a:extLst>
          </p:cNvPr>
          <p:cNvSpPr/>
          <p:nvPr/>
        </p:nvSpPr>
        <p:spPr>
          <a:xfrm>
            <a:off x="4097004" y="3825433"/>
            <a:ext cx="39979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Bounded" pitchFamily="2" charset="-52"/>
              </a:rPr>
              <a:t>МАКАРОВ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Bounded" pitchFamily="2" charset="-52"/>
              </a:rPr>
              <a:t>КОНСТАНТИН</a:t>
            </a:r>
            <a:endParaRPr lang="ru-RU" sz="2800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AE80172C-9147-4182-A7B3-FD1F9D765979}"/>
              </a:ext>
            </a:extLst>
          </p:cNvPr>
          <p:cNvSpPr/>
          <p:nvPr/>
        </p:nvSpPr>
        <p:spPr>
          <a:xfrm>
            <a:off x="7882035" y="3818011"/>
            <a:ext cx="39979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Bounded" pitchFamily="2" charset="-52"/>
              </a:rPr>
              <a:t>НАТАЛЬЯ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Bounded" pitchFamily="2" charset="-52"/>
              </a:rPr>
              <a:t>ЦАРЯПКИНА</a:t>
            </a:r>
            <a:endParaRPr lang="ru-RU" sz="2800" dirty="0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3F691C04-82A6-4E54-AF50-231A5D870FAE}"/>
              </a:ext>
            </a:extLst>
          </p:cNvPr>
          <p:cNvSpPr/>
          <p:nvPr/>
        </p:nvSpPr>
        <p:spPr>
          <a:xfrm>
            <a:off x="7782156" y="4863516"/>
            <a:ext cx="4197747" cy="15054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en-US" b="1" dirty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Product Manager</a:t>
            </a:r>
            <a:br>
              <a:rPr lang="en-US" sz="2000" dirty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</a:br>
            <a:r>
              <a:rPr lang="ru-RU" sz="1500" dirty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Разработка </a:t>
            </a:r>
            <a:r>
              <a:rPr lang="ru-RU" sz="1500" dirty="0" err="1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бэклога</a:t>
            </a:r>
            <a:r>
              <a:rPr lang="ru-RU" sz="1500" dirty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 и содержания продукта на основе данных</a:t>
            </a:r>
            <a:endParaRPr lang="en-US" sz="1500" dirty="0">
              <a:solidFill>
                <a:srgbClr val="FFFFFF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/>
              <a:sym typeface="Montserrat" panose="00000500000000000000"/>
            </a:endParaRPr>
          </a:p>
          <a:p>
            <a:pPr lvl="0" algn="ctr">
              <a:lnSpc>
                <a:spcPct val="115000"/>
              </a:lnSpc>
            </a:pPr>
            <a:r>
              <a:rPr lang="ru-RU" sz="1500" dirty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/>
                <a:sym typeface="Montserrat" panose="00000500000000000000"/>
              </a:rPr>
              <a:t>и потребностей клиентов</a:t>
            </a:r>
          </a:p>
          <a:p>
            <a:pPr lvl="0" algn="ctr">
              <a:lnSpc>
                <a:spcPct val="115000"/>
              </a:lnSpc>
            </a:pPr>
            <a:endParaRPr lang="en-US" sz="1500" dirty="0">
              <a:solidFill>
                <a:srgbClr val="FFFFFF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/>
              <a:sym typeface="Montserrat" panose="00000500000000000000"/>
            </a:endParaRP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9C6F1304-62E4-457C-B9D1-2E7AF7E56812}"/>
              </a:ext>
            </a:extLst>
          </p:cNvPr>
          <p:cNvSpPr/>
          <p:nvPr/>
        </p:nvSpPr>
        <p:spPr>
          <a:xfrm>
            <a:off x="13205010" y="996258"/>
            <a:ext cx="2565895" cy="1228146"/>
          </a:xfrm>
          <a:prstGeom prst="roundRect">
            <a:avLst/>
          </a:prstGeom>
          <a:solidFill>
            <a:schemeClr val="bg1">
              <a:alpha val="5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en-US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8995635E-EE4E-416C-9FED-027F6C99110A}"/>
              </a:ext>
            </a:extLst>
          </p:cNvPr>
          <p:cNvSpPr/>
          <p:nvPr/>
        </p:nvSpPr>
        <p:spPr>
          <a:xfrm>
            <a:off x="-6254141" y="2237449"/>
            <a:ext cx="3754782" cy="475272"/>
          </a:xfrm>
          <a:prstGeom prst="roundRect">
            <a:avLst/>
          </a:prstGeom>
          <a:solidFill>
            <a:schemeClr val="bg1">
              <a:alpha val="5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en-US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3A784951-D7E4-47BE-841F-BFE7CC3126B3}"/>
              </a:ext>
            </a:extLst>
          </p:cNvPr>
          <p:cNvSpPr/>
          <p:nvPr/>
        </p:nvSpPr>
        <p:spPr>
          <a:xfrm>
            <a:off x="14551024" y="2895516"/>
            <a:ext cx="5131789" cy="922495"/>
          </a:xfrm>
          <a:prstGeom prst="roundRect">
            <a:avLst/>
          </a:prstGeom>
          <a:solidFill>
            <a:schemeClr val="bg1">
              <a:alpha val="5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en-US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39A6E18B-31B3-4A22-9EBF-2C7C5F9C6CDE}"/>
              </a:ext>
            </a:extLst>
          </p:cNvPr>
          <p:cNvSpPr/>
          <p:nvPr/>
        </p:nvSpPr>
        <p:spPr>
          <a:xfrm>
            <a:off x="-6942645" y="3145373"/>
            <a:ext cx="2401125" cy="922495"/>
          </a:xfrm>
          <a:prstGeom prst="roundRect">
            <a:avLst/>
          </a:prstGeom>
          <a:solidFill>
            <a:schemeClr val="bg1">
              <a:alpha val="5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en-US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D4BC41F9-C49D-4F20-81C4-B7DBD9A611C2}"/>
              </a:ext>
            </a:extLst>
          </p:cNvPr>
          <p:cNvSpPr/>
          <p:nvPr/>
        </p:nvSpPr>
        <p:spPr>
          <a:xfrm>
            <a:off x="12812054" y="4619530"/>
            <a:ext cx="5131789" cy="240949"/>
          </a:xfrm>
          <a:prstGeom prst="roundRect">
            <a:avLst/>
          </a:prstGeom>
          <a:solidFill>
            <a:schemeClr val="bg1">
              <a:alpha val="5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en-US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id="{7B395A30-43DA-4BCF-8FFF-E0F7205ABD2A}"/>
              </a:ext>
            </a:extLst>
          </p:cNvPr>
          <p:cNvSpPr/>
          <p:nvPr/>
        </p:nvSpPr>
        <p:spPr>
          <a:xfrm>
            <a:off x="-6781768" y="333922"/>
            <a:ext cx="5131789" cy="662335"/>
          </a:xfrm>
          <a:prstGeom prst="roundRect">
            <a:avLst/>
          </a:prstGeom>
          <a:solidFill>
            <a:schemeClr val="bg1">
              <a:alpha val="5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en-US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F9D4FD98-F8B1-4F77-9C21-A40C7362CF66}"/>
              </a:ext>
            </a:extLst>
          </p:cNvPr>
          <p:cNvSpPr/>
          <p:nvPr/>
        </p:nvSpPr>
        <p:spPr>
          <a:xfrm>
            <a:off x="13845219" y="5480488"/>
            <a:ext cx="5131789" cy="1956632"/>
          </a:xfrm>
          <a:prstGeom prst="roundRect">
            <a:avLst/>
          </a:prstGeom>
          <a:solidFill>
            <a:schemeClr val="bg1">
              <a:alpha val="5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en-US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id="{3864207D-421D-453E-9992-A3DC52BAC2A8}"/>
              </a:ext>
            </a:extLst>
          </p:cNvPr>
          <p:cNvSpPr/>
          <p:nvPr/>
        </p:nvSpPr>
        <p:spPr>
          <a:xfrm>
            <a:off x="-6925560" y="5161438"/>
            <a:ext cx="5131789" cy="2275682"/>
          </a:xfrm>
          <a:prstGeom prst="roundRect">
            <a:avLst/>
          </a:prstGeom>
          <a:solidFill>
            <a:schemeClr val="bg1">
              <a:alpha val="5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en-US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7279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B8E41F05-9A98-4171-87A3-87608F3948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23000"/>
                    </a14:imgEffect>
                    <a14:imgEffect>
                      <a14:brightnessContrast bright="-10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-28"/>
          <a:stretch/>
        </p:blipFill>
        <p:spPr>
          <a:xfrm flipH="1">
            <a:off x="12815895" y="-1881761"/>
            <a:ext cx="7059964" cy="395762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281BFDC-3A48-4BAA-9295-326770075D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39" y="0"/>
            <a:ext cx="12185522" cy="6858000"/>
          </a:xfrm>
          <a:prstGeom prst="rect">
            <a:avLst/>
          </a:prstGeom>
        </p:spPr>
      </p:pic>
      <p:sp>
        <p:nvSpPr>
          <p:cNvPr id="30" name="Заголовок 1">
            <a:extLst>
              <a:ext uri="{FF2B5EF4-FFF2-40B4-BE49-F238E27FC236}">
                <a16:creationId xmlns:a16="http://schemas.microsoft.com/office/drawing/2014/main" id="{C2679A6C-4038-4EE7-B600-7B3EA5E69F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6122" y="579927"/>
            <a:ext cx="10613390" cy="818571"/>
          </a:xfrm>
        </p:spPr>
        <p:txBody>
          <a:bodyPr>
            <a:normAutofit/>
          </a:bodyPr>
          <a:lstStyle/>
          <a:p>
            <a:r>
              <a:rPr lang="ru-RU" sz="5000" b="1" dirty="0">
                <a:solidFill>
                  <a:srgbClr val="01265A"/>
                </a:solidFill>
                <a:latin typeface="Bounded" pitchFamily="2" charset="-52"/>
              </a:rPr>
              <a:t>РЕШЕНИЕ ПРОБЛЕМЫ</a:t>
            </a:r>
          </a:p>
        </p:txBody>
      </p:sp>
      <p:sp>
        <p:nvSpPr>
          <p:cNvPr id="21" name="Подзаголовок 2">
            <a:extLst>
              <a:ext uri="{FF2B5EF4-FFF2-40B4-BE49-F238E27FC236}">
                <a16:creationId xmlns:a16="http://schemas.microsoft.com/office/drawing/2014/main" id="{E2ACD957-DD8B-45A8-9E50-D38479777B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49604" y="1477702"/>
            <a:ext cx="2092791" cy="448994"/>
          </a:xfrm>
        </p:spPr>
        <p:txBody>
          <a:bodyPr/>
          <a:lstStyle/>
          <a:p>
            <a:r>
              <a:rPr lang="ru-RU" b="1" dirty="0">
                <a:solidFill>
                  <a:srgbClr val="01265A"/>
                </a:solidFill>
                <a:latin typeface="Inter" panose="02000503000000020004" pitchFamily="2" charset="0"/>
                <a:ea typeface="Inter" panose="02000503000000020004" pitchFamily="2" charset="0"/>
              </a:rPr>
              <a:t>БЕЗ ПО</a:t>
            </a:r>
            <a:endParaRPr lang="en-US" altLang="ru-RU" b="1" dirty="0">
              <a:solidFill>
                <a:srgbClr val="01265A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5BED08CE-06AE-4457-8394-258C483A52C5}"/>
              </a:ext>
            </a:extLst>
          </p:cNvPr>
          <p:cNvSpPr/>
          <p:nvPr/>
        </p:nvSpPr>
        <p:spPr>
          <a:xfrm>
            <a:off x="6258713" y="1978425"/>
            <a:ext cx="5131789" cy="922495"/>
          </a:xfrm>
          <a:prstGeom prst="roundRect">
            <a:avLst/>
          </a:prstGeom>
          <a:solidFill>
            <a:schemeClr val="bg1">
              <a:alpha val="5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en-US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AC30FF49-E0F8-4713-99D4-E05ED89F3FCA}"/>
              </a:ext>
            </a:extLst>
          </p:cNvPr>
          <p:cNvSpPr/>
          <p:nvPr/>
        </p:nvSpPr>
        <p:spPr>
          <a:xfrm>
            <a:off x="762322" y="1978425"/>
            <a:ext cx="5131789" cy="922495"/>
          </a:xfrm>
          <a:prstGeom prst="roundRect">
            <a:avLst/>
          </a:prstGeom>
          <a:solidFill>
            <a:schemeClr val="bg1">
              <a:alpha val="5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en-US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33EA2AE-4D99-4FD8-B44C-925F782D2DAF}"/>
              </a:ext>
            </a:extLst>
          </p:cNvPr>
          <p:cNvSpPr/>
          <p:nvPr/>
        </p:nvSpPr>
        <p:spPr>
          <a:xfrm>
            <a:off x="6471343" y="2075866"/>
            <a:ext cx="48411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000" dirty="0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Отсутствие</a:t>
            </a:r>
            <a:r>
              <a:rPr lang="en-US" altLang="ru-RU" sz="2000" dirty="0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en-US" sz="2000" dirty="0" err="1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системы</a:t>
            </a:r>
            <a:r>
              <a:rPr lang="en-US" altLang="ru-RU" sz="2000" dirty="0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en-US" sz="2000" dirty="0" err="1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отслеживания</a:t>
            </a:r>
            <a:r>
              <a:rPr lang="en-US" altLang="ru-RU" sz="2000" dirty="0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en-US" sz="2000" dirty="0" err="1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ментального</a:t>
            </a:r>
            <a:r>
              <a:rPr lang="en-US" altLang="ru-RU" sz="2000" dirty="0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en-US" sz="2000" dirty="0" err="1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состояния</a:t>
            </a:r>
            <a:r>
              <a:rPr lang="en-US" altLang="ru-RU" sz="2000" dirty="0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en-US" sz="2000" dirty="0" err="1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сотрудников</a:t>
            </a:r>
            <a:endParaRPr lang="en-US" altLang="en-US" sz="2000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11784B3D-0E1D-49B2-906A-42920264F9C0}"/>
              </a:ext>
            </a:extLst>
          </p:cNvPr>
          <p:cNvSpPr/>
          <p:nvPr/>
        </p:nvSpPr>
        <p:spPr>
          <a:xfrm>
            <a:off x="1061507" y="2075865"/>
            <a:ext cx="45334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000" dirty="0" err="1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Невозможность</a:t>
            </a:r>
            <a:r>
              <a:rPr lang="en-US" altLang="ru-RU" sz="2000" dirty="0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en-US" sz="2000" dirty="0" err="1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прогнозировать</a:t>
            </a:r>
            <a:r>
              <a:rPr lang="en-US" altLang="ru-RU" sz="2000" dirty="0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en-US" sz="2000" dirty="0" err="1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профессиональное</a:t>
            </a:r>
            <a:r>
              <a:rPr lang="en-US" altLang="ru-RU" sz="2000" dirty="0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en-US" sz="2000" dirty="0" err="1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выгорание</a:t>
            </a:r>
            <a:endParaRPr lang="en-US" altLang="en-US" sz="2000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CF24E229-A456-4C32-92C9-6A87878A0B2E}"/>
              </a:ext>
            </a:extLst>
          </p:cNvPr>
          <p:cNvSpPr/>
          <p:nvPr/>
        </p:nvSpPr>
        <p:spPr>
          <a:xfrm>
            <a:off x="6258713" y="3109960"/>
            <a:ext cx="5131789" cy="922495"/>
          </a:xfrm>
          <a:prstGeom prst="roundRect">
            <a:avLst/>
          </a:prstGeom>
          <a:solidFill>
            <a:schemeClr val="bg1">
              <a:alpha val="5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en-US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70C76368-A739-46DD-ABAF-3724784DAFAA}"/>
              </a:ext>
            </a:extLst>
          </p:cNvPr>
          <p:cNvSpPr/>
          <p:nvPr/>
        </p:nvSpPr>
        <p:spPr>
          <a:xfrm>
            <a:off x="762322" y="3109961"/>
            <a:ext cx="5131789" cy="922495"/>
          </a:xfrm>
          <a:prstGeom prst="roundRect">
            <a:avLst/>
          </a:prstGeom>
          <a:solidFill>
            <a:schemeClr val="bg1">
              <a:alpha val="5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en-US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A44609A-8EFA-4F60-B320-8682AB60890F}"/>
              </a:ext>
            </a:extLst>
          </p:cNvPr>
          <p:cNvSpPr/>
          <p:nvPr/>
        </p:nvSpPr>
        <p:spPr>
          <a:xfrm>
            <a:off x="1085590" y="3217264"/>
            <a:ext cx="42692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000" dirty="0" err="1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Снижение</a:t>
            </a:r>
            <a:r>
              <a:rPr lang="en-US" altLang="ru-RU" sz="2000" dirty="0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en-US" sz="2000" dirty="0" err="1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производительности</a:t>
            </a:r>
            <a:r>
              <a:rPr lang="en-US" altLang="ru-RU" sz="2000" dirty="0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en-US" sz="2000" dirty="0" err="1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из</a:t>
            </a:r>
            <a:r>
              <a:rPr lang="en-US" altLang="ru-RU" sz="2000" dirty="0" err="1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-</a:t>
            </a:r>
            <a:r>
              <a:rPr lang="en-US" altLang="en-US" sz="2000" dirty="0" err="1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за</a:t>
            </a:r>
            <a:r>
              <a:rPr lang="en-US" altLang="ru-RU" sz="2000" dirty="0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en-US" sz="2000" dirty="0" err="1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стресса</a:t>
            </a:r>
            <a:r>
              <a:rPr lang="en-US" altLang="ru-RU" sz="2000" dirty="0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en-US" sz="2000" dirty="0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и</a:t>
            </a:r>
            <a:r>
              <a:rPr lang="en-US" altLang="ru-RU" sz="2000" dirty="0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en-US" sz="2000" dirty="0" err="1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переутомления</a:t>
            </a:r>
            <a:endParaRPr lang="en-US" altLang="en-US" sz="2000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CDFB8D4-2737-4413-B53A-CE7A8E33A875}"/>
              </a:ext>
            </a:extLst>
          </p:cNvPr>
          <p:cNvSpPr/>
          <p:nvPr/>
        </p:nvSpPr>
        <p:spPr>
          <a:xfrm>
            <a:off x="6471343" y="3217264"/>
            <a:ext cx="38026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000" dirty="0" err="1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Необъективная</a:t>
            </a:r>
            <a:r>
              <a:rPr lang="en-US" altLang="ru-RU" sz="2000" dirty="0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en-US" sz="2000" dirty="0" err="1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оценка</a:t>
            </a:r>
            <a:endParaRPr lang="en-US" altLang="en-US" sz="2000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  <a:p>
            <a:r>
              <a:rPr lang="en-US" altLang="en-US" sz="2000" dirty="0" err="1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эффективности</a:t>
            </a:r>
            <a:r>
              <a:rPr lang="en-US" altLang="ru-RU" sz="2000" dirty="0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en-US" sz="2000" dirty="0" err="1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сотрудников</a:t>
            </a:r>
            <a:endParaRPr lang="en-US" altLang="en-US" sz="2000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2324F7EE-4C7F-47B7-A126-3BFF01CAFB64}"/>
              </a:ext>
            </a:extLst>
          </p:cNvPr>
          <p:cNvSpPr/>
          <p:nvPr/>
        </p:nvSpPr>
        <p:spPr>
          <a:xfrm>
            <a:off x="6275798" y="4241494"/>
            <a:ext cx="5131789" cy="662335"/>
          </a:xfrm>
          <a:prstGeom prst="roundRect">
            <a:avLst/>
          </a:prstGeom>
          <a:solidFill>
            <a:schemeClr val="bg1">
              <a:alpha val="5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en-US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243A7BEC-5A88-48C6-A776-4324AF1D8A6E}"/>
              </a:ext>
            </a:extLst>
          </p:cNvPr>
          <p:cNvSpPr/>
          <p:nvPr/>
        </p:nvSpPr>
        <p:spPr>
          <a:xfrm>
            <a:off x="779407" y="4241495"/>
            <a:ext cx="5131789" cy="662335"/>
          </a:xfrm>
          <a:prstGeom prst="roundRect">
            <a:avLst/>
          </a:prstGeom>
          <a:solidFill>
            <a:schemeClr val="bg1">
              <a:alpha val="5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en-US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E72C4FF-A378-4343-864F-6F774681D613}"/>
              </a:ext>
            </a:extLst>
          </p:cNvPr>
          <p:cNvSpPr/>
          <p:nvPr/>
        </p:nvSpPr>
        <p:spPr>
          <a:xfrm>
            <a:off x="1061507" y="4358307"/>
            <a:ext cx="35670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000" dirty="0" err="1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Высокая</a:t>
            </a:r>
            <a:r>
              <a:rPr lang="en-US" altLang="ru-RU" sz="2000" dirty="0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en-US" sz="2000" dirty="0" err="1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текучесть</a:t>
            </a:r>
            <a:r>
              <a:rPr lang="en-US" altLang="ru-RU" sz="2000" dirty="0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en-US" sz="2000" dirty="0" err="1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кадров</a:t>
            </a:r>
            <a:endParaRPr lang="en-US" altLang="en-US" sz="2000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0C40BC0-E20B-4482-9893-872029A662CD}"/>
              </a:ext>
            </a:extLst>
          </p:cNvPr>
          <p:cNvSpPr/>
          <p:nvPr/>
        </p:nvSpPr>
        <p:spPr>
          <a:xfrm>
            <a:off x="6471000" y="4387995"/>
            <a:ext cx="37946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000" dirty="0" err="1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Потеря</a:t>
            </a:r>
            <a:r>
              <a:rPr lang="en-US" altLang="ru-RU" sz="2000" dirty="0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en-US" sz="2000" dirty="0" err="1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ценных</a:t>
            </a:r>
            <a:r>
              <a:rPr lang="en-US" altLang="ru-RU" sz="2000" dirty="0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en-US" sz="2000" dirty="0" err="1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сотрудников</a:t>
            </a:r>
            <a:endParaRPr lang="en-US" altLang="en-US" sz="2000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48" name="Прямоугольник: скругленные углы 47">
            <a:extLst>
              <a:ext uri="{FF2B5EF4-FFF2-40B4-BE49-F238E27FC236}">
                <a16:creationId xmlns:a16="http://schemas.microsoft.com/office/drawing/2014/main" id="{7CB8A7C8-2916-4E4F-8205-B25960BECA1A}"/>
              </a:ext>
            </a:extLst>
          </p:cNvPr>
          <p:cNvSpPr/>
          <p:nvPr/>
        </p:nvSpPr>
        <p:spPr>
          <a:xfrm>
            <a:off x="6275798" y="5126025"/>
            <a:ext cx="5131789" cy="922495"/>
          </a:xfrm>
          <a:prstGeom prst="roundRect">
            <a:avLst/>
          </a:prstGeom>
          <a:solidFill>
            <a:schemeClr val="bg1">
              <a:alpha val="5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en-US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49" name="Прямоугольник: скругленные углы 48">
            <a:extLst>
              <a:ext uri="{FF2B5EF4-FFF2-40B4-BE49-F238E27FC236}">
                <a16:creationId xmlns:a16="http://schemas.microsoft.com/office/drawing/2014/main" id="{7A7E0ED1-9874-4648-AB51-FE211F5A79DE}"/>
              </a:ext>
            </a:extLst>
          </p:cNvPr>
          <p:cNvSpPr/>
          <p:nvPr/>
        </p:nvSpPr>
        <p:spPr>
          <a:xfrm>
            <a:off x="779407" y="5126026"/>
            <a:ext cx="5131789" cy="922495"/>
          </a:xfrm>
          <a:prstGeom prst="roundRect">
            <a:avLst/>
          </a:prstGeom>
          <a:solidFill>
            <a:schemeClr val="bg1">
              <a:alpha val="5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en-US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3C65A1F-ADD9-405B-B8A5-070793014DDA}"/>
              </a:ext>
            </a:extLst>
          </p:cNvPr>
          <p:cNvSpPr/>
          <p:nvPr/>
        </p:nvSpPr>
        <p:spPr>
          <a:xfrm>
            <a:off x="1061507" y="5242368"/>
            <a:ext cx="48326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000" dirty="0" err="1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Недостаток</a:t>
            </a:r>
            <a:r>
              <a:rPr lang="en-US" altLang="ru-RU" sz="2000" dirty="0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en-US" sz="2000" dirty="0" err="1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обратной</a:t>
            </a:r>
            <a:r>
              <a:rPr lang="en-US" altLang="ru-RU" sz="2000" dirty="0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en-US" sz="2000" dirty="0" err="1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связи</a:t>
            </a:r>
            <a:r>
              <a:rPr lang="en-US" altLang="ru-RU" sz="2000" dirty="0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en-US" sz="2000" dirty="0" err="1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между</a:t>
            </a:r>
            <a:r>
              <a:rPr lang="en-US" altLang="ru-RU" sz="2000" dirty="0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en-US" sz="2000" dirty="0" err="1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руководством</a:t>
            </a:r>
            <a:r>
              <a:rPr lang="en-US" altLang="ru-RU" sz="2000" dirty="0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en-US" sz="2000" dirty="0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и</a:t>
            </a:r>
            <a:r>
              <a:rPr lang="en-US" altLang="ru-RU" sz="2000" dirty="0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en-US" sz="2000" dirty="0" err="1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сотрудниками</a:t>
            </a:r>
            <a:endParaRPr lang="en-US" altLang="en-US" sz="2000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B5AE30A-18C2-4A55-86E0-3ACABAAE583F}"/>
              </a:ext>
            </a:extLst>
          </p:cNvPr>
          <p:cNvSpPr/>
          <p:nvPr/>
        </p:nvSpPr>
        <p:spPr>
          <a:xfrm>
            <a:off x="6471000" y="5387217"/>
            <a:ext cx="47051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000" dirty="0" err="1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Рост</a:t>
            </a:r>
            <a:r>
              <a:rPr lang="en-US" altLang="ru-RU" sz="2000" dirty="0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en-US" sz="2000" dirty="0" err="1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расходов</a:t>
            </a:r>
            <a:r>
              <a:rPr lang="en-US" altLang="ru-RU" sz="2000" dirty="0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en-US" sz="2000" dirty="0" err="1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на</a:t>
            </a:r>
            <a:r>
              <a:rPr lang="en-US" altLang="ru-RU" sz="2000" dirty="0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en-US" sz="2000" dirty="0" err="1"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здравоохранение</a:t>
            </a:r>
            <a:endParaRPr lang="en-US" altLang="en-US" sz="2000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C66FB9F4-E2DC-4BC4-B5EE-FFA505818F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269980" y="6208087"/>
            <a:ext cx="255696" cy="298312"/>
          </a:xfrm>
          <a:prstGeom prst="rect">
            <a:avLst/>
          </a:prstGeom>
        </p:spPr>
      </p:pic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0BCE867B-5F4E-462E-A436-7F65E73AB9AD}"/>
              </a:ext>
            </a:extLst>
          </p:cNvPr>
          <p:cNvSpPr/>
          <p:nvPr/>
        </p:nvSpPr>
        <p:spPr>
          <a:xfrm>
            <a:off x="10178701" y="6218743"/>
            <a:ext cx="1341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>
                <a:solidFill>
                  <a:srgbClr val="01265A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  <a:t>Страница 18</a:t>
            </a:r>
          </a:p>
        </p:txBody>
      </p:sp>
    </p:spTree>
    <p:extLst>
      <p:ext uri="{BB962C8B-B14F-4D97-AF65-F5344CB8AC3E}">
        <p14:creationId xmlns:p14="http://schemas.microsoft.com/office/powerpoint/2010/main" val="4215218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26985B3-AB57-49D0-9217-B4456BA8A0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18891" y="4888814"/>
            <a:ext cx="434668" cy="434668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E2AB49A0-6318-432A-BAAF-8C40A6AF25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52691" y="4989953"/>
            <a:ext cx="289962" cy="289962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4276BBC6-6107-40B7-926B-E18FB85915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356" y="4921627"/>
            <a:ext cx="379512" cy="37951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B71C0F0-90F3-4913-B601-E2FD72C3449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23000"/>
                    </a14:imgEffect>
                    <a14:imgEffect>
                      <a14:brightnessContrast bright="-10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81023" y="0"/>
            <a:ext cx="1227302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CD16B6-A8FA-4D2A-93E5-456384C77E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7224" y="954925"/>
            <a:ext cx="10613390" cy="1150939"/>
          </a:xfrm>
        </p:spPr>
        <p:txBody>
          <a:bodyPr>
            <a:normAutofit/>
          </a:bodyPr>
          <a:lstStyle/>
          <a:p>
            <a:pPr algn="l"/>
            <a:r>
              <a:rPr lang="ru-RU" sz="7500" b="1" dirty="0">
                <a:solidFill>
                  <a:schemeClr val="bg1"/>
                </a:solidFill>
                <a:latin typeface="Bounded" pitchFamily="2" charset="-52"/>
              </a:rPr>
              <a:t>МЕНТАЛИСТ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2944AF9-227F-4011-8857-3D4C7DEBE1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7704" y="2105864"/>
            <a:ext cx="9829801" cy="1150937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ru-RU" sz="22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  <a:t>ПО для руководителей и HR-специалистов,</a:t>
            </a:r>
            <a:br>
              <a:rPr lang="en-US" sz="22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</a:br>
            <a:r>
              <a:rPr lang="ru-RU" sz="22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  <a:t>которое занимается аналитикой эффективности сотрудников</a:t>
            </a:r>
            <a:br>
              <a:rPr lang="en-US" sz="22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</a:br>
            <a:r>
              <a:rPr lang="ru-RU" sz="22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  <a:t>и заботой об их ментальном состоянии в едином инструменте</a:t>
            </a:r>
            <a:endParaRPr lang="ru-RU" sz="22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711A4E3-0CCA-4DEE-A665-BA380DBAEED7}"/>
              </a:ext>
            </a:extLst>
          </p:cNvPr>
          <p:cNvSpPr/>
          <p:nvPr/>
        </p:nvSpPr>
        <p:spPr>
          <a:xfrm>
            <a:off x="3509023" y="5465510"/>
            <a:ext cx="6541328" cy="300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5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  <a:t>«Забота о сотрудниках – это инвестиция в будущее компании»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20334FDE-93B8-4D04-AA35-FF24EA6CDE32}"/>
              </a:ext>
            </a:extLst>
          </p:cNvPr>
          <p:cNvGrpSpPr/>
          <p:nvPr/>
        </p:nvGrpSpPr>
        <p:grpSpPr>
          <a:xfrm>
            <a:off x="10149332" y="5385832"/>
            <a:ext cx="1341120" cy="482522"/>
            <a:chOff x="10149332" y="5385832"/>
            <a:chExt cx="1341120" cy="482522"/>
          </a:xfrm>
        </p:grpSpPr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F13DC7D0-7F93-4E1D-B23E-D98E685FE5E2}"/>
                </a:ext>
              </a:extLst>
            </p:cNvPr>
            <p:cNvSpPr/>
            <p:nvPr/>
          </p:nvSpPr>
          <p:spPr>
            <a:xfrm>
              <a:off x="10149332" y="5385832"/>
              <a:ext cx="1341120" cy="482522"/>
            </a:xfrm>
            <a:prstGeom prst="roundRect">
              <a:avLst>
                <a:gd name="adj" fmla="val 50000"/>
              </a:avLst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58F921DF-85F0-4D56-8FEF-62AA2082F2A0}"/>
                </a:ext>
              </a:extLst>
            </p:cNvPr>
            <p:cNvSpPr/>
            <p:nvPr/>
          </p:nvSpPr>
          <p:spPr>
            <a:xfrm>
              <a:off x="10149332" y="5465510"/>
              <a:ext cx="1341120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ru-RU" sz="1500" dirty="0">
                  <a:solidFill>
                    <a:schemeClr val="bg1"/>
                  </a:solidFill>
                  <a:latin typeface="Inter" panose="02000503000000020004" pitchFamily="2" charset="0"/>
                  <a:ea typeface="Inter" panose="02000503000000020004" pitchFamily="2" charset="0"/>
                  <a:sym typeface="Montserrat" panose="00000500000000000000"/>
                </a:rPr>
                <a:t>2026</a:t>
              </a:r>
            </a:p>
          </p:txBody>
        </p:sp>
      </p:grp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EFF03164-396D-4187-B2E3-E8991F2CDC9B}"/>
              </a:ext>
            </a:extLst>
          </p:cNvPr>
          <p:cNvSpPr/>
          <p:nvPr/>
        </p:nvSpPr>
        <p:spPr>
          <a:xfrm>
            <a:off x="3549232" y="5402477"/>
            <a:ext cx="6460907" cy="449230"/>
          </a:xfrm>
          <a:prstGeom prst="roundRect">
            <a:avLst>
              <a:gd name="adj" fmla="val 50000"/>
            </a:avLst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80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A198A14C-CC30-47B8-B736-25B66A0869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23000"/>
                    </a14:imgEffect>
                    <a14:imgEffect>
                      <a14:brightnessContrast bright="-10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19" t="28244" r="5565" b="11398"/>
          <a:stretch/>
        </p:blipFill>
        <p:spPr>
          <a:xfrm flipH="1">
            <a:off x="4413632" y="3528943"/>
            <a:ext cx="6976870" cy="2668487"/>
          </a:xfrm>
          <a:custGeom>
            <a:avLst/>
            <a:gdLst>
              <a:gd name="connsiteX0" fmla="*/ 10132669 w 10822579"/>
              <a:gd name="connsiteY0" fmla="*/ 0 h 4139380"/>
              <a:gd name="connsiteX1" fmla="*/ 689910 w 10822579"/>
              <a:gd name="connsiteY1" fmla="*/ 0 h 4139380"/>
              <a:gd name="connsiteX2" fmla="*/ 0 w 10822579"/>
              <a:gd name="connsiteY2" fmla="*/ 689910 h 4139380"/>
              <a:gd name="connsiteX3" fmla="*/ 0 w 10822579"/>
              <a:gd name="connsiteY3" fmla="*/ 3449470 h 4139380"/>
              <a:gd name="connsiteX4" fmla="*/ 689910 w 10822579"/>
              <a:gd name="connsiteY4" fmla="*/ 4139380 h 4139380"/>
              <a:gd name="connsiteX5" fmla="*/ 10132669 w 10822579"/>
              <a:gd name="connsiteY5" fmla="*/ 4139380 h 4139380"/>
              <a:gd name="connsiteX6" fmla="*/ 10822579 w 10822579"/>
              <a:gd name="connsiteY6" fmla="*/ 3449470 h 4139380"/>
              <a:gd name="connsiteX7" fmla="*/ 10822579 w 10822579"/>
              <a:gd name="connsiteY7" fmla="*/ 689910 h 4139380"/>
              <a:gd name="connsiteX8" fmla="*/ 10132669 w 10822579"/>
              <a:gd name="connsiteY8" fmla="*/ 0 h 4139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22579" h="4139380">
                <a:moveTo>
                  <a:pt x="10132669" y="0"/>
                </a:moveTo>
                <a:lnTo>
                  <a:pt x="689910" y="0"/>
                </a:lnTo>
                <a:cubicBezTo>
                  <a:pt x="308883" y="0"/>
                  <a:pt x="0" y="308883"/>
                  <a:pt x="0" y="689910"/>
                </a:cubicBezTo>
                <a:lnTo>
                  <a:pt x="0" y="3449470"/>
                </a:lnTo>
                <a:cubicBezTo>
                  <a:pt x="0" y="3830497"/>
                  <a:pt x="308883" y="4139380"/>
                  <a:pt x="689910" y="4139380"/>
                </a:cubicBezTo>
                <a:lnTo>
                  <a:pt x="10132669" y="4139380"/>
                </a:lnTo>
                <a:cubicBezTo>
                  <a:pt x="10513696" y="4139380"/>
                  <a:pt x="10822579" y="3830497"/>
                  <a:pt x="10822579" y="3449470"/>
                </a:cubicBezTo>
                <a:lnTo>
                  <a:pt x="10822579" y="689910"/>
                </a:lnTo>
                <a:cubicBezTo>
                  <a:pt x="10822579" y="308883"/>
                  <a:pt x="10513696" y="0"/>
                  <a:pt x="10132669" y="0"/>
                </a:cubicBezTo>
                <a:close/>
              </a:path>
            </a:pathLst>
          </a:cu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D045994-42D3-4C6A-8B4B-2099850E44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23000"/>
                    </a14:imgEffect>
                    <a14:imgEffect>
                      <a14:brightnessContrast bright="-10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-28"/>
          <a:stretch/>
        </p:blipFill>
        <p:spPr>
          <a:xfrm flipH="1">
            <a:off x="-41910" y="0"/>
            <a:ext cx="12233910" cy="6858002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28B26A84-58CC-4B66-A830-C5515ADE23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69980" y="6208087"/>
            <a:ext cx="255696" cy="298312"/>
          </a:xfrm>
          <a:prstGeom prst="rect">
            <a:avLst/>
          </a:prstGeom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768667CE-253E-48CD-A1E4-97BA0194B61D}"/>
              </a:ext>
            </a:extLst>
          </p:cNvPr>
          <p:cNvSpPr/>
          <p:nvPr/>
        </p:nvSpPr>
        <p:spPr>
          <a:xfrm>
            <a:off x="10178701" y="6218743"/>
            <a:ext cx="1341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  <a:t>Страница 19</a:t>
            </a:r>
          </a:p>
        </p:txBody>
      </p:sp>
      <p:sp>
        <p:nvSpPr>
          <p:cNvPr id="28" name="Заголовок 1">
            <a:extLst>
              <a:ext uri="{FF2B5EF4-FFF2-40B4-BE49-F238E27FC236}">
                <a16:creationId xmlns:a16="http://schemas.microsoft.com/office/drawing/2014/main" id="{2F7DD35E-9F46-466A-A83C-20E87459FBE6}"/>
              </a:ext>
            </a:extLst>
          </p:cNvPr>
          <p:cNvSpPr txBox="1">
            <a:spLocks/>
          </p:cNvSpPr>
          <p:nvPr/>
        </p:nvSpPr>
        <p:spPr>
          <a:xfrm>
            <a:off x="686122" y="579927"/>
            <a:ext cx="10613390" cy="81857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000" b="1" dirty="0">
                <a:solidFill>
                  <a:schemeClr val="bg1"/>
                </a:solidFill>
                <a:latin typeface="Bounded" pitchFamily="2" charset="-52"/>
              </a:rPr>
              <a:t>РЕШЕНИЕ ПРОБЛЕМЫ</a:t>
            </a:r>
          </a:p>
        </p:txBody>
      </p:sp>
      <p:sp>
        <p:nvSpPr>
          <p:cNvPr id="29" name="Подзаголовок 2">
            <a:extLst>
              <a:ext uri="{FF2B5EF4-FFF2-40B4-BE49-F238E27FC236}">
                <a16:creationId xmlns:a16="http://schemas.microsoft.com/office/drawing/2014/main" id="{24761016-271C-49FA-9605-C8F9A3187AF2}"/>
              </a:ext>
            </a:extLst>
          </p:cNvPr>
          <p:cNvSpPr txBox="1">
            <a:spLocks/>
          </p:cNvSpPr>
          <p:nvPr/>
        </p:nvSpPr>
        <p:spPr>
          <a:xfrm>
            <a:off x="4492823" y="1461310"/>
            <a:ext cx="3206353" cy="6956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С НАШИМ ПО</a:t>
            </a:r>
            <a:endParaRPr lang="en-US" altLang="ru-RU" b="1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57DF19DA-BE41-461B-BDDE-45DC29F38553}"/>
              </a:ext>
            </a:extLst>
          </p:cNvPr>
          <p:cNvSpPr/>
          <p:nvPr/>
        </p:nvSpPr>
        <p:spPr>
          <a:xfrm>
            <a:off x="762322" y="1978425"/>
            <a:ext cx="5131789" cy="922495"/>
          </a:xfrm>
          <a:prstGeom prst="roundRect">
            <a:avLst/>
          </a:prstGeom>
          <a:solidFill>
            <a:srgbClr val="01265A">
              <a:alpha val="50000"/>
            </a:srgb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en-US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636CAE78-DDE8-4DF3-B9F1-E0B2465A3BF0}"/>
              </a:ext>
            </a:extLst>
          </p:cNvPr>
          <p:cNvSpPr/>
          <p:nvPr/>
        </p:nvSpPr>
        <p:spPr>
          <a:xfrm>
            <a:off x="916692" y="2075865"/>
            <a:ext cx="45334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000" dirty="0" err="1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Автоматизированный</a:t>
            </a:r>
            <a:r>
              <a:rPr lang="en-US" altLang="zh-CN" sz="2000" dirty="0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zh-CN" sz="2000" dirty="0" err="1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мониторинг</a:t>
            </a:r>
            <a:r>
              <a:rPr lang="en-US" altLang="zh-CN" sz="2000" dirty="0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zh-CN" sz="2000" dirty="0" err="1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психоэмоционального</a:t>
            </a:r>
            <a:r>
              <a:rPr lang="en-US" altLang="zh-CN" sz="2000" dirty="0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zh-CN" sz="2000" dirty="0" err="1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состояния</a:t>
            </a:r>
            <a:endParaRPr lang="en-US" altLang="zh-CN" sz="2000" dirty="0">
              <a:solidFill>
                <a:srgbClr val="F9FAFB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BB177894-4ECE-42A9-8F0B-AEBA0B4ED2BB}"/>
              </a:ext>
            </a:extLst>
          </p:cNvPr>
          <p:cNvSpPr/>
          <p:nvPr/>
        </p:nvSpPr>
        <p:spPr>
          <a:xfrm>
            <a:off x="6258713" y="1978425"/>
            <a:ext cx="5131789" cy="1274061"/>
          </a:xfrm>
          <a:prstGeom prst="roundRect">
            <a:avLst>
              <a:gd name="adj" fmla="val 15759"/>
            </a:avLst>
          </a:prstGeom>
          <a:solidFill>
            <a:srgbClr val="01265A">
              <a:alpha val="50000"/>
            </a:srgb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en-US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FD8237D3-02D7-48BE-A5E5-2A88909EC1BD}"/>
              </a:ext>
            </a:extLst>
          </p:cNvPr>
          <p:cNvSpPr/>
          <p:nvPr/>
        </p:nvSpPr>
        <p:spPr>
          <a:xfrm>
            <a:off x="6410383" y="2075866"/>
            <a:ext cx="48411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altLang="zh-CN" sz="2000" dirty="0" err="1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Повышение</a:t>
            </a:r>
            <a:r>
              <a:rPr lang="en-US" altLang="zh-CN" sz="2000" dirty="0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zh-CN" sz="2000" dirty="0" err="1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производительности</a:t>
            </a:r>
            <a:r>
              <a:rPr lang="en-US" altLang="zh-CN" sz="2000" dirty="0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zh-CN" sz="2000" dirty="0" err="1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через</a:t>
            </a:r>
            <a:r>
              <a:rPr lang="en-US" altLang="zh-CN" sz="2000" dirty="0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zh-CN" sz="2000" dirty="0" err="1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управление</a:t>
            </a:r>
            <a:r>
              <a:rPr lang="en-US" altLang="zh-CN" sz="2000" dirty="0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zh-CN" sz="2000" dirty="0" err="1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состоянием</a:t>
            </a:r>
            <a:r>
              <a:rPr lang="en-US" altLang="zh-CN" sz="2000" dirty="0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zh-CN" sz="2000" dirty="0" err="1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команды</a:t>
            </a:r>
            <a:endParaRPr lang="en-US" altLang="zh-CN" sz="2000" dirty="0">
              <a:solidFill>
                <a:srgbClr val="F9FAFB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7A73378D-87C0-4088-8DCE-4ABE6CADA754}"/>
              </a:ext>
            </a:extLst>
          </p:cNvPr>
          <p:cNvSpPr/>
          <p:nvPr/>
        </p:nvSpPr>
        <p:spPr>
          <a:xfrm>
            <a:off x="753347" y="3131506"/>
            <a:ext cx="5131789" cy="613458"/>
          </a:xfrm>
          <a:prstGeom prst="roundRect">
            <a:avLst>
              <a:gd name="adj" fmla="val 24120"/>
            </a:avLst>
          </a:prstGeom>
          <a:solidFill>
            <a:srgbClr val="01265A">
              <a:alpha val="50000"/>
            </a:srgb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en-US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B13D805B-BD83-4C7D-B03F-FEA7AFDEAA06}"/>
              </a:ext>
            </a:extLst>
          </p:cNvPr>
          <p:cNvSpPr/>
          <p:nvPr/>
        </p:nvSpPr>
        <p:spPr>
          <a:xfrm>
            <a:off x="907717" y="3228945"/>
            <a:ext cx="49457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altLang="zh-CN" sz="2000" dirty="0" err="1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Раннее</a:t>
            </a:r>
            <a:r>
              <a:rPr lang="en-US" altLang="zh-CN" sz="2000" dirty="0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zh-CN" sz="2000" dirty="0" err="1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выявление</a:t>
            </a:r>
            <a:r>
              <a:rPr lang="en-US" altLang="zh-CN" sz="2000" dirty="0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zh-CN" sz="2000" dirty="0" err="1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рисков</a:t>
            </a:r>
            <a:r>
              <a:rPr lang="en-US" altLang="zh-CN" sz="2000" dirty="0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zh-CN" sz="2000" dirty="0" err="1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выгорания</a:t>
            </a:r>
            <a:endParaRPr lang="ru-RU" altLang="zh-CN" sz="2000" dirty="0">
              <a:solidFill>
                <a:srgbClr val="F9FAFB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id="{386357F7-F347-4470-803D-F02A50909BCB}"/>
              </a:ext>
            </a:extLst>
          </p:cNvPr>
          <p:cNvSpPr/>
          <p:nvPr/>
        </p:nvSpPr>
        <p:spPr>
          <a:xfrm>
            <a:off x="753347" y="3978446"/>
            <a:ext cx="5131789" cy="613458"/>
          </a:xfrm>
          <a:prstGeom prst="roundRect">
            <a:avLst>
              <a:gd name="adj" fmla="val 22878"/>
            </a:avLst>
          </a:prstGeom>
          <a:solidFill>
            <a:srgbClr val="01265A">
              <a:alpha val="50000"/>
            </a:srgb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en-US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A91D7080-CE48-44D8-8905-85E362730F14}"/>
              </a:ext>
            </a:extLst>
          </p:cNvPr>
          <p:cNvSpPr/>
          <p:nvPr/>
        </p:nvSpPr>
        <p:spPr>
          <a:xfrm>
            <a:off x="907717" y="4075885"/>
            <a:ext cx="49457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altLang="zh-CN" sz="2000" dirty="0" err="1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Снижение</a:t>
            </a:r>
            <a:r>
              <a:rPr lang="en-US" altLang="zh-CN" sz="2000" dirty="0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zh-CN" sz="2000" dirty="0" err="1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текучести</a:t>
            </a:r>
            <a:r>
              <a:rPr lang="en-US" altLang="zh-CN" sz="2000" dirty="0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zh-CN" sz="2000" dirty="0" err="1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кадров</a:t>
            </a:r>
            <a:endParaRPr lang="en-US" altLang="zh-CN" sz="2000" dirty="0">
              <a:solidFill>
                <a:srgbClr val="F9FAFB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40" name="Прямоугольник: скругленные углы 39">
            <a:extLst>
              <a:ext uri="{FF2B5EF4-FFF2-40B4-BE49-F238E27FC236}">
                <a16:creationId xmlns:a16="http://schemas.microsoft.com/office/drawing/2014/main" id="{9B6A74C3-5F78-4F7E-8857-DDCBBD83B84F}"/>
              </a:ext>
            </a:extLst>
          </p:cNvPr>
          <p:cNvSpPr/>
          <p:nvPr/>
        </p:nvSpPr>
        <p:spPr>
          <a:xfrm>
            <a:off x="6288916" y="3452705"/>
            <a:ext cx="5131789" cy="922495"/>
          </a:xfrm>
          <a:prstGeom prst="roundRect">
            <a:avLst/>
          </a:prstGeom>
          <a:solidFill>
            <a:srgbClr val="01265A">
              <a:alpha val="50000"/>
            </a:srgb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en-US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CB1B14AA-CB7B-4C2D-A29A-06DF9A220DBA}"/>
              </a:ext>
            </a:extLst>
          </p:cNvPr>
          <p:cNvSpPr/>
          <p:nvPr/>
        </p:nvSpPr>
        <p:spPr>
          <a:xfrm>
            <a:off x="6422966" y="3550145"/>
            <a:ext cx="45334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altLang="zh-CN" sz="2000" dirty="0" err="1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Объективная</a:t>
            </a:r>
            <a:r>
              <a:rPr lang="en-US" altLang="zh-CN" sz="2000" dirty="0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zh-CN" sz="2000" dirty="0" err="1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аналитика</a:t>
            </a:r>
            <a:r>
              <a:rPr lang="en-US" altLang="zh-CN" sz="2000" dirty="0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zh-CN" sz="2000" dirty="0" err="1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эффективности</a:t>
            </a:r>
            <a:r>
              <a:rPr lang="en-US" altLang="zh-CN" sz="2000" dirty="0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zh-CN" sz="2000" dirty="0" err="1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сотрудников</a:t>
            </a:r>
            <a:endParaRPr lang="en-US" altLang="zh-CN" sz="2000" dirty="0">
              <a:solidFill>
                <a:srgbClr val="F9FAFB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id="{2E8E7C8D-6E87-4D4A-9344-554614196F41}"/>
              </a:ext>
            </a:extLst>
          </p:cNvPr>
          <p:cNvSpPr/>
          <p:nvPr/>
        </p:nvSpPr>
        <p:spPr>
          <a:xfrm>
            <a:off x="753347" y="4825386"/>
            <a:ext cx="5131789" cy="613458"/>
          </a:xfrm>
          <a:prstGeom prst="roundRect">
            <a:avLst>
              <a:gd name="adj" fmla="val 24120"/>
            </a:avLst>
          </a:prstGeom>
          <a:solidFill>
            <a:srgbClr val="01265A">
              <a:alpha val="50000"/>
            </a:srgb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en-US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3EB90B7C-8F90-48F5-A231-89C8CDE49925}"/>
              </a:ext>
            </a:extLst>
          </p:cNvPr>
          <p:cNvSpPr/>
          <p:nvPr/>
        </p:nvSpPr>
        <p:spPr>
          <a:xfrm>
            <a:off x="907717" y="4922825"/>
            <a:ext cx="49457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altLang="zh-CN" sz="2000" dirty="0" err="1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Удержание</a:t>
            </a:r>
            <a:r>
              <a:rPr lang="en-US" altLang="zh-CN" sz="2000" dirty="0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zh-CN" sz="2000" dirty="0" err="1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ценных</a:t>
            </a:r>
            <a:r>
              <a:rPr lang="en-US" altLang="zh-CN" sz="2000" dirty="0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zh-CN" sz="2000" dirty="0" err="1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специалистов</a:t>
            </a:r>
            <a:endParaRPr lang="en-US" altLang="zh-CN" sz="2000" dirty="0">
              <a:solidFill>
                <a:srgbClr val="F9FAFB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51" name="Прямоугольник: скругленные углы 50">
            <a:extLst>
              <a:ext uri="{FF2B5EF4-FFF2-40B4-BE49-F238E27FC236}">
                <a16:creationId xmlns:a16="http://schemas.microsoft.com/office/drawing/2014/main" id="{D0D0E8CB-86E3-4708-B220-7A9AAED35FD9}"/>
              </a:ext>
            </a:extLst>
          </p:cNvPr>
          <p:cNvSpPr/>
          <p:nvPr/>
        </p:nvSpPr>
        <p:spPr>
          <a:xfrm>
            <a:off x="6288915" y="4575419"/>
            <a:ext cx="5131789" cy="613458"/>
          </a:xfrm>
          <a:prstGeom prst="roundRect">
            <a:avLst>
              <a:gd name="adj" fmla="val 22878"/>
            </a:avLst>
          </a:prstGeom>
          <a:solidFill>
            <a:srgbClr val="01265A">
              <a:alpha val="50000"/>
            </a:srgb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en-US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DE5A6433-2A14-449D-BDB6-E88ADD41CA05}"/>
              </a:ext>
            </a:extLst>
          </p:cNvPr>
          <p:cNvSpPr/>
          <p:nvPr/>
        </p:nvSpPr>
        <p:spPr>
          <a:xfrm>
            <a:off x="6422966" y="4676005"/>
            <a:ext cx="55175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altLang="zh-CN" sz="2000" dirty="0" err="1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Улучшение</a:t>
            </a:r>
            <a:r>
              <a:rPr lang="en-US" altLang="zh-CN" sz="2000" dirty="0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zh-CN" sz="2000" dirty="0" err="1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коммуникации</a:t>
            </a:r>
            <a:r>
              <a:rPr lang="en-US" altLang="zh-CN" sz="2000" dirty="0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в </a:t>
            </a:r>
            <a:r>
              <a:rPr lang="en-US" altLang="zh-CN" sz="2000" dirty="0" err="1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компании</a:t>
            </a:r>
            <a:endParaRPr lang="ru-RU" altLang="zh-CN" sz="2000" dirty="0">
              <a:solidFill>
                <a:srgbClr val="F9FAFB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47" name="Прямоугольник: скругленные углы 46">
            <a:extLst>
              <a:ext uri="{FF2B5EF4-FFF2-40B4-BE49-F238E27FC236}">
                <a16:creationId xmlns:a16="http://schemas.microsoft.com/office/drawing/2014/main" id="{6E8AF4CF-9544-4521-B32E-45D2E93B3D83}"/>
              </a:ext>
            </a:extLst>
          </p:cNvPr>
          <p:cNvSpPr/>
          <p:nvPr/>
        </p:nvSpPr>
        <p:spPr>
          <a:xfrm>
            <a:off x="744372" y="5664615"/>
            <a:ext cx="5131789" cy="613458"/>
          </a:xfrm>
          <a:prstGeom prst="roundRect">
            <a:avLst>
              <a:gd name="adj" fmla="val 21636"/>
            </a:avLst>
          </a:prstGeom>
          <a:solidFill>
            <a:srgbClr val="01265A">
              <a:alpha val="50000"/>
            </a:srgb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en-US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C59AFBF2-3FCA-4A3D-B019-A12FAD0B70E8}"/>
              </a:ext>
            </a:extLst>
          </p:cNvPr>
          <p:cNvSpPr/>
          <p:nvPr/>
        </p:nvSpPr>
        <p:spPr>
          <a:xfrm>
            <a:off x="898742" y="5762054"/>
            <a:ext cx="49457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ru-RU" altLang="en-US" sz="2000" dirty="0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Привлечение новых сотрудников</a:t>
            </a:r>
            <a:endParaRPr lang="en-US" altLang="zh-CN" sz="2000" dirty="0">
              <a:solidFill>
                <a:srgbClr val="F9FAFB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49" name="Прямоугольник: скругленные углы 48">
            <a:extLst>
              <a:ext uri="{FF2B5EF4-FFF2-40B4-BE49-F238E27FC236}">
                <a16:creationId xmlns:a16="http://schemas.microsoft.com/office/drawing/2014/main" id="{F6FB11B1-6454-471A-9269-60772045D20E}"/>
              </a:ext>
            </a:extLst>
          </p:cNvPr>
          <p:cNvSpPr/>
          <p:nvPr/>
        </p:nvSpPr>
        <p:spPr>
          <a:xfrm>
            <a:off x="6315841" y="5377088"/>
            <a:ext cx="5131789" cy="613458"/>
          </a:xfrm>
          <a:prstGeom prst="roundRect">
            <a:avLst>
              <a:gd name="adj" fmla="val 22878"/>
            </a:avLst>
          </a:prstGeom>
          <a:solidFill>
            <a:srgbClr val="01265A">
              <a:alpha val="50000"/>
            </a:srgb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en-US" dirty="0"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DAF7343D-89F5-4DE2-9B7E-1BE2893595AC}"/>
              </a:ext>
            </a:extLst>
          </p:cNvPr>
          <p:cNvSpPr/>
          <p:nvPr/>
        </p:nvSpPr>
        <p:spPr>
          <a:xfrm>
            <a:off x="6449891" y="5474527"/>
            <a:ext cx="50089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altLang="zh-CN" sz="2000" dirty="0" err="1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Снижение</a:t>
            </a:r>
            <a:r>
              <a:rPr lang="en-US" altLang="zh-CN" sz="2000" dirty="0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zh-CN" sz="2000" dirty="0" err="1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затрат</a:t>
            </a:r>
            <a:r>
              <a:rPr lang="en-US" altLang="zh-CN" sz="2000" dirty="0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zh-CN" sz="2000" dirty="0" err="1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на</a:t>
            </a:r>
            <a:r>
              <a:rPr lang="en-US" altLang="zh-CN" sz="2000" dirty="0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ru-RU" altLang="en-US" sz="2000" dirty="0">
                <a:solidFill>
                  <a:srgbClr val="F9FAFB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здравоохранение</a:t>
            </a:r>
          </a:p>
        </p:txBody>
      </p:sp>
    </p:spTree>
    <p:extLst>
      <p:ext uri="{BB962C8B-B14F-4D97-AF65-F5344CB8AC3E}">
        <p14:creationId xmlns:p14="http://schemas.microsoft.com/office/powerpoint/2010/main" val="16917141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281BFDC-3A48-4BAA-9295-326770075D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39" y="0"/>
            <a:ext cx="12185522" cy="685800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F9D42E4-B8B2-40BD-A993-39CA0BAFB74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123000"/>
                    </a14:imgEffect>
                    <a14:imgEffect>
                      <a14:brightnessContrast bright="-10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19" t="28244" r="5565" b="11398"/>
          <a:stretch/>
        </p:blipFill>
        <p:spPr>
          <a:xfrm flipH="1">
            <a:off x="684711" y="1936955"/>
            <a:ext cx="10822579" cy="4139380"/>
          </a:xfrm>
          <a:custGeom>
            <a:avLst/>
            <a:gdLst>
              <a:gd name="connsiteX0" fmla="*/ 10132669 w 10822579"/>
              <a:gd name="connsiteY0" fmla="*/ 0 h 4139380"/>
              <a:gd name="connsiteX1" fmla="*/ 689910 w 10822579"/>
              <a:gd name="connsiteY1" fmla="*/ 0 h 4139380"/>
              <a:gd name="connsiteX2" fmla="*/ 0 w 10822579"/>
              <a:gd name="connsiteY2" fmla="*/ 689910 h 4139380"/>
              <a:gd name="connsiteX3" fmla="*/ 0 w 10822579"/>
              <a:gd name="connsiteY3" fmla="*/ 3449470 h 4139380"/>
              <a:gd name="connsiteX4" fmla="*/ 689910 w 10822579"/>
              <a:gd name="connsiteY4" fmla="*/ 4139380 h 4139380"/>
              <a:gd name="connsiteX5" fmla="*/ 10132669 w 10822579"/>
              <a:gd name="connsiteY5" fmla="*/ 4139380 h 4139380"/>
              <a:gd name="connsiteX6" fmla="*/ 10822579 w 10822579"/>
              <a:gd name="connsiteY6" fmla="*/ 3449470 h 4139380"/>
              <a:gd name="connsiteX7" fmla="*/ 10822579 w 10822579"/>
              <a:gd name="connsiteY7" fmla="*/ 689910 h 4139380"/>
              <a:gd name="connsiteX8" fmla="*/ 10132669 w 10822579"/>
              <a:gd name="connsiteY8" fmla="*/ 0 h 4139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22579" h="4139380">
                <a:moveTo>
                  <a:pt x="10132669" y="0"/>
                </a:moveTo>
                <a:lnTo>
                  <a:pt x="689910" y="0"/>
                </a:lnTo>
                <a:cubicBezTo>
                  <a:pt x="308883" y="0"/>
                  <a:pt x="0" y="308883"/>
                  <a:pt x="0" y="689910"/>
                </a:cubicBezTo>
                <a:lnTo>
                  <a:pt x="0" y="3449470"/>
                </a:lnTo>
                <a:cubicBezTo>
                  <a:pt x="0" y="3830497"/>
                  <a:pt x="308883" y="4139380"/>
                  <a:pt x="689910" y="4139380"/>
                </a:cubicBezTo>
                <a:lnTo>
                  <a:pt x="10132669" y="4139380"/>
                </a:lnTo>
                <a:cubicBezTo>
                  <a:pt x="10513696" y="4139380"/>
                  <a:pt x="10822579" y="3830497"/>
                  <a:pt x="10822579" y="3449470"/>
                </a:cubicBezTo>
                <a:lnTo>
                  <a:pt x="10822579" y="689910"/>
                </a:lnTo>
                <a:cubicBezTo>
                  <a:pt x="10822579" y="308883"/>
                  <a:pt x="10513696" y="0"/>
                  <a:pt x="10132669" y="0"/>
                </a:cubicBezTo>
                <a:close/>
              </a:path>
            </a:pathLst>
          </a:custGeom>
        </p:spPr>
      </p:pic>
      <p:sp>
        <p:nvSpPr>
          <p:cNvPr id="30" name="Заголовок 1">
            <a:extLst>
              <a:ext uri="{FF2B5EF4-FFF2-40B4-BE49-F238E27FC236}">
                <a16:creationId xmlns:a16="http://schemas.microsoft.com/office/drawing/2014/main" id="{C2679A6C-4038-4EE7-B600-7B3EA5E69F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9302" y="895929"/>
            <a:ext cx="10613390" cy="818571"/>
          </a:xfrm>
        </p:spPr>
        <p:txBody>
          <a:bodyPr>
            <a:noAutofit/>
          </a:bodyPr>
          <a:lstStyle/>
          <a:p>
            <a:r>
              <a:rPr lang="ru-RU" sz="4100" b="1" dirty="0">
                <a:solidFill>
                  <a:srgbClr val="01265A"/>
                </a:solidFill>
                <a:latin typeface="Bounded" pitchFamily="2" charset="-52"/>
              </a:rPr>
              <a:t>КЛЮЧЕВЫЕ ФИНАНСОВЫЕ ПОКАЗАТЕЛИ ПРОЕКТА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F01D6A8-A436-459C-BDF0-1DB8E3E88D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269980" y="6208087"/>
            <a:ext cx="255696" cy="298312"/>
          </a:xfrm>
          <a:prstGeom prst="rect">
            <a:avLst/>
          </a:prstGeom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7E3BBBBA-A821-43FB-9C04-EBC4C5E37036}"/>
              </a:ext>
            </a:extLst>
          </p:cNvPr>
          <p:cNvSpPr/>
          <p:nvPr/>
        </p:nvSpPr>
        <p:spPr>
          <a:xfrm>
            <a:off x="10178701" y="6218743"/>
            <a:ext cx="1341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>
                <a:solidFill>
                  <a:srgbClr val="01265A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  <a:t>Страница 20</a:t>
            </a: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CAB4C2AA-CA89-46C7-A439-D55BC1FA2208}"/>
              </a:ext>
            </a:extLst>
          </p:cNvPr>
          <p:cNvSpPr/>
          <p:nvPr/>
        </p:nvSpPr>
        <p:spPr>
          <a:xfrm>
            <a:off x="684710" y="1946618"/>
            <a:ext cx="10822579" cy="4139380"/>
          </a:xfrm>
          <a:prstGeom prst="roundRect">
            <a:avLst/>
          </a:prstGeom>
          <a:solidFill>
            <a:srgbClr val="01265A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7002205-5BF5-412F-97E8-5DA0F64E5FEC}"/>
              </a:ext>
            </a:extLst>
          </p:cNvPr>
          <p:cNvSpPr/>
          <p:nvPr/>
        </p:nvSpPr>
        <p:spPr>
          <a:xfrm>
            <a:off x="684710" y="2708694"/>
            <a:ext cx="10822579" cy="436842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627DAC0-8DE9-48FE-BAD1-7EE8E50952B6}"/>
              </a:ext>
            </a:extLst>
          </p:cNvPr>
          <p:cNvSpPr/>
          <p:nvPr/>
        </p:nvSpPr>
        <p:spPr>
          <a:xfrm>
            <a:off x="1669232" y="2200457"/>
            <a:ext cx="1553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Показатель</a:t>
            </a:r>
            <a:endParaRPr lang="en-US" altLang="ru-RU" b="1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84714F01-B188-4D4E-8861-83B6FC7BA2EE}"/>
              </a:ext>
            </a:extLst>
          </p:cNvPr>
          <p:cNvSpPr/>
          <p:nvPr/>
        </p:nvSpPr>
        <p:spPr>
          <a:xfrm>
            <a:off x="4678812" y="2200457"/>
            <a:ext cx="13163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Значение</a:t>
            </a:r>
            <a:endParaRPr lang="en-US" altLang="ru-RU" b="1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2248B0E2-A12B-4DA6-9547-0ABF2064095C}"/>
              </a:ext>
            </a:extLst>
          </p:cNvPr>
          <p:cNvSpPr/>
          <p:nvPr/>
        </p:nvSpPr>
        <p:spPr>
          <a:xfrm>
            <a:off x="7690978" y="2200457"/>
            <a:ext cx="25939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Источник из модели</a:t>
            </a:r>
            <a:endParaRPr lang="en-US" altLang="ru-RU" b="1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51FF3C1B-BE61-4729-B6A0-55CEF33FAAA9}"/>
              </a:ext>
            </a:extLst>
          </p:cNvPr>
          <p:cNvCxnSpPr>
            <a:cxnSpLocks/>
          </p:cNvCxnSpPr>
          <p:nvPr/>
        </p:nvCxnSpPr>
        <p:spPr>
          <a:xfrm>
            <a:off x="4216400" y="2241097"/>
            <a:ext cx="0" cy="344850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7F65DED6-BAD9-4255-88D6-33FDA175BCF2}"/>
              </a:ext>
            </a:extLst>
          </p:cNvPr>
          <p:cNvSpPr/>
          <p:nvPr/>
        </p:nvSpPr>
        <p:spPr>
          <a:xfrm>
            <a:off x="905908" y="2745294"/>
            <a:ext cx="251383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Стартовые инвестиции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9CF19AD6-68EE-42C4-A64B-6E60B87CBE33}"/>
              </a:ext>
            </a:extLst>
          </p:cNvPr>
          <p:cNvSpPr/>
          <p:nvPr/>
        </p:nvSpPr>
        <p:spPr>
          <a:xfrm>
            <a:off x="684708" y="3146016"/>
            <a:ext cx="10822579" cy="545025"/>
          </a:xfrm>
          <a:prstGeom prst="rect">
            <a:avLst/>
          </a:prstGeom>
          <a:solidFill>
            <a:schemeClr val="tx1">
              <a:lumMod val="95000"/>
              <a:lumOff val="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7A4B960C-3324-422B-97CA-C8D9EDF7E8BF}"/>
              </a:ext>
            </a:extLst>
          </p:cNvPr>
          <p:cNvSpPr/>
          <p:nvPr/>
        </p:nvSpPr>
        <p:spPr>
          <a:xfrm>
            <a:off x="697242" y="4278860"/>
            <a:ext cx="10822579" cy="570969"/>
          </a:xfrm>
          <a:prstGeom prst="rect">
            <a:avLst/>
          </a:prstGeom>
          <a:solidFill>
            <a:schemeClr val="tx1">
              <a:lumMod val="95000"/>
              <a:lumOff val="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5C34A99A-0A95-4D39-82DE-6D95923FA2B1}"/>
              </a:ext>
            </a:extLst>
          </p:cNvPr>
          <p:cNvSpPr/>
          <p:nvPr/>
        </p:nvSpPr>
        <p:spPr>
          <a:xfrm>
            <a:off x="905908" y="3239033"/>
            <a:ext cx="308930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Точка безубыточности (ВЕР)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4240045A-20CA-43A7-A46A-9ECE8A816509}"/>
              </a:ext>
            </a:extLst>
          </p:cNvPr>
          <p:cNvSpPr/>
          <p:nvPr/>
        </p:nvSpPr>
        <p:spPr>
          <a:xfrm>
            <a:off x="906712" y="3685987"/>
            <a:ext cx="28167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Выход на положительную</a:t>
            </a:r>
          </a:p>
          <a:p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прибыль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E4D5540E-8CD3-4B3B-BC44-09665A3F6FB8}"/>
              </a:ext>
            </a:extLst>
          </p:cNvPr>
          <p:cNvSpPr/>
          <p:nvPr/>
        </p:nvSpPr>
        <p:spPr>
          <a:xfrm>
            <a:off x="905908" y="4406246"/>
            <a:ext cx="254589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Срок окупаемости (РР)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C44D7697-35AD-4EC0-9BEA-B68B22E7DB8F}"/>
              </a:ext>
            </a:extLst>
          </p:cNvPr>
          <p:cNvSpPr/>
          <p:nvPr/>
        </p:nvSpPr>
        <p:spPr>
          <a:xfrm>
            <a:off x="905908" y="4899985"/>
            <a:ext cx="328006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Рентабельность продаж (</a:t>
            </a:r>
            <a:r>
              <a:rPr lang="en-US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ROS</a:t>
            </a:r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)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72B23871-FB6C-43EE-84DD-415162816D06}"/>
              </a:ext>
            </a:extLst>
          </p:cNvPr>
          <p:cNvSpPr/>
          <p:nvPr/>
        </p:nvSpPr>
        <p:spPr>
          <a:xfrm>
            <a:off x="905908" y="5397898"/>
            <a:ext cx="120577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LTV / CAC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9777A4AB-7A66-4DBB-8578-87CC67F6D0C5}"/>
              </a:ext>
            </a:extLst>
          </p:cNvPr>
          <p:cNvSpPr/>
          <p:nvPr/>
        </p:nvSpPr>
        <p:spPr>
          <a:xfrm>
            <a:off x="684709" y="3694086"/>
            <a:ext cx="10822579" cy="584774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2C3D53FC-E7C2-4F35-8DD1-FF6EB3945A44}"/>
              </a:ext>
            </a:extLst>
          </p:cNvPr>
          <p:cNvSpPr/>
          <p:nvPr/>
        </p:nvSpPr>
        <p:spPr>
          <a:xfrm>
            <a:off x="4524946" y="2745294"/>
            <a:ext cx="168507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6 000 000 </a:t>
            </a:r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руб.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BC7A409B-B321-4457-B417-D1DFB4F38386}"/>
              </a:ext>
            </a:extLst>
          </p:cNvPr>
          <p:cNvSpPr/>
          <p:nvPr/>
        </p:nvSpPr>
        <p:spPr>
          <a:xfrm>
            <a:off x="4674827" y="3239033"/>
            <a:ext cx="13853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14 клиентов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189426C8-C9D8-4EA6-A9CF-C11ED9C970AB}"/>
              </a:ext>
            </a:extLst>
          </p:cNvPr>
          <p:cNvSpPr/>
          <p:nvPr/>
        </p:nvSpPr>
        <p:spPr>
          <a:xfrm>
            <a:off x="4276479" y="3816391"/>
            <a:ext cx="218200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II </a:t>
            </a:r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полугодие 2028 г.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5512E1B4-4CCB-403A-A5DB-B5466EBCEF25}"/>
              </a:ext>
            </a:extLst>
          </p:cNvPr>
          <p:cNvSpPr/>
          <p:nvPr/>
        </p:nvSpPr>
        <p:spPr>
          <a:xfrm>
            <a:off x="4874137" y="4406246"/>
            <a:ext cx="10086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3,2 года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9C69F1E9-54DD-45E0-934A-85BBBA9FAB20}"/>
              </a:ext>
            </a:extLst>
          </p:cNvPr>
          <p:cNvSpPr/>
          <p:nvPr/>
        </p:nvSpPr>
        <p:spPr>
          <a:xfrm>
            <a:off x="684708" y="4849829"/>
            <a:ext cx="10822579" cy="436842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912C9AB0-E8B1-4F87-B717-4BCCFC2EE258}"/>
              </a:ext>
            </a:extLst>
          </p:cNvPr>
          <p:cNvSpPr/>
          <p:nvPr/>
        </p:nvSpPr>
        <p:spPr>
          <a:xfrm>
            <a:off x="4525203" y="4892843"/>
            <a:ext cx="16930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14% (</a:t>
            </a:r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к</a:t>
            </a:r>
            <a:r>
              <a:rPr lang="en-US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 2028 </a:t>
            </a:r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г.</a:t>
            </a:r>
            <a:r>
              <a:rPr lang="en-US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)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1C00FEAC-555D-470F-8A6D-7E3713779336}"/>
              </a:ext>
            </a:extLst>
          </p:cNvPr>
          <p:cNvSpPr/>
          <p:nvPr/>
        </p:nvSpPr>
        <p:spPr>
          <a:xfrm>
            <a:off x="5117255" y="5391700"/>
            <a:ext cx="4924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3,5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055D3A4A-07C6-4922-B926-1DB88F56F703}"/>
              </a:ext>
            </a:extLst>
          </p:cNvPr>
          <p:cNvCxnSpPr>
            <a:cxnSpLocks/>
          </p:cNvCxnSpPr>
          <p:nvPr/>
        </p:nvCxnSpPr>
        <p:spPr>
          <a:xfrm>
            <a:off x="6468648" y="2241097"/>
            <a:ext cx="0" cy="344850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D9F06434-786A-444B-A33F-B67C5AB95D60}"/>
              </a:ext>
            </a:extLst>
          </p:cNvPr>
          <p:cNvSpPr/>
          <p:nvPr/>
        </p:nvSpPr>
        <p:spPr>
          <a:xfrm>
            <a:off x="6594873" y="2755868"/>
            <a:ext cx="42675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Таблица 11 (источники финансирования)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DA617F69-56A8-42B9-856B-3748AB3E01DB}"/>
              </a:ext>
            </a:extLst>
          </p:cNvPr>
          <p:cNvSpPr/>
          <p:nvPr/>
        </p:nvSpPr>
        <p:spPr>
          <a:xfrm>
            <a:off x="6594873" y="3249251"/>
            <a:ext cx="450956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Расчет ВЕР (3 800 000</a:t>
            </a:r>
            <a:r>
              <a:rPr lang="en-US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/(350 000 – 75 000))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9150CA70-4AFE-47B7-B120-B41B5F7B2FA3}"/>
              </a:ext>
            </a:extLst>
          </p:cNvPr>
          <p:cNvSpPr/>
          <p:nvPr/>
        </p:nvSpPr>
        <p:spPr>
          <a:xfrm>
            <a:off x="6594873" y="3705317"/>
            <a:ext cx="37224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Таблица 6 (валовая прибыль 2028:</a:t>
            </a:r>
          </a:p>
          <a:p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+1380 тыс. руб.)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DE12A254-D9F5-4833-9071-247B39571B80}"/>
              </a:ext>
            </a:extLst>
          </p:cNvPr>
          <p:cNvSpPr/>
          <p:nvPr/>
        </p:nvSpPr>
        <p:spPr>
          <a:xfrm>
            <a:off x="6563041" y="4395067"/>
            <a:ext cx="302358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Расчет в финансовом плане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8F83231C-F7E9-4686-B569-7513768ACB27}"/>
              </a:ext>
            </a:extLst>
          </p:cNvPr>
          <p:cNvSpPr/>
          <p:nvPr/>
        </p:nvSpPr>
        <p:spPr>
          <a:xfrm>
            <a:off x="6594873" y="4899985"/>
            <a:ext cx="129875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Таблица 12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F6B0AE03-1EC6-48C4-A444-2B43A0F1D1E4}"/>
              </a:ext>
            </a:extLst>
          </p:cNvPr>
          <p:cNvSpPr/>
          <p:nvPr/>
        </p:nvSpPr>
        <p:spPr>
          <a:xfrm>
            <a:off x="6590816" y="5398600"/>
            <a:ext cx="378020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LTV 262 500 </a:t>
            </a:r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руб. </a:t>
            </a:r>
            <a:r>
              <a:rPr lang="en-US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/ CAC 75 000 </a:t>
            </a:r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руб.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F8B3C708-451A-419A-9D70-87F6814751B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2706">
            <a:off x="13409070" y="-3500135"/>
            <a:ext cx="6031399" cy="6031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1826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281BFDC-3A48-4BAA-9295-326770075D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865" y="-18000"/>
            <a:ext cx="12185522" cy="6858000"/>
          </a:xfrm>
          <a:prstGeom prst="rect">
            <a:avLst/>
          </a:prstGeom>
        </p:spPr>
      </p:pic>
      <p:pic>
        <p:nvPicPr>
          <p:cNvPr id="67" name="Рисунок 66">
            <a:extLst>
              <a:ext uri="{FF2B5EF4-FFF2-40B4-BE49-F238E27FC236}">
                <a16:creationId xmlns:a16="http://schemas.microsoft.com/office/drawing/2014/main" id="{03664C0C-EBD1-447F-8945-E0C1AE28E4D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123000"/>
                    </a14:imgEffect>
                    <a14:imgEffect>
                      <a14:brightnessContrast bright="-10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14" t="28234" r="8236" b="33170"/>
          <a:stretch/>
        </p:blipFill>
        <p:spPr>
          <a:xfrm flipH="1">
            <a:off x="1010189" y="1600275"/>
            <a:ext cx="10180914" cy="2646911"/>
          </a:xfrm>
          <a:custGeom>
            <a:avLst/>
            <a:gdLst>
              <a:gd name="connsiteX0" fmla="*/ 9739753 w 10180914"/>
              <a:gd name="connsiteY0" fmla="*/ 0 h 2646911"/>
              <a:gd name="connsiteX1" fmla="*/ 441161 w 10180914"/>
              <a:gd name="connsiteY1" fmla="*/ 0 h 2646911"/>
              <a:gd name="connsiteX2" fmla="*/ 0 w 10180914"/>
              <a:gd name="connsiteY2" fmla="*/ 441161 h 2646911"/>
              <a:gd name="connsiteX3" fmla="*/ 0 w 10180914"/>
              <a:gd name="connsiteY3" fmla="*/ 2205750 h 2646911"/>
              <a:gd name="connsiteX4" fmla="*/ 441161 w 10180914"/>
              <a:gd name="connsiteY4" fmla="*/ 2646911 h 2646911"/>
              <a:gd name="connsiteX5" fmla="*/ 9739753 w 10180914"/>
              <a:gd name="connsiteY5" fmla="*/ 2646911 h 2646911"/>
              <a:gd name="connsiteX6" fmla="*/ 10180914 w 10180914"/>
              <a:gd name="connsiteY6" fmla="*/ 2205750 h 2646911"/>
              <a:gd name="connsiteX7" fmla="*/ 10180914 w 10180914"/>
              <a:gd name="connsiteY7" fmla="*/ 441161 h 2646911"/>
              <a:gd name="connsiteX8" fmla="*/ 9739753 w 10180914"/>
              <a:gd name="connsiteY8" fmla="*/ 0 h 2646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180914" h="2646911">
                <a:moveTo>
                  <a:pt x="9739753" y="0"/>
                </a:moveTo>
                <a:lnTo>
                  <a:pt x="441161" y="0"/>
                </a:lnTo>
                <a:cubicBezTo>
                  <a:pt x="197515" y="0"/>
                  <a:pt x="0" y="197515"/>
                  <a:pt x="0" y="441161"/>
                </a:cubicBezTo>
                <a:lnTo>
                  <a:pt x="0" y="2205750"/>
                </a:lnTo>
                <a:cubicBezTo>
                  <a:pt x="0" y="2449396"/>
                  <a:pt x="197515" y="2646911"/>
                  <a:pt x="441161" y="2646911"/>
                </a:cubicBezTo>
                <a:lnTo>
                  <a:pt x="9739753" y="2646911"/>
                </a:lnTo>
                <a:cubicBezTo>
                  <a:pt x="9983399" y="2646911"/>
                  <a:pt x="10180914" y="2449396"/>
                  <a:pt x="10180914" y="2205750"/>
                </a:cubicBezTo>
                <a:lnTo>
                  <a:pt x="10180914" y="441161"/>
                </a:lnTo>
                <a:cubicBezTo>
                  <a:pt x="10180914" y="197515"/>
                  <a:pt x="9983399" y="0"/>
                  <a:pt x="9739753" y="0"/>
                </a:cubicBezTo>
                <a:close/>
              </a:path>
            </a:pathLst>
          </a:custGeom>
        </p:spPr>
      </p:pic>
      <p:sp>
        <p:nvSpPr>
          <p:cNvPr id="30" name="Заголовок 1">
            <a:extLst>
              <a:ext uri="{FF2B5EF4-FFF2-40B4-BE49-F238E27FC236}">
                <a16:creationId xmlns:a16="http://schemas.microsoft.com/office/drawing/2014/main" id="{C2679A6C-4038-4EE7-B600-7B3EA5E69F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4438" y="662590"/>
            <a:ext cx="10613390" cy="818571"/>
          </a:xfrm>
        </p:spPr>
        <p:txBody>
          <a:bodyPr>
            <a:noAutofit/>
          </a:bodyPr>
          <a:lstStyle/>
          <a:p>
            <a:r>
              <a:rPr lang="ru-RU" sz="3500" b="1" dirty="0">
                <a:solidFill>
                  <a:srgbClr val="01265A"/>
                </a:solidFill>
                <a:latin typeface="Bounded" pitchFamily="2" charset="-52"/>
              </a:rPr>
              <a:t>ДИНАМИКА ВЫРУЧКИ</a:t>
            </a:r>
            <a:br>
              <a:rPr lang="ru-RU" sz="3500" b="1" dirty="0">
                <a:solidFill>
                  <a:srgbClr val="01265A"/>
                </a:solidFill>
                <a:latin typeface="Bounded" pitchFamily="2" charset="-52"/>
              </a:rPr>
            </a:br>
            <a:r>
              <a:rPr lang="ru-RU" sz="3500" b="1" dirty="0">
                <a:solidFill>
                  <a:srgbClr val="01265A"/>
                </a:solidFill>
                <a:latin typeface="Bounded" pitchFamily="2" charset="-52"/>
              </a:rPr>
              <a:t>И ПРИБЫЛИ (СВЯЗКА С МОДЕЛЬЮ)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F01D6A8-A436-459C-BDF0-1DB8E3E88D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269980" y="6208087"/>
            <a:ext cx="255696" cy="298312"/>
          </a:xfrm>
          <a:prstGeom prst="rect">
            <a:avLst/>
          </a:prstGeom>
        </p:spPr>
      </p:pic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A9F6BC2B-F3FA-4785-8ED2-6A0246DD532F}"/>
              </a:ext>
            </a:extLst>
          </p:cNvPr>
          <p:cNvSpPr/>
          <p:nvPr/>
        </p:nvSpPr>
        <p:spPr>
          <a:xfrm>
            <a:off x="1007159" y="1600275"/>
            <a:ext cx="10171413" cy="2646911"/>
          </a:xfrm>
          <a:prstGeom prst="roundRect">
            <a:avLst/>
          </a:prstGeom>
          <a:solidFill>
            <a:srgbClr val="01265A">
              <a:alpha val="6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7E3BBBBA-A821-43FB-9C04-EBC4C5E37036}"/>
              </a:ext>
            </a:extLst>
          </p:cNvPr>
          <p:cNvSpPr/>
          <p:nvPr/>
        </p:nvSpPr>
        <p:spPr>
          <a:xfrm>
            <a:off x="10178701" y="6218743"/>
            <a:ext cx="1341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>
                <a:solidFill>
                  <a:srgbClr val="01265A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  <a:t>Страница 21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7002205-5BF5-412F-97E8-5DA0F64E5FEC}"/>
              </a:ext>
            </a:extLst>
          </p:cNvPr>
          <p:cNvSpPr/>
          <p:nvPr/>
        </p:nvSpPr>
        <p:spPr>
          <a:xfrm>
            <a:off x="1013428" y="2477993"/>
            <a:ext cx="10177677" cy="436842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627DAC0-8DE9-48FE-BAD1-7EE8E50952B6}"/>
              </a:ext>
            </a:extLst>
          </p:cNvPr>
          <p:cNvSpPr/>
          <p:nvPr/>
        </p:nvSpPr>
        <p:spPr>
          <a:xfrm>
            <a:off x="1353048" y="1866043"/>
            <a:ext cx="612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Год</a:t>
            </a:r>
            <a:endParaRPr lang="en-US" altLang="ru-RU" b="1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84714F01-B188-4D4E-8861-83B6FC7BA2EE}"/>
              </a:ext>
            </a:extLst>
          </p:cNvPr>
          <p:cNvSpPr/>
          <p:nvPr/>
        </p:nvSpPr>
        <p:spPr>
          <a:xfrm>
            <a:off x="2702726" y="1866043"/>
            <a:ext cx="24416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Выручка (тыс. руб)</a:t>
            </a:r>
            <a:endParaRPr lang="en-US" altLang="ru-RU" b="1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2248B0E2-A12B-4DA6-9547-0ABF2064095C}"/>
              </a:ext>
            </a:extLst>
          </p:cNvPr>
          <p:cNvSpPr/>
          <p:nvPr/>
        </p:nvSpPr>
        <p:spPr>
          <a:xfrm>
            <a:off x="5890811" y="1700058"/>
            <a:ext cx="22413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Валовая прибыль</a:t>
            </a:r>
          </a:p>
          <a:p>
            <a:pPr algn="ctr"/>
            <a:r>
              <a:rPr lang="ru-RU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(тыс. руб)</a:t>
            </a:r>
            <a:endParaRPr lang="en-US" altLang="ru-RU" b="1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7F65DED6-BAD9-4255-88D6-33FDA175BCF2}"/>
              </a:ext>
            </a:extLst>
          </p:cNvPr>
          <p:cNvSpPr/>
          <p:nvPr/>
        </p:nvSpPr>
        <p:spPr>
          <a:xfrm>
            <a:off x="1321220" y="2526785"/>
            <a:ext cx="6912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2026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9CF19AD6-68EE-42C4-A64B-6E60B87CBE33}"/>
              </a:ext>
            </a:extLst>
          </p:cNvPr>
          <p:cNvSpPr/>
          <p:nvPr/>
        </p:nvSpPr>
        <p:spPr>
          <a:xfrm>
            <a:off x="1013426" y="2915316"/>
            <a:ext cx="10177677" cy="455314"/>
          </a:xfrm>
          <a:prstGeom prst="rect">
            <a:avLst/>
          </a:prstGeom>
          <a:solidFill>
            <a:schemeClr val="tx1">
              <a:lumMod val="95000"/>
              <a:lumOff val="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D9167436-26F3-4CA1-8B94-0A50F47C0519}"/>
              </a:ext>
            </a:extLst>
          </p:cNvPr>
          <p:cNvSpPr/>
          <p:nvPr/>
        </p:nvSpPr>
        <p:spPr>
          <a:xfrm>
            <a:off x="1007161" y="3371571"/>
            <a:ext cx="10177677" cy="436842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5C34A99A-0A95-4D39-82DE-6D95923FA2B1}"/>
              </a:ext>
            </a:extLst>
          </p:cNvPr>
          <p:cNvSpPr/>
          <p:nvPr/>
        </p:nvSpPr>
        <p:spPr>
          <a:xfrm>
            <a:off x="1321220" y="2970387"/>
            <a:ext cx="67999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2027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4240045A-20CA-43A7-A46A-9ECE8A816509}"/>
              </a:ext>
            </a:extLst>
          </p:cNvPr>
          <p:cNvSpPr/>
          <p:nvPr/>
        </p:nvSpPr>
        <p:spPr>
          <a:xfrm>
            <a:off x="1321220" y="3421804"/>
            <a:ext cx="6912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2028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2C3D53FC-E7C2-4F35-8DD1-FF6EB3945A44}"/>
              </a:ext>
            </a:extLst>
          </p:cNvPr>
          <p:cNvSpPr/>
          <p:nvPr/>
        </p:nvSpPr>
        <p:spPr>
          <a:xfrm>
            <a:off x="3508450" y="2514593"/>
            <a:ext cx="71045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1 200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BC7A409B-B321-4457-B417-D1DFB4F38386}"/>
              </a:ext>
            </a:extLst>
          </p:cNvPr>
          <p:cNvSpPr/>
          <p:nvPr/>
        </p:nvSpPr>
        <p:spPr>
          <a:xfrm>
            <a:off x="3498751" y="2974598"/>
            <a:ext cx="7601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4 200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189426C8-C9D8-4EA6-A9CF-C11ED9C970AB}"/>
              </a:ext>
            </a:extLst>
          </p:cNvPr>
          <p:cNvSpPr/>
          <p:nvPr/>
        </p:nvSpPr>
        <p:spPr>
          <a:xfrm>
            <a:off x="3456270" y="3420715"/>
            <a:ext cx="8451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10 000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9766A3A5-0133-49D4-AD28-0DA1CCD540E3}"/>
              </a:ext>
            </a:extLst>
          </p:cNvPr>
          <p:cNvSpPr/>
          <p:nvPr/>
        </p:nvSpPr>
        <p:spPr>
          <a:xfrm>
            <a:off x="6554662" y="2510025"/>
            <a:ext cx="84350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-2 320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44" name="Прямоугольник: скругленные углы 43">
            <a:extLst>
              <a:ext uri="{FF2B5EF4-FFF2-40B4-BE49-F238E27FC236}">
                <a16:creationId xmlns:a16="http://schemas.microsoft.com/office/drawing/2014/main" id="{B5403EB0-3BF8-4901-BB36-E612C93DC3AA}"/>
              </a:ext>
            </a:extLst>
          </p:cNvPr>
          <p:cNvSpPr/>
          <p:nvPr/>
        </p:nvSpPr>
        <p:spPr>
          <a:xfrm>
            <a:off x="6192146" y="4968212"/>
            <a:ext cx="4982809" cy="1083542"/>
          </a:xfrm>
          <a:prstGeom prst="roundRect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 w="15875">
            <a:solidFill>
              <a:schemeClr val="accent5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1FEAF30F-00CC-4B72-8B89-0030FDA4FEE2}"/>
              </a:ext>
            </a:extLst>
          </p:cNvPr>
          <p:cNvSpPr/>
          <p:nvPr/>
        </p:nvSpPr>
        <p:spPr>
          <a:xfrm>
            <a:off x="6604777" y="2970030"/>
            <a:ext cx="79701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-1 250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BAE794A3-F4A4-46D8-82B6-9298DD7A837A}"/>
              </a:ext>
            </a:extLst>
          </p:cNvPr>
          <p:cNvSpPr/>
          <p:nvPr/>
        </p:nvSpPr>
        <p:spPr>
          <a:xfrm>
            <a:off x="6571113" y="3416147"/>
            <a:ext cx="86434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1600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+1 380</a:t>
            </a:r>
            <a:endParaRPr lang="en-US" altLang="ru-RU" sz="1600" b="1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43" name="Прямоугольник: скругленные углы 42">
            <a:extLst>
              <a:ext uri="{FF2B5EF4-FFF2-40B4-BE49-F238E27FC236}">
                <a16:creationId xmlns:a16="http://schemas.microsoft.com/office/drawing/2014/main" id="{537DCDC4-956C-4626-81A2-4E6C11CAD91D}"/>
              </a:ext>
            </a:extLst>
          </p:cNvPr>
          <p:cNvSpPr/>
          <p:nvPr/>
        </p:nvSpPr>
        <p:spPr>
          <a:xfrm>
            <a:off x="1017045" y="4965196"/>
            <a:ext cx="4982809" cy="1083542"/>
          </a:xfrm>
          <a:prstGeom prst="roundRect">
            <a:avLst/>
          </a:prstGeom>
          <a:solidFill>
            <a:schemeClr val="bg1">
              <a:alpha val="5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65F69BBD-C034-4D61-9AFC-4C16F559CB1F}"/>
              </a:ext>
            </a:extLst>
          </p:cNvPr>
          <p:cNvGrpSpPr/>
          <p:nvPr/>
        </p:nvGrpSpPr>
        <p:grpSpPr>
          <a:xfrm>
            <a:off x="2344867" y="1756967"/>
            <a:ext cx="6200557" cy="2346959"/>
            <a:chOff x="2344867" y="2092960"/>
            <a:chExt cx="6200557" cy="2342847"/>
          </a:xfrm>
        </p:grpSpPr>
        <p:cxnSp>
          <p:nvCxnSpPr>
            <p:cNvPr id="38" name="Прямая соединительная линия 37">
              <a:extLst>
                <a:ext uri="{FF2B5EF4-FFF2-40B4-BE49-F238E27FC236}">
                  <a16:creationId xmlns:a16="http://schemas.microsoft.com/office/drawing/2014/main" id="{83F8CE2E-87A6-4979-9470-C34ACEE1EEC9}"/>
                </a:ext>
              </a:extLst>
            </p:cNvPr>
            <p:cNvCxnSpPr>
              <a:cxnSpLocks/>
            </p:cNvCxnSpPr>
            <p:nvPr/>
          </p:nvCxnSpPr>
          <p:spPr>
            <a:xfrm>
              <a:off x="5477516" y="2092960"/>
              <a:ext cx="0" cy="233229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я соединительная линия 69">
              <a:extLst>
                <a:ext uri="{FF2B5EF4-FFF2-40B4-BE49-F238E27FC236}">
                  <a16:creationId xmlns:a16="http://schemas.microsoft.com/office/drawing/2014/main" id="{BD73A4F1-3FA2-4974-9773-1B7F1101FB67}"/>
                </a:ext>
              </a:extLst>
            </p:cNvPr>
            <p:cNvCxnSpPr>
              <a:cxnSpLocks/>
            </p:cNvCxnSpPr>
            <p:nvPr/>
          </p:nvCxnSpPr>
          <p:spPr>
            <a:xfrm>
              <a:off x="2344867" y="2103515"/>
              <a:ext cx="0" cy="233229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Прямая соединительная линия 70">
              <a:extLst>
                <a:ext uri="{FF2B5EF4-FFF2-40B4-BE49-F238E27FC236}">
                  <a16:creationId xmlns:a16="http://schemas.microsoft.com/office/drawing/2014/main" id="{981B70E3-1A33-4FDD-AB54-00E9D48A95FA}"/>
                </a:ext>
              </a:extLst>
            </p:cNvPr>
            <p:cNvCxnSpPr>
              <a:cxnSpLocks/>
            </p:cNvCxnSpPr>
            <p:nvPr/>
          </p:nvCxnSpPr>
          <p:spPr>
            <a:xfrm>
              <a:off x="8545424" y="2103515"/>
              <a:ext cx="0" cy="233229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9E1ED081-587A-4E2A-9836-ADF8776C3E80}"/>
              </a:ext>
            </a:extLst>
          </p:cNvPr>
          <p:cNvSpPr/>
          <p:nvPr/>
        </p:nvSpPr>
        <p:spPr>
          <a:xfrm>
            <a:off x="9013467" y="1702592"/>
            <a:ext cx="15808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Количество</a:t>
            </a:r>
          </a:p>
          <a:p>
            <a:pPr algn="ctr"/>
            <a:r>
              <a:rPr lang="ru-RU" altLang="ru-RU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клиентов</a:t>
            </a:r>
            <a:endParaRPr lang="en-US" altLang="ru-RU" b="1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74" name="Прямоугольник 73">
            <a:extLst>
              <a:ext uri="{FF2B5EF4-FFF2-40B4-BE49-F238E27FC236}">
                <a16:creationId xmlns:a16="http://schemas.microsoft.com/office/drawing/2014/main" id="{63FD0A46-09BC-49FF-AEA4-FF56616A3D8C}"/>
              </a:ext>
            </a:extLst>
          </p:cNvPr>
          <p:cNvSpPr/>
          <p:nvPr/>
        </p:nvSpPr>
        <p:spPr>
          <a:xfrm>
            <a:off x="9676700" y="2510025"/>
            <a:ext cx="3177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4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E3166665-A7D5-46BF-8191-98056874906E}"/>
              </a:ext>
            </a:extLst>
          </p:cNvPr>
          <p:cNvSpPr/>
          <p:nvPr/>
        </p:nvSpPr>
        <p:spPr>
          <a:xfrm>
            <a:off x="9626335" y="2970030"/>
            <a:ext cx="3930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12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76" name="Прямоугольник 75">
            <a:extLst>
              <a:ext uri="{FF2B5EF4-FFF2-40B4-BE49-F238E27FC236}">
                <a16:creationId xmlns:a16="http://schemas.microsoft.com/office/drawing/2014/main" id="{9CE60094-AF87-4C86-8513-4882C5B1DB5C}"/>
              </a:ext>
            </a:extLst>
          </p:cNvPr>
          <p:cNvSpPr/>
          <p:nvPr/>
        </p:nvSpPr>
        <p:spPr>
          <a:xfrm>
            <a:off x="9607098" y="3416147"/>
            <a:ext cx="43152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25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0AC71680-9F24-4F70-B915-0910C638FAC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2706">
            <a:off x="9536960" y="2690736"/>
            <a:ext cx="3032501" cy="3032501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3632785-8218-46A4-988F-F85669C73534}"/>
              </a:ext>
            </a:extLst>
          </p:cNvPr>
          <p:cNvSpPr/>
          <p:nvPr/>
        </p:nvSpPr>
        <p:spPr>
          <a:xfrm>
            <a:off x="3052646" y="4401922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01265A"/>
                </a:solidFill>
                <a:latin typeface="Inter" panose="02000503000000020004" pitchFamily="2" charset="0"/>
                <a:ea typeface="Inter" panose="02000503000000020004" pitchFamily="2" charset="0"/>
              </a:rPr>
              <a:t>ЧТО ПОКАЗЫВАЮТ ЭТИ ЦИФРЫ?</a:t>
            </a:r>
            <a:endParaRPr lang="ru-RU" sz="24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F6C74B7-F038-40BF-82E3-A7370B8384C4}"/>
              </a:ext>
            </a:extLst>
          </p:cNvPr>
          <p:cNvSpPr/>
          <p:nvPr/>
        </p:nvSpPr>
        <p:spPr>
          <a:xfrm>
            <a:off x="1458937" y="5168413"/>
            <a:ext cx="41761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Inter" panose="02000503000000020004" pitchFamily="2" charset="0"/>
                <a:ea typeface="Inter" panose="02000503000000020004" pitchFamily="2" charset="0"/>
              </a:rPr>
              <a:t>2026-2027</a:t>
            </a:r>
            <a:endParaRPr lang="ru-RU" dirty="0">
              <a:latin typeface="Inter" panose="02000503000000020004" pitchFamily="2" charset="0"/>
              <a:ea typeface="Inter" panose="02000503000000020004" pitchFamily="2" charset="0"/>
            </a:endParaRPr>
          </a:p>
          <a:p>
            <a:r>
              <a:rPr lang="ru-RU" sz="2000" dirty="0">
                <a:latin typeface="Inter" panose="02000503000000020004" pitchFamily="2" charset="0"/>
                <a:ea typeface="Inter" panose="02000503000000020004" pitchFamily="2" charset="0"/>
              </a:rPr>
              <a:t>Инвестиционный этап (убытки)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70522505-D142-4996-A2FB-807A11333288}"/>
              </a:ext>
            </a:extLst>
          </p:cNvPr>
          <p:cNvSpPr/>
          <p:nvPr/>
        </p:nvSpPr>
        <p:spPr>
          <a:xfrm>
            <a:off x="6441746" y="5168413"/>
            <a:ext cx="45597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Inter" panose="02000503000000020004" pitchFamily="2" charset="0"/>
                <a:ea typeface="Inter" panose="02000503000000020004" pitchFamily="2" charset="0"/>
              </a:rPr>
              <a:t>2028</a:t>
            </a:r>
          </a:p>
          <a:p>
            <a:r>
              <a:rPr lang="ru-RU" sz="2000" b="1" dirty="0">
                <a:latin typeface="Inter" panose="02000503000000020004" pitchFamily="2" charset="0"/>
                <a:ea typeface="Inter" panose="02000503000000020004" pitchFamily="2" charset="0"/>
              </a:rPr>
              <a:t>Выход на прибыль (1,38 млн руб.)</a:t>
            </a:r>
          </a:p>
        </p:txBody>
      </p:sp>
    </p:spTree>
    <p:extLst>
      <p:ext uri="{BB962C8B-B14F-4D97-AF65-F5344CB8AC3E}">
        <p14:creationId xmlns:p14="http://schemas.microsoft.com/office/powerpoint/2010/main" val="22321316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281BFDC-3A48-4BAA-9295-326770075D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39" y="0"/>
            <a:ext cx="12185522" cy="6858000"/>
          </a:xfrm>
          <a:prstGeom prst="rect">
            <a:avLst/>
          </a:prstGeom>
        </p:spPr>
      </p:pic>
      <p:pic>
        <p:nvPicPr>
          <p:cNvPr id="67" name="Рисунок 66">
            <a:extLst>
              <a:ext uri="{FF2B5EF4-FFF2-40B4-BE49-F238E27FC236}">
                <a16:creationId xmlns:a16="http://schemas.microsoft.com/office/drawing/2014/main" id="{03664C0C-EBD1-447F-8945-E0C1AE28E4D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123000"/>
                    </a14:imgEffect>
                    <a14:imgEffect>
                      <a14:brightnessContrast bright="-10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14" t="28234" r="8236" b="33170"/>
          <a:stretch/>
        </p:blipFill>
        <p:spPr>
          <a:xfrm flipH="1">
            <a:off x="1010189" y="1796286"/>
            <a:ext cx="10168382" cy="2638554"/>
          </a:xfrm>
          <a:custGeom>
            <a:avLst/>
            <a:gdLst>
              <a:gd name="connsiteX0" fmla="*/ 9739753 w 10180914"/>
              <a:gd name="connsiteY0" fmla="*/ 0 h 2646911"/>
              <a:gd name="connsiteX1" fmla="*/ 441161 w 10180914"/>
              <a:gd name="connsiteY1" fmla="*/ 0 h 2646911"/>
              <a:gd name="connsiteX2" fmla="*/ 0 w 10180914"/>
              <a:gd name="connsiteY2" fmla="*/ 441161 h 2646911"/>
              <a:gd name="connsiteX3" fmla="*/ 0 w 10180914"/>
              <a:gd name="connsiteY3" fmla="*/ 2205750 h 2646911"/>
              <a:gd name="connsiteX4" fmla="*/ 441161 w 10180914"/>
              <a:gd name="connsiteY4" fmla="*/ 2646911 h 2646911"/>
              <a:gd name="connsiteX5" fmla="*/ 9739753 w 10180914"/>
              <a:gd name="connsiteY5" fmla="*/ 2646911 h 2646911"/>
              <a:gd name="connsiteX6" fmla="*/ 10180914 w 10180914"/>
              <a:gd name="connsiteY6" fmla="*/ 2205750 h 2646911"/>
              <a:gd name="connsiteX7" fmla="*/ 10180914 w 10180914"/>
              <a:gd name="connsiteY7" fmla="*/ 441161 h 2646911"/>
              <a:gd name="connsiteX8" fmla="*/ 9739753 w 10180914"/>
              <a:gd name="connsiteY8" fmla="*/ 0 h 2646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180914" h="2646911">
                <a:moveTo>
                  <a:pt x="9739753" y="0"/>
                </a:moveTo>
                <a:lnTo>
                  <a:pt x="441161" y="0"/>
                </a:lnTo>
                <a:cubicBezTo>
                  <a:pt x="197515" y="0"/>
                  <a:pt x="0" y="197515"/>
                  <a:pt x="0" y="441161"/>
                </a:cubicBezTo>
                <a:lnTo>
                  <a:pt x="0" y="2205750"/>
                </a:lnTo>
                <a:cubicBezTo>
                  <a:pt x="0" y="2449396"/>
                  <a:pt x="197515" y="2646911"/>
                  <a:pt x="441161" y="2646911"/>
                </a:cubicBezTo>
                <a:lnTo>
                  <a:pt x="9739753" y="2646911"/>
                </a:lnTo>
                <a:cubicBezTo>
                  <a:pt x="9983399" y="2646911"/>
                  <a:pt x="10180914" y="2449396"/>
                  <a:pt x="10180914" y="2205750"/>
                </a:cubicBezTo>
                <a:lnTo>
                  <a:pt x="10180914" y="441161"/>
                </a:lnTo>
                <a:cubicBezTo>
                  <a:pt x="10180914" y="197515"/>
                  <a:pt x="9983399" y="0"/>
                  <a:pt x="9739753" y="0"/>
                </a:cubicBezTo>
                <a:close/>
              </a:path>
            </a:pathLst>
          </a:cu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F01D6A8-A436-459C-BDF0-1DB8E3E88D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269980" y="6208087"/>
            <a:ext cx="255696" cy="298312"/>
          </a:xfrm>
          <a:prstGeom prst="rect">
            <a:avLst/>
          </a:prstGeom>
        </p:spPr>
      </p:pic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A9F6BC2B-F3FA-4785-8ED2-6A0246DD532F}"/>
              </a:ext>
            </a:extLst>
          </p:cNvPr>
          <p:cNvSpPr/>
          <p:nvPr/>
        </p:nvSpPr>
        <p:spPr>
          <a:xfrm>
            <a:off x="1007159" y="1796286"/>
            <a:ext cx="10171413" cy="2638554"/>
          </a:xfrm>
          <a:prstGeom prst="roundRect">
            <a:avLst/>
          </a:prstGeom>
          <a:solidFill>
            <a:srgbClr val="01265A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7E3BBBBA-A821-43FB-9C04-EBC4C5E37036}"/>
              </a:ext>
            </a:extLst>
          </p:cNvPr>
          <p:cNvSpPr/>
          <p:nvPr/>
        </p:nvSpPr>
        <p:spPr>
          <a:xfrm>
            <a:off x="10178701" y="6218743"/>
            <a:ext cx="1341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>
                <a:solidFill>
                  <a:srgbClr val="01265A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  <a:t>Страница 22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7002205-5BF5-412F-97E8-5DA0F64E5FEC}"/>
              </a:ext>
            </a:extLst>
          </p:cNvPr>
          <p:cNvSpPr/>
          <p:nvPr/>
        </p:nvSpPr>
        <p:spPr>
          <a:xfrm>
            <a:off x="1013429" y="2362444"/>
            <a:ext cx="10165144" cy="436842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627DAC0-8DE9-48FE-BAD1-7EE8E50952B6}"/>
              </a:ext>
            </a:extLst>
          </p:cNvPr>
          <p:cNvSpPr/>
          <p:nvPr/>
        </p:nvSpPr>
        <p:spPr>
          <a:xfrm>
            <a:off x="2231673" y="1896069"/>
            <a:ext cx="1553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Показатель</a:t>
            </a:r>
            <a:endParaRPr lang="en-US" altLang="ru-RU" b="1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84714F01-B188-4D4E-8861-83B6FC7BA2EE}"/>
              </a:ext>
            </a:extLst>
          </p:cNvPr>
          <p:cNvSpPr/>
          <p:nvPr/>
        </p:nvSpPr>
        <p:spPr>
          <a:xfrm>
            <a:off x="5143295" y="1896069"/>
            <a:ext cx="23775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На одного клиента</a:t>
            </a:r>
            <a:endParaRPr lang="en-US" altLang="ru-RU" b="1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2248B0E2-A12B-4DA6-9547-0ABF2064095C}"/>
              </a:ext>
            </a:extLst>
          </p:cNvPr>
          <p:cNvSpPr/>
          <p:nvPr/>
        </p:nvSpPr>
        <p:spPr>
          <a:xfrm>
            <a:off x="8370374" y="1896069"/>
            <a:ext cx="22188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Связь с моделью</a:t>
            </a:r>
            <a:endParaRPr lang="en-US" altLang="ru-RU" b="1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7F65DED6-BAD9-4255-88D6-33FDA175BCF2}"/>
              </a:ext>
            </a:extLst>
          </p:cNvPr>
          <p:cNvSpPr/>
          <p:nvPr/>
        </p:nvSpPr>
        <p:spPr>
          <a:xfrm>
            <a:off x="1321220" y="2411236"/>
            <a:ext cx="20265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Средний чек (год)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9CF19AD6-68EE-42C4-A64B-6E60B87CBE33}"/>
              </a:ext>
            </a:extLst>
          </p:cNvPr>
          <p:cNvSpPr/>
          <p:nvPr/>
        </p:nvSpPr>
        <p:spPr>
          <a:xfrm>
            <a:off x="1013427" y="2799767"/>
            <a:ext cx="10165144" cy="455314"/>
          </a:xfrm>
          <a:prstGeom prst="rect">
            <a:avLst/>
          </a:prstGeom>
          <a:solidFill>
            <a:schemeClr val="tx1">
              <a:lumMod val="95000"/>
              <a:lumOff val="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D9167436-26F3-4CA1-8B94-0A50F47C0519}"/>
              </a:ext>
            </a:extLst>
          </p:cNvPr>
          <p:cNvSpPr/>
          <p:nvPr/>
        </p:nvSpPr>
        <p:spPr>
          <a:xfrm>
            <a:off x="1007161" y="3256022"/>
            <a:ext cx="10177677" cy="436842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5C34A99A-0A95-4D39-82DE-6D95923FA2B1}"/>
              </a:ext>
            </a:extLst>
          </p:cNvPr>
          <p:cNvSpPr/>
          <p:nvPr/>
        </p:nvSpPr>
        <p:spPr>
          <a:xfrm>
            <a:off x="1321220" y="2854481"/>
            <a:ext cx="32784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САС (стоимость привлечения)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4240045A-20CA-43A7-A46A-9ECE8A816509}"/>
              </a:ext>
            </a:extLst>
          </p:cNvPr>
          <p:cNvSpPr/>
          <p:nvPr/>
        </p:nvSpPr>
        <p:spPr>
          <a:xfrm>
            <a:off x="1321220" y="3306255"/>
            <a:ext cx="311816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LTV (</a:t>
            </a:r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пожизненная ценность)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2C3D53FC-E7C2-4F35-8DD1-FF6EB3945A44}"/>
              </a:ext>
            </a:extLst>
          </p:cNvPr>
          <p:cNvSpPr/>
          <p:nvPr/>
        </p:nvSpPr>
        <p:spPr>
          <a:xfrm>
            <a:off x="5618757" y="2399044"/>
            <a:ext cx="14895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350 000 руб.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BC7A409B-B321-4457-B417-D1DFB4F38386}"/>
              </a:ext>
            </a:extLst>
          </p:cNvPr>
          <p:cNvSpPr/>
          <p:nvPr/>
        </p:nvSpPr>
        <p:spPr>
          <a:xfrm>
            <a:off x="5673007" y="2859049"/>
            <a:ext cx="134844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75 000 руб.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189426C8-C9D8-4EA6-A9CF-C11ED9C970AB}"/>
              </a:ext>
            </a:extLst>
          </p:cNvPr>
          <p:cNvSpPr/>
          <p:nvPr/>
        </p:nvSpPr>
        <p:spPr>
          <a:xfrm>
            <a:off x="5607282" y="3305166"/>
            <a:ext cx="14798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262 500 руб.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9766A3A5-0133-49D4-AD28-0DA1CCD540E3}"/>
              </a:ext>
            </a:extLst>
          </p:cNvPr>
          <p:cNvSpPr/>
          <p:nvPr/>
        </p:nvSpPr>
        <p:spPr>
          <a:xfrm>
            <a:off x="8871312" y="2403053"/>
            <a:ext cx="121700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Таблица 6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1FEAF30F-00CC-4B72-8B89-0030FDA4FEE2}"/>
              </a:ext>
            </a:extLst>
          </p:cNvPr>
          <p:cNvSpPr/>
          <p:nvPr/>
        </p:nvSpPr>
        <p:spPr>
          <a:xfrm>
            <a:off x="8886541" y="2863058"/>
            <a:ext cx="120577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Таблица 7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46" name="Полилиния: фигура 45">
            <a:extLst>
              <a:ext uri="{FF2B5EF4-FFF2-40B4-BE49-F238E27FC236}">
                <a16:creationId xmlns:a16="http://schemas.microsoft.com/office/drawing/2014/main" id="{023EBB69-8BFC-4423-B796-F2F283C4705F}"/>
              </a:ext>
            </a:extLst>
          </p:cNvPr>
          <p:cNvSpPr/>
          <p:nvPr/>
        </p:nvSpPr>
        <p:spPr>
          <a:xfrm>
            <a:off x="1010189" y="3686576"/>
            <a:ext cx="10168382" cy="455314"/>
          </a:xfrm>
          <a:custGeom>
            <a:avLst/>
            <a:gdLst>
              <a:gd name="connsiteX0" fmla="*/ 0 w 10168382"/>
              <a:gd name="connsiteY0" fmla="*/ 0 h 455314"/>
              <a:gd name="connsiteX1" fmla="*/ 10168382 w 10168382"/>
              <a:gd name="connsiteY1" fmla="*/ 0 h 455314"/>
              <a:gd name="connsiteX2" fmla="*/ 10168382 w 10168382"/>
              <a:gd name="connsiteY2" fmla="*/ 308496 h 455314"/>
              <a:gd name="connsiteX3" fmla="*/ 10159447 w 10168382"/>
              <a:gd name="connsiteY3" fmla="*/ 397125 h 455314"/>
              <a:gd name="connsiteX4" fmla="*/ 10141384 w 10168382"/>
              <a:gd name="connsiteY4" fmla="*/ 455314 h 455314"/>
              <a:gd name="connsiteX5" fmla="*/ 23967 w 10168382"/>
              <a:gd name="connsiteY5" fmla="*/ 455314 h 455314"/>
              <a:gd name="connsiteX6" fmla="*/ 5904 w 10168382"/>
              <a:gd name="connsiteY6" fmla="*/ 397125 h 455314"/>
              <a:gd name="connsiteX7" fmla="*/ 0 w 10168382"/>
              <a:gd name="connsiteY7" fmla="*/ 338563 h 455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68382" h="455314">
                <a:moveTo>
                  <a:pt x="0" y="0"/>
                </a:moveTo>
                <a:lnTo>
                  <a:pt x="10168382" y="0"/>
                </a:lnTo>
                <a:lnTo>
                  <a:pt x="10168382" y="308496"/>
                </a:lnTo>
                <a:cubicBezTo>
                  <a:pt x="10168382" y="338856"/>
                  <a:pt x="10165306" y="368497"/>
                  <a:pt x="10159447" y="397125"/>
                </a:cubicBezTo>
                <a:lnTo>
                  <a:pt x="10141384" y="455314"/>
                </a:lnTo>
                <a:lnTo>
                  <a:pt x="23967" y="455314"/>
                </a:lnTo>
                <a:lnTo>
                  <a:pt x="5904" y="397125"/>
                </a:lnTo>
                <a:lnTo>
                  <a:pt x="0" y="338563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BAE794A3-F4A4-46D8-82B6-9298DD7A837A}"/>
              </a:ext>
            </a:extLst>
          </p:cNvPr>
          <p:cNvSpPr/>
          <p:nvPr/>
        </p:nvSpPr>
        <p:spPr>
          <a:xfrm>
            <a:off x="8137940" y="3309175"/>
            <a:ext cx="270298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LTV = 375 000</a:t>
            </a:r>
            <a:r>
              <a:rPr lang="ru-RU" alt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×</a:t>
            </a:r>
            <a:r>
              <a:rPr lang="en-US" alt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0,35</a:t>
            </a:r>
            <a:r>
              <a:rPr lang="ru-RU" alt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×</a:t>
            </a:r>
            <a:r>
              <a:rPr lang="en-US" alt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2</a:t>
            </a:r>
          </a:p>
        </p:txBody>
      </p: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83F8CE2E-87A6-4979-9470-C34ACEE1EEC9}"/>
              </a:ext>
            </a:extLst>
          </p:cNvPr>
          <p:cNvCxnSpPr>
            <a:cxnSpLocks/>
          </p:cNvCxnSpPr>
          <p:nvPr/>
        </p:nvCxnSpPr>
        <p:spPr>
          <a:xfrm>
            <a:off x="7783836" y="1952978"/>
            <a:ext cx="0" cy="233454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>
            <a:extLst>
              <a:ext uri="{FF2B5EF4-FFF2-40B4-BE49-F238E27FC236}">
                <a16:creationId xmlns:a16="http://schemas.microsoft.com/office/drawing/2014/main" id="{BD73A4F1-3FA2-4974-9773-1B7F1101FB67}"/>
              </a:ext>
            </a:extLst>
          </p:cNvPr>
          <p:cNvCxnSpPr>
            <a:cxnSpLocks/>
          </p:cNvCxnSpPr>
          <p:nvPr/>
        </p:nvCxnSpPr>
        <p:spPr>
          <a:xfrm>
            <a:off x="4823907" y="1963552"/>
            <a:ext cx="0" cy="232396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Заголовок 1">
            <a:extLst>
              <a:ext uri="{FF2B5EF4-FFF2-40B4-BE49-F238E27FC236}">
                <a16:creationId xmlns:a16="http://schemas.microsoft.com/office/drawing/2014/main" id="{BDF20717-FE8E-42DD-A4AF-5A40FAFB296D}"/>
              </a:ext>
            </a:extLst>
          </p:cNvPr>
          <p:cNvSpPr txBox="1">
            <a:spLocks/>
          </p:cNvSpPr>
          <p:nvPr/>
        </p:nvSpPr>
        <p:spPr>
          <a:xfrm>
            <a:off x="789302" y="895929"/>
            <a:ext cx="10613390" cy="81857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100" b="1" dirty="0">
                <a:solidFill>
                  <a:srgbClr val="01265A"/>
                </a:solidFill>
                <a:latin typeface="Bounded" pitchFamily="2" charset="-52"/>
              </a:rPr>
              <a:t>ЮНИТ-ЭКОНОМИКА</a:t>
            </a:r>
            <a:br>
              <a:rPr lang="ru-RU" sz="4100" b="1" dirty="0">
                <a:solidFill>
                  <a:srgbClr val="01265A"/>
                </a:solidFill>
                <a:latin typeface="Bounded" pitchFamily="2" charset="-52"/>
              </a:rPr>
            </a:br>
            <a:r>
              <a:rPr lang="ru-RU" sz="4100" b="1" dirty="0">
                <a:solidFill>
                  <a:srgbClr val="01265A"/>
                </a:solidFill>
                <a:latin typeface="Bounded" pitchFamily="2" charset="-52"/>
              </a:rPr>
              <a:t>(НА ОДНОГО КЛИЕНТА)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88D45B8A-1F4D-47FA-BF82-DE2E7850110B}"/>
              </a:ext>
            </a:extLst>
          </p:cNvPr>
          <p:cNvSpPr/>
          <p:nvPr/>
        </p:nvSpPr>
        <p:spPr>
          <a:xfrm>
            <a:off x="1321219" y="3750579"/>
            <a:ext cx="12250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LTV / </a:t>
            </a:r>
            <a:r>
              <a:rPr lang="ru-RU" sz="1600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САС</a:t>
            </a:r>
            <a:endParaRPr lang="en-US" altLang="ru-RU" sz="1600" b="1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A29B61AD-1E1D-4B22-97A5-1F592E715372}"/>
              </a:ext>
            </a:extLst>
          </p:cNvPr>
          <p:cNvSpPr/>
          <p:nvPr/>
        </p:nvSpPr>
        <p:spPr>
          <a:xfrm>
            <a:off x="6074639" y="3752325"/>
            <a:ext cx="5148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3,5</a:t>
            </a:r>
            <a:endParaRPr lang="en-US" altLang="ru-RU" sz="1600" b="1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50" name="Прямоугольник: скругленные углы 49">
            <a:extLst>
              <a:ext uri="{FF2B5EF4-FFF2-40B4-BE49-F238E27FC236}">
                <a16:creationId xmlns:a16="http://schemas.microsoft.com/office/drawing/2014/main" id="{1C1DFB80-4664-48AD-B3DC-46E5FBD633D2}"/>
              </a:ext>
            </a:extLst>
          </p:cNvPr>
          <p:cNvSpPr/>
          <p:nvPr/>
        </p:nvSpPr>
        <p:spPr>
          <a:xfrm>
            <a:off x="6202029" y="5098598"/>
            <a:ext cx="4982809" cy="1083542"/>
          </a:xfrm>
          <a:prstGeom prst="roundRect">
            <a:avLst/>
          </a:prstGeom>
          <a:solidFill>
            <a:schemeClr val="bg1">
              <a:alpha val="5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728CBFD9-C4D9-4387-B836-D8029095AF0B}"/>
              </a:ext>
            </a:extLst>
          </p:cNvPr>
          <p:cNvSpPr/>
          <p:nvPr/>
        </p:nvSpPr>
        <p:spPr>
          <a:xfrm>
            <a:off x="7842988" y="3759585"/>
            <a:ext cx="327365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Устойчивый бизнес (норма</a:t>
            </a:r>
            <a:r>
              <a:rPr lang="en-US" alt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&gt;</a:t>
            </a:r>
            <a:r>
              <a:rPr lang="ru-RU" alt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3)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11E9573A-5C15-495E-9A73-5B0C7FFA4DF2}"/>
              </a:ext>
            </a:extLst>
          </p:cNvPr>
          <p:cNvSpPr/>
          <p:nvPr/>
        </p:nvSpPr>
        <p:spPr>
          <a:xfrm>
            <a:off x="3052646" y="4540109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01265A"/>
                </a:solidFill>
                <a:latin typeface="Inter" panose="02000503000000020004" pitchFamily="2" charset="0"/>
                <a:ea typeface="Inter" panose="02000503000000020004" pitchFamily="2" charset="0"/>
              </a:rPr>
              <a:t>ЧТО ПОКАЗЫВАЮТ ЭТИ ЦИФРЫ?</a:t>
            </a:r>
            <a:endParaRPr lang="ru-RU" sz="2400" dirty="0"/>
          </a:p>
        </p:txBody>
      </p:sp>
      <p:sp>
        <p:nvSpPr>
          <p:cNvPr id="47" name="Прямоугольник: скругленные углы 46">
            <a:extLst>
              <a:ext uri="{FF2B5EF4-FFF2-40B4-BE49-F238E27FC236}">
                <a16:creationId xmlns:a16="http://schemas.microsoft.com/office/drawing/2014/main" id="{1B6823B5-70B8-4B79-869A-4B644A8B78D6}"/>
              </a:ext>
            </a:extLst>
          </p:cNvPr>
          <p:cNvSpPr/>
          <p:nvPr/>
        </p:nvSpPr>
        <p:spPr>
          <a:xfrm>
            <a:off x="1017045" y="5104649"/>
            <a:ext cx="4982809" cy="1083542"/>
          </a:xfrm>
          <a:prstGeom prst="roundRect">
            <a:avLst/>
          </a:prstGeom>
          <a:solidFill>
            <a:schemeClr val="bg1">
              <a:alpha val="5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A937243C-309F-4D1C-A220-9CC7E82603FD}"/>
              </a:ext>
            </a:extLst>
          </p:cNvPr>
          <p:cNvSpPr/>
          <p:nvPr/>
        </p:nvSpPr>
        <p:spPr>
          <a:xfrm>
            <a:off x="1499687" y="5198641"/>
            <a:ext cx="401752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Inter" panose="02000503000000020004" pitchFamily="2" charset="0"/>
                <a:ea typeface="Inter" panose="02000503000000020004" pitchFamily="2" charset="0"/>
                <a:cs typeface="Times New Roman" panose="02020603050405020304" pitchFamily="18" charset="0"/>
              </a:rPr>
              <a:t>3,5 рубля прибыли</a:t>
            </a:r>
          </a:p>
          <a:p>
            <a:r>
              <a:rPr lang="ru-RU" sz="1600" dirty="0">
                <a:latin typeface="Inter" panose="02000503000000020004" pitchFamily="2" charset="0"/>
                <a:ea typeface="Inter" panose="02000503000000020004" pitchFamily="2" charset="0"/>
                <a:cs typeface="Times New Roman" panose="02020603050405020304" pitchFamily="18" charset="0"/>
              </a:rPr>
              <a:t>приносит каждый рубль, вложенный в привлечение</a:t>
            </a:r>
            <a:endParaRPr lang="ru-RU" sz="1600" dirty="0"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57C4CB26-CFD0-40A4-801C-508DDB93BCD8}"/>
              </a:ext>
            </a:extLst>
          </p:cNvPr>
          <p:cNvSpPr/>
          <p:nvPr/>
        </p:nvSpPr>
        <p:spPr>
          <a:xfrm>
            <a:off x="6684671" y="5192590"/>
            <a:ext cx="401752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Inter" panose="02000503000000020004" pitchFamily="2" charset="0"/>
                <a:ea typeface="Inter" panose="02000503000000020004" pitchFamily="2" charset="0"/>
                <a:cs typeface="Times New Roman" panose="02020603050405020304" pitchFamily="18" charset="0"/>
              </a:rPr>
              <a:t>2</a:t>
            </a:r>
            <a:r>
              <a:rPr lang="ru-RU" sz="2000" b="1" dirty="0">
                <a:latin typeface="Inter" panose="02000503000000020004" pitchFamily="2" charset="0"/>
                <a:ea typeface="Inter" panose="02000503000000020004" pitchFamily="2" charset="0"/>
                <a:cs typeface="Times New Roman" panose="02020603050405020304" pitchFamily="18" charset="0"/>
              </a:rPr>
              <a:t>,5 месяца</a:t>
            </a:r>
          </a:p>
          <a:p>
            <a:r>
              <a:rPr lang="ru-RU" sz="1600" dirty="0">
                <a:latin typeface="Inter" panose="02000503000000020004" pitchFamily="2" charset="0"/>
                <a:ea typeface="Inter" panose="02000503000000020004" pitchFamily="2" charset="0"/>
                <a:cs typeface="Times New Roman" panose="02020603050405020304" pitchFamily="18" charset="0"/>
              </a:rPr>
              <a:t>клиент окупает CAC</a:t>
            </a:r>
            <a:endParaRPr lang="en-US" sz="1600" dirty="0">
              <a:latin typeface="Inter" panose="02000503000000020004" pitchFamily="2" charset="0"/>
              <a:ea typeface="Inter" panose="02000503000000020004" pitchFamily="2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Inter" panose="02000503000000020004" pitchFamily="2" charset="0"/>
                <a:ea typeface="Inter" panose="02000503000000020004" pitchFamily="2" charset="0"/>
                <a:cs typeface="Times New Roman" panose="02020603050405020304" pitchFamily="18" charset="0"/>
              </a:rPr>
              <a:t>(350 000 / 75 000 × 12 месяцев)</a:t>
            </a:r>
            <a:endParaRPr lang="ru-RU" sz="1600" dirty="0"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D24F6015-9F1C-44A6-81D0-0B98C2324D4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2706">
            <a:off x="6994953" y="7903765"/>
            <a:ext cx="3032501" cy="3032501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8923A8C2-C88C-404B-AAD1-68B04F5105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86249" y="1001697"/>
            <a:ext cx="3595177" cy="3595177"/>
          </a:xfrm>
          <a:prstGeom prst="rect">
            <a:avLst/>
          </a:prstGeom>
        </p:spPr>
      </p:pic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68AAA329-6A10-400D-B5D9-BA773DE3446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123000"/>
                    </a14:imgEffect>
                    <a14:imgEffect>
                      <a14:brightnessContrast bright="-10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591" t="14560" r="13073" b="21121"/>
          <a:stretch/>
        </p:blipFill>
        <p:spPr>
          <a:xfrm flipH="1">
            <a:off x="-936828" y="-9086438"/>
            <a:ext cx="13966036" cy="785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1347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0912BC55-273B-4E69-AE8F-1F4C8FACA0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23000"/>
                    </a14:imgEffect>
                    <a14:imgEffect>
                      <a14:brightnessContrast bright="-10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591" t="14560" r="13073" b="21121"/>
          <a:stretch/>
        </p:blipFill>
        <p:spPr>
          <a:xfrm flipH="1">
            <a:off x="7652063" y="-4247571"/>
            <a:ext cx="5377143" cy="302544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281BFDC-3A48-4BAA-9295-326770075D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39" y="0"/>
            <a:ext cx="12185522" cy="6858000"/>
          </a:xfrm>
          <a:prstGeom prst="rect">
            <a:avLst/>
          </a:prstGeom>
        </p:spPr>
      </p:pic>
      <p:pic>
        <p:nvPicPr>
          <p:cNvPr id="70" name="Рисунок 69">
            <a:extLst>
              <a:ext uri="{FF2B5EF4-FFF2-40B4-BE49-F238E27FC236}">
                <a16:creationId xmlns:a16="http://schemas.microsoft.com/office/drawing/2014/main" id="{56AC010C-C0BE-46AB-ABC1-69F9B4E626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23000"/>
                    </a14:imgEffect>
                    <a14:imgEffect>
                      <a14:brightnessContrast bright="-10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697" t="27342" r="6423" b="16624"/>
          <a:stretch/>
        </p:blipFill>
        <p:spPr>
          <a:xfrm flipH="1">
            <a:off x="789300" y="1722309"/>
            <a:ext cx="6321803" cy="3842794"/>
          </a:xfrm>
          <a:custGeom>
            <a:avLst/>
            <a:gdLst>
              <a:gd name="connsiteX0" fmla="*/ 5681325 w 6321803"/>
              <a:gd name="connsiteY0" fmla="*/ 0 h 3842794"/>
              <a:gd name="connsiteX1" fmla="*/ 640478 w 6321803"/>
              <a:gd name="connsiteY1" fmla="*/ 0 h 3842794"/>
              <a:gd name="connsiteX2" fmla="*/ 0 w 6321803"/>
              <a:gd name="connsiteY2" fmla="*/ 640478 h 3842794"/>
              <a:gd name="connsiteX3" fmla="*/ 0 w 6321803"/>
              <a:gd name="connsiteY3" fmla="*/ 3202316 h 3842794"/>
              <a:gd name="connsiteX4" fmla="*/ 640478 w 6321803"/>
              <a:gd name="connsiteY4" fmla="*/ 3842794 h 3842794"/>
              <a:gd name="connsiteX5" fmla="*/ 5681325 w 6321803"/>
              <a:gd name="connsiteY5" fmla="*/ 3842794 h 3842794"/>
              <a:gd name="connsiteX6" fmla="*/ 6321803 w 6321803"/>
              <a:gd name="connsiteY6" fmla="*/ 3202316 h 3842794"/>
              <a:gd name="connsiteX7" fmla="*/ 6321803 w 6321803"/>
              <a:gd name="connsiteY7" fmla="*/ 640478 h 3842794"/>
              <a:gd name="connsiteX8" fmla="*/ 5681325 w 6321803"/>
              <a:gd name="connsiteY8" fmla="*/ 0 h 3842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21803" h="3842794">
                <a:moveTo>
                  <a:pt x="5681325" y="0"/>
                </a:moveTo>
                <a:lnTo>
                  <a:pt x="640478" y="0"/>
                </a:lnTo>
                <a:cubicBezTo>
                  <a:pt x="286752" y="0"/>
                  <a:pt x="0" y="286752"/>
                  <a:pt x="0" y="640478"/>
                </a:cubicBezTo>
                <a:lnTo>
                  <a:pt x="0" y="3202316"/>
                </a:lnTo>
                <a:cubicBezTo>
                  <a:pt x="0" y="3556042"/>
                  <a:pt x="286752" y="3842794"/>
                  <a:pt x="640478" y="3842794"/>
                </a:cubicBezTo>
                <a:lnTo>
                  <a:pt x="5681325" y="3842794"/>
                </a:lnTo>
                <a:cubicBezTo>
                  <a:pt x="6035051" y="3842794"/>
                  <a:pt x="6321803" y="3556042"/>
                  <a:pt x="6321803" y="3202316"/>
                </a:cubicBezTo>
                <a:lnTo>
                  <a:pt x="6321803" y="640478"/>
                </a:lnTo>
                <a:cubicBezTo>
                  <a:pt x="6321803" y="286752"/>
                  <a:pt x="6035051" y="0"/>
                  <a:pt x="5681325" y="0"/>
                </a:cubicBezTo>
                <a:close/>
              </a:path>
            </a:pathLst>
          </a:custGeom>
        </p:spPr>
      </p:pic>
      <p:sp>
        <p:nvSpPr>
          <p:cNvPr id="30" name="Заголовок 1">
            <a:extLst>
              <a:ext uri="{FF2B5EF4-FFF2-40B4-BE49-F238E27FC236}">
                <a16:creationId xmlns:a16="http://schemas.microsoft.com/office/drawing/2014/main" id="{C2679A6C-4038-4EE7-B600-7B3EA5E69F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9302" y="895929"/>
            <a:ext cx="10613390" cy="818571"/>
          </a:xfrm>
        </p:spPr>
        <p:txBody>
          <a:bodyPr>
            <a:noAutofit/>
          </a:bodyPr>
          <a:lstStyle/>
          <a:p>
            <a:r>
              <a:rPr lang="ru-RU" sz="4100" b="1" dirty="0">
                <a:solidFill>
                  <a:srgbClr val="01265A"/>
                </a:solidFill>
                <a:latin typeface="Bounded" pitchFamily="2" charset="-52"/>
              </a:rPr>
              <a:t>ТОЧКА БЕЗУБЫТОЧНОСТИ</a:t>
            </a:r>
            <a:br>
              <a:rPr lang="ru-RU" sz="4100" b="1" dirty="0">
                <a:solidFill>
                  <a:srgbClr val="01265A"/>
                </a:solidFill>
                <a:latin typeface="Bounded" pitchFamily="2" charset="-52"/>
              </a:rPr>
            </a:br>
            <a:endParaRPr lang="ru-RU" sz="4100" b="1" dirty="0">
              <a:solidFill>
                <a:srgbClr val="01265A"/>
              </a:solidFill>
              <a:latin typeface="Bounded" pitchFamily="2" charset="-52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F01D6A8-A436-459C-BDF0-1DB8E3E88D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269980" y="6208087"/>
            <a:ext cx="255696" cy="298312"/>
          </a:xfrm>
          <a:prstGeom prst="rect">
            <a:avLst/>
          </a:prstGeom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7E3BBBBA-A821-43FB-9C04-EBC4C5E37036}"/>
              </a:ext>
            </a:extLst>
          </p:cNvPr>
          <p:cNvSpPr/>
          <p:nvPr/>
        </p:nvSpPr>
        <p:spPr>
          <a:xfrm>
            <a:off x="10178701" y="6218743"/>
            <a:ext cx="1341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>
                <a:solidFill>
                  <a:srgbClr val="01265A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  <a:t>Страница 23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9F99E9DB-E3F8-40C6-BAFC-EE464F748EBB}"/>
              </a:ext>
            </a:extLst>
          </p:cNvPr>
          <p:cNvSpPr/>
          <p:nvPr/>
        </p:nvSpPr>
        <p:spPr>
          <a:xfrm>
            <a:off x="781978" y="1722309"/>
            <a:ext cx="6329123" cy="3842794"/>
          </a:xfrm>
          <a:prstGeom prst="roundRect">
            <a:avLst/>
          </a:prstGeom>
          <a:solidFill>
            <a:srgbClr val="01265A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7002205-5BF5-412F-97E8-5DA0F64E5FEC}"/>
              </a:ext>
            </a:extLst>
          </p:cNvPr>
          <p:cNvSpPr/>
          <p:nvPr/>
        </p:nvSpPr>
        <p:spPr>
          <a:xfrm>
            <a:off x="789304" y="2626841"/>
            <a:ext cx="6321802" cy="499938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627DAC0-8DE9-48FE-BAD1-7EE8E50952B6}"/>
              </a:ext>
            </a:extLst>
          </p:cNvPr>
          <p:cNvSpPr/>
          <p:nvPr/>
        </p:nvSpPr>
        <p:spPr>
          <a:xfrm>
            <a:off x="1658079" y="1981283"/>
            <a:ext cx="13083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Клиентов</a:t>
            </a:r>
            <a:endParaRPr lang="en-US" altLang="ru-RU" b="1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84714F01-B188-4D4E-8861-83B6FC7BA2EE}"/>
              </a:ext>
            </a:extLst>
          </p:cNvPr>
          <p:cNvSpPr/>
          <p:nvPr/>
        </p:nvSpPr>
        <p:spPr>
          <a:xfrm>
            <a:off x="4431709" y="1858526"/>
            <a:ext cx="21018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Чистая прибыль</a:t>
            </a:r>
          </a:p>
          <a:p>
            <a:pPr algn="ctr"/>
            <a:r>
              <a:rPr lang="ru-RU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(тыс. руб)</a:t>
            </a:r>
            <a:endParaRPr lang="en-US" altLang="ru-RU" b="1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51FF3C1B-BE61-4729-B6A0-55CEF33FAAA9}"/>
              </a:ext>
            </a:extLst>
          </p:cNvPr>
          <p:cNvCxnSpPr>
            <a:cxnSpLocks/>
          </p:cNvCxnSpPr>
          <p:nvPr/>
        </p:nvCxnSpPr>
        <p:spPr>
          <a:xfrm>
            <a:off x="3849389" y="1899166"/>
            <a:ext cx="0" cy="345759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7F65DED6-BAD9-4255-88D6-33FDA175BCF2}"/>
              </a:ext>
            </a:extLst>
          </p:cNvPr>
          <p:cNvSpPr/>
          <p:nvPr/>
        </p:nvSpPr>
        <p:spPr>
          <a:xfrm>
            <a:off x="2100534" y="2697630"/>
            <a:ext cx="39786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10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9CF19AD6-68EE-42C4-A64B-6E60B87CBE33}"/>
              </a:ext>
            </a:extLst>
          </p:cNvPr>
          <p:cNvSpPr/>
          <p:nvPr/>
        </p:nvSpPr>
        <p:spPr>
          <a:xfrm>
            <a:off x="789302" y="3127260"/>
            <a:ext cx="6321802" cy="499938"/>
          </a:xfrm>
          <a:prstGeom prst="rect">
            <a:avLst/>
          </a:prstGeom>
          <a:solidFill>
            <a:schemeClr val="tx1">
              <a:lumMod val="95000"/>
              <a:lumOff val="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4D4B82A2-CC43-4E9C-B48C-B5DC7CF05FAC}"/>
              </a:ext>
            </a:extLst>
          </p:cNvPr>
          <p:cNvSpPr/>
          <p:nvPr/>
        </p:nvSpPr>
        <p:spPr>
          <a:xfrm>
            <a:off x="789301" y="3627198"/>
            <a:ext cx="6329124" cy="499938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2BB1F07F-C9DD-4440-9816-AE2CD476FD24}"/>
              </a:ext>
            </a:extLst>
          </p:cNvPr>
          <p:cNvSpPr/>
          <p:nvPr/>
        </p:nvSpPr>
        <p:spPr>
          <a:xfrm>
            <a:off x="789301" y="4125993"/>
            <a:ext cx="6321802" cy="499938"/>
          </a:xfrm>
          <a:prstGeom prst="rect">
            <a:avLst/>
          </a:prstGeom>
          <a:solidFill>
            <a:schemeClr val="tx1">
              <a:lumMod val="95000"/>
              <a:lumOff val="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A39A614F-F57F-4050-9E51-DBAD036046E7}"/>
              </a:ext>
            </a:extLst>
          </p:cNvPr>
          <p:cNvSpPr/>
          <p:nvPr/>
        </p:nvSpPr>
        <p:spPr>
          <a:xfrm>
            <a:off x="789300" y="4627421"/>
            <a:ext cx="6329123" cy="499938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5C34A99A-0A95-4D39-82DE-6D95923FA2B1}"/>
              </a:ext>
            </a:extLst>
          </p:cNvPr>
          <p:cNvSpPr/>
          <p:nvPr/>
        </p:nvSpPr>
        <p:spPr>
          <a:xfrm>
            <a:off x="2100534" y="3195533"/>
            <a:ext cx="3930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12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4240045A-20CA-43A7-A46A-9ECE8A816509}"/>
              </a:ext>
            </a:extLst>
          </p:cNvPr>
          <p:cNvSpPr/>
          <p:nvPr/>
        </p:nvSpPr>
        <p:spPr>
          <a:xfrm>
            <a:off x="2092518" y="3706507"/>
            <a:ext cx="4122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14</a:t>
            </a:r>
            <a:endParaRPr lang="en-US" altLang="ru-RU" sz="1600" b="1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E4D5540E-8CD3-4B3B-BC44-09665A3F6FB8}"/>
              </a:ext>
            </a:extLst>
          </p:cNvPr>
          <p:cNvSpPr/>
          <p:nvPr/>
        </p:nvSpPr>
        <p:spPr>
          <a:xfrm>
            <a:off x="2114934" y="4215752"/>
            <a:ext cx="39466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16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C44D7697-35AD-4EC0-9BEA-B68B22E7DB8F}"/>
              </a:ext>
            </a:extLst>
          </p:cNvPr>
          <p:cNvSpPr/>
          <p:nvPr/>
        </p:nvSpPr>
        <p:spPr>
          <a:xfrm>
            <a:off x="2100534" y="4713954"/>
            <a:ext cx="4395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20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2C3D53FC-E7C2-4F35-8DD1-FF6EB3945A44}"/>
              </a:ext>
            </a:extLst>
          </p:cNvPr>
          <p:cNvSpPr/>
          <p:nvPr/>
        </p:nvSpPr>
        <p:spPr>
          <a:xfrm>
            <a:off x="5081726" y="2706902"/>
            <a:ext cx="8018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-1 050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BC7A409B-B321-4457-B417-D1DFB4F38386}"/>
              </a:ext>
            </a:extLst>
          </p:cNvPr>
          <p:cNvSpPr/>
          <p:nvPr/>
        </p:nvSpPr>
        <p:spPr>
          <a:xfrm>
            <a:off x="5152258" y="3200028"/>
            <a:ext cx="6607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-500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189426C8-C9D8-4EA6-A9CF-C11ED9C970AB}"/>
              </a:ext>
            </a:extLst>
          </p:cNvPr>
          <p:cNvSpPr/>
          <p:nvPr/>
        </p:nvSpPr>
        <p:spPr>
          <a:xfrm>
            <a:off x="4861859" y="3711113"/>
            <a:ext cx="11865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+50 </a:t>
            </a:r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(ВЕР)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5512E1B4-4CCB-403A-A5DB-B5466EBCEF25}"/>
              </a:ext>
            </a:extLst>
          </p:cNvPr>
          <p:cNvSpPr/>
          <p:nvPr/>
        </p:nvSpPr>
        <p:spPr>
          <a:xfrm>
            <a:off x="5112463" y="4204524"/>
            <a:ext cx="7072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+600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912C9AB0-E8B1-4F87-B717-4BCCFC2EE258}"/>
              </a:ext>
            </a:extLst>
          </p:cNvPr>
          <p:cNvSpPr/>
          <p:nvPr/>
        </p:nvSpPr>
        <p:spPr>
          <a:xfrm>
            <a:off x="5035240" y="4707550"/>
            <a:ext cx="84830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+1 300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91FC5DE-1B3B-49E3-8DFF-1A6E5580EC02}"/>
              </a:ext>
            </a:extLst>
          </p:cNvPr>
          <p:cNvSpPr/>
          <p:nvPr/>
        </p:nvSpPr>
        <p:spPr>
          <a:xfrm>
            <a:off x="7447948" y="1714500"/>
            <a:ext cx="3081293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50" b="1" dirty="0">
                <a:solidFill>
                  <a:srgbClr val="01265A"/>
                </a:solidFill>
                <a:latin typeface="Inter" panose="02000503000000020004" pitchFamily="2" charset="0"/>
                <a:ea typeface="Inter" panose="02000503000000020004" pitchFamily="2" charset="0"/>
              </a:rPr>
              <a:t>ЧТО ПОКАЗЫВАЮТ</a:t>
            </a:r>
          </a:p>
          <a:p>
            <a:r>
              <a:rPr lang="ru-RU" sz="2250" b="1" dirty="0">
                <a:solidFill>
                  <a:srgbClr val="01265A"/>
                </a:solidFill>
                <a:latin typeface="Inter" panose="02000503000000020004" pitchFamily="2" charset="0"/>
                <a:ea typeface="Inter" panose="02000503000000020004" pitchFamily="2" charset="0"/>
              </a:rPr>
              <a:t>ЭТИ ЦИФРЫ?</a:t>
            </a:r>
            <a:endParaRPr lang="en-US" altLang="ru-RU" sz="2250" b="1" dirty="0">
              <a:solidFill>
                <a:srgbClr val="01265A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48B1F00B-A814-4D3F-B8F1-5E522E0325CB}"/>
              </a:ext>
            </a:extLst>
          </p:cNvPr>
          <p:cNvSpPr/>
          <p:nvPr/>
        </p:nvSpPr>
        <p:spPr>
          <a:xfrm>
            <a:off x="7447949" y="2702254"/>
            <a:ext cx="3822032" cy="838789"/>
          </a:xfrm>
          <a:prstGeom prst="roundRect">
            <a:avLst>
              <a:gd name="adj" fmla="val 30466"/>
            </a:avLst>
          </a:prstGeom>
          <a:solidFill>
            <a:schemeClr val="bg1">
              <a:alpha val="5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778E777-B220-4616-B256-2329A81706FE}"/>
              </a:ext>
            </a:extLst>
          </p:cNvPr>
          <p:cNvSpPr/>
          <p:nvPr/>
        </p:nvSpPr>
        <p:spPr>
          <a:xfrm>
            <a:off x="7652065" y="2926724"/>
            <a:ext cx="41761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Inter" panose="02000503000000020004" pitchFamily="2" charset="0"/>
                <a:ea typeface="Inter" panose="02000503000000020004" pitchFamily="2" charset="0"/>
              </a:rPr>
              <a:t>До 14 клиентов – убытки</a:t>
            </a:r>
          </a:p>
        </p:txBody>
      </p:sp>
      <p:sp>
        <p:nvSpPr>
          <p:cNvPr id="37" name="Прямоугольник: скругленные углы 36">
            <a:extLst>
              <a:ext uri="{FF2B5EF4-FFF2-40B4-BE49-F238E27FC236}">
                <a16:creationId xmlns:a16="http://schemas.microsoft.com/office/drawing/2014/main" id="{FA0DDF2F-7450-4899-8CD9-DA8DB8B52659}"/>
              </a:ext>
            </a:extLst>
          </p:cNvPr>
          <p:cNvSpPr/>
          <p:nvPr/>
        </p:nvSpPr>
        <p:spPr>
          <a:xfrm>
            <a:off x="7447948" y="4732171"/>
            <a:ext cx="3822032" cy="838789"/>
          </a:xfrm>
          <a:prstGeom prst="roundRect">
            <a:avLst>
              <a:gd name="adj" fmla="val 27706"/>
            </a:avLst>
          </a:prstGeom>
          <a:solidFill>
            <a:schemeClr val="bg1">
              <a:alpha val="5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8D7453D8-BD82-4ABA-9781-64318BA8ECA4}"/>
              </a:ext>
            </a:extLst>
          </p:cNvPr>
          <p:cNvSpPr/>
          <p:nvPr/>
        </p:nvSpPr>
        <p:spPr>
          <a:xfrm>
            <a:off x="7652064" y="4809197"/>
            <a:ext cx="29466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Inter" panose="02000503000000020004" pitchFamily="2" charset="0"/>
                <a:ea typeface="Inter" panose="02000503000000020004" pitchFamily="2" charset="0"/>
              </a:rPr>
              <a:t>После 15 клиентов – устойчивая прибыль</a:t>
            </a:r>
          </a:p>
        </p:txBody>
      </p:sp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id="{85E8AFEB-70A8-467A-BB1F-A0DD39C422AD}"/>
              </a:ext>
            </a:extLst>
          </p:cNvPr>
          <p:cNvSpPr/>
          <p:nvPr/>
        </p:nvSpPr>
        <p:spPr>
          <a:xfrm>
            <a:off x="7455269" y="3719672"/>
            <a:ext cx="3822032" cy="827574"/>
          </a:xfrm>
          <a:prstGeom prst="roundRect">
            <a:avLst>
              <a:gd name="adj" fmla="val 30653"/>
            </a:avLst>
          </a:prstGeom>
          <a:solidFill>
            <a:schemeClr val="accent5">
              <a:lumMod val="40000"/>
              <a:lumOff val="60000"/>
              <a:alpha val="50000"/>
            </a:schemeClr>
          </a:solidFill>
          <a:ln w="15875">
            <a:solidFill>
              <a:schemeClr val="accent5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4BED468E-D95C-46DB-839A-0C0F1878BDC9}"/>
              </a:ext>
            </a:extLst>
          </p:cNvPr>
          <p:cNvSpPr/>
          <p:nvPr/>
        </p:nvSpPr>
        <p:spPr>
          <a:xfrm>
            <a:off x="7657875" y="3779516"/>
            <a:ext cx="32917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Inter" panose="02000503000000020004" pitchFamily="2" charset="0"/>
                <a:ea typeface="Inter" panose="02000503000000020004" pitchFamily="2" charset="0"/>
              </a:rPr>
              <a:t>На 14 клиентах – выход в ноль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1ED0623-7AE7-48BB-99DD-A4311188BCB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789" y="3598824"/>
            <a:ext cx="3595177" cy="3595177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001096F0-45BF-4921-958D-23FAAC2F421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68421" y1="61085" x2="68421" y2="61085"/>
                        <a14:foregroundMark x1="68820" y1="59649" x2="68421" y2="61005"/>
                        <a14:foregroundMark x1="56539" y1="45455" x2="56778" y2="45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379" t="17355" r="17379" b="17355"/>
          <a:stretch/>
        </p:blipFill>
        <p:spPr>
          <a:xfrm>
            <a:off x="6046190" y="7814228"/>
            <a:ext cx="974752" cy="975470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685BB213-EB84-4EB5-8137-3C21C93D80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23000"/>
                    </a14:imgEffect>
                    <a14:imgEffect>
                      <a14:brightnessContrast bright="-10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36" t="26037" r="8392" b="25000"/>
          <a:stretch/>
        </p:blipFill>
        <p:spPr>
          <a:xfrm>
            <a:off x="-6619556" y="4561982"/>
            <a:ext cx="6077156" cy="2006241"/>
          </a:xfrm>
          <a:custGeom>
            <a:avLst/>
            <a:gdLst>
              <a:gd name="connsiteX0" fmla="*/ 559656 w 10171413"/>
              <a:gd name="connsiteY0" fmla="*/ 0 h 3357871"/>
              <a:gd name="connsiteX1" fmla="*/ 9611757 w 10171413"/>
              <a:gd name="connsiteY1" fmla="*/ 0 h 3357871"/>
              <a:gd name="connsiteX2" fmla="*/ 10171413 w 10171413"/>
              <a:gd name="connsiteY2" fmla="*/ 559656 h 3357871"/>
              <a:gd name="connsiteX3" fmla="*/ 10171413 w 10171413"/>
              <a:gd name="connsiteY3" fmla="*/ 2798215 h 3357871"/>
              <a:gd name="connsiteX4" fmla="*/ 9611757 w 10171413"/>
              <a:gd name="connsiteY4" fmla="*/ 3357871 h 3357871"/>
              <a:gd name="connsiteX5" fmla="*/ 559656 w 10171413"/>
              <a:gd name="connsiteY5" fmla="*/ 3357871 h 3357871"/>
              <a:gd name="connsiteX6" fmla="*/ 0 w 10171413"/>
              <a:gd name="connsiteY6" fmla="*/ 2798215 h 3357871"/>
              <a:gd name="connsiteX7" fmla="*/ 0 w 10171413"/>
              <a:gd name="connsiteY7" fmla="*/ 559656 h 3357871"/>
              <a:gd name="connsiteX8" fmla="*/ 559656 w 10171413"/>
              <a:gd name="connsiteY8" fmla="*/ 0 h 3357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171413" h="3357871">
                <a:moveTo>
                  <a:pt x="559656" y="0"/>
                </a:moveTo>
                <a:lnTo>
                  <a:pt x="9611757" y="0"/>
                </a:lnTo>
                <a:cubicBezTo>
                  <a:pt x="9920846" y="0"/>
                  <a:pt x="10171413" y="250567"/>
                  <a:pt x="10171413" y="559656"/>
                </a:cubicBezTo>
                <a:lnTo>
                  <a:pt x="10171413" y="2798215"/>
                </a:lnTo>
                <a:cubicBezTo>
                  <a:pt x="10171413" y="3107304"/>
                  <a:pt x="9920846" y="3357871"/>
                  <a:pt x="9611757" y="3357871"/>
                </a:cubicBezTo>
                <a:lnTo>
                  <a:pt x="559656" y="3357871"/>
                </a:lnTo>
                <a:cubicBezTo>
                  <a:pt x="250567" y="3357871"/>
                  <a:pt x="0" y="3107304"/>
                  <a:pt x="0" y="2798215"/>
                </a:cubicBezTo>
                <a:lnTo>
                  <a:pt x="0" y="559656"/>
                </a:lnTo>
                <a:cubicBezTo>
                  <a:pt x="0" y="250567"/>
                  <a:pt x="250567" y="0"/>
                  <a:pt x="559656" y="0"/>
                </a:cubicBezTo>
                <a:close/>
              </a:path>
            </a:pathLst>
          </a:custGeom>
          <a:effectLst>
            <a:outerShdw blurRad="266700" dist="38100" dir="2700000" sx="103000" sy="103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685370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FA55A018-4542-474E-A5B8-338B366D61A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23000"/>
                    </a14:imgEffect>
                    <a14:imgEffect>
                      <a14:brightnessContrast bright="-10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-28"/>
          <a:stretch/>
        </p:blipFill>
        <p:spPr>
          <a:xfrm flipH="1">
            <a:off x="-41910" y="0"/>
            <a:ext cx="12233910" cy="6858002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1FD8C854-BEB5-4475-99B6-D5B959BF29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23000"/>
                    </a14:imgEffect>
                    <a14:imgEffect>
                      <a14:brightnessContrast bright="-10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36" t="26037" r="8392" b="25000"/>
          <a:stretch/>
        </p:blipFill>
        <p:spPr>
          <a:xfrm>
            <a:off x="994629" y="2504032"/>
            <a:ext cx="10171413" cy="3357871"/>
          </a:xfrm>
          <a:custGeom>
            <a:avLst/>
            <a:gdLst>
              <a:gd name="connsiteX0" fmla="*/ 559656 w 10171413"/>
              <a:gd name="connsiteY0" fmla="*/ 0 h 3357871"/>
              <a:gd name="connsiteX1" fmla="*/ 9611757 w 10171413"/>
              <a:gd name="connsiteY1" fmla="*/ 0 h 3357871"/>
              <a:gd name="connsiteX2" fmla="*/ 10171413 w 10171413"/>
              <a:gd name="connsiteY2" fmla="*/ 559656 h 3357871"/>
              <a:gd name="connsiteX3" fmla="*/ 10171413 w 10171413"/>
              <a:gd name="connsiteY3" fmla="*/ 2798215 h 3357871"/>
              <a:gd name="connsiteX4" fmla="*/ 9611757 w 10171413"/>
              <a:gd name="connsiteY4" fmla="*/ 3357871 h 3357871"/>
              <a:gd name="connsiteX5" fmla="*/ 559656 w 10171413"/>
              <a:gd name="connsiteY5" fmla="*/ 3357871 h 3357871"/>
              <a:gd name="connsiteX6" fmla="*/ 0 w 10171413"/>
              <a:gd name="connsiteY6" fmla="*/ 2798215 h 3357871"/>
              <a:gd name="connsiteX7" fmla="*/ 0 w 10171413"/>
              <a:gd name="connsiteY7" fmla="*/ 559656 h 3357871"/>
              <a:gd name="connsiteX8" fmla="*/ 559656 w 10171413"/>
              <a:gd name="connsiteY8" fmla="*/ 0 h 3357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171413" h="3357871">
                <a:moveTo>
                  <a:pt x="559656" y="0"/>
                </a:moveTo>
                <a:lnTo>
                  <a:pt x="9611757" y="0"/>
                </a:lnTo>
                <a:cubicBezTo>
                  <a:pt x="9920846" y="0"/>
                  <a:pt x="10171413" y="250567"/>
                  <a:pt x="10171413" y="559656"/>
                </a:cubicBezTo>
                <a:lnTo>
                  <a:pt x="10171413" y="2798215"/>
                </a:lnTo>
                <a:cubicBezTo>
                  <a:pt x="10171413" y="3107304"/>
                  <a:pt x="9920846" y="3357871"/>
                  <a:pt x="9611757" y="3357871"/>
                </a:cubicBezTo>
                <a:lnTo>
                  <a:pt x="559656" y="3357871"/>
                </a:lnTo>
                <a:cubicBezTo>
                  <a:pt x="250567" y="3357871"/>
                  <a:pt x="0" y="3107304"/>
                  <a:pt x="0" y="2798215"/>
                </a:cubicBezTo>
                <a:lnTo>
                  <a:pt x="0" y="559656"/>
                </a:lnTo>
                <a:cubicBezTo>
                  <a:pt x="0" y="250567"/>
                  <a:pt x="250567" y="0"/>
                  <a:pt x="559656" y="0"/>
                </a:cubicBezTo>
                <a:close/>
              </a:path>
            </a:pathLst>
          </a:custGeom>
          <a:effectLst>
            <a:outerShdw blurRad="266700" dist="38100" dir="2700000" sx="103000" sy="103000" algn="tl" rotWithShape="0">
              <a:prstClr val="black">
                <a:alpha val="40000"/>
              </a:prstClr>
            </a:outerShdw>
          </a:effectLst>
        </p:spPr>
      </p:pic>
      <p:sp>
        <p:nvSpPr>
          <p:cNvPr id="30" name="Заголовок 1">
            <a:extLst>
              <a:ext uri="{FF2B5EF4-FFF2-40B4-BE49-F238E27FC236}">
                <a16:creationId xmlns:a16="http://schemas.microsoft.com/office/drawing/2014/main" id="{C2679A6C-4038-4EE7-B600-7B3EA5E69F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2801" y="1487766"/>
            <a:ext cx="10613390" cy="818571"/>
          </a:xfrm>
        </p:spPr>
        <p:txBody>
          <a:bodyPr>
            <a:noAutofit/>
          </a:bodyPr>
          <a:lstStyle/>
          <a:p>
            <a:r>
              <a:rPr lang="ru-RU" sz="4100" b="1" dirty="0">
                <a:solidFill>
                  <a:schemeClr val="bg1"/>
                </a:solidFill>
                <a:latin typeface="Bounded" pitchFamily="2" charset="-52"/>
              </a:rPr>
              <a:t>КЛЮЧЕВЫЕ ВЫВОДЫ</a:t>
            </a:r>
            <a:br>
              <a:rPr lang="ru-RU" sz="4100" b="1" dirty="0">
                <a:solidFill>
                  <a:schemeClr val="bg1"/>
                </a:solidFill>
                <a:latin typeface="Bounded" pitchFamily="2" charset="-52"/>
              </a:rPr>
            </a:br>
            <a:r>
              <a:rPr lang="ru-RU" sz="4100" b="1" dirty="0">
                <a:solidFill>
                  <a:schemeClr val="bg1"/>
                </a:solidFill>
                <a:latin typeface="Bounded" pitchFamily="2" charset="-52"/>
              </a:rPr>
              <a:t>ДЛЯ ИНВЕСТОРА</a:t>
            </a:r>
          </a:p>
        </p:txBody>
      </p:sp>
      <p:sp>
        <p:nvSpPr>
          <p:cNvPr id="50" name="Прямоугольник: скругленные углы 49">
            <a:extLst>
              <a:ext uri="{FF2B5EF4-FFF2-40B4-BE49-F238E27FC236}">
                <a16:creationId xmlns:a16="http://schemas.microsoft.com/office/drawing/2014/main" id="{80D1F9B2-E3D0-46BF-8679-15A97C4B7470}"/>
              </a:ext>
            </a:extLst>
          </p:cNvPr>
          <p:cNvSpPr/>
          <p:nvPr/>
        </p:nvSpPr>
        <p:spPr>
          <a:xfrm>
            <a:off x="996298" y="2504032"/>
            <a:ext cx="10158887" cy="3357871"/>
          </a:xfrm>
          <a:prstGeom prst="roundRect">
            <a:avLst/>
          </a:prstGeom>
          <a:solidFill>
            <a:schemeClr val="accent5">
              <a:lumMod val="20000"/>
              <a:lumOff val="80000"/>
              <a:alpha val="6000"/>
            </a:schemeClr>
          </a:solidFill>
          <a:ln w="15875">
            <a:solidFill>
              <a:schemeClr val="bg1">
                <a:alpha val="8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7002205-5BF5-412F-97E8-5DA0F64E5FEC}"/>
              </a:ext>
            </a:extLst>
          </p:cNvPr>
          <p:cNvSpPr/>
          <p:nvPr/>
        </p:nvSpPr>
        <p:spPr>
          <a:xfrm>
            <a:off x="980704" y="3152570"/>
            <a:ext cx="10170575" cy="436842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627DAC0-8DE9-48FE-BAD1-7EE8E50952B6}"/>
              </a:ext>
            </a:extLst>
          </p:cNvPr>
          <p:cNvSpPr/>
          <p:nvPr/>
        </p:nvSpPr>
        <p:spPr>
          <a:xfrm>
            <a:off x="3072319" y="2674611"/>
            <a:ext cx="9492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Вывод</a:t>
            </a:r>
            <a:endParaRPr lang="en-US" altLang="ru-RU" b="1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84714F01-B188-4D4E-8861-83B6FC7BA2EE}"/>
              </a:ext>
            </a:extLst>
          </p:cNvPr>
          <p:cNvSpPr/>
          <p:nvPr/>
        </p:nvSpPr>
        <p:spPr>
          <a:xfrm>
            <a:off x="7109822" y="2674611"/>
            <a:ext cx="30364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Обоснование из модели</a:t>
            </a:r>
            <a:endParaRPr lang="en-US" altLang="ru-RU" b="1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7F65DED6-BAD9-4255-88D6-33FDA175BCF2}"/>
              </a:ext>
            </a:extLst>
          </p:cNvPr>
          <p:cNvSpPr/>
          <p:nvPr/>
        </p:nvSpPr>
        <p:spPr>
          <a:xfrm>
            <a:off x="1321220" y="3201362"/>
            <a:ext cx="369524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Проект экономически эффективен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9CF19AD6-68EE-42C4-A64B-6E60B87CBE33}"/>
              </a:ext>
            </a:extLst>
          </p:cNvPr>
          <p:cNvSpPr/>
          <p:nvPr/>
        </p:nvSpPr>
        <p:spPr>
          <a:xfrm>
            <a:off x="994630" y="3589893"/>
            <a:ext cx="10177676" cy="455314"/>
          </a:xfrm>
          <a:prstGeom prst="rect">
            <a:avLst/>
          </a:prstGeom>
          <a:solidFill>
            <a:schemeClr val="tx1">
              <a:lumMod val="95000"/>
              <a:lumOff val="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D9167436-26F3-4CA1-8B94-0A50F47C0519}"/>
              </a:ext>
            </a:extLst>
          </p:cNvPr>
          <p:cNvSpPr/>
          <p:nvPr/>
        </p:nvSpPr>
        <p:spPr>
          <a:xfrm>
            <a:off x="996303" y="4046148"/>
            <a:ext cx="10169737" cy="436842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5C34A99A-0A95-4D39-82DE-6D95923FA2B1}"/>
              </a:ext>
            </a:extLst>
          </p:cNvPr>
          <p:cNvSpPr/>
          <p:nvPr/>
        </p:nvSpPr>
        <p:spPr>
          <a:xfrm>
            <a:off x="1321220" y="3644964"/>
            <a:ext cx="33714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Требует 6 млн руб. инвестиций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4240045A-20CA-43A7-A46A-9ECE8A816509}"/>
              </a:ext>
            </a:extLst>
          </p:cNvPr>
          <p:cNvSpPr/>
          <p:nvPr/>
        </p:nvSpPr>
        <p:spPr>
          <a:xfrm>
            <a:off x="1321220" y="4096381"/>
            <a:ext cx="240161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Окупается за 3,2 года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56269A23-9FBB-4C9F-8DCD-C84B3C1E98E3}"/>
              </a:ext>
            </a:extLst>
          </p:cNvPr>
          <p:cNvSpPr/>
          <p:nvPr/>
        </p:nvSpPr>
        <p:spPr>
          <a:xfrm>
            <a:off x="994629" y="4947219"/>
            <a:ext cx="10169734" cy="436842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2C3D53FC-E7C2-4F35-8DD1-FF6EB3945A44}"/>
              </a:ext>
            </a:extLst>
          </p:cNvPr>
          <p:cNvSpPr/>
          <p:nvPr/>
        </p:nvSpPr>
        <p:spPr>
          <a:xfrm>
            <a:off x="6444011" y="3189170"/>
            <a:ext cx="307648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LTV/CAC = 3,5 (&gt; </a:t>
            </a:r>
            <a:r>
              <a:rPr lang="ru-RU" alt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порога 3:1)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BC7A409B-B321-4457-B417-D1DFB4F38386}"/>
              </a:ext>
            </a:extLst>
          </p:cNvPr>
          <p:cNvSpPr/>
          <p:nvPr/>
        </p:nvSpPr>
        <p:spPr>
          <a:xfrm>
            <a:off x="6434312" y="3649175"/>
            <a:ext cx="125707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Таблица 11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189426C8-C9D8-4EA6-A9CF-C11ED9C970AB}"/>
              </a:ext>
            </a:extLst>
          </p:cNvPr>
          <p:cNvSpPr/>
          <p:nvPr/>
        </p:nvSpPr>
        <p:spPr>
          <a:xfrm>
            <a:off x="6391831" y="4095292"/>
            <a:ext cx="12041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Расчёт РР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cxnSp>
        <p:nvCxnSpPr>
          <p:cNvPr id="70" name="Прямая соединительная линия 69">
            <a:extLst>
              <a:ext uri="{FF2B5EF4-FFF2-40B4-BE49-F238E27FC236}">
                <a16:creationId xmlns:a16="http://schemas.microsoft.com/office/drawing/2014/main" id="{BD73A4F1-3FA2-4974-9773-1B7F1101FB67}"/>
              </a:ext>
            </a:extLst>
          </p:cNvPr>
          <p:cNvCxnSpPr>
            <a:cxnSpLocks/>
          </p:cNvCxnSpPr>
          <p:nvPr/>
        </p:nvCxnSpPr>
        <p:spPr>
          <a:xfrm flipH="1">
            <a:off x="6083466" y="2681954"/>
            <a:ext cx="281" cy="299041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6BB3E88B-E39D-43B6-9748-118C97BE46D5}"/>
              </a:ext>
            </a:extLst>
          </p:cNvPr>
          <p:cNvSpPr/>
          <p:nvPr/>
        </p:nvSpPr>
        <p:spPr>
          <a:xfrm>
            <a:off x="996303" y="4492305"/>
            <a:ext cx="10169734" cy="455314"/>
          </a:xfrm>
          <a:prstGeom prst="rect">
            <a:avLst/>
          </a:prstGeom>
          <a:solidFill>
            <a:schemeClr val="tx1">
              <a:lumMod val="95000"/>
              <a:lumOff val="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C32610A-3916-4D0A-BF99-7E26F6D839B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68421" y1="61085" x2="68421" y2="61085"/>
                        <a14:foregroundMark x1="68820" y1="59649" x2="68421" y2="61005"/>
                        <a14:foregroundMark x1="56539" y1="45455" x2="56778" y2="45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379" t="17355" r="17379" b="17355"/>
          <a:stretch/>
        </p:blipFill>
        <p:spPr>
          <a:xfrm>
            <a:off x="8160470" y="3648731"/>
            <a:ext cx="2833112" cy="2835196"/>
          </a:xfrm>
          <a:prstGeom prst="rect">
            <a:avLst/>
          </a:prstGeom>
        </p:spPr>
      </p:pic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33B1816B-FE62-4962-A60A-A69FECF4EEF1}"/>
              </a:ext>
            </a:extLst>
          </p:cNvPr>
          <p:cNvSpPr/>
          <p:nvPr/>
        </p:nvSpPr>
        <p:spPr>
          <a:xfrm>
            <a:off x="1321220" y="4543383"/>
            <a:ext cx="317907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Выход на прибыль – 2028 год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61F4D301-4234-4F7B-9E28-552A7670E1A0}"/>
              </a:ext>
            </a:extLst>
          </p:cNvPr>
          <p:cNvSpPr/>
          <p:nvPr/>
        </p:nvSpPr>
        <p:spPr>
          <a:xfrm>
            <a:off x="1321220" y="4988421"/>
            <a:ext cx="396775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Точка безубыточности – 14 клиентов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7845B890-801C-499C-9654-025DDE1EE7D3}"/>
              </a:ext>
            </a:extLst>
          </p:cNvPr>
          <p:cNvSpPr/>
          <p:nvPr/>
        </p:nvSpPr>
        <p:spPr>
          <a:xfrm>
            <a:off x="6377078" y="4537541"/>
            <a:ext cx="121700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Таблица 6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7D04CBF9-0A21-48A4-B37D-F688E03A8622}"/>
              </a:ext>
            </a:extLst>
          </p:cNvPr>
          <p:cNvSpPr/>
          <p:nvPr/>
        </p:nvSpPr>
        <p:spPr>
          <a:xfrm>
            <a:off x="6377078" y="4991715"/>
            <a:ext cx="133081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Расчёт ВЕР</a:t>
            </a:r>
            <a:endParaRPr lang="en-US" alt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AF98AFF-98EC-4F35-8A92-ED66E4EE01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6692">
            <a:off x="12860229" y="1394437"/>
            <a:ext cx="3803278" cy="3803278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CDA7F3A3-8C14-4D60-B3B1-B3CD4422D05A}"/>
              </a:ext>
            </a:extLst>
          </p:cNvPr>
          <p:cNvSpPr/>
          <p:nvPr/>
        </p:nvSpPr>
        <p:spPr>
          <a:xfrm>
            <a:off x="682904" y="396850"/>
            <a:ext cx="1341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  <a:t>Менталист</a:t>
            </a:r>
            <a:endParaRPr lang="ru-RU" sz="12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sym typeface="Montserrat" panose="0000050000000000000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B82ACE94-DEFE-4B28-89BE-7186D25D4ADB}"/>
              </a:ext>
            </a:extLst>
          </p:cNvPr>
          <p:cNvSpPr/>
          <p:nvPr/>
        </p:nvSpPr>
        <p:spPr>
          <a:xfrm>
            <a:off x="10288337" y="395044"/>
            <a:ext cx="10993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12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  <a:t>2026</a:t>
            </a:r>
          </a:p>
        </p:txBody>
      </p:sp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id="{0810E7D2-78E8-47CC-917E-EC164795558D}"/>
              </a:ext>
            </a:extLst>
          </p:cNvPr>
          <p:cNvSpPr/>
          <p:nvPr/>
        </p:nvSpPr>
        <p:spPr>
          <a:xfrm>
            <a:off x="594010" y="351567"/>
            <a:ext cx="10915086" cy="363955"/>
          </a:xfrm>
          <a:prstGeom prst="roundRect">
            <a:avLst>
              <a:gd name="adj" fmla="val 50000"/>
            </a:avLst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CDA7E50E-5A8E-47F5-92ED-8BDD9781856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627" y="7668772"/>
            <a:ext cx="1465062" cy="146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3860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" name="Диаграмма 47">
            <a:extLst>
              <a:ext uri="{FF2B5EF4-FFF2-40B4-BE49-F238E27FC236}">
                <a16:creationId xmlns:a16="http://schemas.microsoft.com/office/drawing/2014/main" id="{4D3FE276-19BC-4617-AA7D-2EBCE7EECF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6016404"/>
              </p:ext>
            </p:extLst>
          </p:nvPr>
        </p:nvGraphicFramePr>
        <p:xfrm>
          <a:off x="-4319520" y="-23445"/>
          <a:ext cx="20550256" cy="7114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954FC738-3F6D-4171-A547-5EF70631E00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123000"/>
                    </a14:imgEffect>
                    <a14:imgEffect>
                      <a14:brightnessContrast bright="-10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96" t="31131" r="21265" b="5129"/>
          <a:stretch/>
        </p:blipFill>
        <p:spPr>
          <a:xfrm flipH="1">
            <a:off x="-81023" y="0"/>
            <a:ext cx="12307747" cy="6858000"/>
          </a:xfrm>
          <a:prstGeom prst="rect">
            <a:avLst/>
          </a:prstGeom>
        </p:spPr>
      </p:pic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C48F8D6B-BA24-44F5-929E-EF774C01A9FC}"/>
              </a:ext>
            </a:extLst>
          </p:cNvPr>
          <p:cNvSpPr/>
          <p:nvPr/>
        </p:nvSpPr>
        <p:spPr>
          <a:xfrm>
            <a:off x="499938" y="3078531"/>
            <a:ext cx="2822382" cy="2104012"/>
          </a:xfrm>
          <a:prstGeom prst="roundRect">
            <a:avLst/>
          </a:prstGeom>
          <a:solidFill>
            <a:schemeClr val="tx1">
              <a:alpha val="25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CD16B6-A8FA-4D2A-93E5-456384C77E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9386" y="1229787"/>
            <a:ext cx="10613390" cy="818571"/>
          </a:xfrm>
        </p:spPr>
        <p:txBody>
          <a:bodyPr>
            <a:noAutofit/>
          </a:bodyPr>
          <a:lstStyle/>
          <a:p>
            <a:r>
              <a:rPr lang="ru-RU" sz="5500" b="1" dirty="0">
                <a:solidFill>
                  <a:schemeClr val="bg1"/>
                </a:solidFill>
                <a:latin typeface="Bounded" pitchFamily="2" charset="-52"/>
              </a:rPr>
              <a:t>ПРОБЛЕМА</a:t>
            </a: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612F37B2-10E9-4300-A0D0-8409A8CA3117}"/>
              </a:ext>
            </a:extLst>
          </p:cNvPr>
          <p:cNvSpPr/>
          <p:nvPr/>
        </p:nvSpPr>
        <p:spPr>
          <a:xfrm>
            <a:off x="3505286" y="3078531"/>
            <a:ext cx="4371319" cy="2104012"/>
          </a:xfrm>
          <a:prstGeom prst="roundRect">
            <a:avLst/>
          </a:prstGeom>
          <a:solidFill>
            <a:schemeClr val="tx1">
              <a:alpha val="25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2944AF9-227F-4011-8857-3D4C7DEBE1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9386" y="2154516"/>
            <a:ext cx="11122676" cy="484491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sz="22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Отсутствие системного мониторинга состояния персонала</a:t>
            </a:r>
            <a:r>
              <a:rPr lang="en-US" sz="22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 </a:t>
            </a:r>
            <a:r>
              <a:rPr lang="ru-RU" sz="22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ведет к убыткам</a:t>
            </a:r>
            <a:endParaRPr lang="en-US" altLang="ru-RU" sz="225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id="{FF4754F5-4764-4F52-959D-DBA455C2295E}"/>
              </a:ext>
            </a:extLst>
          </p:cNvPr>
          <p:cNvSpPr/>
          <p:nvPr/>
        </p:nvSpPr>
        <p:spPr>
          <a:xfrm>
            <a:off x="8059571" y="3078531"/>
            <a:ext cx="3460250" cy="2104012"/>
          </a:xfrm>
          <a:prstGeom prst="roundRect">
            <a:avLst/>
          </a:prstGeom>
          <a:solidFill>
            <a:schemeClr val="tx1">
              <a:alpha val="25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81E8C1C6-819F-4892-85D0-D8631B76C07B}"/>
              </a:ext>
            </a:extLst>
          </p:cNvPr>
          <p:cNvSpPr/>
          <p:nvPr/>
        </p:nvSpPr>
        <p:spPr>
          <a:xfrm>
            <a:off x="682906" y="3316878"/>
            <a:ext cx="2398412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Увольнения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B76BE6C2-1562-48C1-AA6D-F04D1761CE13}"/>
              </a:ext>
            </a:extLst>
          </p:cNvPr>
          <p:cNvSpPr/>
          <p:nvPr/>
        </p:nvSpPr>
        <p:spPr>
          <a:xfrm>
            <a:off x="8152831" y="3319659"/>
            <a:ext cx="3289683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Потеря продуктивности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B53414F0-746A-44C5-8903-E374C81F9602}"/>
              </a:ext>
            </a:extLst>
          </p:cNvPr>
          <p:cNvSpPr/>
          <p:nvPr/>
        </p:nvSpPr>
        <p:spPr>
          <a:xfrm>
            <a:off x="3789944" y="3319482"/>
            <a:ext cx="3871573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900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Снижение доходов компании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8F51B220-5DAD-4BC0-88EB-6608D8B1C3BB}"/>
              </a:ext>
            </a:extLst>
          </p:cNvPr>
          <p:cNvSpPr/>
          <p:nvPr/>
        </p:nvSpPr>
        <p:spPr>
          <a:xfrm>
            <a:off x="682904" y="3716988"/>
            <a:ext cx="250741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5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Рост текучести и потеря</a:t>
            </a:r>
          </a:p>
          <a:p>
            <a:pPr algn="ctr"/>
            <a:r>
              <a:rPr lang="ru-RU" sz="15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ценных специалистов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06AA4726-569D-4CEF-8EA7-67B66FB15428}"/>
              </a:ext>
            </a:extLst>
          </p:cNvPr>
          <p:cNvSpPr/>
          <p:nvPr/>
        </p:nvSpPr>
        <p:spPr>
          <a:xfrm>
            <a:off x="8152831" y="3747618"/>
            <a:ext cx="328968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5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Снижение концентрации,</a:t>
            </a:r>
            <a:endParaRPr lang="en-US" sz="15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  <a:p>
            <a:pPr algn="ctr"/>
            <a:r>
              <a:rPr lang="ru-RU" sz="15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вовлечённости</a:t>
            </a:r>
            <a:r>
              <a:rPr lang="en-US" sz="15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 </a:t>
            </a:r>
            <a:r>
              <a:rPr lang="ru-RU" sz="15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и эффективности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B47D80C-59CF-477E-92D5-5E3F320FD9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269980" y="6208087"/>
            <a:ext cx="255696" cy="298312"/>
          </a:xfrm>
          <a:prstGeom prst="rect">
            <a:avLst/>
          </a:prstGeom>
        </p:spPr>
      </p:pic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9E081E23-45E6-418B-AD23-E4C817A8DB92}"/>
              </a:ext>
            </a:extLst>
          </p:cNvPr>
          <p:cNvSpPr/>
          <p:nvPr/>
        </p:nvSpPr>
        <p:spPr>
          <a:xfrm>
            <a:off x="3789944" y="3716988"/>
            <a:ext cx="385169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Потери прибыли из-за снижения</a:t>
            </a:r>
            <a:endParaRPr lang="en-US" sz="15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  <a:p>
            <a:pPr algn="ctr"/>
            <a:r>
              <a:rPr lang="ru-RU" sz="15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производительности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8B000E17-D403-4835-BEF5-97C9FE4A64A3}"/>
              </a:ext>
            </a:extLst>
          </p:cNvPr>
          <p:cNvSpPr/>
          <p:nvPr/>
        </p:nvSpPr>
        <p:spPr>
          <a:xfrm>
            <a:off x="682904" y="396850"/>
            <a:ext cx="1341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  <a:t>Менталист</a:t>
            </a:r>
            <a:endParaRPr lang="ru-RU" sz="12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sym typeface="Montserrat" panose="0000050000000000000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B3916E4B-EB13-4A51-8711-8CB8362B0BD3}"/>
              </a:ext>
            </a:extLst>
          </p:cNvPr>
          <p:cNvSpPr/>
          <p:nvPr/>
        </p:nvSpPr>
        <p:spPr>
          <a:xfrm>
            <a:off x="10288337" y="395044"/>
            <a:ext cx="10993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12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  <a:t>2026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9F8E8BE4-0A55-4CD9-8BBD-2FEF120FD06B}"/>
              </a:ext>
            </a:extLst>
          </p:cNvPr>
          <p:cNvSpPr/>
          <p:nvPr/>
        </p:nvSpPr>
        <p:spPr>
          <a:xfrm>
            <a:off x="10178701" y="6218743"/>
            <a:ext cx="1341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  <a:t>Страница 2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82453400-4169-4ECF-8D27-FCD8DB6EDF2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680" y="4096951"/>
            <a:ext cx="2028864" cy="2028864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19A2AC16-1389-4C6C-91EE-C10421725ED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35288" y="3805212"/>
            <a:ext cx="2601874" cy="2601872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97992351-67D7-4E3D-9687-D5B2651C176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65612" y="4202874"/>
            <a:ext cx="1864120" cy="1864120"/>
          </a:xfrm>
          <a:prstGeom prst="rect">
            <a:avLst/>
          </a:prstGeom>
        </p:spPr>
      </p:pic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433AB838-7421-48C6-9E28-81D67541512A}"/>
              </a:ext>
            </a:extLst>
          </p:cNvPr>
          <p:cNvSpPr/>
          <p:nvPr/>
        </p:nvSpPr>
        <p:spPr>
          <a:xfrm>
            <a:off x="594010" y="351567"/>
            <a:ext cx="10915086" cy="363955"/>
          </a:xfrm>
          <a:prstGeom prst="roundRect">
            <a:avLst>
              <a:gd name="adj" fmla="val 50000"/>
            </a:avLst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Заголовок 1">
            <a:extLst>
              <a:ext uri="{FF2B5EF4-FFF2-40B4-BE49-F238E27FC236}">
                <a16:creationId xmlns:a16="http://schemas.microsoft.com/office/drawing/2014/main" id="{E17E7314-829A-4F01-A500-47D8EB0B393D}"/>
              </a:ext>
            </a:extLst>
          </p:cNvPr>
          <p:cNvSpPr txBox="1">
            <a:spLocks/>
          </p:cNvSpPr>
          <p:nvPr/>
        </p:nvSpPr>
        <p:spPr>
          <a:xfrm>
            <a:off x="-5125596" y="438781"/>
            <a:ext cx="4651034" cy="79100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dirty="0">
                <a:solidFill>
                  <a:schemeClr val="bg1"/>
                </a:solidFill>
                <a:latin typeface="Bounded" pitchFamily="2" charset="-52"/>
              </a:rPr>
              <a:t>ДИНАМИКА</a:t>
            </a:r>
          </a:p>
        </p:txBody>
      </p:sp>
    </p:spTree>
    <p:extLst>
      <p:ext uri="{BB962C8B-B14F-4D97-AF65-F5344CB8AC3E}">
        <p14:creationId xmlns:p14="http://schemas.microsoft.com/office/powerpoint/2010/main" val="1690761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5A480FF4-DA43-4163-990D-3EEAADB93E17}"/>
              </a:ext>
            </a:extLst>
          </p:cNvPr>
          <p:cNvGrpSpPr/>
          <p:nvPr/>
        </p:nvGrpSpPr>
        <p:grpSpPr>
          <a:xfrm>
            <a:off x="8805784" y="5678037"/>
            <a:ext cx="267878" cy="267878"/>
            <a:chOff x="10081549" y="659757"/>
            <a:chExt cx="1701479" cy="1701479"/>
          </a:xfrm>
        </p:grpSpPr>
        <p:sp>
          <p:nvSpPr>
            <p:cNvPr id="30" name="Прямоугольник: скругленные углы 29">
              <a:extLst>
                <a:ext uri="{FF2B5EF4-FFF2-40B4-BE49-F238E27FC236}">
                  <a16:creationId xmlns:a16="http://schemas.microsoft.com/office/drawing/2014/main" id="{36FACB3D-F6F0-4AA2-89EC-6A854A73A4EF}"/>
                </a:ext>
              </a:extLst>
            </p:cNvPr>
            <p:cNvSpPr/>
            <p:nvPr/>
          </p:nvSpPr>
          <p:spPr>
            <a:xfrm>
              <a:off x="10081549" y="659757"/>
              <a:ext cx="1701479" cy="170147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1143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1" name="Рисунок 30">
              <a:extLst>
                <a:ext uri="{FF2B5EF4-FFF2-40B4-BE49-F238E27FC236}">
                  <a16:creationId xmlns:a16="http://schemas.microsoft.com/office/drawing/2014/main" id="{FDE5EB94-8F12-47F8-A474-9E3D654AD3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234869" y="814734"/>
              <a:ext cx="1394838" cy="1394838"/>
            </a:xfrm>
            <a:prstGeom prst="rect">
              <a:avLst/>
            </a:prstGeom>
          </p:spPr>
        </p:pic>
      </p:grp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BFBC24EC-F53D-4413-9EBD-DF3D6D5408F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123000"/>
                    </a14:imgEffect>
                    <a14:imgEffect>
                      <a14:brightnessContrast bright="-10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884" r="2377" b="36260"/>
          <a:stretch/>
        </p:blipFill>
        <p:spPr>
          <a:xfrm flipH="1">
            <a:off x="-104173" y="0"/>
            <a:ext cx="12296171" cy="6858000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E096054-DF78-4B07-8D04-ADEF33E3B1E1}"/>
              </a:ext>
            </a:extLst>
          </p:cNvPr>
          <p:cNvSpPr/>
          <p:nvPr/>
        </p:nvSpPr>
        <p:spPr>
          <a:xfrm>
            <a:off x="569386" y="6043698"/>
            <a:ext cx="85398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dirty="0">
                <a:solidFill>
                  <a:schemeClr val="bg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rPr>
              <a:t>Источники: НАФИ, </a:t>
            </a:r>
            <a:r>
              <a:rPr lang="ru-RU" sz="1400" dirty="0" err="1">
                <a:solidFill>
                  <a:schemeClr val="bg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rPr>
              <a:t>Росконгресс</a:t>
            </a:r>
            <a:r>
              <a:rPr lang="ru-RU" sz="1400" dirty="0">
                <a:solidFill>
                  <a:schemeClr val="bg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rPr>
              <a:t> (2023); </a:t>
            </a:r>
            <a:r>
              <a:rPr lang="ru-RU" sz="1400" dirty="0" err="1">
                <a:solidFill>
                  <a:schemeClr val="bg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rPr>
              <a:t>SuperJob,ТАСС</a:t>
            </a:r>
            <a:r>
              <a:rPr lang="ru-RU" sz="1400" dirty="0">
                <a:solidFill>
                  <a:schemeClr val="bg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rPr>
              <a:t> (2025), </a:t>
            </a:r>
            <a:r>
              <a:rPr lang="ru-RU" sz="1400" dirty="0" err="1">
                <a:solidFill>
                  <a:schemeClr val="bg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rPr>
              <a:t>Сбераналитика</a:t>
            </a:r>
            <a:r>
              <a:rPr lang="ru-RU" sz="1400" dirty="0">
                <a:solidFill>
                  <a:schemeClr val="bg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rPr>
              <a:t>, </a:t>
            </a:r>
            <a:r>
              <a:rPr lang="ru-RU" sz="1400" dirty="0" err="1">
                <a:solidFill>
                  <a:schemeClr val="bg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rPr>
              <a:t>Работа.ру</a:t>
            </a:r>
            <a:r>
              <a:rPr lang="ru-RU" sz="1400" dirty="0">
                <a:solidFill>
                  <a:schemeClr val="bg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rPr>
              <a:t> (2024); </a:t>
            </a:r>
            <a:r>
              <a:rPr lang="ru-RU" sz="1400" dirty="0" err="1">
                <a:solidFill>
                  <a:schemeClr val="bg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rPr>
              <a:t>Skillfactory</a:t>
            </a:r>
            <a:r>
              <a:rPr lang="ru-RU" sz="1400" dirty="0">
                <a:solidFill>
                  <a:schemeClr val="bg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rPr>
              <a:t>, </a:t>
            </a:r>
            <a:r>
              <a:rPr lang="ru-RU" sz="1400" dirty="0" err="1">
                <a:solidFill>
                  <a:schemeClr val="bg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rPr>
              <a:t>uForce</a:t>
            </a:r>
            <a:r>
              <a:rPr lang="ru-RU" sz="1400" dirty="0">
                <a:solidFill>
                  <a:schemeClr val="bg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rPr>
              <a:t> (2024), Росстат. Значения на 2025–2026 гг. — прогнозные.</a:t>
            </a:r>
          </a:p>
        </p:txBody>
      </p:sp>
      <p:sp>
        <p:nvSpPr>
          <p:cNvPr id="22" name="Заголовок 1">
            <a:extLst>
              <a:ext uri="{FF2B5EF4-FFF2-40B4-BE49-F238E27FC236}">
                <a16:creationId xmlns:a16="http://schemas.microsoft.com/office/drawing/2014/main" id="{A079DFEB-F3BA-45CA-B949-9795C0A872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9386" y="579927"/>
            <a:ext cx="10613390" cy="818571"/>
          </a:xfrm>
        </p:spPr>
        <p:txBody>
          <a:bodyPr>
            <a:noAutofit/>
          </a:bodyPr>
          <a:lstStyle/>
          <a:p>
            <a:pPr algn="l"/>
            <a:r>
              <a:rPr lang="ru-RU" sz="5500" b="1" dirty="0">
                <a:solidFill>
                  <a:schemeClr val="bg1"/>
                </a:solidFill>
                <a:latin typeface="Bounded" pitchFamily="2" charset="-52"/>
              </a:rPr>
              <a:t>ДИНАМИКА</a:t>
            </a:r>
          </a:p>
        </p:txBody>
      </p:sp>
      <p:sp>
        <p:nvSpPr>
          <p:cNvPr id="23" name="Подзаголовок 2">
            <a:extLst>
              <a:ext uri="{FF2B5EF4-FFF2-40B4-BE49-F238E27FC236}">
                <a16:creationId xmlns:a16="http://schemas.microsoft.com/office/drawing/2014/main" id="{71BF974E-037C-46AF-A2E1-DD6D90BCA1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9386" y="1472107"/>
            <a:ext cx="11122676" cy="484491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ru-RU" sz="22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Увольнений сотрудников из-за выгорания в России (млн. чел.)</a:t>
            </a:r>
            <a:endParaRPr lang="en-US" altLang="ru-RU" sz="22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graphicFrame>
        <p:nvGraphicFramePr>
          <p:cNvPr id="20" name="Диаграмма 19">
            <a:extLst>
              <a:ext uri="{FF2B5EF4-FFF2-40B4-BE49-F238E27FC236}">
                <a16:creationId xmlns:a16="http://schemas.microsoft.com/office/drawing/2014/main" id="{30D11502-17B9-43B6-BF24-E61D22BDEB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2957887"/>
              </p:ext>
            </p:extLst>
          </p:nvPr>
        </p:nvGraphicFramePr>
        <p:xfrm>
          <a:off x="650241" y="2030207"/>
          <a:ext cx="10752244" cy="37224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CCA8D76-6F21-4921-A3AA-8EA50F6146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269980" y="6208087"/>
            <a:ext cx="255696" cy="298312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E6F41AE-6A8A-46BA-9585-B80A49A68924}"/>
              </a:ext>
            </a:extLst>
          </p:cNvPr>
          <p:cNvSpPr/>
          <p:nvPr/>
        </p:nvSpPr>
        <p:spPr>
          <a:xfrm>
            <a:off x="10178701" y="6218743"/>
            <a:ext cx="1341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  <a:t>Страница 3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713EF75-89FF-411B-BC11-BF08E2C46E06}"/>
              </a:ext>
            </a:extLst>
          </p:cNvPr>
          <p:cNvCxnSpPr>
            <a:cxnSpLocks/>
          </p:cNvCxnSpPr>
          <p:nvPr/>
        </p:nvCxnSpPr>
        <p:spPr>
          <a:xfrm flipV="1">
            <a:off x="1640840" y="4470400"/>
            <a:ext cx="1227821" cy="307340"/>
          </a:xfrm>
          <a:prstGeom prst="line">
            <a:avLst/>
          </a:prstGeom>
          <a:ln w="952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AB97E5B3-4201-442F-8C52-A3CB9A0C736D}"/>
              </a:ext>
            </a:extLst>
          </p:cNvPr>
          <p:cNvCxnSpPr>
            <a:cxnSpLocks/>
          </p:cNvCxnSpPr>
          <p:nvPr/>
        </p:nvCxnSpPr>
        <p:spPr>
          <a:xfrm flipV="1">
            <a:off x="2910840" y="4053840"/>
            <a:ext cx="1307592" cy="416560"/>
          </a:xfrm>
          <a:prstGeom prst="line">
            <a:avLst/>
          </a:prstGeom>
          <a:ln w="952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6BD1E3DF-467F-4F20-9B32-85A3D0465D28}"/>
              </a:ext>
            </a:extLst>
          </p:cNvPr>
          <p:cNvCxnSpPr/>
          <p:nvPr/>
        </p:nvCxnSpPr>
        <p:spPr>
          <a:xfrm flipV="1">
            <a:off x="4218432" y="3561080"/>
            <a:ext cx="1278128" cy="492760"/>
          </a:xfrm>
          <a:prstGeom prst="line">
            <a:avLst/>
          </a:prstGeom>
          <a:ln w="952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4B775E0B-1725-4344-9248-DA13774DE972}"/>
              </a:ext>
            </a:extLst>
          </p:cNvPr>
          <p:cNvCxnSpPr/>
          <p:nvPr/>
        </p:nvCxnSpPr>
        <p:spPr>
          <a:xfrm flipV="1">
            <a:off x="5506720" y="3332480"/>
            <a:ext cx="1290320" cy="233680"/>
          </a:xfrm>
          <a:prstGeom prst="line">
            <a:avLst/>
          </a:prstGeom>
          <a:ln w="952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9CAEAA8E-E645-4409-A53F-1B012C8CEFA6}"/>
              </a:ext>
            </a:extLst>
          </p:cNvPr>
          <p:cNvCxnSpPr/>
          <p:nvPr/>
        </p:nvCxnSpPr>
        <p:spPr>
          <a:xfrm flipV="1">
            <a:off x="6776720" y="2969260"/>
            <a:ext cx="1297940" cy="363220"/>
          </a:xfrm>
          <a:prstGeom prst="line">
            <a:avLst/>
          </a:prstGeom>
          <a:ln w="952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35660674-447C-4AF0-BC80-5D5CF91F6DE4}"/>
              </a:ext>
            </a:extLst>
          </p:cNvPr>
          <p:cNvCxnSpPr/>
          <p:nvPr/>
        </p:nvCxnSpPr>
        <p:spPr>
          <a:xfrm flipV="1">
            <a:off x="8074660" y="2682240"/>
            <a:ext cx="1168400" cy="287020"/>
          </a:xfrm>
          <a:prstGeom prst="line">
            <a:avLst/>
          </a:prstGeom>
          <a:ln w="952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752AE32E-24B2-46B9-9A37-63DBF6EFABC2}"/>
              </a:ext>
            </a:extLst>
          </p:cNvPr>
          <p:cNvCxnSpPr/>
          <p:nvPr/>
        </p:nvCxnSpPr>
        <p:spPr>
          <a:xfrm flipV="1">
            <a:off x="9439275" y="2449830"/>
            <a:ext cx="1076325" cy="175260"/>
          </a:xfrm>
          <a:prstGeom prst="line">
            <a:avLst/>
          </a:prstGeom>
          <a:ln w="952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8" name="Диаграмма 27">
            <a:extLst>
              <a:ext uri="{FF2B5EF4-FFF2-40B4-BE49-F238E27FC236}">
                <a16:creationId xmlns:a16="http://schemas.microsoft.com/office/drawing/2014/main" id="{F7E3950A-0753-4FE5-B619-FBF5AF9E35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326301"/>
              </p:ext>
            </p:extLst>
          </p:nvPr>
        </p:nvGraphicFramePr>
        <p:xfrm>
          <a:off x="1469985" y="2030208"/>
          <a:ext cx="9380895" cy="34927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90C10AE7-3AF0-4AFC-8197-25E914BC5D5A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123000"/>
                    </a14:imgEffect>
                    <a14:imgEffect>
                      <a14:brightnessContrast bright="17000" contrast="-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93" t="36118" r="51511" b="9030"/>
          <a:stretch/>
        </p:blipFill>
        <p:spPr>
          <a:xfrm>
            <a:off x="15303821" y="3735644"/>
            <a:ext cx="1366394" cy="854386"/>
          </a:xfrm>
          <a:custGeom>
            <a:avLst/>
            <a:gdLst>
              <a:gd name="connsiteX0" fmla="*/ 4648830 w 5275805"/>
              <a:gd name="connsiteY0" fmla="*/ 0 h 3761772"/>
              <a:gd name="connsiteX1" fmla="*/ 626975 w 5275805"/>
              <a:gd name="connsiteY1" fmla="*/ 0 h 3761772"/>
              <a:gd name="connsiteX2" fmla="*/ 0 w 5275805"/>
              <a:gd name="connsiteY2" fmla="*/ 626975 h 3761772"/>
              <a:gd name="connsiteX3" fmla="*/ 0 w 5275805"/>
              <a:gd name="connsiteY3" fmla="*/ 3134797 h 3761772"/>
              <a:gd name="connsiteX4" fmla="*/ 626975 w 5275805"/>
              <a:gd name="connsiteY4" fmla="*/ 3761772 h 3761772"/>
              <a:gd name="connsiteX5" fmla="*/ 4648830 w 5275805"/>
              <a:gd name="connsiteY5" fmla="*/ 3761772 h 3761772"/>
              <a:gd name="connsiteX6" fmla="*/ 5275805 w 5275805"/>
              <a:gd name="connsiteY6" fmla="*/ 3134797 h 3761772"/>
              <a:gd name="connsiteX7" fmla="*/ 5275805 w 5275805"/>
              <a:gd name="connsiteY7" fmla="*/ 626975 h 3761772"/>
              <a:gd name="connsiteX8" fmla="*/ 4648830 w 5275805"/>
              <a:gd name="connsiteY8" fmla="*/ 0 h 3761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75805" h="3761772">
                <a:moveTo>
                  <a:pt x="4648830" y="0"/>
                </a:moveTo>
                <a:lnTo>
                  <a:pt x="626975" y="0"/>
                </a:lnTo>
                <a:cubicBezTo>
                  <a:pt x="280706" y="0"/>
                  <a:pt x="0" y="280706"/>
                  <a:pt x="0" y="626975"/>
                </a:cubicBezTo>
                <a:lnTo>
                  <a:pt x="0" y="3134797"/>
                </a:lnTo>
                <a:cubicBezTo>
                  <a:pt x="0" y="3481066"/>
                  <a:pt x="280706" y="3761772"/>
                  <a:pt x="626975" y="3761772"/>
                </a:cubicBezTo>
                <a:lnTo>
                  <a:pt x="4648830" y="3761772"/>
                </a:lnTo>
                <a:cubicBezTo>
                  <a:pt x="4995099" y="3761772"/>
                  <a:pt x="5275805" y="3481066"/>
                  <a:pt x="5275805" y="3134797"/>
                </a:cubicBezTo>
                <a:lnTo>
                  <a:pt x="5275805" y="626975"/>
                </a:lnTo>
                <a:cubicBezTo>
                  <a:pt x="5275805" y="280706"/>
                  <a:pt x="4995099" y="0"/>
                  <a:pt x="4648830" y="0"/>
                </a:cubicBezTo>
                <a:close/>
              </a:path>
            </a:pathLst>
          </a:custGeom>
          <a:effectLst>
            <a:outerShdw blurRad="266700" dist="38100" dir="2700000" sx="103000" sy="103000" algn="tl" rotWithShape="0">
              <a:prstClr val="black">
                <a:alpha val="40000"/>
              </a:prstClr>
            </a:outerShdw>
          </a:effectLst>
        </p:spPr>
      </p:pic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id="{72E8F352-8C53-420F-9F89-69491466CA70}"/>
              </a:ext>
            </a:extLst>
          </p:cNvPr>
          <p:cNvSpPr/>
          <p:nvPr/>
        </p:nvSpPr>
        <p:spPr>
          <a:xfrm>
            <a:off x="15256926" y="3711724"/>
            <a:ext cx="1460182" cy="913032"/>
          </a:xfrm>
          <a:prstGeom prst="roundRect">
            <a:avLst/>
          </a:prstGeom>
          <a:solidFill>
            <a:schemeClr val="accent5">
              <a:lumMod val="20000"/>
              <a:lumOff val="80000"/>
              <a:alpha val="6000"/>
            </a:schemeClr>
          </a:solidFill>
          <a:ln w="15875">
            <a:solidFill>
              <a:schemeClr val="bg1">
                <a:alpha val="8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id="{CD22CF2A-6EA0-4A1F-B377-72AB9D1ADF50}"/>
              </a:ext>
            </a:extLst>
          </p:cNvPr>
          <p:cNvSpPr/>
          <p:nvPr/>
        </p:nvSpPr>
        <p:spPr>
          <a:xfrm>
            <a:off x="-4350065" y="2030207"/>
            <a:ext cx="1696696" cy="1183316"/>
          </a:xfrm>
          <a:prstGeom prst="round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0929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6384F22-86F4-4347-A2F7-CFB8F11274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6911" y="422565"/>
            <a:ext cx="2388398" cy="1098026"/>
          </a:xfrm>
          <a:prstGeom prst="rect">
            <a:avLst/>
          </a:prstGeom>
          <a:effectLst>
            <a:outerShdw blurRad="152400" dist="38100" dir="2700000" algn="tl" rotWithShape="0">
              <a:prstClr val="black">
                <a:alpha val="32000"/>
              </a:prst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D045994-42D3-4C6A-8B4B-2099850E44F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123000"/>
                    </a14:imgEffect>
                    <a14:imgEffect>
                      <a14:brightnessContrast bright="-10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-28"/>
          <a:stretch/>
        </p:blipFill>
        <p:spPr>
          <a:xfrm flipH="1">
            <a:off x="-150471" y="0"/>
            <a:ext cx="12342471" cy="685800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C3B15AF8-CA0E-4C1D-A786-E4E040B4004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123000"/>
                    </a14:imgEffect>
                    <a14:imgEffect>
                      <a14:brightnessContrast bright="17000" contrast="-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93" t="36118" r="51511" b="9030"/>
          <a:stretch/>
        </p:blipFill>
        <p:spPr>
          <a:xfrm>
            <a:off x="6236208" y="2474594"/>
            <a:ext cx="5399908" cy="3376486"/>
          </a:xfrm>
          <a:custGeom>
            <a:avLst/>
            <a:gdLst>
              <a:gd name="connsiteX0" fmla="*/ 4648830 w 5275805"/>
              <a:gd name="connsiteY0" fmla="*/ 0 h 3761772"/>
              <a:gd name="connsiteX1" fmla="*/ 626975 w 5275805"/>
              <a:gd name="connsiteY1" fmla="*/ 0 h 3761772"/>
              <a:gd name="connsiteX2" fmla="*/ 0 w 5275805"/>
              <a:gd name="connsiteY2" fmla="*/ 626975 h 3761772"/>
              <a:gd name="connsiteX3" fmla="*/ 0 w 5275805"/>
              <a:gd name="connsiteY3" fmla="*/ 3134797 h 3761772"/>
              <a:gd name="connsiteX4" fmla="*/ 626975 w 5275805"/>
              <a:gd name="connsiteY4" fmla="*/ 3761772 h 3761772"/>
              <a:gd name="connsiteX5" fmla="*/ 4648830 w 5275805"/>
              <a:gd name="connsiteY5" fmla="*/ 3761772 h 3761772"/>
              <a:gd name="connsiteX6" fmla="*/ 5275805 w 5275805"/>
              <a:gd name="connsiteY6" fmla="*/ 3134797 h 3761772"/>
              <a:gd name="connsiteX7" fmla="*/ 5275805 w 5275805"/>
              <a:gd name="connsiteY7" fmla="*/ 626975 h 3761772"/>
              <a:gd name="connsiteX8" fmla="*/ 4648830 w 5275805"/>
              <a:gd name="connsiteY8" fmla="*/ 0 h 3761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75805" h="3761772">
                <a:moveTo>
                  <a:pt x="4648830" y="0"/>
                </a:moveTo>
                <a:lnTo>
                  <a:pt x="626975" y="0"/>
                </a:lnTo>
                <a:cubicBezTo>
                  <a:pt x="280706" y="0"/>
                  <a:pt x="0" y="280706"/>
                  <a:pt x="0" y="626975"/>
                </a:cubicBezTo>
                <a:lnTo>
                  <a:pt x="0" y="3134797"/>
                </a:lnTo>
                <a:cubicBezTo>
                  <a:pt x="0" y="3481066"/>
                  <a:pt x="280706" y="3761772"/>
                  <a:pt x="626975" y="3761772"/>
                </a:cubicBezTo>
                <a:lnTo>
                  <a:pt x="4648830" y="3761772"/>
                </a:lnTo>
                <a:cubicBezTo>
                  <a:pt x="4995099" y="3761772"/>
                  <a:pt x="5275805" y="3481066"/>
                  <a:pt x="5275805" y="3134797"/>
                </a:cubicBezTo>
                <a:lnTo>
                  <a:pt x="5275805" y="626975"/>
                </a:lnTo>
                <a:cubicBezTo>
                  <a:pt x="5275805" y="280706"/>
                  <a:pt x="4995099" y="0"/>
                  <a:pt x="4648830" y="0"/>
                </a:cubicBezTo>
                <a:close/>
              </a:path>
            </a:pathLst>
          </a:custGeom>
          <a:effectLst>
            <a:outerShdw blurRad="266700" dist="38100" dir="2700000" sx="103000" sy="103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CD16B6-A8FA-4D2A-93E5-456384C77E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5882" y="454040"/>
            <a:ext cx="11213642" cy="918387"/>
          </a:xfrm>
        </p:spPr>
        <p:txBody>
          <a:bodyPr>
            <a:normAutofit/>
          </a:bodyPr>
          <a:lstStyle/>
          <a:p>
            <a:r>
              <a:rPr lang="ru-RU" sz="5000" b="1" dirty="0">
                <a:solidFill>
                  <a:schemeClr val="bg1"/>
                </a:solidFill>
                <a:latin typeface="Bounded" pitchFamily="2" charset="-52"/>
              </a:rPr>
              <a:t>РЕШЕНИЕ ПРОБЛЕМЫ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2944AF9-227F-4011-8857-3D4C7DEBE1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5878" y="1661567"/>
            <a:ext cx="2092791" cy="448994"/>
          </a:xfrm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БЕЗ ПО</a:t>
            </a:r>
            <a:endParaRPr lang="en-US" altLang="ru-RU" b="1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48CFDD1A-C3C8-48AC-89DE-D01D74B55040}"/>
              </a:ext>
            </a:extLst>
          </p:cNvPr>
          <p:cNvSpPr/>
          <p:nvPr/>
        </p:nvSpPr>
        <p:spPr>
          <a:xfrm>
            <a:off x="6236207" y="2479997"/>
            <a:ext cx="5399908" cy="3376486"/>
          </a:xfrm>
          <a:prstGeom prst="roundRect">
            <a:avLst/>
          </a:prstGeom>
          <a:solidFill>
            <a:schemeClr val="accent5">
              <a:lumMod val="20000"/>
              <a:lumOff val="80000"/>
              <a:alpha val="6000"/>
            </a:schemeClr>
          </a:solidFill>
          <a:ln w="15875">
            <a:solidFill>
              <a:schemeClr val="bg1">
                <a:alpha val="8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B18C8979-6AA7-418F-8C79-3285B92CC21F}"/>
              </a:ext>
            </a:extLst>
          </p:cNvPr>
          <p:cNvSpPr txBox="1">
            <a:spLocks/>
          </p:cNvSpPr>
          <p:nvPr/>
        </p:nvSpPr>
        <p:spPr>
          <a:xfrm>
            <a:off x="7790420" y="1661567"/>
            <a:ext cx="2299206" cy="4489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С</a:t>
            </a:r>
            <a:r>
              <a:rPr lang="en-US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НАШИМ ПО</a:t>
            </a:r>
            <a:endParaRPr lang="en-US" altLang="ru-RU" b="1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20FB825-2B50-4BB1-9BAF-A6BD58F3C2EC}"/>
              </a:ext>
            </a:extLst>
          </p:cNvPr>
          <p:cNvSpPr txBox="1">
            <a:spLocks/>
          </p:cNvSpPr>
          <p:nvPr/>
        </p:nvSpPr>
        <p:spPr>
          <a:xfrm>
            <a:off x="736648" y="2517349"/>
            <a:ext cx="1416391" cy="9930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ounded" pitchFamily="2" charset="-52"/>
              </a:rPr>
              <a:t>1</a:t>
            </a:r>
            <a:endParaRPr lang="ru-RU" sz="4000" b="1" dirty="0">
              <a:solidFill>
                <a:schemeClr val="accent3">
                  <a:lumMod val="60000"/>
                  <a:lumOff val="40000"/>
                </a:schemeClr>
              </a:solidFill>
              <a:latin typeface="Bounded" pitchFamily="2" charset="-52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010D969-F957-46BD-AEE9-694EF2A243F9}"/>
              </a:ext>
            </a:extLst>
          </p:cNvPr>
          <p:cNvSpPr/>
          <p:nvPr/>
        </p:nvSpPr>
        <p:spPr>
          <a:xfrm>
            <a:off x="1294743" y="2824452"/>
            <a:ext cx="474013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18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Отсутствие</a:t>
            </a:r>
            <a:r>
              <a:rPr lang="en-US" altLang="ru-RU" sz="18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en-US" sz="185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системы</a:t>
            </a:r>
            <a:r>
              <a:rPr lang="en-US" altLang="ru-RU" sz="18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en-US" sz="185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отслеживания</a:t>
            </a:r>
            <a:endParaRPr lang="en-US" altLang="en-US" sz="185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  <a:p>
            <a:r>
              <a:rPr lang="en-US" altLang="en-US" sz="185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ментального</a:t>
            </a:r>
            <a:r>
              <a:rPr lang="en-US" altLang="ru-RU" sz="18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en-US" sz="185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состояния</a:t>
            </a:r>
            <a:r>
              <a:rPr lang="en-US" altLang="ru-RU" sz="18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en-US" sz="185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сотрудников</a:t>
            </a:r>
            <a:endParaRPr lang="en-US" altLang="ru-RU" sz="185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B2DAD3F3-D043-4A16-8C75-3147C7C41297}"/>
              </a:ext>
            </a:extLst>
          </p:cNvPr>
          <p:cNvSpPr txBox="1">
            <a:spLocks/>
          </p:cNvSpPr>
          <p:nvPr/>
        </p:nvSpPr>
        <p:spPr>
          <a:xfrm>
            <a:off x="695952" y="3760542"/>
            <a:ext cx="968118" cy="9201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ounded" pitchFamily="2" charset="-52"/>
              </a:rPr>
              <a:t>2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89F47F0-6EF9-4E89-948E-4CECA03B44D2}"/>
              </a:ext>
            </a:extLst>
          </p:cNvPr>
          <p:cNvSpPr/>
          <p:nvPr/>
        </p:nvSpPr>
        <p:spPr>
          <a:xfrm>
            <a:off x="1209256" y="4003621"/>
            <a:ext cx="443918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185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Невозможность</a:t>
            </a:r>
            <a:r>
              <a:rPr lang="en-US" altLang="ru-RU" sz="18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en-US" sz="185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прогнозировать</a:t>
            </a:r>
            <a:r>
              <a:rPr lang="en-US" altLang="ru-RU" sz="18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en-US" sz="185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профессиональное</a:t>
            </a:r>
            <a:r>
              <a:rPr lang="en-US" altLang="ru-RU" sz="18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en-US" sz="185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выгорание</a:t>
            </a:r>
            <a:endParaRPr lang="en-US" altLang="ru-RU" sz="185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4B21327D-07DA-4797-85F0-099145A738B4}"/>
              </a:ext>
            </a:extLst>
          </p:cNvPr>
          <p:cNvSpPr txBox="1">
            <a:spLocks/>
          </p:cNvSpPr>
          <p:nvPr/>
        </p:nvSpPr>
        <p:spPr>
          <a:xfrm>
            <a:off x="676548" y="4930893"/>
            <a:ext cx="968118" cy="9201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ounded" pitchFamily="2" charset="-52"/>
              </a:rPr>
              <a:t>3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20FB466F-74C5-4487-8FA2-E66A5CF0C370}"/>
              </a:ext>
            </a:extLst>
          </p:cNvPr>
          <p:cNvSpPr/>
          <p:nvPr/>
        </p:nvSpPr>
        <p:spPr>
          <a:xfrm>
            <a:off x="1209256" y="5161968"/>
            <a:ext cx="443918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185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Снижение</a:t>
            </a:r>
            <a:r>
              <a:rPr lang="en-US" altLang="ru-RU" sz="18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en-US" sz="185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производительности</a:t>
            </a:r>
            <a:endParaRPr lang="ru-RU" altLang="en-US" sz="185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  <a:p>
            <a:r>
              <a:rPr lang="en-US" altLang="en-US" sz="185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из</a:t>
            </a:r>
            <a:r>
              <a:rPr lang="en-US" altLang="ru-RU" sz="185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-</a:t>
            </a:r>
            <a:r>
              <a:rPr lang="en-US" altLang="en-US" sz="185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за</a:t>
            </a:r>
            <a:r>
              <a:rPr lang="en-US" altLang="ru-RU" sz="18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en-US" sz="185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стресса</a:t>
            </a:r>
            <a:r>
              <a:rPr lang="en-US" altLang="ru-RU" sz="18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en-US" sz="18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и</a:t>
            </a:r>
            <a:r>
              <a:rPr lang="en-US" altLang="ru-RU" sz="18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en-US" sz="185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переутомления</a:t>
            </a:r>
            <a:endParaRPr lang="en-US" altLang="ru-RU" sz="185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B2EA56FD-E392-4782-8213-0530D42B57AC}"/>
              </a:ext>
            </a:extLst>
          </p:cNvPr>
          <p:cNvSpPr txBox="1">
            <a:spLocks/>
          </p:cNvSpPr>
          <p:nvPr/>
        </p:nvSpPr>
        <p:spPr>
          <a:xfrm>
            <a:off x="6465399" y="2590191"/>
            <a:ext cx="968118" cy="9201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dirty="0">
                <a:solidFill>
                  <a:schemeClr val="bg1"/>
                </a:solidFill>
                <a:latin typeface="Bounded" pitchFamily="2" charset="-52"/>
              </a:rPr>
              <a:t>1</a:t>
            </a:r>
            <a:endParaRPr lang="ru-RU" sz="4000" b="1" dirty="0">
              <a:solidFill>
                <a:schemeClr val="bg1"/>
              </a:solidFill>
              <a:latin typeface="Bounded" pitchFamily="2" charset="-52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72237E04-167F-4259-93D7-9B5EE3959BA5}"/>
              </a:ext>
            </a:extLst>
          </p:cNvPr>
          <p:cNvSpPr/>
          <p:nvPr/>
        </p:nvSpPr>
        <p:spPr>
          <a:xfrm>
            <a:off x="7025179" y="2833270"/>
            <a:ext cx="474013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altLang="zh-CN" sz="185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Раннее</a:t>
            </a:r>
            <a:r>
              <a:rPr lang="en-US" altLang="zh-CN" sz="18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zh-CN" sz="185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выявление</a:t>
            </a:r>
            <a:r>
              <a:rPr lang="en-US" altLang="zh-CN" sz="18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zh-CN" sz="185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рисков</a:t>
            </a:r>
            <a:endParaRPr lang="ru-RU" altLang="zh-CN" sz="185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altLang="zh-CN" sz="185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выгорания</a:t>
            </a:r>
            <a:endParaRPr lang="ru-RU" altLang="zh-CN" sz="185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20" name="Заголовок 1">
            <a:extLst>
              <a:ext uri="{FF2B5EF4-FFF2-40B4-BE49-F238E27FC236}">
                <a16:creationId xmlns:a16="http://schemas.microsoft.com/office/drawing/2014/main" id="{7A5D318A-3DAE-47FD-A1CA-30FC32B6877B}"/>
              </a:ext>
            </a:extLst>
          </p:cNvPr>
          <p:cNvSpPr txBox="1">
            <a:spLocks/>
          </p:cNvSpPr>
          <p:nvPr/>
        </p:nvSpPr>
        <p:spPr>
          <a:xfrm>
            <a:off x="6465399" y="3766402"/>
            <a:ext cx="968118" cy="9201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dirty="0">
                <a:solidFill>
                  <a:schemeClr val="bg1"/>
                </a:solidFill>
                <a:latin typeface="Bounded" pitchFamily="2" charset="-52"/>
              </a:rPr>
              <a:t>2</a:t>
            </a:r>
            <a:endParaRPr lang="ru-RU" sz="4000" b="1" dirty="0">
              <a:solidFill>
                <a:schemeClr val="bg1"/>
              </a:solidFill>
              <a:latin typeface="Bounded" pitchFamily="2" charset="-52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F3C324F2-B48C-4F93-9926-3B01805437FF}"/>
              </a:ext>
            </a:extLst>
          </p:cNvPr>
          <p:cNvSpPr/>
          <p:nvPr/>
        </p:nvSpPr>
        <p:spPr>
          <a:xfrm>
            <a:off x="7025179" y="3857427"/>
            <a:ext cx="4740130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altLang="zh-CN" sz="185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Повышение</a:t>
            </a:r>
            <a:r>
              <a:rPr lang="en-US" altLang="zh-CN" sz="18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zh-CN" sz="185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производительности</a:t>
            </a:r>
            <a:r>
              <a:rPr lang="en-US" altLang="zh-CN" sz="18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zh-CN" sz="185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через</a:t>
            </a:r>
            <a:r>
              <a:rPr lang="en-US" altLang="zh-CN" sz="18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zh-CN" sz="185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управление</a:t>
            </a:r>
            <a:r>
              <a:rPr lang="en-US" altLang="zh-CN" sz="18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zh-CN" sz="185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состоянием</a:t>
            </a:r>
            <a:r>
              <a:rPr lang="en-US" altLang="zh-CN" sz="185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 </a:t>
            </a:r>
            <a:r>
              <a:rPr lang="en-US" altLang="zh-CN" sz="185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Montserrat" panose="00000500000000000000" charset="0"/>
              </a:rPr>
              <a:t>команды</a:t>
            </a:r>
            <a:endParaRPr lang="ru-RU" altLang="zh-CN" sz="185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Montserrat" panose="00000500000000000000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0B4D6AEE-B1B2-4F81-BE92-B57F15528783}"/>
              </a:ext>
            </a:extLst>
          </p:cNvPr>
          <p:cNvSpPr/>
          <p:nvPr/>
        </p:nvSpPr>
        <p:spPr>
          <a:xfrm>
            <a:off x="555882" y="2474594"/>
            <a:ext cx="5393814" cy="3761772"/>
          </a:xfrm>
          <a:prstGeom prst="round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424CB3EF-2974-4D2B-9BA6-30FD20E49F9D}"/>
              </a:ext>
            </a:extLst>
          </p:cNvPr>
          <p:cNvGrpSpPr/>
          <p:nvPr/>
        </p:nvGrpSpPr>
        <p:grpSpPr>
          <a:xfrm>
            <a:off x="8255957" y="5128210"/>
            <a:ext cx="1367532" cy="1367532"/>
            <a:chOff x="10081549" y="659757"/>
            <a:chExt cx="1701479" cy="1701479"/>
          </a:xfrm>
        </p:grpSpPr>
        <p:sp>
          <p:nvSpPr>
            <p:cNvPr id="30" name="Прямоугольник: скругленные углы 29">
              <a:extLst>
                <a:ext uri="{FF2B5EF4-FFF2-40B4-BE49-F238E27FC236}">
                  <a16:creationId xmlns:a16="http://schemas.microsoft.com/office/drawing/2014/main" id="{11AA492D-3A33-4B2B-B0A7-A1EC55F6B12D}"/>
                </a:ext>
              </a:extLst>
            </p:cNvPr>
            <p:cNvSpPr/>
            <p:nvPr/>
          </p:nvSpPr>
          <p:spPr>
            <a:xfrm>
              <a:off x="10081549" y="659757"/>
              <a:ext cx="1701479" cy="170147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1143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1" name="Рисунок 30">
              <a:extLst>
                <a:ext uri="{FF2B5EF4-FFF2-40B4-BE49-F238E27FC236}">
                  <a16:creationId xmlns:a16="http://schemas.microsoft.com/office/drawing/2014/main" id="{08D76EF5-694B-4530-A283-C18DE6B34F3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234869" y="814734"/>
              <a:ext cx="1394838" cy="1394838"/>
            </a:xfrm>
            <a:prstGeom prst="rect">
              <a:avLst/>
            </a:prstGeom>
          </p:spPr>
        </p:pic>
      </p:grp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28B26A84-58CC-4B66-A830-C5515ADE23C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269980" y="6208087"/>
            <a:ext cx="255696" cy="298312"/>
          </a:xfrm>
          <a:prstGeom prst="rect">
            <a:avLst/>
          </a:prstGeom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768667CE-253E-48CD-A1E4-97BA0194B61D}"/>
              </a:ext>
            </a:extLst>
          </p:cNvPr>
          <p:cNvSpPr/>
          <p:nvPr/>
        </p:nvSpPr>
        <p:spPr>
          <a:xfrm>
            <a:off x="10178701" y="6218743"/>
            <a:ext cx="1341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  <a:t>Страница 4</a:t>
            </a:r>
          </a:p>
        </p:txBody>
      </p:sp>
    </p:spTree>
    <p:extLst>
      <p:ext uri="{BB962C8B-B14F-4D97-AF65-F5344CB8AC3E}">
        <p14:creationId xmlns:p14="http://schemas.microsoft.com/office/powerpoint/2010/main" val="37778357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15482B2-66D0-4ECA-B192-4539A0EBF1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2111" r="8509"/>
          <a:stretch/>
        </p:blipFill>
        <p:spPr>
          <a:xfrm>
            <a:off x="8787428" y="988585"/>
            <a:ext cx="2732393" cy="1222901"/>
          </a:xfrm>
          <a:prstGeom prst="rect">
            <a:avLst/>
          </a:prstGeom>
          <a:effectLst>
            <a:outerShdw blurRad="152400" dist="38100" dir="2700000" algn="tl" rotWithShape="0">
              <a:prstClr val="black">
                <a:alpha val="32000"/>
              </a:prstClr>
            </a:outerShdw>
          </a:effectLst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F0C35D52-B0B7-4D39-986D-3A2EEE08F1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39" y="0"/>
            <a:ext cx="12185522" cy="685800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9A86F665-365E-4407-8EDC-F59EEC62A7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487" y="927993"/>
            <a:ext cx="11046132" cy="5078279"/>
          </a:xfrm>
          <a:prstGeom prst="rect">
            <a:avLst/>
          </a:prstGeom>
          <a:effectLst>
            <a:outerShdw blurRad="152400" dist="38100" dir="2700000" algn="tl" rotWithShape="0">
              <a:prstClr val="black">
                <a:alpha val="32000"/>
              </a:prst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FD742DC-E71B-4886-942C-5D7874F60C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69980" y="6208087"/>
            <a:ext cx="255696" cy="298312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A78722C-04DA-42C9-AD4D-DFCCD5BA51B2}"/>
              </a:ext>
            </a:extLst>
          </p:cNvPr>
          <p:cNvSpPr/>
          <p:nvPr/>
        </p:nvSpPr>
        <p:spPr>
          <a:xfrm>
            <a:off x="10178701" y="6218743"/>
            <a:ext cx="1341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>
                <a:solidFill>
                  <a:srgbClr val="01265A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  <a:t>Страница 5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0020436-4009-431C-AAEE-2B810A7D031B}"/>
              </a:ext>
            </a:extLst>
          </p:cNvPr>
          <p:cNvSpPr/>
          <p:nvPr/>
        </p:nvSpPr>
        <p:spPr>
          <a:xfrm>
            <a:off x="682904" y="396850"/>
            <a:ext cx="1341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 err="1">
                <a:solidFill>
                  <a:srgbClr val="01265A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  <a:t>Менталист</a:t>
            </a:r>
            <a:endParaRPr lang="ru-RU" sz="1200" dirty="0">
              <a:solidFill>
                <a:srgbClr val="01265A"/>
              </a:solidFill>
              <a:latin typeface="Inter" panose="02000503000000020004" pitchFamily="2" charset="0"/>
              <a:ea typeface="Inter" panose="02000503000000020004" pitchFamily="2" charset="0"/>
              <a:sym typeface="Montserrat" panose="0000050000000000000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6C445CE-063F-4E73-9344-55D8113335DF}"/>
              </a:ext>
            </a:extLst>
          </p:cNvPr>
          <p:cNvSpPr/>
          <p:nvPr/>
        </p:nvSpPr>
        <p:spPr>
          <a:xfrm>
            <a:off x="10288337" y="395044"/>
            <a:ext cx="10993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1200" dirty="0">
                <a:solidFill>
                  <a:srgbClr val="01265A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  <a:t>2026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CBAE7FCE-91D9-4493-A464-2D75A0897E91}"/>
              </a:ext>
            </a:extLst>
          </p:cNvPr>
          <p:cNvSpPr/>
          <p:nvPr/>
        </p:nvSpPr>
        <p:spPr>
          <a:xfrm>
            <a:off x="594010" y="351567"/>
            <a:ext cx="10915086" cy="363955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0126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7249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CC40F27-EFA4-4A91-B1CD-F14DB850484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23000"/>
                    </a14:imgEffect>
                    <a14:imgEffect>
                      <a14:brightnessContrast bright="-10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-28"/>
          <a:stretch/>
        </p:blipFill>
        <p:spPr>
          <a:xfrm flipH="1">
            <a:off x="1314255" y="776685"/>
            <a:ext cx="9563489" cy="538089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DBFB413-25C2-4047-AE8D-1214C83745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487" y="4398380"/>
            <a:ext cx="3497442" cy="1607892"/>
          </a:xfrm>
          <a:prstGeom prst="rect">
            <a:avLst/>
          </a:prstGeom>
          <a:effectLst>
            <a:outerShdw blurRad="152400" dist="38100" dir="2700000" algn="tl" rotWithShape="0">
              <a:prstClr val="black">
                <a:alpha val="32000"/>
              </a:prst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C0C3755-6026-415E-82EA-C5CF0B8C6D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D9990DB-3C93-4F96-A5DA-F55D8537E29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2111" r="8509"/>
          <a:stretch/>
        </p:blipFill>
        <p:spPr>
          <a:xfrm>
            <a:off x="288599" y="927593"/>
            <a:ext cx="11348459" cy="5079078"/>
          </a:xfrm>
          <a:prstGeom prst="rect">
            <a:avLst/>
          </a:prstGeom>
          <a:effectLst>
            <a:outerShdw blurRad="152400" dist="38100" dir="2700000" algn="tl" rotWithShape="0">
              <a:prstClr val="black">
                <a:alpha val="32000"/>
              </a:prst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6CB3E84-0D0D-4ACC-A2A3-94CB2CCA6D8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269980" y="6208087"/>
            <a:ext cx="255696" cy="298312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B8C9612-36B2-4749-A9A9-92666950780D}"/>
              </a:ext>
            </a:extLst>
          </p:cNvPr>
          <p:cNvSpPr/>
          <p:nvPr/>
        </p:nvSpPr>
        <p:spPr>
          <a:xfrm>
            <a:off x="10178701" y="6218743"/>
            <a:ext cx="1341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>
                <a:solidFill>
                  <a:srgbClr val="01265A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  <a:t>Страница 6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E63FEE1-EAB2-4F32-B945-8020EDE3E37A}"/>
              </a:ext>
            </a:extLst>
          </p:cNvPr>
          <p:cNvSpPr/>
          <p:nvPr/>
        </p:nvSpPr>
        <p:spPr>
          <a:xfrm>
            <a:off x="682904" y="396850"/>
            <a:ext cx="1341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 err="1">
                <a:solidFill>
                  <a:srgbClr val="01265A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  <a:t>Менталист</a:t>
            </a:r>
            <a:endParaRPr lang="ru-RU" sz="1200" dirty="0">
              <a:solidFill>
                <a:srgbClr val="01265A"/>
              </a:solidFill>
              <a:latin typeface="Inter" panose="02000503000000020004" pitchFamily="2" charset="0"/>
              <a:ea typeface="Inter" panose="02000503000000020004" pitchFamily="2" charset="0"/>
              <a:sym typeface="Montserrat" panose="0000050000000000000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988779A-7FD8-4148-904D-467B5C7942F5}"/>
              </a:ext>
            </a:extLst>
          </p:cNvPr>
          <p:cNvSpPr/>
          <p:nvPr/>
        </p:nvSpPr>
        <p:spPr>
          <a:xfrm>
            <a:off x="10288337" y="395044"/>
            <a:ext cx="10993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1200" dirty="0">
                <a:solidFill>
                  <a:srgbClr val="01265A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  <a:t>2026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7F90D951-9124-47F2-ACBF-924DDF430EC4}"/>
              </a:ext>
            </a:extLst>
          </p:cNvPr>
          <p:cNvSpPr/>
          <p:nvPr/>
        </p:nvSpPr>
        <p:spPr>
          <a:xfrm>
            <a:off x="594010" y="351567"/>
            <a:ext cx="10915086" cy="363955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0126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DC3797DF-F445-4D49-A402-2456CA2E52D8}"/>
              </a:ext>
            </a:extLst>
          </p:cNvPr>
          <p:cNvSpPr/>
          <p:nvPr/>
        </p:nvSpPr>
        <p:spPr>
          <a:xfrm>
            <a:off x="8083248" y="10735308"/>
            <a:ext cx="1957454" cy="1957454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1926E4BE-1CE3-486F-ACA5-9E8A60D958B5}"/>
              </a:ext>
            </a:extLst>
          </p:cNvPr>
          <p:cNvSpPr/>
          <p:nvPr/>
        </p:nvSpPr>
        <p:spPr>
          <a:xfrm>
            <a:off x="9836767" y="12316424"/>
            <a:ext cx="1800291" cy="1800291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C2D375AB-3DEA-41A7-B70E-65289A45AD3B}"/>
              </a:ext>
            </a:extLst>
          </p:cNvPr>
          <p:cNvSpPr/>
          <p:nvPr/>
        </p:nvSpPr>
        <p:spPr>
          <a:xfrm>
            <a:off x="8412814" y="13703074"/>
            <a:ext cx="1423953" cy="1423953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FF631420-F436-47BE-BCFA-050C546B9C4D}"/>
              </a:ext>
            </a:extLst>
          </p:cNvPr>
          <p:cNvSpPr/>
          <p:nvPr/>
        </p:nvSpPr>
        <p:spPr>
          <a:xfrm>
            <a:off x="9836767" y="14854678"/>
            <a:ext cx="1208901" cy="1208901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E09BBDBD-8960-47A0-8C7C-1086FBD6E5E4}"/>
              </a:ext>
            </a:extLst>
          </p:cNvPr>
          <p:cNvSpPr/>
          <p:nvPr/>
        </p:nvSpPr>
        <p:spPr>
          <a:xfrm>
            <a:off x="-1899671" y="287303"/>
            <a:ext cx="1071683" cy="769480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DB17499C-84B8-4092-9E21-F34226D1AA2B}"/>
              </a:ext>
            </a:extLst>
          </p:cNvPr>
          <p:cNvSpPr/>
          <p:nvPr/>
        </p:nvSpPr>
        <p:spPr>
          <a:xfrm>
            <a:off x="-2014838" y="7283697"/>
            <a:ext cx="1071683" cy="769480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D855EC72-92EC-4190-9BA6-FDD3E7944E12}"/>
              </a:ext>
            </a:extLst>
          </p:cNvPr>
          <p:cNvSpPr/>
          <p:nvPr/>
        </p:nvSpPr>
        <p:spPr>
          <a:xfrm>
            <a:off x="-4109649" y="3503243"/>
            <a:ext cx="1183253" cy="769480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4E4FA769-CB00-479F-A1BE-775788AC81FA}"/>
              </a:ext>
            </a:extLst>
          </p:cNvPr>
          <p:cNvSpPr/>
          <p:nvPr/>
        </p:nvSpPr>
        <p:spPr>
          <a:xfrm>
            <a:off x="-4112276" y="5559637"/>
            <a:ext cx="1188506" cy="769480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A4855B8E-F0DA-4865-BE3E-38F497A41B3B}"/>
              </a:ext>
            </a:extLst>
          </p:cNvPr>
          <p:cNvSpPr/>
          <p:nvPr/>
        </p:nvSpPr>
        <p:spPr>
          <a:xfrm>
            <a:off x="-4132399" y="395044"/>
            <a:ext cx="1188506" cy="769480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Заголовок 1">
            <a:extLst>
              <a:ext uri="{FF2B5EF4-FFF2-40B4-BE49-F238E27FC236}">
                <a16:creationId xmlns:a16="http://schemas.microsoft.com/office/drawing/2014/main" id="{FCABFD30-0320-4D08-9B5B-71BD344E6678}"/>
              </a:ext>
            </a:extLst>
          </p:cNvPr>
          <p:cNvSpPr txBox="1">
            <a:spLocks/>
          </p:cNvSpPr>
          <p:nvPr/>
        </p:nvSpPr>
        <p:spPr>
          <a:xfrm>
            <a:off x="569385" y="-1596838"/>
            <a:ext cx="11022837" cy="81857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bg1"/>
                </a:solidFill>
                <a:latin typeface="Bounded" pitchFamily="2" charset="-52"/>
              </a:rPr>
              <a:t>РЫНОК  2024</a:t>
            </a:r>
          </a:p>
        </p:txBody>
      </p:sp>
    </p:spTree>
    <p:extLst>
      <p:ext uri="{BB962C8B-B14F-4D97-AF65-F5344CB8AC3E}">
        <p14:creationId xmlns:p14="http://schemas.microsoft.com/office/powerpoint/2010/main" val="17280670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D045994-42D3-4C6A-8B4B-2099850E44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23000"/>
                    </a14:imgEffect>
                    <a14:imgEffect>
                      <a14:brightnessContrast bright="-10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-28"/>
          <a:stretch/>
        </p:blipFill>
        <p:spPr>
          <a:xfrm flipH="1">
            <a:off x="3240" y="0"/>
            <a:ext cx="12188760" cy="6858002"/>
          </a:xfrm>
          <a:prstGeom prst="rect">
            <a:avLst/>
          </a:prstGeom>
        </p:spPr>
      </p:pic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5CEC8EC0-CDAF-4AA2-8426-161ACED4171F}"/>
              </a:ext>
            </a:extLst>
          </p:cNvPr>
          <p:cNvSpPr txBox="1">
            <a:spLocks/>
          </p:cNvSpPr>
          <p:nvPr/>
        </p:nvSpPr>
        <p:spPr>
          <a:xfrm>
            <a:off x="569385" y="579927"/>
            <a:ext cx="11022837" cy="81857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000" b="1" dirty="0">
                <a:solidFill>
                  <a:schemeClr val="bg1"/>
                </a:solidFill>
                <a:latin typeface="Bounded" pitchFamily="2" charset="-52"/>
              </a:rPr>
              <a:t>РЫНОК  2024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76479928-C042-496B-8CF2-1C80E76C5FB5}"/>
              </a:ext>
            </a:extLst>
          </p:cNvPr>
          <p:cNvSpPr/>
          <p:nvPr/>
        </p:nvSpPr>
        <p:spPr>
          <a:xfrm>
            <a:off x="2368125" y="5451027"/>
            <a:ext cx="69442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Узкий</a:t>
            </a:r>
            <a:endParaRPr lang="ru-RU" sz="17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C811D633-D58B-4BFB-B612-D8D8A763AC3A}"/>
              </a:ext>
            </a:extLst>
          </p:cNvPr>
          <p:cNvCxnSpPr>
            <a:cxnSpLocks/>
          </p:cNvCxnSpPr>
          <p:nvPr/>
        </p:nvCxnSpPr>
        <p:spPr>
          <a:xfrm flipV="1">
            <a:off x="2478881" y="1730477"/>
            <a:ext cx="0" cy="35822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8A24C870-E2B2-4DE8-A080-73EAC0F0E0E8}"/>
              </a:ext>
            </a:extLst>
          </p:cNvPr>
          <p:cNvCxnSpPr>
            <a:cxnSpLocks/>
          </p:cNvCxnSpPr>
          <p:nvPr/>
        </p:nvCxnSpPr>
        <p:spPr>
          <a:xfrm>
            <a:off x="2478881" y="5312681"/>
            <a:ext cx="3713260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030DC810-70B9-44A1-839D-8E7FD157B3D6}"/>
              </a:ext>
            </a:extLst>
          </p:cNvPr>
          <p:cNvSpPr/>
          <p:nvPr/>
        </p:nvSpPr>
        <p:spPr>
          <a:xfrm>
            <a:off x="5205877" y="5451027"/>
            <a:ext cx="98937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Широкий</a:t>
            </a:r>
            <a:endParaRPr lang="ru-RU" sz="17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796FD428-5FF4-4E42-BB00-6798A16B0B2C}"/>
              </a:ext>
            </a:extLst>
          </p:cNvPr>
          <p:cNvSpPr/>
          <p:nvPr/>
        </p:nvSpPr>
        <p:spPr>
          <a:xfrm>
            <a:off x="1395258" y="5061191"/>
            <a:ext cx="8210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Низкий</a:t>
            </a:r>
            <a:endParaRPr lang="ru-RU" sz="17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14DB6953-DF90-4B03-8E63-AE1462AA4FCC}"/>
              </a:ext>
            </a:extLst>
          </p:cNvPr>
          <p:cNvSpPr/>
          <p:nvPr/>
        </p:nvSpPr>
        <p:spPr>
          <a:xfrm>
            <a:off x="1326330" y="3371158"/>
            <a:ext cx="9589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Средний</a:t>
            </a:r>
            <a:endParaRPr lang="ru-RU" sz="17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9ACC7B31-0F8F-4CCA-B4A4-EC9E1B224453}"/>
              </a:ext>
            </a:extLst>
          </p:cNvPr>
          <p:cNvSpPr/>
          <p:nvPr/>
        </p:nvSpPr>
        <p:spPr>
          <a:xfrm>
            <a:off x="1332385" y="1732362"/>
            <a:ext cx="95250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Высокий</a:t>
            </a:r>
            <a:endParaRPr lang="ru-RU" sz="17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6C3C171E-7F59-4411-AEA7-0BD7DEBEB94B}"/>
              </a:ext>
            </a:extLst>
          </p:cNvPr>
          <p:cNvCxnSpPr/>
          <p:nvPr/>
        </p:nvCxnSpPr>
        <p:spPr>
          <a:xfrm flipV="1">
            <a:off x="2478881" y="2033206"/>
            <a:ext cx="3279475" cy="3279476"/>
          </a:xfrm>
          <a:prstGeom prst="straightConnector1">
            <a:avLst/>
          </a:prstGeom>
          <a:ln w="38100">
            <a:solidFill>
              <a:schemeClr val="bg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6EE4CC0B-A15F-4268-92D5-1B38EFEED22A}"/>
              </a:ext>
            </a:extLst>
          </p:cNvPr>
          <p:cNvSpPr/>
          <p:nvPr/>
        </p:nvSpPr>
        <p:spPr>
          <a:xfrm>
            <a:off x="2478881" y="5888504"/>
            <a:ext cx="34724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Охват области ментального</a:t>
            </a:r>
          </a:p>
          <a:p>
            <a:pPr algn="ctr"/>
            <a:r>
              <a:rPr lang="ru-RU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здоровья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DC80C316-072B-4A8B-B7FB-ED40C86E22B4}"/>
              </a:ext>
            </a:extLst>
          </p:cNvPr>
          <p:cNvSpPr/>
          <p:nvPr/>
        </p:nvSpPr>
        <p:spPr>
          <a:xfrm rot="16200000">
            <a:off x="-776336" y="3198414"/>
            <a:ext cx="33377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Уровень оснащенности</a:t>
            </a:r>
          </a:p>
          <a:p>
            <a:pPr algn="ctr"/>
            <a:r>
              <a:rPr lang="ru-RU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компании </a:t>
            </a:r>
            <a:r>
              <a:rPr lang="en-US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IT</a:t>
            </a:r>
            <a:r>
              <a:rPr lang="ru-RU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-инновациями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id="{3BFC1BE4-5642-4AE1-B86F-4E360A0980ED}"/>
              </a:ext>
            </a:extLst>
          </p:cNvPr>
          <p:cNvSpPr/>
          <p:nvPr/>
        </p:nvSpPr>
        <p:spPr>
          <a:xfrm>
            <a:off x="3882841" y="4404856"/>
            <a:ext cx="1071683" cy="769480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4078BCC4-BE63-43BC-BFDB-1C345EBB4FE0}"/>
              </a:ext>
            </a:extLst>
          </p:cNvPr>
          <p:cNvSpPr/>
          <p:nvPr/>
        </p:nvSpPr>
        <p:spPr>
          <a:xfrm>
            <a:off x="3996931" y="4635707"/>
            <a:ext cx="84350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«Мета»</a:t>
            </a:r>
            <a:endParaRPr lang="ru-RU" sz="17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58512E73-1B14-4BFD-A68E-230D88BDF63E}"/>
              </a:ext>
            </a:extLst>
          </p:cNvPr>
          <p:cNvSpPr/>
          <p:nvPr/>
        </p:nvSpPr>
        <p:spPr>
          <a:xfrm>
            <a:off x="5103755" y="4007097"/>
            <a:ext cx="1071683" cy="769480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A1D7611F-D7AE-4C10-B6FD-4A8224B3208D}"/>
              </a:ext>
            </a:extLst>
          </p:cNvPr>
          <p:cNvSpPr/>
          <p:nvPr/>
        </p:nvSpPr>
        <p:spPr>
          <a:xfrm>
            <a:off x="5227464" y="4237948"/>
            <a:ext cx="8242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«Ясно»</a:t>
            </a:r>
            <a:endParaRPr lang="ru-RU" sz="17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43" name="Овал 42">
            <a:extLst>
              <a:ext uri="{FF2B5EF4-FFF2-40B4-BE49-F238E27FC236}">
                <a16:creationId xmlns:a16="http://schemas.microsoft.com/office/drawing/2014/main" id="{8562CB4B-F61D-4DEE-A42C-820970D321D7}"/>
              </a:ext>
            </a:extLst>
          </p:cNvPr>
          <p:cNvSpPr/>
          <p:nvPr/>
        </p:nvSpPr>
        <p:spPr>
          <a:xfrm>
            <a:off x="2536504" y="3503243"/>
            <a:ext cx="1183253" cy="769480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9960B824-2D1F-4E3E-AE67-837492284302}"/>
              </a:ext>
            </a:extLst>
          </p:cNvPr>
          <p:cNvSpPr/>
          <p:nvPr/>
        </p:nvSpPr>
        <p:spPr>
          <a:xfrm>
            <a:off x="2549187" y="3729546"/>
            <a:ext cx="11256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«</a:t>
            </a:r>
            <a:r>
              <a:rPr lang="en-US" sz="140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Kickidler</a:t>
            </a:r>
            <a:r>
              <a:rPr 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»</a:t>
            </a:r>
            <a:endParaRPr lang="ru-RU" sz="17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45" name="Овал 44">
            <a:extLst>
              <a:ext uri="{FF2B5EF4-FFF2-40B4-BE49-F238E27FC236}">
                <a16:creationId xmlns:a16="http://schemas.microsoft.com/office/drawing/2014/main" id="{B970117C-C6CA-42C8-BA25-3D9F5C477B72}"/>
              </a:ext>
            </a:extLst>
          </p:cNvPr>
          <p:cNvSpPr/>
          <p:nvPr/>
        </p:nvSpPr>
        <p:spPr>
          <a:xfrm>
            <a:off x="2563478" y="2909455"/>
            <a:ext cx="1188506" cy="769480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871DB887-3FCF-4408-A0DD-C7F41C518494}"/>
              </a:ext>
            </a:extLst>
          </p:cNvPr>
          <p:cNvSpPr/>
          <p:nvPr/>
        </p:nvSpPr>
        <p:spPr>
          <a:xfrm>
            <a:off x="2518213" y="3140433"/>
            <a:ext cx="127310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«</a:t>
            </a:r>
            <a:r>
              <a:rPr lang="en-US" sz="140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Crocotime</a:t>
            </a:r>
            <a:r>
              <a:rPr 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»</a:t>
            </a:r>
            <a:endParaRPr lang="ru-RU" sz="17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47" name="Овал 46">
            <a:extLst>
              <a:ext uri="{FF2B5EF4-FFF2-40B4-BE49-F238E27FC236}">
                <a16:creationId xmlns:a16="http://schemas.microsoft.com/office/drawing/2014/main" id="{0E68E490-5FD5-47D5-AD82-B932E30ABC8B}"/>
              </a:ext>
            </a:extLst>
          </p:cNvPr>
          <p:cNvSpPr/>
          <p:nvPr/>
        </p:nvSpPr>
        <p:spPr>
          <a:xfrm>
            <a:off x="2563478" y="2010275"/>
            <a:ext cx="1188506" cy="769480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283DF3B9-4D3A-4ADD-A698-4C3C25B9ACDD}"/>
              </a:ext>
            </a:extLst>
          </p:cNvPr>
          <p:cNvSpPr/>
          <p:nvPr/>
        </p:nvSpPr>
        <p:spPr>
          <a:xfrm>
            <a:off x="2523021" y="2241132"/>
            <a:ext cx="126829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«Инсайдер»</a:t>
            </a:r>
            <a:endParaRPr lang="ru-RU" sz="17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49" name="Овал 48">
            <a:extLst>
              <a:ext uri="{FF2B5EF4-FFF2-40B4-BE49-F238E27FC236}">
                <a16:creationId xmlns:a16="http://schemas.microsoft.com/office/drawing/2014/main" id="{C398486F-D0F0-40CA-9676-5F270CA60860}"/>
              </a:ext>
            </a:extLst>
          </p:cNvPr>
          <p:cNvSpPr/>
          <p:nvPr/>
        </p:nvSpPr>
        <p:spPr>
          <a:xfrm>
            <a:off x="7393858" y="1616638"/>
            <a:ext cx="3995841" cy="3995841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>
            <a:extLst>
              <a:ext uri="{FF2B5EF4-FFF2-40B4-BE49-F238E27FC236}">
                <a16:creationId xmlns:a16="http://schemas.microsoft.com/office/drawing/2014/main" id="{6AA073B7-C1AF-4084-A381-82C14A6711D4}"/>
              </a:ext>
            </a:extLst>
          </p:cNvPr>
          <p:cNvSpPr/>
          <p:nvPr/>
        </p:nvSpPr>
        <p:spPr>
          <a:xfrm>
            <a:off x="7721983" y="2236464"/>
            <a:ext cx="3376157" cy="3376157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A0B6DE40-F1B9-4FDA-A849-8252669C7371}"/>
              </a:ext>
            </a:extLst>
          </p:cNvPr>
          <p:cNvSpPr/>
          <p:nvPr/>
        </p:nvSpPr>
        <p:spPr>
          <a:xfrm>
            <a:off x="8786482" y="1664941"/>
            <a:ext cx="12105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Pam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19,6 </a:t>
            </a:r>
            <a:r>
              <a:rPr 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млрд </a:t>
            </a:r>
            <a:r>
              <a:rPr lang="en-US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$</a:t>
            </a:r>
            <a:endParaRPr lang="ru-RU" sz="17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52" name="Овал 51">
            <a:extLst>
              <a:ext uri="{FF2B5EF4-FFF2-40B4-BE49-F238E27FC236}">
                <a16:creationId xmlns:a16="http://schemas.microsoft.com/office/drawing/2014/main" id="{BA28D599-0D0D-4BFB-A9DD-8347F5AD49F5}"/>
              </a:ext>
            </a:extLst>
          </p:cNvPr>
          <p:cNvSpPr/>
          <p:nvPr/>
        </p:nvSpPr>
        <p:spPr>
          <a:xfrm>
            <a:off x="7984702" y="2799825"/>
            <a:ext cx="2812040" cy="281204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FA76CFE6-D492-4411-B59F-D8FF3F9F7BB4}"/>
              </a:ext>
            </a:extLst>
          </p:cNvPr>
          <p:cNvSpPr/>
          <p:nvPr/>
        </p:nvSpPr>
        <p:spPr>
          <a:xfrm>
            <a:off x="8809575" y="2256535"/>
            <a:ext cx="12009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Tam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25</a:t>
            </a:r>
            <a:r>
              <a:rPr lang="en-US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6 </a:t>
            </a:r>
            <a:r>
              <a:rPr 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млрд ₽</a:t>
            </a:r>
            <a:endParaRPr lang="ru-RU" sz="17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072034D5-BE64-47C1-9E27-F1F9F9B5D0CD}"/>
              </a:ext>
            </a:extLst>
          </p:cNvPr>
          <p:cNvSpPr/>
          <p:nvPr/>
        </p:nvSpPr>
        <p:spPr>
          <a:xfrm>
            <a:off x="8803964" y="2828058"/>
            <a:ext cx="12121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Sam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6 174</a:t>
            </a:r>
            <a:r>
              <a:rPr lang="en-US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 </a:t>
            </a:r>
            <a:r>
              <a:rPr 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млн ₽</a:t>
            </a:r>
            <a:endParaRPr lang="ru-RU" sz="17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55" name="Овал 54">
            <a:extLst>
              <a:ext uri="{FF2B5EF4-FFF2-40B4-BE49-F238E27FC236}">
                <a16:creationId xmlns:a16="http://schemas.microsoft.com/office/drawing/2014/main" id="{AAB15AB7-2E73-4B1E-BCFE-ECFB9498452A}"/>
              </a:ext>
            </a:extLst>
          </p:cNvPr>
          <p:cNvSpPr/>
          <p:nvPr/>
        </p:nvSpPr>
        <p:spPr>
          <a:xfrm>
            <a:off x="8277497" y="3378028"/>
            <a:ext cx="2229253" cy="2229253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E9F9F3DB-A3D0-4E43-83F4-E4853FF948B6}"/>
              </a:ext>
            </a:extLst>
          </p:cNvPr>
          <p:cNvSpPr/>
          <p:nvPr/>
        </p:nvSpPr>
        <p:spPr>
          <a:xfrm>
            <a:off x="8866504" y="3436745"/>
            <a:ext cx="10454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Som</a:t>
            </a:r>
            <a:endParaRPr lang="en-US" sz="14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1</a:t>
            </a:r>
            <a:r>
              <a:rPr 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7</a:t>
            </a:r>
            <a:r>
              <a:rPr lang="en-US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3 </a:t>
            </a:r>
            <a:r>
              <a:rPr 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млн ₽</a:t>
            </a:r>
            <a:endParaRPr lang="ru-RU" sz="17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425BEAE9-0576-4B50-9831-1F7916BE5F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69980" y="6208087"/>
            <a:ext cx="255696" cy="298312"/>
          </a:xfrm>
          <a:prstGeom prst="rect">
            <a:avLst/>
          </a:prstGeom>
        </p:spPr>
      </p:pic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BA2CB2C9-16CC-46C5-BBB7-3357E7940B1C}"/>
              </a:ext>
            </a:extLst>
          </p:cNvPr>
          <p:cNvSpPr/>
          <p:nvPr/>
        </p:nvSpPr>
        <p:spPr>
          <a:xfrm>
            <a:off x="10178701" y="6218743"/>
            <a:ext cx="1341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  <a:t>Страница 7</a:t>
            </a:r>
          </a:p>
        </p:txBody>
      </p:sp>
    </p:spTree>
    <p:extLst>
      <p:ext uri="{BB962C8B-B14F-4D97-AF65-F5344CB8AC3E}">
        <p14:creationId xmlns:p14="http://schemas.microsoft.com/office/powerpoint/2010/main" val="36812754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Группа 44">
            <a:extLst>
              <a:ext uri="{FF2B5EF4-FFF2-40B4-BE49-F238E27FC236}">
                <a16:creationId xmlns:a16="http://schemas.microsoft.com/office/drawing/2014/main" id="{A21FE178-DC8F-43DE-9741-93D1BCDF4677}"/>
              </a:ext>
            </a:extLst>
          </p:cNvPr>
          <p:cNvGrpSpPr/>
          <p:nvPr/>
        </p:nvGrpSpPr>
        <p:grpSpPr>
          <a:xfrm>
            <a:off x="10290612" y="1525425"/>
            <a:ext cx="255468" cy="255468"/>
            <a:chOff x="8982113" y="665151"/>
            <a:chExt cx="2529444" cy="2529444"/>
          </a:xfrm>
        </p:grpSpPr>
        <p:sp>
          <p:nvSpPr>
            <p:cNvPr id="46" name="Прямоугольник: скругленные углы 45">
              <a:extLst>
                <a:ext uri="{FF2B5EF4-FFF2-40B4-BE49-F238E27FC236}">
                  <a16:creationId xmlns:a16="http://schemas.microsoft.com/office/drawing/2014/main" id="{D85302BD-9833-49AE-A4A0-A627C394CFD5}"/>
                </a:ext>
              </a:extLst>
            </p:cNvPr>
            <p:cNvSpPr/>
            <p:nvPr/>
          </p:nvSpPr>
          <p:spPr>
            <a:xfrm>
              <a:off x="8982113" y="665151"/>
              <a:ext cx="2529444" cy="2529444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7" name="Рисунок 46">
              <a:extLst>
                <a:ext uri="{FF2B5EF4-FFF2-40B4-BE49-F238E27FC236}">
                  <a16:creationId xmlns:a16="http://schemas.microsoft.com/office/drawing/2014/main" id="{A23A8993-8B40-4BB9-93E0-DE25322775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216296" y="902034"/>
              <a:ext cx="2055677" cy="2055677"/>
            </a:xfrm>
            <a:prstGeom prst="rect">
              <a:avLst/>
            </a:prstGeom>
          </p:spPr>
        </p:pic>
      </p:grp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D045994-42D3-4C6A-8B4B-2099850E44F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123000"/>
                    </a14:imgEffect>
                    <a14:imgEffect>
                      <a14:brightnessContrast bright="-10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047" t="34047" r="-19"/>
          <a:stretch/>
        </p:blipFill>
        <p:spPr>
          <a:xfrm flipH="1">
            <a:off x="-115747" y="0"/>
            <a:ext cx="12307747" cy="6858002"/>
          </a:xfrm>
          <a:prstGeom prst="rect">
            <a:avLst/>
          </a:prstGeom>
        </p:spPr>
      </p:pic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5CEC8EC0-CDAF-4AA2-8426-161ACED4171F}"/>
              </a:ext>
            </a:extLst>
          </p:cNvPr>
          <p:cNvSpPr txBox="1">
            <a:spLocks/>
          </p:cNvSpPr>
          <p:nvPr/>
        </p:nvSpPr>
        <p:spPr>
          <a:xfrm>
            <a:off x="569385" y="579927"/>
            <a:ext cx="11022837" cy="81857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000" b="1" dirty="0">
                <a:solidFill>
                  <a:schemeClr val="bg1"/>
                </a:solidFill>
                <a:latin typeface="Bounded" pitchFamily="2" charset="-52"/>
              </a:rPr>
              <a:t>РЫНОК  2026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76479928-C042-496B-8CF2-1C80E76C5FB5}"/>
              </a:ext>
            </a:extLst>
          </p:cNvPr>
          <p:cNvSpPr/>
          <p:nvPr/>
        </p:nvSpPr>
        <p:spPr>
          <a:xfrm>
            <a:off x="2812580" y="5804170"/>
            <a:ext cx="8210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Низкий</a:t>
            </a:r>
            <a:endParaRPr lang="ru-RU" sz="17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C811D633-D58B-4BFB-B612-D8D8A763AC3A}"/>
              </a:ext>
            </a:extLst>
          </p:cNvPr>
          <p:cNvCxnSpPr>
            <a:cxnSpLocks/>
          </p:cNvCxnSpPr>
          <p:nvPr/>
        </p:nvCxnSpPr>
        <p:spPr>
          <a:xfrm flipV="1">
            <a:off x="2812580" y="1514168"/>
            <a:ext cx="0" cy="415165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8A24C870-E2B2-4DE8-A080-73EAC0F0E0E8}"/>
              </a:ext>
            </a:extLst>
          </p:cNvPr>
          <p:cNvCxnSpPr>
            <a:cxnSpLocks/>
          </p:cNvCxnSpPr>
          <p:nvPr/>
        </p:nvCxnSpPr>
        <p:spPr>
          <a:xfrm>
            <a:off x="2812580" y="5665824"/>
            <a:ext cx="8071132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030DC810-70B9-44A1-839D-8E7FD157B3D6}"/>
              </a:ext>
            </a:extLst>
          </p:cNvPr>
          <p:cNvSpPr/>
          <p:nvPr/>
        </p:nvSpPr>
        <p:spPr>
          <a:xfrm>
            <a:off x="6368687" y="5804170"/>
            <a:ext cx="9589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Средний</a:t>
            </a:r>
            <a:endParaRPr lang="ru-RU" sz="17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796FD428-5FF4-4E42-BB00-6798A16B0B2C}"/>
              </a:ext>
            </a:extLst>
          </p:cNvPr>
          <p:cNvSpPr/>
          <p:nvPr/>
        </p:nvSpPr>
        <p:spPr>
          <a:xfrm>
            <a:off x="1728957" y="5414334"/>
            <a:ext cx="8210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Низкий</a:t>
            </a:r>
            <a:endParaRPr lang="ru-RU" sz="17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14DB6953-DF90-4B03-8E63-AE1462AA4FCC}"/>
              </a:ext>
            </a:extLst>
          </p:cNvPr>
          <p:cNvSpPr/>
          <p:nvPr/>
        </p:nvSpPr>
        <p:spPr>
          <a:xfrm>
            <a:off x="1660029" y="3388104"/>
            <a:ext cx="9589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Средний</a:t>
            </a:r>
            <a:endParaRPr lang="ru-RU" sz="17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9ACC7B31-0F8F-4CCA-B4A4-EC9E1B224453}"/>
              </a:ext>
            </a:extLst>
          </p:cNvPr>
          <p:cNvSpPr/>
          <p:nvPr/>
        </p:nvSpPr>
        <p:spPr>
          <a:xfrm>
            <a:off x="1666084" y="1555304"/>
            <a:ext cx="95250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Высокий</a:t>
            </a:r>
            <a:endParaRPr lang="ru-RU" sz="17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6EE4CC0B-A15F-4268-92D5-1B38EFEED22A}"/>
              </a:ext>
            </a:extLst>
          </p:cNvPr>
          <p:cNvSpPr/>
          <p:nvPr/>
        </p:nvSpPr>
        <p:spPr>
          <a:xfrm>
            <a:off x="4335525" y="6137067"/>
            <a:ext cx="46297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Охват области ментального здоровья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DC80C316-072B-4A8B-B7FB-ED40C86E22B4}"/>
              </a:ext>
            </a:extLst>
          </p:cNvPr>
          <p:cNvSpPr/>
          <p:nvPr/>
        </p:nvSpPr>
        <p:spPr>
          <a:xfrm rot="16200000">
            <a:off x="-583775" y="3501383"/>
            <a:ext cx="37096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Уровень цифровой аналитики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58512E73-1B14-4BFD-A68E-230D88BDF63E}"/>
              </a:ext>
            </a:extLst>
          </p:cNvPr>
          <p:cNvSpPr/>
          <p:nvPr/>
        </p:nvSpPr>
        <p:spPr>
          <a:xfrm>
            <a:off x="8671620" y="4644806"/>
            <a:ext cx="1641767" cy="769480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A1D7611F-D7AE-4C10-B6FD-4A8224B3208D}"/>
              </a:ext>
            </a:extLst>
          </p:cNvPr>
          <p:cNvSpPr/>
          <p:nvPr/>
        </p:nvSpPr>
        <p:spPr>
          <a:xfrm>
            <a:off x="8929688" y="4875657"/>
            <a:ext cx="11256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Психологи</a:t>
            </a:r>
            <a:endParaRPr lang="ru-RU" sz="17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425BEAE9-0576-4B50-9831-1F7916BE5FF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269980" y="6208087"/>
            <a:ext cx="255696" cy="298312"/>
          </a:xfrm>
          <a:prstGeom prst="rect">
            <a:avLst/>
          </a:prstGeom>
        </p:spPr>
      </p:pic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BA2CB2C9-16CC-46C5-BBB7-3357E7940B1C}"/>
              </a:ext>
            </a:extLst>
          </p:cNvPr>
          <p:cNvSpPr/>
          <p:nvPr/>
        </p:nvSpPr>
        <p:spPr>
          <a:xfrm>
            <a:off x="10178701" y="6218743"/>
            <a:ext cx="1341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sym typeface="Montserrat" panose="00000500000000000000"/>
              </a:rPr>
              <a:t>Страница 8</a:t>
            </a: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27AEE127-4EDF-409F-9C5A-6FE012E4621E}"/>
              </a:ext>
            </a:extLst>
          </p:cNvPr>
          <p:cNvSpPr/>
          <p:nvPr/>
        </p:nvSpPr>
        <p:spPr>
          <a:xfrm>
            <a:off x="9928003" y="5829290"/>
            <a:ext cx="95250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Высокий</a:t>
            </a:r>
            <a:endParaRPr lang="ru-RU" sz="17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60" name="Овал 59">
            <a:extLst>
              <a:ext uri="{FF2B5EF4-FFF2-40B4-BE49-F238E27FC236}">
                <a16:creationId xmlns:a16="http://schemas.microsoft.com/office/drawing/2014/main" id="{4D6634C3-9E0E-445B-8B21-B68BFB20D973}"/>
              </a:ext>
            </a:extLst>
          </p:cNvPr>
          <p:cNvSpPr/>
          <p:nvPr/>
        </p:nvSpPr>
        <p:spPr>
          <a:xfrm>
            <a:off x="2948060" y="4646376"/>
            <a:ext cx="1641767" cy="769480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9EA55B0D-D2AD-44FC-A07B-A90167A537F3}"/>
              </a:ext>
            </a:extLst>
          </p:cNvPr>
          <p:cNvSpPr/>
          <p:nvPr/>
        </p:nvSpPr>
        <p:spPr>
          <a:xfrm>
            <a:off x="3014572" y="4752517"/>
            <a:ext cx="15087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Google Forms</a:t>
            </a:r>
          </a:p>
          <a:p>
            <a:pPr algn="ctr"/>
            <a:r>
              <a:rPr lang="ru-RU" sz="140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Яндекс.Формы</a:t>
            </a:r>
            <a:endParaRPr lang="ru-RU" sz="17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62" name="Овал 61">
            <a:extLst>
              <a:ext uri="{FF2B5EF4-FFF2-40B4-BE49-F238E27FC236}">
                <a16:creationId xmlns:a16="http://schemas.microsoft.com/office/drawing/2014/main" id="{51F52037-8FE9-4C0E-A02D-3EDC0B13735F}"/>
              </a:ext>
            </a:extLst>
          </p:cNvPr>
          <p:cNvSpPr/>
          <p:nvPr/>
        </p:nvSpPr>
        <p:spPr>
          <a:xfrm>
            <a:off x="2948060" y="3720356"/>
            <a:ext cx="1641767" cy="769480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ECC9D246-D826-4177-9E47-B4109D82B7CC}"/>
              </a:ext>
            </a:extLst>
          </p:cNvPr>
          <p:cNvSpPr/>
          <p:nvPr/>
        </p:nvSpPr>
        <p:spPr>
          <a:xfrm>
            <a:off x="3140409" y="3826497"/>
            <a:ext cx="12570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Битрикс24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1С:Зарплата</a:t>
            </a:r>
            <a:endParaRPr lang="ru-RU" sz="17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64" name="Овал 63">
            <a:extLst>
              <a:ext uri="{FF2B5EF4-FFF2-40B4-BE49-F238E27FC236}">
                <a16:creationId xmlns:a16="http://schemas.microsoft.com/office/drawing/2014/main" id="{F13A2AF0-93A7-41D5-BDEE-E911E13E918C}"/>
              </a:ext>
            </a:extLst>
          </p:cNvPr>
          <p:cNvSpPr/>
          <p:nvPr/>
        </p:nvSpPr>
        <p:spPr>
          <a:xfrm>
            <a:off x="7560196" y="3828815"/>
            <a:ext cx="1641767" cy="769480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7EE246AC-5E8B-4E7D-96FF-20778EFC41E1}"/>
              </a:ext>
            </a:extLst>
          </p:cNvPr>
          <p:cNvSpPr/>
          <p:nvPr/>
        </p:nvSpPr>
        <p:spPr>
          <a:xfrm>
            <a:off x="7620295" y="3973715"/>
            <a:ext cx="15215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Zigmund.Online</a:t>
            </a:r>
            <a:endParaRPr lang="en-US" sz="14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Понимаю</a:t>
            </a:r>
            <a:endParaRPr lang="ru-RU" sz="17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66" name="Овал 65">
            <a:extLst>
              <a:ext uri="{FF2B5EF4-FFF2-40B4-BE49-F238E27FC236}">
                <a16:creationId xmlns:a16="http://schemas.microsoft.com/office/drawing/2014/main" id="{8EC519A8-8A51-435F-8034-6D34A151728B}"/>
              </a:ext>
            </a:extLst>
          </p:cNvPr>
          <p:cNvSpPr/>
          <p:nvPr/>
        </p:nvSpPr>
        <p:spPr>
          <a:xfrm>
            <a:off x="9107119" y="3368432"/>
            <a:ext cx="1641767" cy="769480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DA677195-98E7-49B4-B0F9-E1861AB96395}"/>
              </a:ext>
            </a:extLst>
          </p:cNvPr>
          <p:cNvSpPr/>
          <p:nvPr/>
        </p:nvSpPr>
        <p:spPr>
          <a:xfrm>
            <a:off x="9199280" y="3470577"/>
            <a:ext cx="14574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Crosslife</a:t>
            </a:r>
            <a:endParaRPr lang="en-US" sz="14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Health Balance</a:t>
            </a:r>
            <a:endParaRPr lang="ru-RU" sz="17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68" name="Овал 67">
            <a:extLst>
              <a:ext uri="{FF2B5EF4-FFF2-40B4-BE49-F238E27FC236}">
                <a16:creationId xmlns:a16="http://schemas.microsoft.com/office/drawing/2014/main" id="{63601975-1120-4DF9-B7B2-F4BA077FDA63}"/>
              </a:ext>
            </a:extLst>
          </p:cNvPr>
          <p:cNvSpPr/>
          <p:nvPr/>
        </p:nvSpPr>
        <p:spPr>
          <a:xfrm>
            <a:off x="5444788" y="3588975"/>
            <a:ext cx="1641767" cy="769480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6BE3D278-81B7-4F8D-ACDA-37490CFA3CE0}"/>
              </a:ext>
            </a:extLst>
          </p:cNvPr>
          <p:cNvSpPr/>
          <p:nvPr/>
        </p:nvSpPr>
        <p:spPr>
          <a:xfrm>
            <a:off x="5502484" y="3714211"/>
            <a:ext cx="152637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Happy Job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w </a:t>
            </a:r>
            <a:r>
              <a:rPr lang="en-US" sz="120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elbeing</a:t>
            </a:r>
            <a:r>
              <a:rPr lang="en-US" sz="12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-</a:t>
            </a:r>
            <a:r>
              <a:rPr lang="ru-RU" sz="12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модуль</a:t>
            </a:r>
            <a:endParaRPr 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70" name="Овал 69">
            <a:extLst>
              <a:ext uri="{FF2B5EF4-FFF2-40B4-BE49-F238E27FC236}">
                <a16:creationId xmlns:a16="http://schemas.microsoft.com/office/drawing/2014/main" id="{F5D03C61-A2A0-4107-A90A-D44E99B5CD35}"/>
              </a:ext>
            </a:extLst>
          </p:cNvPr>
          <p:cNvSpPr/>
          <p:nvPr/>
        </p:nvSpPr>
        <p:spPr>
          <a:xfrm>
            <a:off x="3633639" y="2585775"/>
            <a:ext cx="1641767" cy="769480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995CAB33-AB14-43BB-985B-04D796745EE4}"/>
              </a:ext>
            </a:extLst>
          </p:cNvPr>
          <p:cNvSpPr/>
          <p:nvPr/>
        </p:nvSpPr>
        <p:spPr>
          <a:xfrm>
            <a:off x="3785911" y="2711011"/>
            <a:ext cx="13372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Happy Job</a:t>
            </a:r>
          </a:p>
          <a:p>
            <a:pPr algn="ctr"/>
            <a:r>
              <a:rPr lang="ru-RU" sz="140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МояКоманда</a:t>
            </a:r>
            <a:endParaRPr 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72" name="Овал 71">
            <a:extLst>
              <a:ext uri="{FF2B5EF4-FFF2-40B4-BE49-F238E27FC236}">
                <a16:creationId xmlns:a16="http://schemas.microsoft.com/office/drawing/2014/main" id="{A11A5A10-0D2E-499F-8B2A-47F1DED92826}"/>
              </a:ext>
            </a:extLst>
          </p:cNvPr>
          <p:cNvSpPr/>
          <p:nvPr/>
        </p:nvSpPr>
        <p:spPr>
          <a:xfrm>
            <a:off x="2962335" y="1659318"/>
            <a:ext cx="1845636" cy="769480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641316B8-27A0-4EC4-8091-5C45C4CADF0C}"/>
              </a:ext>
            </a:extLst>
          </p:cNvPr>
          <p:cNvSpPr/>
          <p:nvPr/>
        </p:nvSpPr>
        <p:spPr>
          <a:xfrm>
            <a:off x="3036427" y="1784554"/>
            <a:ext cx="16834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SimpleOne</a:t>
            </a:r>
            <a:r>
              <a:rPr lang="en-US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 HRMS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Галактика </a:t>
            </a:r>
            <a:r>
              <a:rPr lang="en-US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HCM</a:t>
            </a:r>
            <a:endParaRPr 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74" name="Овал 73">
            <a:extLst>
              <a:ext uri="{FF2B5EF4-FFF2-40B4-BE49-F238E27FC236}">
                <a16:creationId xmlns:a16="http://schemas.microsoft.com/office/drawing/2014/main" id="{0AD173A8-41EE-4A29-9A30-9681941F79EA}"/>
              </a:ext>
            </a:extLst>
          </p:cNvPr>
          <p:cNvSpPr/>
          <p:nvPr/>
        </p:nvSpPr>
        <p:spPr>
          <a:xfrm>
            <a:off x="8302220" y="1871354"/>
            <a:ext cx="2247792" cy="949131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B864D40E-DFB2-4B72-9B35-2BF64A5FE7B2}"/>
              </a:ext>
            </a:extLst>
          </p:cNvPr>
          <p:cNvSpPr/>
          <p:nvPr/>
        </p:nvSpPr>
        <p:spPr>
          <a:xfrm>
            <a:off x="8389842" y="1996590"/>
            <a:ext cx="2058576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«</a:t>
            </a:r>
            <a:r>
              <a:rPr lang="ru-RU" sz="140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Менталист</a:t>
            </a:r>
            <a:r>
              <a:rPr 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»</a:t>
            </a:r>
            <a:endParaRPr lang="en-US" sz="14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предиктивная аналитика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+ забота о здоровье</a:t>
            </a:r>
            <a:endParaRPr lang="ru-RU" sz="14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76" name="Прямоугольник 75">
            <a:extLst>
              <a:ext uri="{FF2B5EF4-FFF2-40B4-BE49-F238E27FC236}">
                <a16:creationId xmlns:a16="http://schemas.microsoft.com/office/drawing/2014/main" id="{58C59314-8AA5-4F45-9C45-75BD84894779}"/>
              </a:ext>
            </a:extLst>
          </p:cNvPr>
          <p:cNvSpPr/>
          <p:nvPr/>
        </p:nvSpPr>
        <p:spPr>
          <a:xfrm>
            <a:off x="8332225" y="1414979"/>
            <a:ext cx="251703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Целевая ниша </a:t>
            </a:r>
            <a:r>
              <a:rPr lang="ru-RU" sz="1400" dirty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менталиста</a:t>
            </a:r>
            <a:endParaRPr lang="ru-RU" sz="17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CE1907A0-07A5-48FA-94CE-9A9A4468034A}"/>
              </a:ext>
            </a:extLst>
          </p:cNvPr>
          <p:cNvSpPr/>
          <p:nvPr/>
        </p:nvSpPr>
        <p:spPr>
          <a:xfrm>
            <a:off x="-6704829" y="-1891734"/>
            <a:ext cx="3519669" cy="1647784"/>
          </a:xfrm>
          <a:prstGeom prst="roundRect">
            <a:avLst/>
          </a:prstGeom>
          <a:solidFill>
            <a:schemeClr val="bg1">
              <a:alpha val="5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: скругленные углы 38">
            <a:extLst>
              <a:ext uri="{FF2B5EF4-FFF2-40B4-BE49-F238E27FC236}">
                <a16:creationId xmlns:a16="http://schemas.microsoft.com/office/drawing/2014/main" id="{CDC4EE9A-4048-4418-B627-2B61CD66E79A}"/>
              </a:ext>
            </a:extLst>
          </p:cNvPr>
          <p:cNvSpPr/>
          <p:nvPr/>
        </p:nvSpPr>
        <p:spPr>
          <a:xfrm>
            <a:off x="-5881695" y="3126248"/>
            <a:ext cx="4409096" cy="700249"/>
          </a:xfrm>
          <a:prstGeom prst="roundRect">
            <a:avLst/>
          </a:prstGeom>
          <a:solidFill>
            <a:schemeClr val="bg1">
              <a:alpha val="5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: скругленные углы 39">
            <a:extLst>
              <a:ext uri="{FF2B5EF4-FFF2-40B4-BE49-F238E27FC236}">
                <a16:creationId xmlns:a16="http://schemas.microsoft.com/office/drawing/2014/main" id="{6D338787-700A-426A-BB10-F947ABCC46BE}"/>
              </a:ext>
            </a:extLst>
          </p:cNvPr>
          <p:cNvSpPr/>
          <p:nvPr/>
        </p:nvSpPr>
        <p:spPr>
          <a:xfrm>
            <a:off x="12454565" y="2306677"/>
            <a:ext cx="3972053" cy="1235315"/>
          </a:xfrm>
          <a:prstGeom prst="roundRect">
            <a:avLst/>
          </a:prstGeom>
          <a:solidFill>
            <a:schemeClr val="bg1">
              <a:alpha val="5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: скругленные углы 42">
            <a:extLst>
              <a:ext uri="{FF2B5EF4-FFF2-40B4-BE49-F238E27FC236}">
                <a16:creationId xmlns:a16="http://schemas.microsoft.com/office/drawing/2014/main" id="{95968200-A71A-453D-A2E5-EFCF6BB14EA0}"/>
              </a:ext>
            </a:extLst>
          </p:cNvPr>
          <p:cNvSpPr/>
          <p:nvPr/>
        </p:nvSpPr>
        <p:spPr>
          <a:xfrm>
            <a:off x="-5634074" y="6125866"/>
            <a:ext cx="3213666" cy="660580"/>
          </a:xfrm>
          <a:prstGeom prst="roundRect">
            <a:avLst/>
          </a:prstGeom>
          <a:solidFill>
            <a:schemeClr val="bg1">
              <a:alpha val="5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: скругленные углы 43">
            <a:extLst>
              <a:ext uri="{FF2B5EF4-FFF2-40B4-BE49-F238E27FC236}">
                <a16:creationId xmlns:a16="http://schemas.microsoft.com/office/drawing/2014/main" id="{EB948283-6100-4208-982C-4043722E58BC}"/>
              </a:ext>
            </a:extLst>
          </p:cNvPr>
          <p:cNvSpPr/>
          <p:nvPr/>
        </p:nvSpPr>
        <p:spPr>
          <a:xfrm>
            <a:off x="14792399" y="4796628"/>
            <a:ext cx="3110112" cy="2061372"/>
          </a:xfrm>
          <a:prstGeom prst="roundRect">
            <a:avLst/>
          </a:prstGeom>
          <a:solidFill>
            <a:schemeClr val="bg1">
              <a:alpha val="50000"/>
            </a:schemeClr>
          </a:solidFill>
          <a:ln w="158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9CD3950D-0021-4279-A557-3F9C86BA0DE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7811008">
            <a:off x="12499378" y="6956692"/>
            <a:ext cx="2526929" cy="3790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52776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2039</TotalTime>
  <Words>1239</Words>
  <Application>Microsoft Office PowerPoint</Application>
  <PresentationFormat>Широкоэкранный</PresentationFormat>
  <Paragraphs>399</Paragraphs>
  <Slides>25</Slides>
  <Notes>21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Calibri Light</vt:lpstr>
      <vt:lpstr>Inter</vt:lpstr>
      <vt:lpstr>Calibri</vt:lpstr>
      <vt:lpstr>Bounded</vt:lpstr>
      <vt:lpstr>Montserrat</vt:lpstr>
      <vt:lpstr>Arial</vt:lpstr>
      <vt:lpstr>Тема Office</vt:lpstr>
      <vt:lpstr>МЕНТАЛИСТ</vt:lpstr>
      <vt:lpstr>МЕНТАЛИСТ</vt:lpstr>
      <vt:lpstr>ПРОБЛЕМА</vt:lpstr>
      <vt:lpstr>ДИНАМИКА</vt:lpstr>
      <vt:lpstr>РЕШЕНИЕ ПРОБЛЕМЫ </vt:lpstr>
      <vt:lpstr>Презентация PowerPoint</vt:lpstr>
      <vt:lpstr>Презентация PowerPoint</vt:lpstr>
      <vt:lpstr>Презентация PowerPoint</vt:lpstr>
      <vt:lpstr>Презентация PowerPoint</vt:lpstr>
      <vt:lpstr>БИЗНЕС-МОДЕЛЬ</vt:lpstr>
      <vt:lpstr>ФИНАНСЫ</vt:lpstr>
      <vt:lpstr>КАРТА РИСКОВ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РЕШЕНИЕ ПРОБЛЕМЫ</vt:lpstr>
      <vt:lpstr>Презентация PowerPoint</vt:lpstr>
      <vt:lpstr>КЛЮЧЕВЫЕ ФИНАНСОВЫЕ ПОКАЗАТЕЛИ ПРОЕКТА</vt:lpstr>
      <vt:lpstr>ДИНАМИКА ВЫРУЧКИ И ПРИБЫЛИ (СВЯЗКА С МОДЕЛЬЮ)</vt:lpstr>
      <vt:lpstr>Презентация PowerPoint</vt:lpstr>
      <vt:lpstr>ТОЧКА БЕЗУБЫТОЧНОСТИ </vt:lpstr>
      <vt:lpstr>КЛЮЧЕВЫЕ ВЫВОДЫ ДЛЯ ИНВЕСТОРА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МЕНТАЛИСТ</dc:title>
  <dc:creator>Марина Митина</dc:creator>
  <cp:lastModifiedBy>Марина Митина</cp:lastModifiedBy>
  <cp:revision>114</cp:revision>
  <dcterms:created xsi:type="dcterms:W3CDTF">2026-04-22T15:31:54Z</dcterms:created>
  <dcterms:modified xsi:type="dcterms:W3CDTF">2026-05-29T15:16:42Z</dcterms:modified>
</cp:coreProperties>
</file>