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Montserrat" pitchFamily="2" charset="-52"/>
      <p:regular r:id="rId20"/>
      <p:bold r:id="rId21"/>
      <p:italic r:id="rId22"/>
      <p:boldItalic r:id="rId23"/>
    </p:embeddedFont>
    <p:embeddedFont>
      <p:font typeface="Urbanist" panose="020B060402020202020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A3B8"/>
    <a:srgbClr val="DEFF9A"/>
    <a:srgbClr val="263137"/>
    <a:srgbClr val="080C22"/>
    <a:srgbClr val="0F1641"/>
    <a:srgbClr val="162160"/>
    <a:srgbClr val="1F2E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5A55B3B-9998-410D-BF36-3ED12D03F3A8}">
  <a:tblStyle styleId="{D5A55B3B-9998-410D-BF36-3ED12D03F3A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5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3500" y="1278284"/>
            <a:ext cx="1905000" cy="9525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320278" y="2516534"/>
            <a:ext cx="11551443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Стартап-проект </a:t>
            </a:r>
            <a:r>
              <a:rPr lang="en-US" sz="6000" b="1" i="0" u="none" strike="noStrike" cap="none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LumoPrint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2886521" y="3545234"/>
            <a:ext cx="6418957" cy="42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Оживляя воспоминания через свет и технологии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2286000" y="4619625"/>
            <a:ext cx="7620000" cy="73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1F5F9"/>
                </a:solidFill>
                <a:latin typeface="Urbanist"/>
                <a:ea typeface="Urbanist"/>
                <a:cs typeface="Urbanist"/>
                <a:sym typeface="Urbanist"/>
              </a:rPr>
              <a:t>Производство и сбыт персонализированных светильников с технологией литофании на базе доступной FDM-печати.</a:t>
            </a: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5514974" y="1616421"/>
            <a:ext cx="1162050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LumoPrint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238;p22" descr="image.png">
            <a:extLst>
              <a:ext uri="{FF2B5EF4-FFF2-40B4-BE49-F238E27FC236}">
                <a16:creationId xmlns:a16="http://schemas.microsoft.com/office/drawing/2014/main" id="{1AF10C1F-1301-4327-81A3-1A02108F743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1750" y="3721274"/>
            <a:ext cx="4438650" cy="2317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1750" y="1133612"/>
            <a:ext cx="4438650" cy="1968599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2"/>
          <p:cNvSpPr txBox="1"/>
          <p:nvPr/>
        </p:nvSpPr>
        <p:spPr>
          <a:xfrm>
            <a:off x="6677025" y="3859992"/>
            <a:ext cx="4870608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 dirty="0" err="1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Юнит-экономика</a:t>
            </a:r>
            <a:endParaRPr dirty="0"/>
          </a:p>
        </p:txBody>
      </p:sp>
      <p:sp>
        <p:nvSpPr>
          <p:cNvPr id="240" name="Google Shape;240;p22"/>
          <p:cNvSpPr txBox="1"/>
          <p:nvPr/>
        </p:nvSpPr>
        <p:spPr>
          <a:xfrm>
            <a:off x="6697027" y="1358714"/>
            <a:ext cx="485060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Потребность</a:t>
            </a:r>
            <a:endParaRPr sz="1100" dirty="0"/>
          </a:p>
        </p:txBody>
      </p:sp>
      <p:sp>
        <p:nvSpPr>
          <p:cNvPr id="241" name="Google Shape;241;p22"/>
          <p:cNvSpPr txBox="1"/>
          <p:nvPr/>
        </p:nvSpPr>
        <p:spPr>
          <a:xfrm>
            <a:off x="6686550" y="1596118"/>
            <a:ext cx="4619625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505 000 ₽</a:t>
            </a:r>
            <a:endParaRPr sz="1100"/>
          </a:p>
        </p:txBody>
      </p:sp>
      <p:sp>
        <p:nvSpPr>
          <p:cNvPr id="242" name="Google Shape;242;p22"/>
          <p:cNvSpPr txBox="1"/>
          <p:nvPr/>
        </p:nvSpPr>
        <p:spPr>
          <a:xfrm>
            <a:off x="6686550" y="2115440"/>
            <a:ext cx="4619625" cy="295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На </a:t>
            </a:r>
            <a:r>
              <a:rPr lang="en-US" sz="1200" b="0" i="0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закупку</a:t>
            </a:r>
            <a:r>
              <a:rPr lang="en-US" sz="120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200" b="0" i="0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парка</a:t>
            </a:r>
            <a:r>
              <a:rPr lang="en-US" sz="120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200" b="0" i="0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принтеров</a:t>
            </a:r>
            <a:r>
              <a:rPr lang="en-US" sz="120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, </a:t>
            </a:r>
            <a:r>
              <a:rPr lang="en-US" sz="1200" b="0" i="0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разработку</a:t>
            </a:r>
            <a:r>
              <a:rPr lang="en-US" sz="120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200" b="0" i="0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сайта</a:t>
            </a:r>
            <a:r>
              <a:rPr lang="en-US" sz="120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и </a:t>
            </a:r>
            <a:r>
              <a:rPr lang="en-US" sz="1200" b="0" i="0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маркетинг</a:t>
            </a:r>
            <a:r>
              <a:rPr lang="en-US" sz="120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 sz="1100" dirty="0"/>
          </a:p>
        </p:txBody>
      </p:sp>
      <p:sp>
        <p:nvSpPr>
          <p:cNvPr id="243" name="Google Shape;243;p22"/>
          <p:cNvSpPr txBox="1"/>
          <p:nvPr/>
        </p:nvSpPr>
        <p:spPr>
          <a:xfrm>
            <a:off x="6686550" y="2482324"/>
            <a:ext cx="4619625" cy="295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Окупаемость</a:t>
            </a:r>
            <a:r>
              <a:rPr lang="en-US" sz="120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: </a:t>
            </a:r>
            <a:r>
              <a:rPr lang="en-US" sz="1200" b="1" i="0" u="none" strike="noStrike" cap="none" dirty="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14-15 </a:t>
            </a:r>
            <a:r>
              <a:rPr lang="en-US" sz="1200" b="1" i="0" u="none" strike="noStrike" cap="none" dirty="0" err="1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месяцев</a:t>
            </a:r>
            <a:r>
              <a:rPr lang="en-US" sz="120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 sz="1100" dirty="0"/>
          </a:p>
        </p:txBody>
      </p:sp>
      <p:sp>
        <p:nvSpPr>
          <p:cNvPr id="244" name="Google Shape;244;p22"/>
          <p:cNvSpPr txBox="1"/>
          <p:nvPr/>
        </p:nvSpPr>
        <p:spPr>
          <a:xfrm>
            <a:off x="6696076" y="4290760"/>
            <a:ext cx="41624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Средний</a:t>
            </a:r>
            <a:r>
              <a:rPr lang="en-US" sz="150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500" b="0" i="0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чек</a:t>
            </a:r>
            <a:r>
              <a:rPr lang="en-US" sz="150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: </a:t>
            </a:r>
            <a:r>
              <a:rPr lang="en-US" sz="1500" b="1" i="0" u="none" strike="noStrike" cap="none" dirty="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3 500 ₽</a:t>
            </a:r>
            <a:endParaRPr dirty="0"/>
          </a:p>
        </p:txBody>
      </p:sp>
      <p:sp>
        <p:nvSpPr>
          <p:cNvPr id="245" name="Google Shape;245;p22"/>
          <p:cNvSpPr txBox="1"/>
          <p:nvPr/>
        </p:nvSpPr>
        <p:spPr>
          <a:xfrm>
            <a:off x="6696076" y="4635119"/>
            <a:ext cx="41624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94A3B8"/>
                </a:solidFill>
                <a:latin typeface="Urbanist"/>
                <a:ea typeface="Urbanist"/>
                <a:cs typeface="Urbanist"/>
              </a:rPr>
              <a:t>CAC: </a:t>
            </a:r>
            <a:r>
              <a:rPr lang="en-US" sz="1500" b="1" dirty="0">
                <a:solidFill>
                  <a:srgbClr val="DEFF9A"/>
                </a:solidFill>
                <a:latin typeface="Urbanist"/>
                <a:ea typeface="Urbanist"/>
                <a:cs typeface="Urbanist"/>
              </a:rPr>
              <a:t>~900 </a:t>
            </a:r>
            <a:r>
              <a:rPr lang="ru-RU" sz="1500" b="1" dirty="0">
                <a:solidFill>
                  <a:srgbClr val="DEFF9A"/>
                </a:solidFill>
                <a:ea typeface="Urbanist"/>
                <a:cs typeface="Urbanist"/>
              </a:rPr>
              <a:t>₽</a:t>
            </a:r>
            <a:endParaRPr sz="1500" b="1" dirty="0">
              <a:solidFill>
                <a:srgbClr val="DEFF9A"/>
              </a:solidFill>
              <a:latin typeface="Urbanist"/>
              <a:ea typeface="Urbanist"/>
              <a:cs typeface="Urbanist"/>
            </a:endParaRPr>
          </a:p>
        </p:txBody>
      </p:sp>
      <p:sp>
        <p:nvSpPr>
          <p:cNvPr id="246" name="Google Shape;246;p22"/>
          <p:cNvSpPr txBox="1"/>
          <p:nvPr/>
        </p:nvSpPr>
        <p:spPr>
          <a:xfrm>
            <a:off x="6696076" y="5376610"/>
            <a:ext cx="41624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Прибыль после привлечения клиента: </a:t>
            </a:r>
            <a:r>
              <a:rPr lang="ru-RU" sz="1500" b="1" i="0" u="none" strike="noStrike" cap="none" dirty="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~1 000 ₽ </a:t>
            </a:r>
            <a:endParaRPr lang="ru-RU" b="1" dirty="0">
              <a:solidFill>
                <a:srgbClr val="DEFF9A"/>
              </a:solidFill>
            </a:endParaRPr>
          </a:p>
        </p:txBody>
      </p:sp>
      <p:sp>
        <p:nvSpPr>
          <p:cNvPr id="247" name="Google Shape;247;p22"/>
          <p:cNvSpPr txBox="1"/>
          <p:nvPr/>
        </p:nvSpPr>
        <p:spPr>
          <a:xfrm>
            <a:off x="771525" y="581025"/>
            <a:ext cx="1138142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ФИНАНСЫ И ИНВЕСТИЦИИ</a:t>
            </a:r>
            <a:endParaRPr/>
          </a:p>
        </p:txBody>
      </p:sp>
      <p:sp>
        <p:nvSpPr>
          <p:cNvPr id="248" name="Google Shape;248;p22"/>
          <p:cNvSpPr/>
          <p:nvPr/>
        </p:nvSpPr>
        <p:spPr>
          <a:xfrm>
            <a:off x="581025" y="581025"/>
            <a:ext cx="57150" cy="4953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F48B87-7C66-4FB3-9792-71444B572A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0892" y="1427955"/>
            <a:ext cx="3775822" cy="4402273"/>
          </a:xfrm>
          <a:prstGeom prst="rect">
            <a:avLst/>
          </a:prstGeom>
        </p:spPr>
      </p:pic>
      <p:sp>
        <p:nvSpPr>
          <p:cNvPr id="20" name="Google Shape;245;p22">
            <a:extLst>
              <a:ext uri="{FF2B5EF4-FFF2-40B4-BE49-F238E27FC236}">
                <a16:creationId xmlns:a16="http://schemas.microsoft.com/office/drawing/2014/main" id="{F1001EDA-FBDD-470A-A24F-82AF9D13B275}"/>
              </a:ext>
            </a:extLst>
          </p:cNvPr>
          <p:cNvSpPr txBox="1"/>
          <p:nvPr/>
        </p:nvSpPr>
        <p:spPr>
          <a:xfrm>
            <a:off x="6696076" y="4979477"/>
            <a:ext cx="41624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Себестоимость</a:t>
            </a:r>
            <a:r>
              <a:rPr lang="en-US" sz="150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: </a:t>
            </a:r>
            <a:r>
              <a:rPr lang="en-US" sz="1500" b="1" i="0" u="none" strike="noStrike" cap="none" dirty="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1 575 ₽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51978B1E-0560-4678-B162-C8B523C6063E}"/>
              </a:ext>
            </a:extLst>
          </p:cNvPr>
          <p:cNvSpPr/>
          <p:nvPr/>
        </p:nvSpPr>
        <p:spPr>
          <a:xfrm>
            <a:off x="690086" y="4697504"/>
            <a:ext cx="10913983" cy="1323974"/>
          </a:xfrm>
          <a:prstGeom prst="roundRect">
            <a:avLst>
              <a:gd name="adj" fmla="val 6510"/>
            </a:avLst>
          </a:prstGeom>
          <a:solidFill>
            <a:srgbClr val="080C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294CDAEF-C47A-4B5B-8596-9E4D6741C7EC}"/>
              </a:ext>
            </a:extLst>
          </p:cNvPr>
          <p:cNvSpPr/>
          <p:nvPr/>
        </p:nvSpPr>
        <p:spPr>
          <a:xfrm>
            <a:off x="6302930" y="1725705"/>
            <a:ext cx="5301139" cy="2647949"/>
          </a:xfrm>
          <a:prstGeom prst="roundRect">
            <a:avLst>
              <a:gd name="adj" fmla="val 6510"/>
            </a:avLst>
          </a:prstGeom>
          <a:solidFill>
            <a:srgbClr val="080C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65D3F274-52FD-4215-AD4F-EA52BA23713E}"/>
              </a:ext>
            </a:extLst>
          </p:cNvPr>
          <p:cNvSpPr/>
          <p:nvPr/>
        </p:nvSpPr>
        <p:spPr>
          <a:xfrm>
            <a:off x="690086" y="1728787"/>
            <a:ext cx="5301139" cy="2647949"/>
          </a:xfrm>
          <a:prstGeom prst="roundRect">
            <a:avLst>
              <a:gd name="adj" fmla="val 6510"/>
            </a:avLst>
          </a:prstGeom>
          <a:solidFill>
            <a:srgbClr val="080C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0" name="Google Shape;260;p23"/>
          <p:cNvSpPr txBox="1"/>
          <p:nvPr/>
        </p:nvSpPr>
        <p:spPr>
          <a:xfrm>
            <a:off x="771525" y="581025"/>
            <a:ext cx="1138142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РИСКИ ПРОЕКТА</a:t>
            </a:r>
            <a:endParaRPr/>
          </a:p>
        </p:txBody>
      </p:sp>
      <p:sp>
        <p:nvSpPr>
          <p:cNvPr id="261" name="Google Shape;261;p23"/>
          <p:cNvSpPr/>
          <p:nvPr/>
        </p:nvSpPr>
        <p:spPr>
          <a:xfrm>
            <a:off x="581025" y="581025"/>
            <a:ext cx="57150" cy="4953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256;p22">
            <a:extLst>
              <a:ext uri="{FF2B5EF4-FFF2-40B4-BE49-F238E27FC236}">
                <a16:creationId xmlns:a16="http://schemas.microsoft.com/office/drawing/2014/main" id="{8CD1B40A-D4F5-4043-A740-4E2EFB40CC7F}"/>
              </a:ext>
            </a:extLst>
          </p:cNvPr>
          <p:cNvSpPr txBox="1"/>
          <p:nvPr/>
        </p:nvSpPr>
        <p:spPr>
          <a:xfrm>
            <a:off x="904875" y="5062537"/>
            <a:ext cx="1042035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КФУ (</a:t>
            </a:r>
            <a:r>
              <a:rPr lang="en-US" sz="1350" b="1" i="0" u="none" strike="noStrike" cap="none" dirty="0" err="1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Ключевой</a:t>
            </a:r>
            <a:r>
              <a:rPr lang="en-US" sz="1350" b="1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350" b="1" i="0" u="none" strike="noStrike" cap="none" dirty="0" err="1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фактор</a:t>
            </a:r>
            <a:r>
              <a:rPr lang="en-US" sz="1350" b="1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350" b="1" i="0" u="none" strike="noStrike" cap="none" dirty="0" err="1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успеха</a:t>
            </a:r>
            <a:r>
              <a:rPr lang="en-US" sz="1350" b="1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):</a:t>
            </a:r>
            <a:r>
              <a:rPr lang="en-US" sz="1350" b="0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350" b="0" i="0" u="none" strike="noStrike" cap="none" dirty="0" err="1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Качество</a:t>
            </a:r>
            <a:r>
              <a:rPr lang="en-US" sz="1350" b="0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350" b="0" i="0" u="none" strike="noStrike" cap="none" dirty="0" err="1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визуализации</a:t>
            </a:r>
            <a:r>
              <a:rPr lang="en-US" sz="1350" b="0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350" b="0" i="0" u="none" strike="noStrike" cap="none" dirty="0" err="1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литофании</a:t>
            </a:r>
            <a:r>
              <a:rPr lang="en-US" sz="1350" b="0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и </a:t>
            </a:r>
            <a:r>
              <a:rPr lang="en-US" sz="1350" b="0" i="0" u="none" strike="noStrike" cap="none" dirty="0" err="1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удобство</a:t>
            </a:r>
            <a:r>
              <a:rPr lang="en-US" sz="1350" b="0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350" b="0" i="0" u="none" strike="noStrike" cap="none" dirty="0" err="1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интерфейса</a:t>
            </a:r>
            <a:r>
              <a:rPr lang="en-US" sz="1350" b="0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. </a:t>
            </a:r>
            <a:r>
              <a:rPr lang="en-US" sz="1350" b="0" i="0" u="none" strike="noStrike" cap="none" dirty="0" err="1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Мы</a:t>
            </a:r>
            <a:r>
              <a:rPr lang="en-US" sz="1350" b="0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350" b="0" i="0" u="none" strike="noStrike" cap="none" dirty="0" err="1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инвестируем</a:t>
            </a:r>
            <a:r>
              <a:rPr lang="en-US" sz="1350" b="0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в </a:t>
            </a:r>
            <a:r>
              <a:rPr lang="en-US" sz="1350" b="0" i="0" u="none" strike="noStrike" cap="none" dirty="0" err="1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автоматизированную</a:t>
            </a:r>
            <a:r>
              <a:rPr lang="en-US" sz="1350" b="0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350" b="0" i="0" u="none" strike="noStrike" cap="none" dirty="0" err="1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подготовку</a:t>
            </a:r>
            <a:r>
              <a:rPr lang="en-US" sz="1350" b="0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350" b="0" i="0" u="none" strike="noStrike" cap="none" dirty="0" err="1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моделей</a:t>
            </a:r>
            <a:r>
              <a:rPr lang="en-US" sz="1350" b="0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, </a:t>
            </a:r>
            <a:r>
              <a:rPr lang="en-US" sz="1350" b="0" i="0" u="none" strike="noStrike" cap="none" dirty="0" err="1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которую</a:t>
            </a:r>
            <a:r>
              <a:rPr lang="en-US" sz="1350" b="0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350" b="0" i="0" u="none" strike="noStrike" cap="none" dirty="0" err="1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сложно</a:t>
            </a:r>
            <a:r>
              <a:rPr lang="en-US" sz="1350" b="0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350" b="0" i="0" u="none" strike="noStrike" cap="none" dirty="0" err="1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скопировать</a:t>
            </a:r>
            <a:r>
              <a:rPr lang="en-US" sz="1350" b="0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350" b="0" i="0" u="none" strike="noStrike" cap="none" dirty="0" err="1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частному</a:t>
            </a:r>
            <a:r>
              <a:rPr lang="en-US" sz="1350" b="0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350" b="0" i="0" u="none" strike="noStrike" cap="none" dirty="0" err="1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мастеру</a:t>
            </a:r>
            <a:r>
              <a:rPr lang="en-US" sz="1350" b="0" i="0" u="none" strike="noStrike" cap="none" dirty="0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 dirty="0"/>
          </a:p>
        </p:txBody>
      </p:sp>
      <p:sp>
        <p:nvSpPr>
          <p:cNvPr id="14" name="Google Shape;257;p22">
            <a:extLst>
              <a:ext uri="{FF2B5EF4-FFF2-40B4-BE49-F238E27FC236}">
                <a16:creationId xmlns:a16="http://schemas.microsoft.com/office/drawing/2014/main" id="{A20B03AA-84AA-4711-B9C8-BF21A9FAC638}"/>
              </a:ext>
            </a:extLst>
          </p:cNvPr>
          <p:cNvSpPr txBox="1"/>
          <p:nvPr/>
        </p:nvSpPr>
        <p:spPr>
          <a:xfrm>
            <a:off x="866775" y="2624137"/>
            <a:ext cx="498062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Технические</a:t>
            </a:r>
            <a:r>
              <a:rPr lang="en-US" sz="1800" b="1" i="0" u="none" strike="noStrike" cap="none" dirty="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800" b="1" i="0" u="none" strike="noStrike" cap="none" dirty="0" err="1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риски</a:t>
            </a:r>
            <a:endParaRPr dirty="0"/>
          </a:p>
        </p:txBody>
      </p:sp>
      <p:sp>
        <p:nvSpPr>
          <p:cNvPr id="15" name="Google Shape;258;p22">
            <a:extLst>
              <a:ext uri="{FF2B5EF4-FFF2-40B4-BE49-F238E27FC236}">
                <a16:creationId xmlns:a16="http://schemas.microsoft.com/office/drawing/2014/main" id="{FB3A442A-CACB-4A93-9D72-8E12AB8C9966}"/>
              </a:ext>
            </a:extLst>
          </p:cNvPr>
          <p:cNvSpPr txBox="1"/>
          <p:nvPr/>
        </p:nvSpPr>
        <p:spPr>
          <a:xfrm>
            <a:off x="866775" y="3071812"/>
            <a:ext cx="47434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Поломка оборудования или брак печати.</a:t>
            </a:r>
            <a:endParaRPr/>
          </a:p>
        </p:txBody>
      </p:sp>
      <p:sp>
        <p:nvSpPr>
          <p:cNvPr id="16" name="Google Shape;259;p22">
            <a:extLst>
              <a:ext uri="{FF2B5EF4-FFF2-40B4-BE49-F238E27FC236}">
                <a16:creationId xmlns:a16="http://schemas.microsoft.com/office/drawing/2014/main" id="{DBD3C895-C0C8-477C-926D-6B33CBAC16FA}"/>
              </a:ext>
            </a:extLst>
          </p:cNvPr>
          <p:cNvSpPr txBox="1"/>
          <p:nvPr/>
        </p:nvSpPr>
        <p:spPr>
          <a:xfrm>
            <a:off x="866775" y="3500437"/>
            <a:ext cx="474345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Защита:</a:t>
            </a:r>
            <a:r>
              <a:rPr lang="en-US" sz="135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Наличие 2-х резервных принтеров, регламент ТО, запас комплектующих на 2 месяца.</a:t>
            </a:r>
            <a:endParaRPr/>
          </a:p>
        </p:txBody>
      </p:sp>
      <p:sp>
        <p:nvSpPr>
          <p:cNvPr id="17" name="Google Shape;260;p22">
            <a:extLst>
              <a:ext uri="{FF2B5EF4-FFF2-40B4-BE49-F238E27FC236}">
                <a16:creationId xmlns:a16="http://schemas.microsoft.com/office/drawing/2014/main" id="{6AD17C2D-6592-413A-ACDA-B73F9D78B8B4}"/>
              </a:ext>
            </a:extLst>
          </p:cNvPr>
          <p:cNvSpPr txBox="1"/>
          <p:nvPr/>
        </p:nvSpPr>
        <p:spPr>
          <a:xfrm>
            <a:off x="6581775" y="2624137"/>
            <a:ext cx="498062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Рыночные риски</a:t>
            </a:r>
            <a:endParaRPr/>
          </a:p>
        </p:txBody>
      </p:sp>
      <p:sp>
        <p:nvSpPr>
          <p:cNvPr id="18" name="Google Shape;261;p22">
            <a:extLst>
              <a:ext uri="{FF2B5EF4-FFF2-40B4-BE49-F238E27FC236}">
                <a16:creationId xmlns:a16="http://schemas.microsoft.com/office/drawing/2014/main" id="{46ED4BB4-DE86-4263-A4D2-8A5273D9B61A}"/>
              </a:ext>
            </a:extLst>
          </p:cNvPr>
          <p:cNvSpPr txBox="1"/>
          <p:nvPr/>
        </p:nvSpPr>
        <p:spPr>
          <a:xfrm>
            <a:off x="6581775" y="3071812"/>
            <a:ext cx="474345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Низкое доверие к 3D-печати. Рост конкуренции.</a:t>
            </a:r>
            <a:endParaRPr/>
          </a:p>
        </p:txBody>
      </p:sp>
      <p:sp>
        <p:nvSpPr>
          <p:cNvPr id="19" name="Google Shape;262;p22">
            <a:extLst>
              <a:ext uri="{FF2B5EF4-FFF2-40B4-BE49-F238E27FC236}">
                <a16:creationId xmlns:a16="http://schemas.microsoft.com/office/drawing/2014/main" id="{5C395E3C-D2EC-4C97-8F3E-72ED3BF3723D}"/>
              </a:ext>
            </a:extLst>
          </p:cNvPr>
          <p:cNvSpPr txBox="1"/>
          <p:nvPr/>
        </p:nvSpPr>
        <p:spPr>
          <a:xfrm>
            <a:off x="6581775" y="3500437"/>
            <a:ext cx="474345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Защита:</a:t>
            </a:r>
            <a:r>
              <a:rPr lang="en-US" sz="1350" b="0" i="0" u="none" strike="noStrike" cap="non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 Фокус на UX конфигуратора, развитие бренда через отзывы, гарантия возврата/переделки.</a:t>
            </a:r>
            <a:endParaRPr/>
          </a:p>
        </p:txBody>
      </p:sp>
      <p:pic>
        <p:nvPicPr>
          <p:cNvPr id="20" name="Google Shape;263;p22" descr="image.png">
            <a:extLst>
              <a:ext uri="{FF2B5EF4-FFF2-40B4-BE49-F238E27FC236}">
                <a16:creationId xmlns:a16="http://schemas.microsoft.com/office/drawing/2014/main" id="{3B7CEB3C-4509-488D-AFA2-6229E404048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6775" y="2052637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64;p22" descr="image.png">
            <a:extLst>
              <a:ext uri="{FF2B5EF4-FFF2-40B4-BE49-F238E27FC236}">
                <a16:creationId xmlns:a16="http://schemas.microsoft.com/office/drawing/2014/main" id="{7F9C2A5D-912C-4117-A8A4-9C5AA5EC34E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81775" y="2052637"/>
            <a:ext cx="476250" cy="3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220A4CB9-9939-41CA-960B-6D7A7B461701}"/>
              </a:ext>
            </a:extLst>
          </p:cNvPr>
          <p:cNvSpPr/>
          <p:nvPr/>
        </p:nvSpPr>
        <p:spPr>
          <a:xfrm>
            <a:off x="8584270" y="1657749"/>
            <a:ext cx="1803937" cy="25595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DEFF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A8917634-7778-451F-B798-D858F0E81E39}"/>
              </a:ext>
            </a:extLst>
          </p:cNvPr>
          <p:cNvSpPr/>
          <p:nvPr/>
        </p:nvSpPr>
        <p:spPr>
          <a:xfrm>
            <a:off x="4948678" y="1657749"/>
            <a:ext cx="2247018" cy="2559575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DEFF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B3C5D5B7-B142-4F0F-B841-4F2559422C88}"/>
              </a:ext>
            </a:extLst>
          </p:cNvPr>
          <p:cNvSpPr/>
          <p:nvPr/>
        </p:nvSpPr>
        <p:spPr>
          <a:xfrm>
            <a:off x="1320530" y="1616133"/>
            <a:ext cx="1993327" cy="26011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9" name="Google Shape;269;p24"/>
          <p:cNvSpPr txBox="1"/>
          <p:nvPr/>
        </p:nvSpPr>
        <p:spPr>
          <a:xfrm>
            <a:off x="838199" y="4470810"/>
            <a:ext cx="2957990" cy="432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 dirty="0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Лутфуллин </a:t>
            </a:r>
            <a:r>
              <a:rPr lang="en-US" sz="1404" b="1" i="0" u="none" strike="noStrike" cap="none" dirty="0" err="1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Артем</a:t>
            </a:r>
            <a:r>
              <a:rPr lang="en-US" sz="1404" b="1" i="0" u="none" strike="noStrike" cap="none" dirty="0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lang="ru-RU" sz="1404" b="1" i="0" u="none" strike="noStrike" cap="none" dirty="0">
              <a:solidFill>
                <a:srgbClr val="DEFF9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 dirty="0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Ринатович</a:t>
            </a:r>
            <a:endParaRPr dirty="0"/>
          </a:p>
        </p:txBody>
      </p:sp>
      <p:sp>
        <p:nvSpPr>
          <p:cNvPr id="270" name="Google Shape;270;p24"/>
          <p:cNvSpPr txBox="1"/>
          <p:nvPr/>
        </p:nvSpPr>
        <p:spPr>
          <a:xfrm>
            <a:off x="4143375" y="5012293"/>
            <a:ext cx="3857625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>
                <a:solidFill>
                  <a:srgbClr val="94A3B8"/>
                </a:solidFill>
                <a:ea typeface="Urbanist"/>
                <a:cs typeface="Urbanist"/>
                <a:sym typeface="Urbanist"/>
              </a:rPr>
              <a:t>Руководитель проекта 2,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>
                <a:solidFill>
                  <a:srgbClr val="94A3B8"/>
                </a:solidFill>
                <a:ea typeface="Urbanist"/>
                <a:cs typeface="Urbanist"/>
                <a:sym typeface="Urbanist"/>
              </a:rPr>
              <a:t>Бизнес аналитик,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>
                <a:solidFill>
                  <a:srgbClr val="94A3B8"/>
                </a:solidFill>
                <a:ea typeface="Urbanist"/>
                <a:cs typeface="Urbanist"/>
                <a:sym typeface="Urbanist"/>
              </a:rPr>
              <a:t>маркетолог и </a:t>
            </a:r>
            <a:r>
              <a:rPr lang="ru-RU" sz="1500" dirty="0" err="1">
                <a:solidFill>
                  <a:srgbClr val="94A3B8"/>
                </a:solidFill>
                <a:ea typeface="Urbanist"/>
                <a:cs typeface="Urbanist"/>
                <a:sym typeface="Urbanist"/>
              </a:rPr>
              <a:t>авитолог</a:t>
            </a:r>
            <a:endParaRPr dirty="0"/>
          </a:p>
        </p:txBody>
      </p:sp>
      <p:sp>
        <p:nvSpPr>
          <p:cNvPr id="271" name="Google Shape;271;p24"/>
          <p:cNvSpPr txBox="1"/>
          <p:nvPr/>
        </p:nvSpPr>
        <p:spPr>
          <a:xfrm>
            <a:off x="4677251" y="4471921"/>
            <a:ext cx="2837497" cy="432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 dirty="0" err="1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Байдуков</a:t>
            </a:r>
            <a:r>
              <a:rPr lang="en-US" sz="1404" b="1" i="0" u="none" strike="noStrike" cap="none" dirty="0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404" b="1" i="0" u="none" strike="noStrike" cap="none" dirty="0" err="1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Фёдор</a:t>
            </a:r>
            <a:r>
              <a:rPr lang="en-US" sz="1404" b="1" i="0" u="none" strike="noStrike" cap="none" dirty="0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lang="ru-RU" sz="1404" b="1" i="0" u="none" strike="noStrike" cap="none" dirty="0">
              <a:solidFill>
                <a:srgbClr val="DEFF9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 dirty="0" err="1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Алексеевич</a:t>
            </a:r>
            <a:endParaRPr dirty="0"/>
          </a:p>
        </p:txBody>
      </p:sp>
      <p:sp>
        <p:nvSpPr>
          <p:cNvPr id="272" name="Google Shape;272;p24"/>
          <p:cNvSpPr txBox="1"/>
          <p:nvPr/>
        </p:nvSpPr>
        <p:spPr>
          <a:xfrm>
            <a:off x="306465" y="5012293"/>
            <a:ext cx="385762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94A3B8"/>
                </a:solidFill>
                <a:latin typeface="Urbanist" panose="020B0604020202020204" charset="0"/>
                <a:ea typeface="Urbanist" panose="020B0604020202020204" charset="0"/>
                <a:cs typeface="Urbanist" panose="020B0604020202020204" charset="0"/>
              </a:rPr>
              <a:t>Руководитель проекта 1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94A3B8"/>
                </a:solidFill>
                <a:latin typeface="Urbanist" panose="020B0604020202020204" charset="0"/>
                <a:ea typeface="Urbanist" panose="020B0604020202020204" charset="0"/>
                <a:cs typeface="Urbanist" panose="020B0604020202020204" charset="0"/>
              </a:rPr>
              <a:t>Главный инженер, проектировщик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94A3B8"/>
                </a:solidFill>
                <a:latin typeface="Urbanist" panose="020B0604020202020204" charset="0"/>
                <a:ea typeface="Urbanist" panose="020B0604020202020204" charset="0"/>
                <a:cs typeface="Urbanist" panose="020B0604020202020204" charset="0"/>
              </a:rPr>
              <a:t> и дизайнер </a:t>
            </a:r>
            <a:endParaRPr dirty="0">
              <a:solidFill>
                <a:srgbClr val="94A3B8"/>
              </a:solidFill>
              <a:latin typeface="Urbanist" panose="020B0604020202020204" charset="0"/>
              <a:ea typeface="Urbanist" panose="020B0604020202020204" charset="0"/>
              <a:cs typeface="Urbanist" panose="020B0604020202020204" charset="0"/>
            </a:endParaRPr>
          </a:p>
        </p:txBody>
      </p:sp>
      <p:sp>
        <p:nvSpPr>
          <p:cNvPr id="273" name="Google Shape;273;p24"/>
          <p:cNvSpPr txBox="1"/>
          <p:nvPr/>
        </p:nvSpPr>
        <p:spPr>
          <a:xfrm>
            <a:off x="8001000" y="4470810"/>
            <a:ext cx="3170872" cy="432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 dirty="0" err="1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Переверзев</a:t>
            </a:r>
            <a:r>
              <a:rPr lang="en-US" sz="1404" b="1" i="0" u="none" strike="noStrike" cap="none" dirty="0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404" b="1" i="0" u="none" strike="noStrike" cap="none" dirty="0" err="1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Даниил</a:t>
            </a:r>
            <a:endParaRPr lang="ru-RU" sz="1404" b="1" i="0" u="none" strike="noStrike" cap="none" dirty="0">
              <a:solidFill>
                <a:srgbClr val="DEFF9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 dirty="0" err="1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Сергеевич</a:t>
            </a:r>
            <a:endParaRPr dirty="0"/>
          </a:p>
        </p:txBody>
      </p:sp>
      <p:sp>
        <p:nvSpPr>
          <p:cNvPr id="274" name="Google Shape;274;p24"/>
          <p:cNvSpPr txBox="1"/>
          <p:nvPr/>
        </p:nvSpPr>
        <p:spPr>
          <a:xfrm>
            <a:off x="7657623" y="5012293"/>
            <a:ext cx="3857625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>
                <a:solidFill>
                  <a:srgbClr val="94A3B8"/>
                </a:solidFill>
                <a:ea typeface="Urbanist"/>
                <a:cs typeface="Urbanist"/>
                <a:sym typeface="Urbanist"/>
              </a:rPr>
              <a:t>Руководитель проекта 3,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>
                <a:solidFill>
                  <a:srgbClr val="94A3B8"/>
                </a:solidFill>
                <a:ea typeface="Urbanist"/>
                <a:cs typeface="Urbanist"/>
                <a:sym typeface="Urbanist"/>
              </a:rPr>
              <a:t>Специалист по маркетингу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>
                <a:solidFill>
                  <a:srgbClr val="94A3B8"/>
                </a:solidFill>
                <a:ea typeface="Urbanist"/>
                <a:cs typeface="Urbanist"/>
                <a:sym typeface="Urbanist"/>
              </a:rPr>
              <a:t>и клиентским коммуникациям </a:t>
            </a:r>
            <a:endParaRPr dirty="0"/>
          </a:p>
        </p:txBody>
      </p:sp>
      <p:sp>
        <p:nvSpPr>
          <p:cNvPr id="275" name="Google Shape;275;p24"/>
          <p:cNvSpPr txBox="1"/>
          <p:nvPr/>
        </p:nvSpPr>
        <p:spPr>
          <a:xfrm>
            <a:off x="771525" y="581025"/>
            <a:ext cx="1138142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КОМАНДА СТАРТАПА</a:t>
            </a:r>
            <a:endParaRPr/>
          </a:p>
        </p:txBody>
      </p:sp>
      <p:sp>
        <p:nvSpPr>
          <p:cNvPr id="276" name="Google Shape;276;p24"/>
          <p:cNvSpPr/>
          <p:nvPr/>
        </p:nvSpPr>
        <p:spPr>
          <a:xfrm>
            <a:off x="581025" y="581025"/>
            <a:ext cx="57150" cy="4953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CD67ED-B34B-4D04-AB54-6C1A4EBFF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531" y="1548436"/>
            <a:ext cx="1993326" cy="266888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DEFF9A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FC54F7-4771-4F76-9741-AF9E2A661A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8678" y="1927847"/>
            <a:ext cx="2247018" cy="2262304"/>
          </a:xfrm>
          <a:prstGeom prst="round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E5149D3-A259-4191-BB67-4D0A5A32A7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4270" y="1725446"/>
            <a:ext cx="1803937" cy="2491878"/>
          </a:xfrm>
          <a:prstGeom prst="round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15072" y="3220342"/>
            <a:ext cx="4361854" cy="279261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5"/>
          <p:cNvSpPr txBox="1"/>
          <p:nvPr/>
        </p:nvSpPr>
        <p:spPr>
          <a:xfrm>
            <a:off x="4450794" y="844897"/>
            <a:ext cx="3290411" cy="695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Вопросы?</a:t>
            </a:r>
            <a:endParaRPr/>
          </a:p>
        </p:txBody>
      </p:sp>
      <p:sp>
        <p:nvSpPr>
          <p:cNvPr id="284" name="Google Shape;284;p25"/>
          <p:cNvSpPr txBox="1"/>
          <p:nvPr/>
        </p:nvSpPr>
        <p:spPr>
          <a:xfrm>
            <a:off x="2882354" y="2054572"/>
            <a:ext cx="6427291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Мы готовы к сотрудничеству и обсуждению деталей проекта.</a:t>
            </a:r>
            <a:endParaRPr/>
          </a:p>
        </p:txBody>
      </p:sp>
      <p:sp>
        <p:nvSpPr>
          <p:cNvPr id="285" name="Google Shape;285;p25"/>
          <p:cNvSpPr txBox="1"/>
          <p:nvPr/>
        </p:nvSpPr>
        <p:spPr>
          <a:xfrm>
            <a:off x="4305597" y="3877567"/>
            <a:ext cx="3580804" cy="42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contact@lumoprint.ru</a:t>
            </a:r>
            <a:endParaRPr/>
          </a:p>
        </p:txBody>
      </p:sp>
      <p:sp>
        <p:nvSpPr>
          <p:cNvPr id="286" name="Google Shape;286;p25"/>
          <p:cNvSpPr txBox="1"/>
          <p:nvPr/>
        </p:nvSpPr>
        <p:spPr>
          <a:xfrm>
            <a:off x="4305597" y="4532858"/>
            <a:ext cx="3580804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45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Москва, РЭУ им. Г.В. Плеханова</a:t>
            </a:r>
            <a:endParaRPr/>
          </a:p>
        </p:txBody>
      </p:sp>
      <p:sp>
        <p:nvSpPr>
          <p:cNvPr id="287" name="Google Shape;287;p25"/>
          <p:cNvSpPr txBox="1"/>
          <p:nvPr/>
        </p:nvSpPr>
        <p:spPr>
          <a:xfrm>
            <a:off x="4305597" y="5127128"/>
            <a:ext cx="3580804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@lumoprint_official</a:t>
            </a:r>
            <a:endParaRPr/>
          </a:p>
        </p:txBody>
      </p:sp>
      <p:pic>
        <p:nvPicPr>
          <p:cNvPr id="288" name="Google Shape;288;p2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67250" y="3953767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05597" y="4590008"/>
            <a:ext cx="171450" cy="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871662"/>
            <a:ext cx="5419725" cy="280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91250" y="1871662"/>
            <a:ext cx="5419725" cy="280987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/>
          <p:nvPr/>
        </p:nvSpPr>
        <p:spPr>
          <a:xfrm>
            <a:off x="771525" y="5062537"/>
            <a:ext cx="10839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1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Рынок персонализированных сувениров в РФ превысил </a:t>
            </a:r>
            <a:r>
              <a:rPr lang="en-US" sz="1500" b="1" i="1" u="none" strike="noStrike" cap="non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70 млрд рублей</a:t>
            </a:r>
            <a:r>
              <a:rPr lang="en-US" sz="1500" b="0" i="1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в 2024 году, но сегмент доступного интерьерного освещения пуст.</a:t>
            </a:r>
            <a:endParaRPr/>
          </a:p>
        </p:txBody>
      </p:sp>
      <p:sp>
        <p:nvSpPr>
          <p:cNvPr id="98" name="Google Shape;98;p14"/>
          <p:cNvSpPr/>
          <p:nvPr/>
        </p:nvSpPr>
        <p:spPr>
          <a:xfrm>
            <a:off x="581025" y="5062537"/>
            <a:ext cx="38100" cy="6096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876300" y="2814637"/>
            <a:ext cx="5070633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Дефицит уникальности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876300" y="3281362"/>
            <a:ext cx="4829175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Сдвиг потребления от универсальных товаров к продуктам с индивидуальной символической нагрузкой.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6486525" y="2814637"/>
            <a:ext cx="5070633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Высокая стоимость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6486525" y="3281362"/>
            <a:ext cx="482917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SLA-литофании стоят 8-15 тыс. руб. из-за дорогого оборудования и смол, что делает их недоступными.</a:t>
            </a:r>
            <a:endParaRPr/>
          </a:p>
        </p:txBody>
      </p:sp>
      <p:pic>
        <p:nvPicPr>
          <p:cNvPr id="103" name="Google Shape;103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6300" y="2195512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86525" y="2195512"/>
            <a:ext cx="42862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4"/>
          <p:cNvSpPr txBox="1"/>
          <p:nvPr/>
        </p:nvSpPr>
        <p:spPr>
          <a:xfrm>
            <a:off x="771525" y="581025"/>
            <a:ext cx="1138142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ПРОБЛЕМА РЫНКА</a:t>
            </a:r>
            <a:endParaRPr/>
          </a:p>
        </p:txBody>
      </p:sp>
      <p:sp>
        <p:nvSpPr>
          <p:cNvPr id="106" name="Google Shape;106;p14"/>
          <p:cNvSpPr/>
          <p:nvPr/>
        </p:nvSpPr>
        <p:spPr>
          <a:xfrm>
            <a:off x="581025" y="581025"/>
            <a:ext cx="57150" cy="4953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/>
          <p:nvPr/>
        </p:nvSpPr>
        <p:spPr>
          <a:xfrm>
            <a:off x="581025" y="2347912"/>
            <a:ext cx="5229225" cy="26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0" b="1" i="0" u="none" strike="noStrike" cap="non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70 млрд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581025" y="5110162"/>
            <a:ext cx="522922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Urbanist"/>
                <a:ea typeface="Urbanist"/>
                <a:cs typeface="Urbanist"/>
                <a:sym typeface="Urbanist"/>
              </a:rPr>
              <a:t>ОБЪЕМ РЫНКА СУВЕНИРОВ В РФ</a:t>
            </a:r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7239000" y="2824162"/>
            <a:ext cx="437197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Рост рынка персонализации на 10-15% ежегодно.</a:t>
            </a:r>
            <a:endParaRPr/>
          </a:p>
        </p:txBody>
      </p:sp>
      <p:sp>
        <p:nvSpPr>
          <p:cNvPr id="115" name="Google Shape;115;p15"/>
          <p:cNvSpPr txBox="1"/>
          <p:nvPr/>
        </p:nvSpPr>
        <p:spPr>
          <a:xfrm>
            <a:off x="7239000" y="3367087"/>
            <a:ext cx="437197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Сегмент интерьерного декора — основной драйвер.</a:t>
            </a:r>
            <a:endParaRPr/>
          </a:p>
        </p:txBody>
      </p:sp>
      <p:sp>
        <p:nvSpPr>
          <p:cNvPr id="116" name="Google Shape;116;p15"/>
          <p:cNvSpPr txBox="1"/>
          <p:nvPr/>
        </p:nvSpPr>
        <p:spPr>
          <a:xfrm>
            <a:off x="7239000" y="4214812"/>
            <a:ext cx="437197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Спрос смещается в сторону «made-to-order» решений.</a:t>
            </a:r>
            <a:endParaRPr/>
          </a:p>
        </p:txBody>
      </p:sp>
      <p:pic>
        <p:nvPicPr>
          <p:cNvPr id="117" name="Google Shape;117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62750" y="2867025"/>
            <a:ext cx="2667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62750" y="3409950"/>
            <a:ext cx="3048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62750" y="4257675"/>
            <a:ext cx="333375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5"/>
          <p:cNvSpPr txBox="1"/>
          <p:nvPr/>
        </p:nvSpPr>
        <p:spPr>
          <a:xfrm>
            <a:off x="771525" y="581025"/>
            <a:ext cx="1138142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АКТУАЛЬНОСТЬ И МАСШТАБ</a:t>
            </a:r>
            <a:endParaRPr/>
          </a:p>
        </p:txBody>
      </p:sp>
      <p:sp>
        <p:nvSpPr>
          <p:cNvPr id="121" name="Google Shape;121;p15"/>
          <p:cNvSpPr/>
          <p:nvPr/>
        </p:nvSpPr>
        <p:spPr>
          <a:xfrm>
            <a:off x="581025" y="581025"/>
            <a:ext cx="57150" cy="4953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6"/>
          <p:cNvSpPr txBox="1"/>
          <p:nvPr/>
        </p:nvSpPr>
        <p:spPr>
          <a:xfrm>
            <a:off x="581025" y="581025"/>
            <a:ext cx="5190648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РЕШЕНИЕ LUMOPRINT</a:t>
            </a:r>
            <a:endParaRPr/>
          </a:p>
        </p:txBody>
      </p:sp>
      <p:pic>
        <p:nvPicPr>
          <p:cNvPr id="128" name="Google Shape;128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9525"/>
            <a:ext cx="6086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 txBox="1"/>
          <p:nvPr/>
        </p:nvSpPr>
        <p:spPr>
          <a:xfrm>
            <a:off x="581025" y="2143125"/>
            <a:ext cx="4943475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Мы переводим технологию литофании из разряда эксклюзивных решений в категорию </a:t>
            </a:r>
            <a:r>
              <a:rPr lang="en-US" sz="1500" b="1" i="0" u="none" strike="noStrike" cap="non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доступных продуктов</a:t>
            </a: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/>
          </a:p>
        </p:txBody>
      </p:sp>
      <p:sp>
        <p:nvSpPr>
          <p:cNvPr id="130" name="Google Shape;130;p16"/>
          <p:cNvSpPr txBox="1"/>
          <p:nvPr/>
        </p:nvSpPr>
        <p:spPr>
          <a:xfrm>
            <a:off x="1438275" y="3686175"/>
            <a:ext cx="408622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FDM-печать:</a:t>
            </a: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использование доступного оборудования Bambu Lab.</a:t>
            </a:r>
            <a:endParaRPr/>
          </a:p>
        </p:txBody>
      </p:sp>
      <p:sp>
        <p:nvSpPr>
          <p:cNvPr id="131" name="Google Shape;131;p16"/>
          <p:cNvSpPr txBox="1"/>
          <p:nvPr/>
        </p:nvSpPr>
        <p:spPr>
          <a:xfrm>
            <a:off x="1438275" y="4533900"/>
            <a:ext cx="408622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Автоматизация:</a:t>
            </a: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собственный алгоритм конвертации фото в 3D-рельеф.</a:t>
            </a:r>
            <a:endParaRPr/>
          </a:p>
        </p:txBody>
      </p:sp>
      <p:sp>
        <p:nvSpPr>
          <p:cNvPr id="132" name="Google Shape;132;p16"/>
          <p:cNvSpPr txBox="1"/>
          <p:nvPr/>
        </p:nvSpPr>
        <p:spPr>
          <a:xfrm>
            <a:off x="1438275" y="5381625"/>
            <a:ext cx="408622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Безопасность:</a:t>
            </a: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низковольтное питание 12В или стандарт 220В.</a:t>
            </a:r>
            <a:endParaRPr/>
          </a:p>
        </p:txBody>
      </p:sp>
      <p:pic>
        <p:nvPicPr>
          <p:cNvPr id="133" name="Google Shape;133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3729037"/>
            <a:ext cx="2667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2025" y="4576762"/>
            <a:ext cx="3048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2025" y="5424487"/>
            <a:ext cx="266700" cy="2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1025" y="1738312"/>
            <a:ext cx="3486150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7"/>
          <p:cNvSpPr txBox="1"/>
          <p:nvPr/>
        </p:nvSpPr>
        <p:spPr>
          <a:xfrm>
            <a:off x="493871" y="4786312"/>
            <a:ext cx="3660457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 dirty="0" err="1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Панель</a:t>
            </a:r>
            <a:r>
              <a:rPr lang="en-US" sz="1404" b="1" i="0" u="none" strike="noStrike" cap="none" dirty="0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 A5</a:t>
            </a:r>
            <a:endParaRPr dirty="0"/>
          </a:p>
        </p:txBody>
      </p:sp>
      <p:sp>
        <p:nvSpPr>
          <p:cNvPr id="145" name="Google Shape;145;p17"/>
          <p:cNvSpPr txBox="1"/>
          <p:nvPr/>
        </p:nvSpPr>
        <p:spPr>
          <a:xfrm>
            <a:off x="581025" y="5195887"/>
            <a:ext cx="34861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Классический формат арт-объекта для стен и полок.</a:t>
            </a:r>
            <a:endParaRPr/>
          </a:p>
        </p:txBody>
      </p:sp>
      <p:sp>
        <p:nvSpPr>
          <p:cNvPr id="146" name="Google Shape;146;p17"/>
          <p:cNvSpPr txBox="1"/>
          <p:nvPr/>
        </p:nvSpPr>
        <p:spPr>
          <a:xfrm>
            <a:off x="4265771" y="4786312"/>
            <a:ext cx="3660457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4" b="1" dirty="0">
                <a:solidFill>
                  <a:srgbClr val="F8FAFC"/>
                </a:solidFill>
                <a:latin typeface="Montserrat"/>
                <a:sym typeface="Montserrat"/>
              </a:rPr>
              <a:t>Торшер 180 мм</a:t>
            </a:r>
            <a:endParaRPr dirty="0"/>
          </a:p>
        </p:txBody>
      </p:sp>
      <p:sp>
        <p:nvSpPr>
          <p:cNvPr id="147" name="Google Shape;147;p17"/>
          <p:cNvSpPr txBox="1"/>
          <p:nvPr/>
        </p:nvSpPr>
        <p:spPr>
          <a:xfrm>
            <a:off x="4352925" y="5195887"/>
            <a:ext cx="34861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Акцентный светильник-ночник для спальни.</a:t>
            </a:r>
            <a:endParaRPr/>
          </a:p>
        </p:txBody>
      </p:sp>
      <p:sp>
        <p:nvSpPr>
          <p:cNvPr id="148" name="Google Shape;148;p17"/>
          <p:cNvSpPr txBox="1"/>
          <p:nvPr/>
        </p:nvSpPr>
        <p:spPr>
          <a:xfrm>
            <a:off x="8037671" y="4786312"/>
            <a:ext cx="3660457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4" b="1" dirty="0">
                <a:solidFill>
                  <a:srgbClr val="F8FAFC"/>
                </a:solidFill>
                <a:latin typeface="Montserrat"/>
                <a:sym typeface="Montserrat"/>
              </a:rPr>
              <a:t>Торшер 120 мм </a:t>
            </a:r>
            <a:endParaRPr dirty="0"/>
          </a:p>
        </p:txBody>
      </p:sp>
      <p:sp>
        <p:nvSpPr>
          <p:cNvPr id="149" name="Google Shape;149;p17"/>
          <p:cNvSpPr txBox="1"/>
          <p:nvPr/>
        </p:nvSpPr>
        <p:spPr>
          <a:xfrm>
            <a:off x="8124825" y="5195887"/>
            <a:ext cx="3486150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94A3B8"/>
                </a:solidFill>
              </a:rPr>
              <a:t>Эстетичный торшер с любимым питомцем </a:t>
            </a:r>
            <a:endParaRPr dirty="0">
              <a:solidFill>
                <a:srgbClr val="94A3B8"/>
              </a:solidFill>
            </a:endParaRPr>
          </a:p>
        </p:txBody>
      </p:sp>
      <p:pic>
        <p:nvPicPr>
          <p:cNvPr id="150" name="Google Shape;150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0550" y="1747837"/>
            <a:ext cx="3467100" cy="2838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7"/>
          <p:cNvSpPr txBox="1"/>
          <p:nvPr/>
        </p:nvSpPr>
        <p:spPr>
          <a:xfrm>
            <a:off x="771525" y="581025"/>
            <a:ext cx="1138142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ЛИНЕЙКА ПРОДУКТОВ</a:t>
            </a:r>
            <a:endParaRPr/>
          </a:p>
        </p:txBody>
      </p:sp>
      <p:sp>
        <p:nvSpPr>
          <p:cNvPr id="154" name="Google Shape;154;p17"/>
          <p:cNvSpPr/>
          <p:nvPr/>
        </p:nvSpPr>
        <p:spPr>
          <a:xfrm>
            <a:off x="581025" y="581025"/>
            <a:ext cx="57150" cy="4953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2FF9EE-C57F-43B6-8D6C-CA0D10E9C0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446" y="1262062"/>
            <a:ext cx="2285107" cy="3429000"/>
          </a:xfrm>
          <a:prstGeom prst="round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C2C398-7E98-4591-B082-C8AF8D1C13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1993" y="1052513"/>
            <a:ext cx="2089766" cy="3709987"/>
          </a:xfrm>
          <a:prstGeom prst="round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200275"/>
            <a:ext cx="1102995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8"/>
          <p:cNvSpPr txBox="1"/>
          <p:nvPr/>
        </p:nvSpPr>
        <p:spPr>
          <a:xfrm>
            <a:off x="6381750" y="3203376"/>
            <a:ext cx="5229225" cy="281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TAM: 135 млрд ₽</a:t>
            </a:r>
            <a:r>
              <a:rPr lang="en-US" sz="165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(Весь рынок подарков РФ)</a:t>
            </a:r>
            <a:endParaRPr/>
          </a:p>
        </p:txBody>
      </p:sp>
      <p:sp>
        <p:nvSpPr>
          <p:cNvPr id="162" name="Google Shape;162;p18"/>
          <p:cNvSpPr txBox="1"/>
          <p:nvPr/>
        </p:nvSpPr>
        <p:spPr>
          <a:xfrm>
            <a:off x="6381750" y="3681412"/>
            <a:ext cx="5229225" cy="281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SAM: 15 </a:t>
            </a:r>
            <a:r>
              <a:rPr lang="en-US" sz="1650" b="1" i="0" u="none" strike="noStrike" cap="none" dirty="0" err="1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млрд</a:t>
            </a:r>
            <a:r>
              <a:rPr lang="en-US" sz="1650" b="1" i="0" u="none" strike="noStrike" cap="none" dirty="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 ₽</a:t>
            </a:r>
            <a:r>
              <a:rPr lang="en-US" sz="165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(</a:t>
            </a:r>
            <a:r>
              <a:rPr lang="en-US" sz="1650" b="0" i="0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Кастомные</a:t>
            </a:r>
            <a:r>
              <a:rPr lang="en-US" sz="165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650" b="0" i="0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светильники</a:t>
            </a:r>
            <a:r>
              <a:rPr lang="en-US" sz="165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)</a:t>
            </a:r>
            <a:endParaRPr dirty="0"/>
          </a:p>
        </p:txBody>
      </p:sp>
      <p:sp>
        <p:nvSpPr>
          <p:cNvPr id="163" name="Google Shape;163;p18"/>
          <p:cNvSpPr txBox="1"/>
          <p:nvPr/>
        </p:nvSpPr>
        <p:spPr>
          <a:xfrm>
            <a:off x="6381750" y="4159448"/>
            <a:ext cx="5229225" cy="281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SOM: 150 </a:t>
            </a:r>
            <a:r>
              <a:rPr lang="en-US" sz="1650" b="1" i="0" u="none" strike="noStrike" cap="none" dirty="0" err="1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млн</a:t>
            </a:r>
            <a:r>
              <a:rPr lang="en-US" sz="1650" b="1" i="0" u="none" strike="noStrike" cap="none" dirty="0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 ₽</a:t>
            </a:r>
            <a:r>
              <a:rPr lang="en-US" sz="165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(</a:t>
            </a:r>
            <a:r>
              <a:rPr lang="en-US" sz="1650" b="0" i="0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Достижимая</a:t>
            </a:r>
            <a:r>
              <a:rPr lang="en-US" sz="165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 </a:t>
            </a:r>
            <a:r>
              <a:rPr lang="en-US" sz="1650" b="0" i="0" u="none" strike="noStrike" cap="none" dirty="0" err="1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доля</a:t>
            </a:r>
            <a:r>
              <a:rPr lang="en-US" sz="1650" b="0" i="0" u="none" strike="noStrike" cap="none" dirty="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)</a:t>
            </a:r>
            <a:endParaRPr dirty="0"/>
          </a:p>
        </p:txBody>
      </p:sp>
      <p:sp>
        <p:nvSpPr>
          <p:cNvPr id="164" name="Google Shape;164;p18"/>
          <p:cNvSpPr/>
          <p:nvPr/>
        </p:nvSpPr>
        <p:spPr>
          <a:xfrm>
            <a:off x="6016159" y="3314700"/>
            <a:ext cx="228600" cy="228600"/>
          </a:xfrm>
          <a:prstGeom prst="roundRect">
            <a:avLst>
              <a:gd name="adj" fmla="val 16666"/>
            </a:avLst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8"/>
          <p:cNvSpPr/>
          <p:nvPr/>
        </p:nvSpPr>
        <p:spPr>
          <a:xfrm>
            <a:off x="6021762" y="3752850"/>
            <a:ext cx="228600" cy="228600"/>
          </a:xfrm>
          <a:prstGeom prst="roundRect">
            <a:avLst>
              <a:gd name="adj" fmla="val 16666"/>
            </a:avLst>
          </a:prstGeom>
          <a:solidFill>
            <a:srgbClr val="3341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8"/>
          <p:cNvSpPr/>
          <p:nvPr/>
        </p:nvSpPr>
        <p:spPr>
          <a:xfrm>
            <a:off x="6030447" y="4186088"/>
            <a:ext cx="228600" cy="228600"/>
          </a:xfrm>
          <a:prstGeom prst="roundRect">
            <a:avLst>
              <a:gd name="adj" fmla="val 16666"/>
            </a:avLst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8"/>
          <p:cNvSpPr txBox="1"/>
          <p:nvPr/>
        </p:nvSpPr>
        <p:spPr>
          <a:xfrm>
            <a:off x="771525" y="581025"/>
            <a:ext cx="1138142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РЫНОК И ПОТЕНЦИАЛ</a:t>
            </a:r>
            <a:endParaRPr/>
          </a:p>
        </p:txBody>
      </p:sp>
      <p:sp>
        <p:nvSpPr>
          <p:cNvPr id="168" name="Google Shape;168;p18"/>
          <p:cNvSpPr/>
          <p:nvPr/>
        </p:nvSpPr>
        <p:spPr>
          <a:xfrm>
            <a:off x="581025" y="581025"/>
            <a:ext cx="57150" cy="4953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457325"/>
            <a:ext cx="11029950" cy="416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9"/>
          <p:cNvSpPr txBox="1"/>
          <p:nvPr/>
        </p:nvSpPr>
        <p:spPr>
          <a:xfrm>
            <a:off x="581025" y="5905500"/>
            <a:ext cx="110299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Прогнозная выручка к концу 2-го года: </a:t>
            </a:r>
            <a:r>
              <a:rPr lang="en-US" sz="1500" b="1" i="0" u="none" strike="noStrike" cap="non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9.45 млн рублей</a:t>
            </a: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/>
          </a:p>
        </p:txBody>
      </p:sp>
      <p:sp>
        <p:nvSpPr>
          <p:cNvPr id="176" name="Google Shape;176;p19"/>
          <p:cNvSpPr txBox="1"/>
          <p:nvPr/>
        </p:nvSpPr>
        <p:spPr>
          <a:xfrm>
            <a:off x="2347019" y="5029200"/>
            <a:ext cx="358824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Год 1</a:t>
            </a:r>
            <a:endParaRPr/>
          </a:p>
        </p:txBody>
      </p:sp>
      <p:sp>
        <p:nvSpPr>
          <p:cNvPr id="177" name="Google Shape;177;p19"/>
          <p:cNvSpPr txBox="1"/>
          <p:nvPr/>
        </p:nvSpPr>
        <p:spPr>
          <a:xfrm>
            <a:off x="5475833" y="5029200"/>
            <a:ext cx="406449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Год 2</a:t>
            </a:r>
            <a:endParaRPr/>
          </a:p>
        </p:txBody>
      </p:sp>
      <p:sp>
        <p:nvSpPr>
          <p:cNvPr id="178" name="Google Shape;178;p19"/>
          <p:cNvSpPr txBox="1"/>
          <p:nvPr/>
        </p:nvSpPr>
        <p:spPr>
          <a:xfrm>
            <a:off x="8652271" y="5029200"/>
            <a:ext cx="1192410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Год 3 (Прогноз)</a:t>
            </a:r>
            <a:endParaRPr/>
          </a:p>
        </p:txBody>
      </p:sp>
      <p:sp>
        <p:nvSpPr>
          <p:cNvPr id="179" name="Google Shape;179;p19"/>
          <p:cNvSpPr txBox="1"/>
          <p:nvPr/>
        </p:nvSpPr>
        <p:spPr>
          <a:xfrm>
            <a:off x="771525" y="581025"/>
            <a:ext cx="1138142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РОСТ И ПРОГНОЗЫ ПРОДАЖ</a:t>
            </a:r>
            <a:endParaRPr/>
          </a:p>
        </p:txBody>
      </p:sp>
      <p:sp>
        <p:nvSpPr>
          <p:cNvPr id="180" name="Google Shape;180;p19"/>
          <p:cNvSpPr/>
          <p:nvPr/>
        </p:nvSpPr>
        <p:spPr>
          <a:xfrm>
            <a:off x="581025" y="581025"/>
            <a:ext cx="57150" cy="4953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6" name="Google Shape;186;p20"/>
          <p:cNvGraphicFramePr/>
          <p:nvPr>
            <p:extLst>
              <p:ext uri="{D42A27DB-BD31-4B8C-83A1-F6EECF244321}">
                <p14:modId xmlns:p14="http://schemas.microsoft.com/office/powerpoint/2010/main" val="2163959544"/>
              </p:ext>
            </p:extLst>
          </p:nvPr>
        </p:nvGraphicFramePr>
        <p:xfrm>
          <a:off x="581025" y="2414587"/>
          <a:ext cx="11029950" cy="3095625"/>
        </p:xfrm>
        <a:graphic>
          <a:graphicData uri="http://schemas.openxmlformats.org/drawingml/2006/table">
            <a:tbl>
              <a:tblPr firstRow="1" bandRow="1">
                <a:noFill/>
                <a:tableStyleId>{D5A55B3B-9998-410D-BF36-3ED12D03F3A8}</a:tableStyleId>
              </a:tblPr>
              <a:tblGrid>
                <a:gridCol w="2956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7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9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 dirty="0" err="1">
                          <a:solidFill>
                            <a:srgbClr val="DEFF9A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Показатель</a:t>
                      </a:r>
                      <a:endParaRPr dirty="0"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 dirty="0" err="1">
                          <a:solidFill>
                            <a:srgbClr val="DEFF9A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Масс-маркет</a:t>
                      </a:r>
                      <a:endParaRPr dirty="0"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DEFF9A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SLA-Студии</a:t>
                      </a:r>
                      <a:endParaRPr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DEFF9A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LumoPrint</a:t>
                      </a:r>
                      <a:endParaRPr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 err="1">
                          <a:solidFill>
                            <a:srgbClr val="F8FAFC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Технология</a:t>
                      </a:r>
                      <a:endParaRPr dirty="0"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solidFill>
                            <a:srgbClr val="F8FAFC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2D </a:t>
                      </a:r>
                      <a:r>
                        <a:rPr lang="en-US" sz="1500" b="0" i="0" u="none" strike="noStrike" cap="none" dirty="0" err="1">
                          <a:solidFill>
                            <a:srgbClr val="F8FAFC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печать</a:t>
                      </a:r>
                      <a:endParaRPr dirty="0"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solidFill>
                            <a:srgbClr val="F8FAFC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SLA (</a:t>
                      </a:r>
                      <a:r>
                        <a:rPr lang="en-US" sz="1500" b="0" i="0" u="none" strike="noStrike" cap="none" dirty="0" err="1">
                          <a:solidFill>
                            <a:srgbClr val="F8FAFC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Смола</a:t>
                      </a:r>
                      <a:r>
                        <a:rPr lang="en-US" sz="1500" b="0" i="0" u="none" strike="noStrike" cap="none" dirty="0">
                          <a:solidFill>
                            <a:srgbClr val="F8FAFC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)</a:t>
                      </a:r>
                      <a:endParaRPr dirty="0"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F8FAFC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FDM (Пластик)</a:t>
                      </a:r>
                      <a:endParaRPr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F8FAFC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Эффект объема</a:t>
                      </a:r>
                      <a:endParaRPr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F8FAFC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Отсутствует</a:t>
                      </a:r>
                      <a:endParaRPr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 err="1">
                          <a:solidFill>
                            <a:srgbClr val="F8FAFC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Максимальный</a:t>
                      </a:r>
                      <a:endParaRPr dirty="0"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F8FAFC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Высокий</a:t>
                      </a:r>
                      <a:endParaRPr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F8FAFC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Цена для клиента</a:t>
                      </a:r>
                      <a:endParaRPr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F8FAFC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500 - 1500 ₽</a:t>
                      </a:r>
                      <a:endParaRPr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solidFill>
                            <a:srgbClr val="F8FAFC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8000 - 15000 ₽</a:t>
                      </a:r>
                      <a:endParaRPr dirty="0"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solidFill>
                            <a:srgbClr val="F8FAFC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3200 - 3500 ₽</a:t>
                      </a:r>
                      <a:endParaRPr dirty="0"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F8FAFC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Персонализация</a:t>
                      </a:r>
                      <a:endParaRPr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F8FAFC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Низкая</a:t>
                      </a:r>
                      <a:endParaRPr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F8FAFC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Средняя</a:t>
                      </a:r>
                      <a:endParaRPr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 err="1">
                          <a:solidFill>
                            <a:srgbClr val="F8FAFC"/>
                          </a:solidFill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Автоматическая</a:t>
                      </a:r>
                      <a:endParaRPr dirty="0"/>
                    </a:p>
                  </a:txBody>
                  <a:tcPr marL="63500" marR="63500" marT="25400" marB="254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7" name="Google Shape;187;p20"/>
          <p:cNvSpPr/>
          <p:nvPr/>
        </p:nvSpPr>
        <p:spPr>
          <a:xfrm>
            <a:off x="581025" y="3019425"/>
            <a:ext cx="2956173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0"/>
          <p:cNvSpPr/>
          <p:nvPr/>
        </p:nvSpPr>
        <p:spPr>
          <a:xfrm>
            <a:off x="3537198" y="3019425"/>
            <a:ext cx="2732484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0"/>
          <p:cNvSpPr/>
          <p:nvPr/>
        </p:nvSpPr>
        <p:spPr>
          <a:xfrm>
            <a:off x="6269682" y="3019425"/>
            <a:ext cx="2603748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0"/>
          <p:cNvSpPr/>
          <p:nvPr/>
        </p:nvSpPr>
        <p:spPr>
          <a:xfrm>
            <a:off x="8873430" y="3019425"/>
            <a:ext cx="2737544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0"/>
          <p:cNvSpPr/>
          <p:nvPr/>
        </p:nvSpPr>
        <p:spPr>
          <a:xfrm>
            <a:off x="581025" y="3638550"/>
            <a:ext cx="2956173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0"/>
          <p:cNvSpPr/>
          <p:nvPr/>
        </p:nvSpPr>
        <p:spPr>
          <a:xfrm>
            <a:off x="3537198" y="3638550"/>
            <a:ext cx="2732484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0"/>
          <p:cNvSpPr/>
          <p:nvPr/>
        </p:nvSpPr>
        <p:spPr>
          <a:xfrm>
            <a:off x="6269682" y="3638550"/>
            <a:ext cx="2603748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0"/>
          <p:cNvSpPr/>
          <p:nvPr/>
        </p:nvSpPr>
        <p:spPr>
          <a:xfrm>
            <a:off x="8873430" y="3638550"/>
            <a:ext cx="2737544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0"/>
          <p:cNvSpPr/>
          <p:nvPr/>
        </p:nvSpPr>
        <p:spPr>
          <a:xfrm>
            <a:off x="581025" y="4257675"/>
            <a:ext cx="2956173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0"/>
          <p:cNvSpPr/>
          <p:nvPr/>
        </p:nvSpPr>
        <p:spPr>
          <a:xfrm>
            <a:off x="3537198" y="4257675"/>
            <a:ext cx="2732484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0"/>
          <p:cNvSpPr/>
          <p:nvPr/>
        </p:nvSpPr>
        <p:spPr>
          <a:xfrm>
            <a:off x="6269682" y="4257675"/>
            <a:ext cx="2603748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0"/>
          <p:cNvSpPr/>
          <p:nvPr/>
        </p:nvSpPr>
        <p:spPr>
          <a:xfrm>
            <a:off x="8873430" y="4257675"/>
            <a:ext cx="2737544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0"/>
          <p:cNvSpPr/>
          <p:nvPr/>
        </p:nvSpPr>
        <p:spPr>
          <a:xfrm>
            <a:off x="581025" y="4876800"/>
            <a:ext cx="2956173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0"/>
          <p:cNvSpPr/>
          <p:nvPr/>
        </p:nvSpPr>
        <p:spPr>
          <a:xfrm>
            <a:off x="3537198" y="4876800"/>
            <a:ext cx="2732484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0"/>
          <p:cNvSpPr/>
          <p:nvPr/>
        </p:nvSpPr>
        <p:spPr>
          <a:xfrm>
            <a:off x="6269682" y="4876800"/>
            <a:ext cx="2603748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0"/>
          <p:cNvSpPr/>
          <p:nvPr/>
        </p:nvSpPr>
        <p:spPr>
          <a:xfrm>
            <a:off x="8873430" y="4876800"/>
            <a:ext cx="2737544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0"/>
          <p:cNvSpPr/>
          <p:nvPr/>
        </p:nvSpPr>
        <p:spPr>
          <a:xfrm>
            <a:off x="581025" y="5495925"/>
            <a:ext cx="2956173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0"/>
          <p:cNvSpPr/>
          <p:nvPr/>
        </p:nvSpPr>
        <p:spPr>
          <a:xfrm>
            <a:off x="3537198" y="5495925"/>
            <a:ext cx="2732484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0"/>
          <p:cNvSpPr/>
          <p:nvPr/>
        </p:nvSpPr>
        <p:spPr>
          <a:xfrm>
            <a:off x="6269682" y="5495925"/>
            <a:ext cx="2603748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20"/>
          <p:cNvSpPr/>
          <p:nvPr/>
        </p:nvSpPr>
        <p:spPr>
          <a:xfrm>
            <a:off x="8873430" y="5495925"/>
            <a:ext cx="2737544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0"/>
          <p:cNvSpPr txBox="1"/>
          <p:nvPr/>
        </p:nvSpPr>
        <p:spPr>
          <a:xfrm>
            <a:off x="771525" y="581025"/>
            <a:ext cx="1138142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АНАЛИЗ КОНКУРЕНТОВ</a:t>
            </a:r>
            <a:endParaRPr/>
          </a:p>
        </p:txBody>
      </p:sp>
      <p:sp>
        <p:nvSpPr>
          <p:cNvPr id="208" name="Google Shape;208;p20"/>
          <p:cNvSpPr/>
          <p:nvPr/>
        </p:nvSpPr>
        <p:spPr>
          <a:xfrm>
            <a:off x="581025" y="581025"/>
            <a:ext cx="57150" cy="4953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457325"/>
            <a:ext cx="5419725" cy="250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91250" y="1457325"/>
            <a:ext cx="5419725" cy="250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4152900"/>
            <a:ext cx="5419725" cy="250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91250" y="4152900"/>
            <a:ext cx="5419725" cy="250507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1"/>
          <p:cNvSpPr txBox="1"/>
          <p:nvPr/>
        </p:nvSpPr>
        <p:spPr>
          <a:xfrm>
            <a:off x="876300" y="2400300"/>
            <a:ext cx="5070633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Direct-to-Consumer</a:t>
            </a:r>
            <a:endParaRPr/>
          </a:p>
        </p:txBody>
      </p:sp>
      <p:sp>
        <p:nvSpPr>
          <p:cNvPr id="219" name="Google Shape;219;p21"/>
          <p:cNvSpPr txBox="1"/>
          <p:nvPr/>
        </p:nvSpPr>
        <p:spPr>
          <a:xfrm>
            <a:off x="876300" y="2867025"/>
            <a:ext cx="482917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Продажи через лендинг и соцсети. Конфигуратор на сайте снижает CAC.</a:t>
            </a:r>
            <a:endParaRPr/>
          </a:p>
        </p:txBody>
      </p:sp>
      <p:sp>
        <p:nvSpPr>
          <p:cNvPr id="220" name="Google Shape;220;p21"/>
          <p:cNvSpPr txBox="1"/>
          <p:nvPr/>
        </p:nvSpPr>
        <p:spPr>
          <a:xfrm>
            <a:off x="6486525" y="2400300"/>
            <a:ext cx="5070633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B2B Партнерства</a:t>
            </a:r>
            <a:endParaRPr/>
          </a:p>
        </p:txBody>
      </p:sp>
      <p:sp>
        <p:nvSpPr>
          <p:cNvPr id="221" name="Google Shape;221;p21"/>
          <p:cNvSpPr txBox="1"/>
          <p:nvPr/>
        </p:nvSpPr>
        <p:spPr>
          <a:xfrm>
            <a:off x="6486525" y="2867025"/>
            <a:ext cx="482917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Комиссионные продажи через фотостудии и свадебные агентства.</a:t>
            </a:r>
            <a:endParaRPr/>
          </a:p>
        </p:txBody>
      </p:sp>
      <p:sp>
        <p:nvSpPr>
          <p:cNvPr id="222" name="Google Shape;222;p21"/>
          <p:cNvSpPr txBox="1"/>
          <p:nvPr/>
        </p:nvSpPr>
        <p:spPr>
          <a:xfrm>
            <a:off x="876300" y="5095875"/>
            <a:ext cx="5070633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Upsell Модель</a:t>
            </a:r>
            <a:endParaRPr/>
          </a:p>
        </p:txBody>
      </p:sp>
      <p:sp>
        <p:nvSpPr>
          <p:cNvPr id="223" name="Google Shape;223;p21"/>
          <p:cNvSpPr txBox="1"/>
          <p:nvPr/>
        </p:nvSpPr>
        <p:spPr>
          <a:xfrm>
            <a:off x="876300" y="5562600"/>
            <a:ext cx="482917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Доп. доход: премиум-упаковка (+500 руб), RGB-свет (+700 руб), срочность.</a:t>
            </a:r>
            <a:endParaRPr/>
          </a:p>
        </p:txBody>
      </p:sp>
      <p:sp>
        <p:nvSpPr>
          <p:cNvPr id="224" name="Google Shape;224;p21"/>
          <p:cNvSpPr txBox="1"/>
          <p:nvPr/>
        </p:nvSpPr>
        <p:spPr>
          <a:xfrm>
            <a:off x="6486525" y="5095875"/>
            <a:ext cx="5070633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DEFF9A"/>
                </a:solidFill>
                <a:latin typeface="Montserrat"/>
                <a:ea typeface="Montserrat"/>
                <a:cs typeface="Montserrat"/>
                <a:sym typeface="Montserrat"/>
              </a:rPr>
              <a:t>Lean-производство</a:t>
            </a:r>
            <a:endParaRPr/>
          </a:p>
        </p:txBody>
      </p:sp>
      <p:sp>
        <p:nvSpPr>
          <p:cNvPr id="225" name="Google Shape;225;p21"/>
          <p:cNvSpPr txBox="1"/>
          <p:nvPr/>
        </p:nvSpPr>
        <p:spPr>
          <a:xfrm>
            <a:off x="6486525" y="5562600"/>
            <a:ext cx="482917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Печать "по требованию". Минимальные складские запасы и издержки.</a:t>
            </a:r>
            <a:endParaRPr/>
          </a:p>
        </p:txBody>
      </p:sp>
      <p:pic>
        <p:nvPicPr>
          <p:cNvPr id="226" name="Google Shape;226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6300" y="1781175"/>
            <a:ext cx="4762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86525" y="1781175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1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6300" y="4476750"/>
            <a:ext cx="4762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1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86525" y="4476750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1"/>
          <p:cNvSpPr txBox="1"/>
          <p:nvPr/>
        </p:nvSpPr>
        <p:spPr>
          <a:xfrm>
            <a:off x="771525" y="581025"/>
            <a:ext cx="1138142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8FAFC"/>
                </a:solidFill>
                <a:latin typeface="Montserrat"/>
                <a:ea typeface="Montserrat"/>
                <a:cs typeface="Montserrat"/>
                <a:sym typeface="Montserrat"/>
              </a:rPr>
              <a:t>БИЗНЕС-МОДЕЛЬ</a:t>
            </a:r>
            <a:endParaRPr/>
          </a:p>
        </p:txBody>
      </p:sp>
      <p:sp>
        <p:nvSpPr>
          <p:cNvPr id="231" name="Google Shape;231;p21"/>
          <p:cNvSpPr/>
          <p:nvPr/>
        </p:nvSpPr>
        <p:spPr>
          <a:xfrm>
            <a:off x="581025" y="581025"/>
            <a:ext cx="57150" cy="4953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530</Words>
  <Application>Microsoft Office PowerPoint</Application>
  <PresentationFormat>Широкоэкранный</PresentationFormat>
  <Paragraphs>106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Montserrat</vt:lpstr>
      <vt:lpstr>Arial</vt:lpstr>
      <vt:lpstr>Calibri</vt:lpstr>
      <vt:lpstr>Urbanist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Артём Лутфуллин</cp:lastModifiedBy>
  <cp:revision>12</cp:revision>
  <dcterms:modified xsi:type="dcterms:W3CDTF">2026-06-11T19:18:35Z</dcterms:modified>
</cp:coreProperties>
</file>