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7" r:id="rId2"/>
    <p:sldId id="258" r:id="rId3"/>
    <p:sldId id="275" r:id="rId4"/>
    <p:sldId id="305" r:id="rId5"/>
    <p:sldId id="287" r:id="rId6"/>
    <p:sldId id="267" r:id="rId7"/>
    <p:sldId id="268" r:id="rId8"/>
    <p:sldId id="269" r:id="rId9"/>
    <p:sldId id="284" r:id="rId10"/>
    <p:sldId id="307" r:id="rId11"/>
    <p:sldId id="270" r:id="rId12"/>
    <p:sldId id="306" r:id="rId13"/>
    <p:sldId id="309" r:id="rId14"/>
    <p:sldId id="301" r:id="rId15"/>
    <p:sldId id="280" r:id="rId16"/>
    <p:sldId id="281" r:id="rId17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4" userDrawn="1">
          <p15:clr>
            <a:srgbClr val="A4A3A4"/>
          </p15:clr>
        </p15:guide>
        <p15:guide id="2" pos="386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AAD"/>
    <a:srgbClr val="98C0E5"/>
    <a:srgbClr val="B5D2EC"/>
    <a:srgbClr val="EAEAEA"/>
    <a:srgbClr val="202020"/>
    <a:srgbClr val="B2B2B2"/>
    <a:srgbClr val="323232"/>
    <a:srgbClr val="CC3300"/>
    <a:srgbClr val="CC00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81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624" y="184"/>
      </p:cViewPr>
      <p:guideLst>
        <p:guide orient="horz" pos="2134"/>
        <p:guide pos="3866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  <a:t>4/15/26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  <a:t>4/15/26</a:t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4/15/26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4/15/26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4400" b="1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 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4/15/26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750945"/>
            <a:ext cx="9843135" cy="811530"/>
          </a:xfrm>
        </p:spPr>
        <p:txBody>
          <a:bodyPr anchor="b">
            <a:noAutofit/>
          </a:bodyPr>
          <a:lstStyle>
            <a:lvl1pPr>
              <a:defRPr sz="6000">
                <a:effectLst/>
              </a:defRPr>
            </a:lvl1pPr>
          </a:lstStyle>
          <a:p>
            <a:r>
              <a:rPr lang="en-US" dirty="0">
                <a:sym typeface="+mn-ea"/>
              </a:rP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4/15/26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effectLst/>
              </a:defRPr>
            </a:lvl1pPr>
          </a:lstStyle>
          <a:p>
            <a:r>
              <a:rPr lang="en-US" dirty="0">
                <a:sym typeface="+mn-ea"/>
              </a:rPr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kumimoji="0" lang="en-US" sz="2800" b="0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4/15/26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dirty="0">
                <a:sym typeface="+mn-ea"/>
              </a:rPr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4/15/26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4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4/15/26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4/15/26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32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  <a:t>4/15/26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4/15/26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en-US" smtClean="0"/>
              <a:t>4/15/26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defRPr sz="2800" b="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7.xml"/><Relationship Id="rId7" Type="http://schemas.openxmlformats.org/officeDocument/2006/relationships/tags" Target="../tags/tag11.xml"/><Relationship Id="rId12" Type="http://schemas.openxmlformats.org/officeDocument/2006/relationships/image" Target="../media/image41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tags" Target="../tags/tag10.xml"/><Relationship Id="rId11" Type="http://schemas.openxmlformats.org/officeDocument/2006/relationships/image" Target="../media/image40.jpeg"/><Relationship Id="rId5" Type="http://schemas.openxmlformats.org/officeDocument/2006/relationships/tags" Target="../tags/tag9.xml"/><Relationship Id="rId10" Type="http://schemas.openxmlformats.org/officeDocument/2006/relationships/image" Target="../media/image39.jpeg"/><Relationship Id="rId4" Type="http://schemas.openxmlformats.org/officeDocument/2006/relationships/tags" Target="../tags/tag8.xml"/><Relationship Id="rId9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k.ru/economics/2025/03/19/kadrovaya-potrebnost-v-11-mln-chelovek-do-2030-goda-chem-zatknut-dyru-na-rynke-truda.html" TargetMode="External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12" Type="http://schemas.openxmlformats.org/officeDocument/2006/relationships/image" Target="../media/image15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4.png"/><Relationship Id="rId5" Type="http://schemas.openxmlformats.org/officeDocument/2006/relationships/image" Target="../media/image9.svg"/><Relationship Id="rId10" Type="http://schemas.openxmlformats.org/officeDocument/2006/relationships/image" Target="../media/image13.svg"/><Relationship Id="rId4" Type="http://schemas.openxmlformats.org/officeDocument/2006/relationships/image" Target="../media/image8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839072" y="282"/>
            <a:ext cx="8514199" cy="274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670"/>
              </a:lnSpc>
            </a:pPr>
            <a:r>
              <a:rPr lang="ru-RU" sz="9600" b="1" dirty="0">
                <a:solidFill>
                  <a:srgbClr val="004AAD"/>
                </a:solidFill>
                <a:latin typeface="Bicubik" panose="02000503020000020004" pitchFamily="2" charset="0"/>
                <a:cs typeface="Green Hill Sans" panose="02000503000000000000" charset="0"/>
                <a:sym typeface="+mn-ea"/>
              </a:rPr>
              <a:t>ЭирСпик</a:t>
            </a:r>
            <a:endParaRPr lang="en-US" sz="11745" b="1" dirty="0">
              <a:solidFill>
                <a:srgbClr val="004AAD"/>
              </a:solidFill>
              <a:latin typeface="Bicubik" panose="02000503020000020004" pitchFamily="2" charset="0"/>
              <a:ea typeface="Bicubik" panose="02000503020000020004"/>
              <a:cs typeface="Green Hill Sans" panose="02000503000000000000" charset="0"/>
              <a:sym typeface="+mn-ea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2388235" y="2535132"/>
            <a:ext cx="7627620" cy="1980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445"/>
              </a:lnSpc>
              <a:spcBef>
                <a:spcPct val="0"/>
              </a:spcBef>
            </a:pPr>
            <a:r>
              <a:rPr lang="en-US" sz="7355" dirty="0">
                <a:solidFill>
                  <a:srgbClr val="000000"/>
                </a:solidFill>
                <a:latin typeface="Anonymous Pro" panose="02060609030202000504"/>
                <a:ea typeface="Anonymous Pro" panose="02060609030202000504"/>
                <a:cs typeface="Anonymous Pro" panose="02060609030202000504"/>
                <a:sym typeface="Anonymous Pro" panose="02060609030202000504"/>
              </a:rPr>
              <a:t>⠁⠊⠗⠎⠏⠑⠁⠅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838730" y="4227417"/>
            <a:ext cx="8726631" cy="713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70"/>
              </a:lnSpc>
              <a:spcBef>
                <a:spcPct val="0"/>
              </a:spcBef>
            </a:pPr>
            <a:r>
              <a:rPr lang="ru-RU" altLang="en-US" sz="3665" dirty="0">
                <a:solidFill>
                  <a:schemeClr val="accent1">
                    <a:lumMod val="75000"/>
                  </a:schemeClr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Слушай сердцем - говори руками</a:t>
            </a:r>
            <a:endParaRPr lang="ru-RU" altLang="en-US" sz="3665" b="1" dirty="0">
              <a:solidFill>
                <a:schemeClr val="accent1">
                  <a:lumMod val="75000"/>
                </a:schemeClr>
              </a:solidFill>
              <a:latin typeface="Deledda Open Light" panose="02000500000000000000" charset="0"/>
              <a:ea typeface="Anonymous Pro Bold" panose="02060809030202000504"/>
              <a:cs typeface="Deledda Open Light" panose="02000500000000000000" charset="0"/>
              <a:sym typeface="Anonymous Pro Bold" panose="02060809030202000504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388235" y="5325745"/>
            <a:ext cx="7174865" cy="1340485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algn="ctr">
              <a:lnSpc>
                <a:spcPct val="121000"/>
              </a:lnSpc>
              <a:buClrTx/>
              <a:buSzTx/>
              <a:buFontTx/>
            </a:pPr>
            <a:r>
              <a:rPr lang="ru-RU" altLang="en-US" sz="1600" dirty="0">
                <a:solidFill>
                  <a:schemeClr val="tx1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" panose="02060609030202000504"/>
              </a:rPr>
              <a:t>Студентки группы 15.14Д-ММ04:</a:t>
            </a:r>
          </a:p>
          <a:p>
            <a:pPr algn="ctr">
              <a:lnSpc>
                <a:spcPct val="121000"/>
              </a:lnSpc>
              <a:buClrTx/>
              <a:buSzTx/>
              <a:buFontTx/>
            </a:pPr>
            <a:r>
              <a:rPr lang="ru-RU" altLang="en-US" sz="1600" dirty="0">
                <a:solidFill>
                  <a:schemeClr val="tx1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" panose="02060609030202000504"/>
              </a:rPr>
              <a:t>Борисова Анастасия и Фосова Елизавета</a:t>
            </a:r>
          </a:p>
          <a:p>
            <a:pPr algn="ctr">
              <a:lnSpc>
                <a:spcPct val="121000"/>
              </a:lnSpc>
              <a:buClrTx/>
              <a:buSzTx/>
              <a:buFontTx/>
            </a:pPr>
            <a:r>
              <a:rPr lang="ru-RU" altLang="en-US" sz="1600" dirty="0">
                <a:solidFill>
                  <a:schemeClr val="tx1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" panose="02060609030202000504"/>
              </a:rPr>
              <a:t>Научный руководитель:</a:t>
            </a:r>
          </a:p>
          <a:p>
            <a:pPr algn="ctr">
              <a:lnSpc>
                <a:spcPct val="121000"/>
              </a:lnSpc>
              <a:buClrTx/>
              <a:buSzTx/>
              <a:buFontTx/>
            </a:pPr>
            <a:r>
              <a:rPr lang="ru-RU" altLang="en-US" sz="1600" dirty="0">
                <a:solidFill>
                  <a:schemeClr val="tx1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" panose="02060609030202000504"/>
              </a:rPr>
              <a:t>Борисова </a:t>
            </a:r>
            <a:r>
              <a:rPr lang="ru-RU" altLang="en-US" sz="1600" dirty="0" err="1">
                <a:solidFill>
                  <a:schemeClr val="tx1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" panose="02060609030202000504"/>
              </a:rPr>
              <a:t>Нармина</a:t>
            </a:r>
            <a:r>
              <a:rPr lang="ru-RU" altLang="en-US" sz="1600" dirty="0">
                <a:solidFill>
                  <a:schemeClr val="tx1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" panose="02060609030202000504"/>
              </a:rPr>
              <a:t> </a:t>
            </a:r>
            <a:r>
              <a:rPr lang="ru-RU" altLang="en-US" sz="1600" dirty="0" err="1">
                <a:solidFill>
                  <a:schemeClr val="tx1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" panose="02060609030202000504"/>
              </a:rPr>
              <a:t>Ахмедовна</a:t>
            </a:r>
            <a:endParaRPr lang="ru-RU" altLang="en-US" sz="1600" dirty="0">
              <a:solidFill>
                <a:schemeClr val="tx1"/>
              </a:solidFill>
              <a:latin typeface="Deledda Open Light" panose="02000500000000000000" charset="0"/>
              <a:ea typeface="Anonymous Pro Bold" panose="02060809030202000504"/>
              <a:cs typeface="Deledda Open Light" panose="02000500000000000000" charset="0"/>
              <a:sym typeface="Anonymous Pro" panose="02060609030202000504"/>
            </a:endParaRPr>
          </a:p>
        </p:txBody>
      </p:sp>
      <p:sp>
        <p:nvSpPr>
          <p:cNvPr id="6" name="Freeform 5"/>
          <p:cNvSpPr/>
          <p:nvPr/>
        </p:nvSpPr>
        <p:spPr>
          <a:xfrm rot="-1923049">
            <a:off x="-1639570" y="3665220"/>
            <a:ext cx="4767580" cy="4110355"/>
          </a:xfrm>
          <a:custGeom>
            <a:avLst/>
            <a:gdLst/>
            <a:ahLst/>
            <a:cxnLst/>
            <a:rect l="l" t="t" r="r" b="b"/>
            <a:pathLst>
              <a:path w="8053725" h="7018326">
                <a:moveTo>
                  <a:pt x="0" y="0"/>
                </a:moveTo>
                <a:lnTo>
                  <a:pt x="8053725" y="0"/>
                </a:lnTo>
                <a:lnTo>
                  <a:pt x="8053725" y="7018326"/>
                </a:lnTo>
                <a:lnTo>
                  <a:pt x="0" y="70183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7" name="Freeform 2"/>
          <p:cNvSpPr/>
          <p:nvPr/>
        </p:nvSpPr>
        <p:spPr>
          <a:xfrm rot="2058026">
            <a:off x="8602345" y="-548005"/>
            <a:ext cx="4134485" cy="3863975"/>
          </a:xfrm>
          <a:custGeom>
            <a:avLst/>
            <a:gdLst/>
            <a:ahLst/>
            <a:cxnLst/>
            <a:rect l="l" t="t" r="r" b="b"/>
            <a:pathLst>
              <a:path w="8023269" h="7000585">
                <a:moveTo>
                  <a:pt x="0" y="0"/>
                </a:moveTo>
                <a:lnTo>
                  <a:pt x="8023268" y="0"/>
                </a:lnTo>
                <a:lnTo>
                  <a:pt x="8023268" y="7000585"/>
                </a:lnTo>
                <a:lnTo>
                  <a:pt x="0" y="70005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514A1A-84B7-EB3A-4882-1BCA2BD35D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Изображение 36">
            <a:extLst>
              <a:ext uri="{FF2B5EF4-FFF2-40B4-BE49-F238E27FC236}">
                <a16:creationId xmlns:a16="http://schemas.microsoft.com/office/drawing/2014/main" id="{C8A27C52-F2AB-0C7F-E58B-BACADC1C96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8664" y="75114"/>
            <a:ext cx="4333336" cy="3211775"/>
          </a:xfrm>
          <a:prstGeom prst="rect">
            <a:avLst/>
          </a:prstGeom>
        </p:spPr>
      </p:pic>
      <p:pic>
        <p:nvPicPr>
          <p:cNvPr id="38" name="Изображение 37">
            <a:extLst>
              <a:ext uri="{FF2B5EF4-FFF2-40B4-BE49-F238E27FC236}">
                <a16:creationId xmlns:a16="http://schemas.microsoft.com/office/drawing/2014/main" id="{307B5F34-10A5-C0E1-81D2-535C455194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340271">
            <a:off x="4192950" y="1986956"/>
            <a:ext cx="3907525" cy="2599864"/>
          </a:xfrm>
          <a:prstGeom prst="rect">
            <a:avLst/>
          </a:prstGeom>
        </p:spPr>
      </p:pic>
      <p:pic>
        <p:nvPicPr>
          <p:cNvPr id="36" name="Изображение 35">
            <a:extLst>
              <a:ext uri="{FF2B5EF4-FFF2-40B4-BE49-F238E27FC236}">
                <a16:creationId xmlns:a16="http://schemas.microsoft.com/office/drawing/2014/main" id="{2F324A19-4CA3-13D8-E3A5-B1B77E87E7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3555" y="3026319"/>
            <a:ext cx="4238445" cy="3023844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5BFC5ED-B0BC-CBFD-1AEF-AAD85130A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85447" y="709316"/>
            <a:ext cx="6055995" cy="795020"/>
          </a:xfrm>
        </p:spPr>
        <p:txBody>
          <a:bodyPr>
            <a:normAutofit/>
          </a:bodyPr>
          <a:lstStyle/>
          <a:p>
            <a:pPr algn="ctr"/>
            <a:r>
              <a:rPr lang="en-US" altLang="en-US" sz="4000" dirty="0">
                <a:solidFill>
                  <a:srgbClr val="004AAD"/>
                </a:solidFill>
                <a:latin typeface="Bicubik" panose="02000503020000020004" pitchFamily="2" charset="0"/>
                <a:ea typeface="Bicubik" panose="02000503020000020004"/>
                <a:cs typeface="Green Hill Sans" panose="02000503000000000000" charset="0"/>
                <a:sym typeface="Bicubik" panose="02000503020000020004"/>
              </a:rPr>
              <a:t>MVP</a:t>
            </a:r>
            <a:endParaRPr lang="ru-RU" altLang="en-US" sz="4000" dirty="0">
              <a:solidFill>
                <a:srgbClr val="004AAD"/>
              </a:solidFill>
              <a:latin typeface="Bicubik" panose="02000503020000020004" pitchFamily="2" charset="0"/>
              <a:ea typeface="Bicubik" panose="02000503020000020004"/>
              <a:cs typeface="Green Hill Sans" panose="02000503000000000000" charset="0"/>
              <a:sym typeface="Bicubik" panose="02000503020000020004"/>
            </a:endParaRPr>
          </a:p>
        </p:txBody>
      </p:sp>
      <p:sp>
        <p:nvSpPr>
          <p:cNvPr id="11" name="Нижний колонтитул 10">
            <a:extLst>
              <a:ext uri="{FF2B5EF4-FFF2-40B4-BE49-F238E27FC236}">
                <a16:creationId xmlns:a16="http://schemas.microsoft.com/office/drawing/2014/main" id="{18D65D75-77DA-427A-DA28-F2C5BD181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589135" y="6356350"/>
            <a:ext cx="1764665" cy="365125"/>
          </a:xfrm>
        </p:spPr>
        <p:txBody>
          <a:bodyPr/>
          <a:lstStyle/>
          <a:p>
            <a:r>
              <a:rPr lang="en-US" sz="1600" dirty="0">
                <a:latin typeface="Deledda Open Light" panose="02000500000000000000" charset="0"/>
                <a:cs typeface="Deledda Open Light" panose="02000500000000000000" charset="0"/>
              </a:rPr>
              <a:t>AirSpeak</a:t>
            </a:r>
          </a:p>
        </p:txBody>
      </p:sp>
      <p:sp>
        <p:nvSpPr>
          <p:cNvPr id="12" name="Номер слайда 11">
            <a:extLst>
              <a:ext uri="{FF2B5EF4-FFF2-40B4-BE49-F238E27FC236}">
                <a16:creationId xmlns:a16="http://schemas.microsoft.com/office/drawing/2014/main" id="{AA82978F-E3F4-AE7A-8633-17409F687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C63C6-1990-4CF1-B6C6-5F21AB3DF64E}" type="slidenum">
              <a:rPr lang="ru-RU" smtClean="0">
                <a:latin typeface="Deledda Open Light" panose="02000500000000000000" charset="0"/>
                <a:cs typeface="Deledda Open Light" panose="02000500000000000000" charset="0"/>
              </a:rPr>
              <a:t>10</a:t>
            </a:fld>
            <a:endParaRPr lang="ru-RU" dirty="0">
              <a:latin typeface="Deledda Open Light" panose="02000500000000000000" charset="0"/>
              <a:cs typeface="Deledda Open Light" panose="02000500000000000000" charset="0"/>
            </a:endParaRPr>
          </a:p>
        </p:txBody>
      </p:sp>
      <p:sp>
        <p:nvSpPr>
          <p:cNvPr id="5" name="Текстовое поле 12">
            <a:extLst>
              <a:ext uri="{FF2B5EF4-FFF2-40B4-BE49-F238E27FC236}">
                <a16:creationId xmlns:a16="http://schemas.microsoft.com/office/drawing/2014/main" id="{6C10EFB4-CB91-B2B2-4DB8-29CA7D867DFE}"/>
              </a:ext>
            </a:extLst>
          </p:cNvPr>
          <p:cNvSpPr txBox="1"/>
          <p:nvPr/>
        </p:nvSpPr>
        <p:spPr>
          <a:xfrm>
            <a:off x="10307794" y="5940235"/>
            <a:ext cx="2024541" cy="7812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altLang="en-US" sz="1600" b="1" dirty="0">
                <a:solidFill>
                  <a:srgbClr val="004AAD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Изнанка</a:t>
            </a:r>
          </a:p>
          <a:p>
            <a:pPr algn="ctr">
              <a:lnSpc>
                <a:spcPct val="110000"/>
              </a:lnSpc>
            </a:pPr>
            <a:endParaRPr lang="ru-RU" altLang="en-US" sz="2600" b="1" dirty="0">
              <a:solidFill>
                <a:srgbClr val="004AAD"/>
              </a:solidFill>
              <a:latin typeface="Deledda Open Light" panose="02000500000000000000" charset="0"/>
              <a:ea typeface="Anonymous Pro Bold" panose="02060809030202000504"/>
              <a:cs typeface="Deledda Open Light" panose="02000500000000000000" charset="0"/>
              <a:sym typeface="Anonymous Pro Bold" panose="02060809030202000504"/>
            </a:endParaRPr>
          </a:p>
        </p:txBody>
      </p:sp>
      <p:sp>
        <p:nvSpPr>
          <p:cNvPr id="6" name="Текстовое поле 12">
            <a:extLst>
              <a:ext uri="{FF2B5EF4-FFF2-40B4-BE49-F238E27FC236}">
                <a16:creationId xmlns:a16="http://schemas.microsoft.com/office/drawing/2014/main" id="{B453C264-2B66-1EF4-60B3-402EC37A479D}"/>
              </a:ext>
            </a:extLst>
          </p:cNvPr>
          <p:cNvSpPr txBox="1"/>
          <p:nvPr/>
        </p:nvSpPr>
        <p:spPr>
          <a:xfrm>
            <a:off x="10471467" y="2841305"/>
            <a:ext cx="2024541" cy="7812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altLang="en-US" sz="1600" b="1" dirty="0">
                <a:solidFill>
                  <a:srgbClr val="004AAD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Лицо</a:t>
            </a:r>
          </a:p>
          <a:p>
            <a:pPr algn="ctr">
              <a:lnSpc>
                <a:spcPct val="110000"/>
              </a:lnSpc>
            </a:pPr>
            <a:endParaRPr lang="ru-RU" altLang="en-US" sz="2600" b="1" dirty="0">
              <a:solidFill>
                <a:srgbClr val="004AAD"/>
              </a:solidFill>
              <a:latin typeface="Deledda Open Light" panose="02000500000000000000" charset="0"/>
              <a:ea typeface="Anonymous Pro Bold" panose="02060809030202000504"/>
              <a:cs typeface="Deledda Open Light" panose="02000500000000000000" charset="0"/>
              <a:sym typeface="Anonymous Pro Bold" panose="02060809030202000504"/>
            </a:endParaRPr>
          </a:p>
        </p:txBody>
      </p:sp>
      <p:sp>
        <p:nvSpPr>
          <p:cNvPr id="7" name="Текстовое поле 12">
            <a:extLst>
              <a:ext uri="{FF2B5EF4-FFF2-40B4-BE49-F238E27FC236}">
                <a16:creationId xmlns:a16="http://schemas.microsoft.com/office/drawing/2014/main" id="{9298B1CA-11DE-280C-87E2-21DD8FDFB5B1}"/>
              </a:ext>
            </a:extLst>
          </p:cNvPr>
          <p:cNvSpPr txBox="1"/>
          <p:nvPr/>
        </p:nvSpPr>
        <p:spPr>
          <a:xfrm>
            <a:off x="5993359" y="1337089"/>
            <a:ext cx="2024541" cy="7812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en-US" sz="1600" b="1" dirty="0">
                <a:solidFill>
                  <a:srgbClr val="004AAD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Flex </a:t>
            </a:r>
            <a:r>
              <a:rPr lang="ru-RU" altLang="en-US" sz="1600" b="1" dirty="0">
                <a:solidFill>
                  <a:srgbClr val="004AAD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датчики</a:t>
            </a:r>
          </a:p>
          <a:p>
            <a:pPr algn="ctr">
              <a:lnSpc>
                <a:spcPct val="110000"/>
              </a:lnSpc>
            </a:pPr>
            <a:endParaRPr lang="ru-RU" altLang="en-US" sz="2600" b="1" dirty="0">
              <a:solidFill>
                <a:srgbClr val="004AAD"/>
              </a:solidFill>
              <a:latin typeface="Deledda Open Light" panose="02000500000000000000" charset="0"/>
              <a:ea typeface="Anonymous Pro Bold" panose="02060809030202000504"/>
              <a:cs typeface="Deledda Open Light" panose="02000500000000000000" charset="0"/>
              <a:sym typeface="Anonymous Pro Bold" panose="02060809030202000504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1D1BFCB-0287-FABB-7410-06410AE6F931}"/>
              </a:ext>
            </a:extLst>
          </p:cNvPr>
          <p:cNvSpPr/>
          <p:nvPr/>
        </p:nvSpPr>
        <p:spPr>
          <a:xfrm>
            <a:off x="7452015" y="1712680"/>
            <a:ext cx="685688" cy="1033670"/>
          </a:xfrm>
          <a:custGeom>
            <a:avLst/>
            <a:gdLst>
              <a:gd name="csX0" fmla="*/ 0 w 518738"/>
              <a:gd name="csY0" fmla="*/ 0 h 908442"/>
              <a:gd name="csX1" fmla="*/ 517585 w 518738"/>
              <a:gd name="csY1" fmla="*/ 681486 h 908442"/>
              <a:gd name="csX2" fmla="*/ 138023 w 518738"/>
              <a:gd name="csY2" fmla="*/ 888520 h 908442"/>
              <a:gd name="csX3" fmla="*/ 69012 w 518738"/>
              <a:gd name="csY3" fmla="*/ 888520 h 9084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518738" h="908442">
                <a:moveTo>
                  <a:pt x="0" y="0"/>
                </a:moveTo>
                <a:cubicBezTo>
                  <a:pt x="247290" y="266699"/>
                  <a:pt x="494581" y="533399"/>
                  <a:pt x="517585" y="681486"/>
                </a:cubicBezTo>
                <a:cubicBezTo>
                  <a:pt x="540589" y="829573"/>
                  <a:pt x="212785" y="854014"/>
                  <a:pt x="138023" y="888520"/>
                </a:cubicBezTo>
                <a:cubicBezTo>
                  <a:pt x="63261" y="923026"/>
                  <a:pt x="66136" y="905773"/>
                  <a:pt x="69012" y="888520"/>
                </a:cubicBezTo>
              </a:path>
            </a:pathLst>
          </a:custGeom>
          <a:noFill/>
          <a:ln w="19050">
            <a:solidFill>
              <a:srgbClr val="004AAD"/>
            </a:solidFill>
            <a:headEnd type="none"/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Текстовое поле 12">
            <a:extLst>
              <a:ext uri="{FF2B5EF4-FFF2-40B4-BE49-F238E27FC236}">
                <a16:creationId xmlns:a16="http://schemas.microsoft.com/office/drawing/2014/main" id="{B82B0839-8626-DD58-2161-ABE84F8CE3C7}"/>
              </a:ext>
            </a:extLst>
          </p:cNvPr>
          <p:cNvSpPr txBox="1"/>
          <p:nvPr/>
        </p:nvSpPr>
        <p:spPr>
          <a:xfrm>
            <a:off x="1311062" y="5575110"/>
            <a:ext cx="2996242" cy="7812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altLang="en-US" sz="1600" b="1" dirty="0">
                <a:solidFill>
                  <a:srgbClr val="004AAD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Код для </a:t>
            </a:r>
            <a:r>
              <a:rPr lang="en-US" altLang="en-US" sz="1600" b="1" dirty="0">
                <a:solidFill>
                  <a:srgbClr val="004AAD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Arduino Nano</a:t>
            </a:r>
            <a:endParaRPr lang="ru-RU" altLang="en-US" sz="1050" b="1" dirty="0">
              <a:solidFill>
                <a:srgbClr val="004AAD"/>
              </a:solidFill>
              <a:latin typeface="Deledda Open Light" panose="02000500000000000000" charset="0"/>
              <a:ea typeface="Anonymous Pro Bold" panose="02060809030202000504"/>
              <a:cs typeface="Deledda Open Light" panose="02000500000000000000" charset="0"/>
              <a:sym typeface="Anonymous Pro Bold" panose="02060809030202000504"/>
            </a:endParaRPr>
          </a:p>
          <a:p>
            <a:pPr algn="ctr">
              <a:lnSpc>
                <a:spcPct val="110000"/>
              </a:lnSpc>
            </a:pPr>
            <a:endParaRPr lang="ru-RU" altLang="en-US" sz="2600" b="1" dirty="0">
              <a:solidFill>
                <a:srgbClr val="004AAD"/>
              </a:solidFill>
              <a:latin typeface="Deledda Open Light" panose="02000500000000000000" charset="0"/>
              <a:ea typeface="Anonymous Pro Bold" panose="02060809030202000504"/>
              <a:cs typeface="Deledda Open Light" panose="02000500000000000000" charset="0"/>
              <a:sym typeface="Anonymous Pro Bold" panose="02060809030202000504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9929245-6BDE-3CE3-7FCD-28FEB59735B1}"/>
              </a:ext>
            </a:extLst>
          </p:cNvPr>
          <p:cNvSpPr/>
          <p:nvPr/>
        </p:nvSpPr>
        <p:spPr>
          <a:xfrm rot="3585338" flipV="1">
            <a:off x="4888248" y="4632713"/>
            <a:ext cx="473482" cy="1776395"/>
          </a:xfrm>
          <a:custGeom>
            <a:avLst/>
            <a:gdLst>
              <a:gd name="csX0" fmla="*/ 0 w 518738"/>
              <a:gd name="csY0" fmla="*/ 0 h 908442"/>
              <a:gd name="csX1" fmla="*/ 517585 w 518738"/>
              <a:gd name="csY1" fmla="*/ 681486 h 908442"/>
              <a:gd name="csX2" fmla="*/ 138023 w 518738"/>
              <a:gd name="csY2" fmla="*/ 888520 h 908442"/>
              <a:gd name="csX3" fmla="*/ 69012 w 518738"/>
              <a:gd name="csY3" fmla="*/ 888520 h 9084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518738" h="908442">
                <a:moveTo>
                  <a:pt x="0" y="0"/>
                </a:moveTo>
                <a:cubicBezTo>
                  <a:pt x="247290" y="266699"/>
                  <a:pt x="494581" y="533399"/>
                  <a:pt x="517585" y="681486"/>
                </a:cubicBezTo>
                <a:cubicBezTo>
                  <a:pt x="540589" y="829573"/>
                  <a:pt x="212785" y="854014"/>
                  <a:pt x="138023" y="888520"/>
                </a:cubicBezTo>
                <a:cubicBezTo>
                  <a:pt x="63261" y="923026"/>
                  <a:pt x="66136" y="905773"/>
                  <a:pt x="69012" y="888520"/>
                </a:cubicBezTo>
              </a:path>
            </a:pathLst>
          </a:custGeom>
          <a:noFill/>
          <a:ln w="19050">
            <a:solidFill>
              <a:srgbClr val="004AAD"/>
            </a:solidFill>
            <a:headEnd type="none"/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8F2F973-E88C-BD42-D201-32753E277C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277" y="1681001"/>
            <a:ext cx="3622545" cy="3622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089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>
          <a:xfrm>
            <a:off x="9589135" y="6356350"/>
            <a:ext cx="1764665" cy="365125"/>
          </a:xfrm>
        </p:spPr>
        <p:txBody>
          <a:bodyPr/>
          <a:lstStyle/>
          <a:p>
            <a:r>
              <a:rPr lang="en-US" sz="1600" dirty="0">
                <a:latin typeface="Deledda Open Light" panose="02000500000000000000" charset="0"/>
                <a:cs typeface="Deledda Open Light" panose="02000500000000000000" charset="0"/>
              </a:rPr>
              <a:t>AirSpeak</a:t>
            </a: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C63C6-1990-4CF1-B6C6-5F21AB3DF64E}" type="slidenum">
              <a:rPr lang="ru-RU" smtClean="0"/>
              <a:t>11</a:t>
            </a:fld>
            <a:endParaRPr lang="ru-RU"/>
          </a:p>
        </p:txBody>
      </p:sp>
      <p:sp>
        <p:nvSpPr>
          <p:cNvPr id="10" name="Текстовое поле 9"/>
          <p:cNvSpPr txBox="1"/>
          <p:nvPr/>
        </p:nvSpPr>
        <p:spPr>
          <a:xfrm>
            <a:off x="904864" y="1951290"/>
            <a:ext cx="4064000" cy="4324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2000" dirty="0"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Точка безубыточности </a:t>
            </a:r>
          </a:p>
          <a:p>
            <a:endParaRPr lang="ru-RU" altLang="en-US" sz="1600" dirty="0"/>
          </a:p>
        </p:txBody>
      </p:sp>
      <p:sp>
        <p:nvSpPr>
          <p:cNvPr id="26" name="Текстовое поле 25"/>
          <p:cNvSpPr txBox="1"/>
          <p:nvPr/>
        </p:nvSpPr>
        <p:spPr>
          <a:xfrm>
            <a:off x="975360" y="4348191"/>
            <a:ext cx="609600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 fontAlgn="auto">
              <a:lnSpc>
                <a:spcPct val="100000"/>
              </a:lnSpc>
              <a:spcBef>
                <a:spcPct val="0"/>
              </a:spcBef>
            </a:pPr>
            <a:r>
              <a:rPr lang="ru-RU" sz="3200" b="1" dirty="0">
                <a:latin typeface="Deledda Open Light" panose="02000500000000000000" charset="0"/>
                <a:cs typeface="Deledda Open Light" panose="02000500000000000000" charset="0"/>
                <a:sym typeface="Anonymous Pro Bold" panose="02060809030202000504"/>
              </a:rPr>
              <a:t>Структура инвестиций </a:t>
            </a:r>
          </a:p>
        </p:txBody>
      </p:sp>
      <p:sp>
        <p:nvSpPr>
          <p:cNvPr id="34" name="Текстовое поле 33"/>
          <p:cNvSpPr txBox="1"/>
          <p:nvPr/>
        </p:nvSpPr>
        <p:spPr>
          <a:xfrm>
            <a:off x="914389" y="3072422"/>
            <a:ext cx="2271693" cy="64004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buClrTx/>
              <a:buSzTx/>
              <a:buFontTx/>
            </a:pPr>
            <a:r>
              <a:rPr lang="ru-RU" sz="1600" dirty="0"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+mn-ea"/>
              </a:rPr>
              <a:t>Необходимый объем инвестиций </a:t>
            </a:r>
          </a:p>
        </p:txBody>
      </p:sp>
      <p:sp>
        <p:nvSpPr>
          <p:cNvPr id="38" name="Текстовое поле 37"/>
          <p:cNvSpPr txBox="1"/>
          <p:nvPr/>
        </p:nvSpPr>
        <p:spPr>
          <a:xfrm>
            <a:off x="6699886" y="4367125"/>
            <a:ext cx="505206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 fontAlgn="auto">
              <a:lnSpc>
                <a:spcPct val="100000"/>
              </a:lnSpc>
              <a:spcBef>
                <a:spcPct val="0"/>
              </a:spcBef>
            </a:pPr>
            <a:r>
              <a:rPr lang="ru-RU" sz="3200" b="1" dirty="0">
                <a:latin typeface="Deledda Open Light" panose="02000500000000000000" charset="0"/>
                <a:cs typeface="Deledda Open Light" panose="02000500000000000000" charset="0"/>
                <a:sym typeface="Anonymous Pro Bold" panose="02060809030202000504"/>
              </a:rPr>
              <a:t>Источники привлечения</a:t>
            </a:r>
          </a:p>
        </p:txBody>
      </p:sp>
      <p:sp>
        <p:nvSpPr>
          <p:cNvPr id="39" name="Текстовое поле 38"/>
          <p:cNvSpPr txBox="1"/>
          <p:nvPr/>
        </p:nvSpPr>
        <p:spPr>
          <a:xfrm>
            <a:off x="6699886" y="5068850"/>
            <a:ext cx="505205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/>
            <a:r>
              <a:rPr lang="ru-RU" sz="1600" b="0" i="0" dirty="0">
                <a:solidFill>
                  <a:srgbClr val="000000"/>
                </a:solidFill>
                <a:latin typeface="Deledda Open Light" panose="02000500000000000000" charset="0"/>
                <a:ea typeface="docs-Montserrat"/>
                <a:cs typeface="Deledda Open Light" panose="02000500000000000000" charset="0"/>
              </a:rPr>
              <a:t>Проект «Твой ход» </a:t>
            </a:r>
            <a:br>
              <a:rPr lang="ru-RU" sz="1600" b="0" i="0" dirty="0">
                <a:solidFill>
                  <a:srgbClr val="000000"/>
                </a:solidFill>
                <a:latin typeface="Deledda Open Light" panose="02000500000000000000" charset="0"/>
                <a:ea typeface="docs-Montserrat"/>
                <a:cs typeface="Deledda Open Light" panose="02000500000000000000" charset="0"/>
              </a:rPr>
            </a:br>
            <a:r>
              <a:rPr lang="ru-RU" sz="1600" b="0" i="0" dirty="0" err="1">
                <a:solidFill>
                  <a:srgbClr val="000000"/>
                </a:solidFill>
                <a:latin typeface="Deledda Open Light" panose="02000500000000000000" charset="0"/>
                <a:ea typeface="docs-Montserrat"/>
                <a:cs typeface="Deledda Open Light" panose="02000500000000000000" charset="0"/>
              </a:rPr>
              <a:t>Акселаратор</a:t>
            </a:r>
            <a:r>
              <a:rPr lang="ru-RU" sz="1600" b="0" i="0" dirty="0">
                <a:solidFill>
                  <a:srgbClr val="000000"/>
                </a:solidFill>
                <a:latin typeface="Deledda Open Light" panose="02000500000000000000" charset="0"/>
                <a:ea typeface="docs-Montserrat"/>
                <a:cs typeface="Deledda Open Light" panose="02000500000000000000" charset="0"/>
              </a:rPr>
              <a:t> «Сколково»</a:t>
            </a:r>
          </a:p>
          <a:p>
            <a:r>
              <a:rPr lang="ru-RU" sz="1600" dirty="0" err="1">
                <a:solidFill>
                  <a:srgbClr val="000000"/>
                </a:solidFill>
                <a:latin typeface="Deledda Open Light" panose="02000500000000000000" charset="0"/>
                <a:ea typeface="docs-Montserrat"/>
                <a:cs typeface="Deledda Open Light" panose="02000500000000000000" charset="0"/>
              </a:rPr>
              <a:t>Акселаратор</a:t>
            </a:r>
            <a:r>
              <a:rPr lang="ru-RU" sz="1600" dirty="0">
                <a:solidFill>
                  <a:srgbClr val="000000"/>
                </a:solidFill>
                <a:latin typeface="Deledda Open Light" panose="02000500000000000000" charset="0"/>
                <a:ea typeface="docs-Montserrat"/>
                <a:cs typeface="Deledda Open Light" panose="02000500000000000000" charset="0"/>
              </a:rPr>
              <a:t> «</a:t>
            </a:r>
            <a:r>
              <a:rPr lang="ru-RU" sz="1600" b="0" i="0" dirty="0">
                <a:solidFill>
                  <a:srgbClr val="000000"/>
                </a:solidFill>
                <a:latin typeface="Deledda Open Light" panose="02000500000000000000" charset="0"/>
                <a:ea typeface="docs-Montserrat"/>
                <a:cs typeface="Deledda Open Light" panose="02000500000000000000" charset="0"/>
              </a:rPr>
              <a:t>Московский </a:t>
            </a:r>
            <a:r>
              <a:rPr lang="ru-RU" sz="1600" b="0" i="0" dirty="0" err="1">
                <a:solidFill>
                  <a:srgbClr val="000000"/>
                </a:solidFill>
                <a:latin typeface="Deledda Open Light" panose="02000500000000000000" charset="0"/>
                <a:ea typeface="docs-Montserrat"/>
                <a:cs typeface="Deledda Open Light" panose="02000500000000000000" charset="0"/>
              </a:rPr>
              <a:t>инновационый</a:t>
            </a:r>
            <a:r>
              <a:rPr lang="ru-RU" sz="1600" b="0" i="0" dirty="0">
                <a:solidFill>
                  <a:srgbClr val="000000"/>
                </a:solidFill>
                <a:latin typeface="Deledda Open Light" panose="02000500000000000000" charset="0"/>
                <a:ea typeface="docs-Montserrat"/>
                <a:cs typeface="Deledda Open Light" panose="02000500000000000000" charset="0"/>
              </a:rPr>
              <a:t> кластер»</a:t>
            </a:r>
          </a:p>
          <a:p>
            <a:pPr marL="0" indent="0" algn="l"/>
            <a:r>
              <a:rPr lang="ru-RU" sz="1600" dirty="0">
                <a:solidFill>
                  <a:srgbClr val="000000"/>
                </a:solidFill>
                <a:latin typeface="Deledda Open Light" panose="02000500000000000000" charset="0"/>
                <a:ea typeface="docs-Montserrat"/>
                <a:cs typeface="Deledda Open Light" panose="02000500000000000000" charset="0"/>
              </a:rPr>
              <a:t>Московский венчурный фонд</a:t>
            </a:r>
            <a:r>
              <a:rPr lang="ru-RU" sz="1600" b="0" i="0" dirty="0">
                <a:solidFill>
                  <a:srgbClr val="000000"/>
                </a:solidFill>
                <a:latin typeface="Deledda Open Light" panose="02000500000000000000" charset="0"/>
                <a:ea typeface="docs-Montserrat"/>
                <a:cs typeface="Deledda Open Light" panose="02000500000000000000" charset="0"/>
              </a:rPr>
              <a:t> </a:t>
            </a:r>
          </a:p>
          <a:p>
            <a:pPr marL="0" indent="0" algn="l"/>
            <a:r>
              <a:rPr lang="ru-RU" sz="1600" dirty="0">
                <a:solidFill>
                  <a:srgbClr val="000000"/>
                </a:solidFill>
                <a:latin typeface="Deledda Open Light" panose="02000500000000000000" charset="0"/>
                <a:ea typeface="docs-Montserrat"/>
                <a:cs typeface="Deledda Open Light" panose="02000500000000000000" charset="0"/>
              </a:rPr>
              <a:t>Частные инвестиции</a:t>
            </a:r>
            <a:endParaRPr lang="ru-RU" sz="1600" b="0" i="0" dirty="0">
              <a:solidFill>
                <a:srgbClr val="000000"/>
              </a:solidFill>
              <a:latin typeface="Deledda Open Light" panose="02000500000000000000" charset="0"/>
              <a:ea typeface="docs-Montserrat"/>
              <a:cs typeface="Deledda Open Light" panose="02000500000000000000" charset="0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4856480" y="3362325"/>
            <a:ext cx="765810" cy="4603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endParaRPr lang="ru-RU" altLang="en-US" sz="1600" dirty="0">
              <a:solidFill>
                <a:srgbClr val="004AAD"/>
              </a:solidFill>
              <a:latin typeface="Deledda Open Light" panose="02000500000000000000" charset="0"/>
              <a:cs typeface="Deledda Open Light" panose="02000500000000000000" charset="0"/>
              <a:sym typeface="+mn-ea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914389" y="2580646"/>
            <a:ext cx="4064000" cy="3683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ru-RU" sz="1600" dirty="0"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+mn-ea"/>
              </a:rPr>
              <a:t>Необходимо реализовать </a:t>
            </a:r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38200" y="731275"/>
            <a:ext cx="10515600" cy="795081"/>
          </a:xfrm>
        </p:spPr>
        <p:txBody>
          <a:bodyPr>
            <a:normAutofit/>
          </a:bodyPr>
          <a:lstStyle/>
          <a:p>
            <a:r>
              <a:rPr lang="ru-RU" altLang="en-US" dirty="0">
                <a:solidFill>
                  <a:srgbClr val="004AAD"/>
                </a:solidFill>
                <a:latin typeface="Bicubik" panose="02000503020000020004" pitchFamily="2" charset="0"/>
                <a:ea typeface="Bicubik" panose="02000503020000020004"/>
                <a:cs typeface="Green Hill Sans" panose="02000503000000000000" charset="0"/>
                <a:sym typeface="Bicubik" panose="02000503020000020004"/>
              </a:rPr>
              <a:t>Финансы</a:t>
            </a:r>
          </a:p>
        </p:txBody>
      </p:sp>
      <p:cxnSp>
        <p:nvCxnSpPr>
          <p:cNvPr id="17" name="Прямое соединение 16"/>
          <p:cNvCxnSpPr/>
          <p:nvPr/>
        </p:nvCxnSpPr>
        <p:spPr>
          <a:xfrm>
            <a:off x="919480" y="1371600"/>
            <a:ext cx="5303520" cy="10160"/>
          </a:xfrm>
          <a:prstGeom prst="line">
            <a:avLst/>
          </a:prstGeom>
          <a:ln>
            <a:solidFill>
              <a:srgbClr val="004AAD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8" name="Изображение 7" descr="b9cc4576830ca148d917d4c31951c109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42045" y="1767840"/>
            <a:ext cx="1686560" cy="1686560"/>
          </a:xfrm>
          <a:prstGeom prst="rect">
            <a:avLst/>
          </a:prstGeom>
        </p:spPr>
      </p:pic>
      <p:sp>
        <p:nvSpPr>
          <p:cNvPr id="20" name="Текстовое поле 19"/>
          <p:cNvSpPr txBox="1"/>
          <p:nvPr/>
        </p:nvSpPr>
        <p:spPr>
          <a:xfrm>
            <a:off x="9225915" y="3376699"/>
            <a:ext cx="1290320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en-US" sz="1600" dirty="0" err="1">
                <a:solidFill>
                  <a:srgbClr val="000000"/>
                </a:solidFill>
                <a:latin typeface="Deledda Open Light" panose="02000500000000000000" charset="0"/>
                <a:ea typeface="docs-Montserrat"/>
                <a:cs typeface="Deledda Open Light" panose="02000500000000000000" charset="0"/>
                <a:sym typeface="+mn-ea"/>
              </a:rPr>
              <a:t>Фин</a:t>
            </a:r>
            <a:r>
              <a:rPr lang="ru-RU" altLang="en-US" sz="1600" dirty="0">
                <a:solidFill>
                  <a:srgbClr val="000000"/>
                </a:solidFill>
                <a:latin typeface="Deledda Open Light" panose="02000500000000000000" charset="0"/>
                <a:ea typeface="docs-Montserrat"/>
                <a:cs typeface="Deledda Open Light" panose="02000500000000000000" charset="0"/>
                <a:sym typeface="+mn-ea"/>
              </a:rPr>
              <a:t> модель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73980" y="1973127"/>
            <a:ext cx="28295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>
                <a:solidFill>
                  <a:srgbClr val="004AAD"/>
                </a:solidFill>
                <a:latin typeface="Deledda Open Light" panose="02000500000000000000" charset="0"/>
                <a:cs typeface="Deledda Open Light" panose="02000500000000000000" charset="0"/>
              </a:defRPr>
            </a:lvl1pPr>
          </a:lstStyle>
          <a:p>
            <a:r>
              <a:rPr lang="en-US" altLang="en-US" dirty="0">
                <a:sym typeface="+mn-ea"/>
              </a:rPr>
              <a:t>7 </a:t>
            </a:r>
            <a:r>
              <a:rPr lang="ru-RU" altLang="en-US" dirty="0" err="1">
                <a:sym typeface="+mn-ea"/>
              </a:rPr>
              <a:t>млн.р</a:t>
            </a:r>
            <a:r>
              <a:rPr lang="ru-RU" altLang="en-US" dirty="0">
                <a:sym typeface="+mn-ea"/>
              </a:rPr>
              <a:t>.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4073981" y="2546465"/>
            <a:ext cx="28295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en-US" sz="2400" dirty="0">
                <a:solidFill>
                  <a:srgbClr val="004AAD"/>
                </a:solidFill>
                <a:latin typeface="Deledda Open Light" panose="02000500000000000000" charset="0"/>
                <a:cs typeface="Deledda Open Light" panose="02000500000000000000" charset="0"/>
                <a:sym typeface="+mn-ea"/>
              </a:rPr>
              <a:t>76 перчаток</a:t>
            </a:r>
            <a:endParaRPr lang="ru-RU" sz="2400" dirty="0">
              <a:solidFill>
                <a:srgbClr val="004AAD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129756" y="3145867"/>
            <a:ext cx="28295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en-US" sz="2400" dirty="0">
                <a:solidFill>
                  <a:srgbClr val="004AAD"/>
                </a:solidFill>
                <a:latin typeface="Deledda Open Light" panose="02000500000000000000" charset="0"/>
                <a:cs typeface="Deledda Open Light" panose="02000500000000000000" charset="0"/>
                <a:sym typeface="+mn-ea"/>
              </a:rPr>
              <a:t>8 500 000р.</a:t>
            </a:r>
            <a:endParaRPr lang="ru-RU" sz="2400" dirty="0">
              <a:solidFill>
                <a:srgbClr val="004AAD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8115" y="5024735"/>
            <a:ext cx="28295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en-US" sz="2400" dirty="0">
                <a:solidFill>
                  <a:srgbClr val="004AAD"/>
                </a:solidFill>
                <a:latin typeface="Deledda Open Light" panose="02000500000000000000" charset="0"/>
                <a:cs typeface="Deledda Open Light" panose="02000500000000000000" charset="0"/>
                <a:sym typeface="+mn-ea"/>
              </a:rPr>
              <a:t>60%</a:t>
            </a:r>
            <a:endParaRPr lang="ru-RU" sz="2400" dirty="0">
              <a:solidFill>
                <a:srgbClr val="004AAD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1135" y="5691653"/>
            <a:ext cx="28295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4AAD"/>
                </a:solidFill>
                <a:latin typeface="Deledda Open Light" panose="02000500000000000000" charset="0"/>
                <a:sym typeface="+mn-ea"/>
              </a:rPr>
              <a:t>40%</a:t>
            </a:r>
            <a:endParaRPr lang="ru-RU" sz="2400" dirty="0">
              <a:solidFill>
                <a:srgbClr val="004AAD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826969" y="5081682"/>
            <a:ext cx="25959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Deledda Open Light" panose="02000500000000000000" charset="0"/>
                <a:sym typeface="+mn-ea"/>
              </a:rPr>
              <a:t>разработка устройства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1826969" y="5639129"/>
            <a:ext cx="44940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Deledda Open Light" panose="02000500000000000000" charset="0"/>
                <a:sym typeface="+mn-ea"/>
              </a:rPr>
              <a:t>обеспечение операционной </a:t>
            </a:r>
          </a:p>
          <a:p>
            <a:r>
              <a:rPr lang="ru-RU" dirty="0">
                <a:latin typeface="Deledda Open Light" panose="02000500000000000000" charset="0"/>
                <a:sym typeface="+mn-ea"/>
              </a:rPr>
              <a:t>деятельности в первые месяцы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1F3D3-FB53-C619-8677-08BA8CA57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10">
            <a:extLst>
              <a:ext uri="{FF2B5EF4-FFF2-40B4-BE49-F238E27FC236}">
                <a16:creationId xmlns:a16="http://schemas.microsoft.com/office/drawing/2014/main" id="{D1E78123-3E3E-A554-A5AA-59C58E60C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589135" y="6356350"/>
            <a:ext cx="1764665" cy="365125"/>
          </a:xfrm>
        </p:spPr>
        <p:txBody>
          <a:bodyPr/>
          <a:lstStyle/>
          <a:p>
            <a:r>
              <a:rPr lang="en-US" sz="1600" dirty="0">
                <a:latin typeface="Deledda Open Light" panose="02000500000000000000" charset="0"/>
                <a:cs typeface="Deledda Open Light" panose="02000500000000000000" charset="0"/>
              </a:rPr>
              <a:t>AirSpeak</a:t>
            </a:r>
          </a:p>
        </p:txBody>
      </p:sp>
      <p:sp>
        <p:nvSpPr>
          <p:cNvPr id="12" name="Номер слайда 11">
            <a:extLst>
              <a:ext uri="{FF2B5EF4-FFF2-40B4-BE49-F238E27FC236}">
                <a16:creationId xmlns:a16="http://schemas.microsoft.com/office/drawing/2014/main" id="{AE52CA0D-D62C-D0A9-FFB8-F75408128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C63C6-1990-4CF1-B6C6-5F21AB3DF64E}" type="slidenum">
              <a:rPr lang="ru-RU" smtClean="0"/>
              <a:t>12</a:t>
            </a:fld>
            <a:endParaRPr lang="ru-RU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41799A50-2FAF-BE82-5C4F-302311FB7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3779"/>
            <a:ext cx="10515600" cy="795081"/>
          </a:xfrm>
        </p:spPr>
        <p:txBody>
          <a:bodyPr>
            <a:normAutofit/>
          </a:bodyPr>
          <a:lstStyle/>
          <a:p>
            <a:r>
              <a:rPr lang="ru-RU" altLang="en-US" dirty="0">
                <a:solidFill>
                  <a:srgbClr val="004AAD"/>
                </a:solidFill>
                <a:latin typeface="Bicubik" panose="02000503020000020004" pitchFamily="2" charset="0"/>
                <a:ea typeface="Bicubik" panose="02000503020000020004"/>
                <a:cs typeface="Green Hill Sans" panose="02000503000000000000" charset="0"/>
                <a:sym typeface="Bicubik" panose="02000503020000020004"/>
              </a:rPr>
              <a:t>тепловая карта рисков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4D7719F3-463D-7B74-E6D2-C86AE899A2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7557761"/>
              </p:ext>
            </p:extLst>
          </p:nvPr>
        </p:nvGraphicFramePr>
        <p:xfrm>
          <a:off x="317634" y="1291593"/>
          <a:ext cx="7234826" cy="50699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9062">
                  <a:extLst>
                    <a:ext uri="{9D8B030D-6E8A-4147-A177-3AD203B41FA5}">
                      <a16:colId xmlns:a16="http://schemas.microsoft.com/office/drawing/2014/main" val="1491275557"/>
                    </a:ext>
                  </a:extLst>
                </a:gridCol>
                <a:gridCol w="850700">
                  <a:extLst>
                    <a:ext uri="{9D8B030D-6E8A-4147-A177-3AD203B41FA5}">
                      <a16:colId xmlns:a16="http://schemas.microsoft.com/office/drawing/2014/main" val="2257833929"/>
                    </a:ext>
                  </a:extLst>
                </a:gridCol>
                <a:gridCol w="329695">
                  <a:extLst>
                    <a:ext uri="{9D8B030D-6E8A-4147-A177-3AD203B41FA5}">
                      <a16:colId xmlns:a16="http://schemas.microsoft.com/office/drawing/2014/main" val="705354280"/>
                    </a:ext>
                  </a:extLst>
                </a:gridCol>
                <a:gridCol w="695331">
                  <a:extLst>
                    <a:ext uri="{9D8B030D-6E8A-4147-A177-3AD203B41FA5}">
                      <a16:colId xmlns:a16="http://schemas.microsoft.com/office/drawing/2014/main" val="1415720462"/>
                    </a:ext>
                  </a:extLst>
                </a:gridCol>
                <a:gridCol w="1661944">
                  <a:extLst>
                    <a:ext uri="{9D8B030D-6E8A-4147-A177-3AD203B41FA5}">
                      <a16:colId xmlns:a16="http://schemas.microsoft.com/office/drawing/2014/main" val="1591918283"/>
                    </a:ext>
                  </a:extLst>
                </a:gridCol>
                <a:gridCol w="1598100">
                  <a:extLst>
                    <a:ext uri="{9D8B030D-6E8A-4147-A177-3AD203B41FA5}">
                      <a16:colId xmlns:a16="http://schemas.microsoft.com/office/drawing/2014/main" val="1647890303"/>
                    </a:ext>
                  </a:extLst>
                </a:gridCol>
                <a:gridCol w="1739994">
                  <a:extLst>
                    <a:ext uri="{9D8B030D-6E8A-4147-A177-3AD203B41FA5}">
                      <a16:colId xmlns:a16="http://schemas.microsoft.com/office/drawing/2014/main" val="555191682"/>
                    </a:ext>
                  </a:extLst>
                </a:gridCol>
              </a:tblGrid>
              <a:tr h="632943">
                <a:tc rowSpan="6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0" i="0" kern="1200" dirty="0">
                          <a:solidFill>
                            <a:srgbClr val="004AAD"/>
                          </a:solidFill>
                          <a:latin typeface="Deledda Open Light" panose="02000500000000000000" charset="0"/>
                          <a:ea typeface="+mn-ea"/>
                          <a:cs typeface="Calibri Light" panose="020F0302020204030204" pitchFamily="34" charset="0"/>
                        </a:rPr>
                        <a:t>Тяжесть последствий</a:t>
                      </a:r>
                    </a:p>
                  </a:txBody>
                  <a:tcPr vert="vert27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ru-RU" sz="1200" b="0" i="0" kern="1200" dirty="0">
                        <a:solidFill>
                          <a:srgbClr val="000000"/>
                        </a:solidFill>
                        <a:latin typeface="Deledda Open Light" panose="02000500000000000000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b="0" i="0" kern="1200" dirty="0">
                        <a:solidFill>
                          <a:srgbClr val="000000"/>
                        </a:solidFill>
                        <a:latin typeface="Deledda Open Light" panose="02000500000000000000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kern="1200" dirty="0">
                          <a:solidFill>
                            <a:srgbClr val="004AAD"/>
                          </a:solidFill>
                          <a:latin typeface="Deledda Open Light" panose="02000500000000000000" charset="0"/>
                        </a:rPr>
                        <a:t>Вероятность риска</a:t>
                      </a:r>
                    </a:p>
                    <a:p>
                      <a:pPr algn="ctr"/>
                      <a:endParaRPr lang="ru-RU" sz="1200" b="0" i="0" kern="1200" dirty="0">
                        <a:solidFill>
                          <a:srgbClr val="000000"/>
                        </a:solidFill>
                        <a:latin typeface="Deledda Open Light" panose="02000500000000000000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500" dirty="0">
                        <a:solidFill>
                          <a:srgbClr val="004AAD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500" dirty="0">
                        <a:solidFill>
                          <a:srgbClr val="004AAD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500" dirty="0">
                        <a:solidFill>
                          <a:srgbClr val="004AAD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8906880"/>
                  </a:ext>
                </a:extLst>
              </a:tr>
              <a:tr h="377164">
                <a:tc vMerge="1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sz="1600" dirty="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ru-RU" sz="1200" b="0" i="0" kern="1200" dirty="0">
                        <a:solidFill>
                          <a:srgbClr val="000000"/>
                        </a:solidFill>
                        <a:latin typeface="Deledda Open Light" panose="02000500000000000000" charset="0"/>
                        <a:ea typeface="Times New Roman" panose="02020603050405020304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0" i="0" kern="1200" dirty="0">
                          <a:solidFill>
                            <a:srgbClr val="000000"/>
                          </a:solidFill>
                          <a:latin typeface="Deledda Open Light" panose="02000500000000000000" charset="0"/>
                        </a:rPr>
                        <a:t>Огромная</a:t>
                      </a:r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i="0" kern="1200" dirty="0">
                          <a:solidFill>
                            <a:srgbClr val="000000"/>
                          </a:solidFill>
                          <a:latin typeface="Deledda Open Light" panose="02000500000000000000" charset="0"/>
                        </a:rPr>
                        <a:t>Высокая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i="0" kern="1200" dirty="0">
                          <a:solidFill>
                            <a:srgbClr val="000000"/>
                          </a:solidFill>
                          <a:latin typeface="Deledda Open Light" panose="02000500000000000000" charset="0"/>
                        </a:rPr>
                        <a:t>Средняя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i="0" kern="1200" dirty="0">
                          <a:solidFill>
                            <a:srgbClr val="000000"/>
                          </a:solidFill>
                          <a:latin typeface="Deledda Open Light" panose="02000500000000000000" charset="0"/>
                        </a:rPr>
                        <a:t>Низкая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1737806"/>
                  </a:ext>
                </a:extLst>
              </a:tr>
              <a:tr h="774931">
                <a:tc vMerge="1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sz="1600" dirty="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200" b="0" i="0" kern="1200" dirty="0" err="1">
                          <a:solidFill>
                            <a:srgbClr val="000000"/>
                          </a:solidFill>
                          <a:latin typeface="Deledda Open Light" panose="02000500000000000000" charset="0"/>
                          <a:ea typeface="Times New Roman" panose="02020603050405020304"/>
                        </a:rPr>
                        <a:t>Огромная</a:t>
                      </a:r>
                      <a:endParaRPr lang="ru-RU" sz="1200" b="0" i="0" kern="1200" dirty="0">
                        <a:solidFill>
                          <a:srgbClr val="000000"/>
                        </a:solidFill>
                        <a:latin typeface="Deledda Open Light" panose="02000500000000000000" charset="0"/>
                        <a:ea typeface="Times New Roman" panose="02020603050405020304"/>
                      </a:endParaRPr>
                    </a:p>
                  </a:txBody>
                  <a:tcPr vert="vert27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ru-RU" sz="1000" dirty="0">
                        <a:latin typeface="Deledda Closed" panose="02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A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700" b="0" i="0" kern="1200" dirty="0">
                        <a:solidFill>
                          <a:srgbClr val="000000"/>
                        </a:solidFill>
                        <a:latin typeface="Deledda Closed" panose="02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AAD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A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700" b="0" i="0" kern="1200" dirty="0">
                        <a:solidFill>
                          <a:srgbClr val="000000"/>
                        </a:solidFill>
                        <a:latin typeface="Deledda Closed" panose="02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AAD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A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700" b="0" i="0" kern="1200" dirty="0">
                        <a:solidFill>
                          <a:srgbClr val="000000"/>
                        </a:solidFill>
                        <a:latin typeface="Deledda Closed" panose="02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AAD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AAD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A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6747327"/>
                  </a:ext>
                </a:extLst>
              </a:tr>
              <a:tr h="937756">
                <a:tc vMerge="1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sz="1600" dirty="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200" b="0" i="0" kern="1200" dirty="0" err="1">
                          <a:solidFill>
                            <a:srgbClr val="000000"/>
                          </a:solidFill>
                          <a:latin typeface="Deledda Open Light" panose="02000500000000000000" charset="0"/>
                          <a:ea typeface="Times New Roman" panose="02020603050405020304"/>
                        </a:rPr>
                        <a:t>Высовкая</a:t>
                      </a:r>
                      <a:endParaRPr sz="1200" b="0" i="0" kern="1200" dirty="0">
                        <a:solidFill>
                          <a:srgbClr val="000000"/>
                        </a:solidFill>
                        <a:latin typeface="Deledda Open Light" panose="02000500000000000000" charset="0"/>
                        <a:ea typeface="Times New Roman" panose="02020603050405020304"/>
                      </a:endParaRPr>
                    </a:p>
                  </a:txBody>
                  <a:tcPr vert="vert27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ru-RU" sz="1000" dirty="0">
                        <a:latin typeface="Deledda Closed" panose="02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A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12700" algn="ctr">
                        <a:lnSpc>
                          <a:spcPct val="150000"/>
                        </a:lnSpc>
                        <a:buNone/>
                        <a:tabLst/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Deledda Closed" panose="02000500000000000000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Дефицит или пдорожание компонентов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Deledda Closed" panose="02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AAD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2700" algn="ctr">
                        <a:lnSpc>
                          <a:spcPct val="150000"/>
                        </a:lnSpc>
                        <a:buNone/>
                        <a:tabLst/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Deledda Closed" panose="02000500000000000000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Недостаточная готовность ца к покупке по целевой цене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Deledda Closed" panose="02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AAD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2700" algn="ctr">
                        <a:lnSpc>
                          <a:spcPct val="150000"/>
                        </a:lnSpc>
                        <a:buNone/>
                        <a:tabLst/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Deledda Closed" panose="02000500000000000000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Единичные отказы или некорректная работа устройства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Deledda Closed" panose="02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AAD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AAD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9912005"/>
                  </a:ext>
                </a:extLst>
              </a:tr>
              <a:tr h="966131">
                <a:tc vMerge="1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sz="1600" dirty="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200" b="0" i="0" kern="1200" dirty="0" err="1">
                          <a:solidFill>
                            <a:srgbClr val="000000"/>
                          </a:solidFill>
                          <a:latin typeface="Deledda Open Light" panose="02000500000000000000" charset="0"/>
                          <a:ea typeface="Times New Roman" panose="02020603050405020304"/>
                        </a:rPr>
                        <a:t>Средняя</a:t>
                      </a:r>
                      <a:endParaRPr sz="1200" b="0" i="0" kern="1200" dirty="0">
                        <a:solidFill>
                          <a:srgbClr val="000000"/>
                        </a:solidFill>
                        <a:latin typeface="Deledda Open Light" panose="02000500000000000000" charset="0"/>
                        <a:ea typeface="Times New Roman" panose="02020603050405020304"/>
                      </a:endParaRPr>
                    </a:p>
                  </a:txBody>
                  <a:tcPr vert="vert27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ru-RU" sz="1000" dirty="0">
                        <a:latin typeface="Deledda Closed" panose="02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A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12700" algn="ctr">
                        <a:lnSpc>
                          <a:spcPct val="150000"/>
                        </a:lnSpc>
                        <a:buNone/>
                        <a:tabLst/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Deledda Closed" panose="02000500000000000000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Нехватка финансов на этапах разработки и пилотирования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Deledda Closed" panose="02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50800" algn="ctr">
                        <a:lnSpc>
                          <a:spcPct val="150000"/>
                        </a:lnSpc>
                        <a:buNone/>
                        <a:tabLst/>
                      </a:pPr>
                      <a:r>
                        <a:rPr lang="ru-RU" sz="1050" dirty="0">
                          <a:effectLst/>
                          <a:latin typeface="Deledda Closed" panose="02000500000000000000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Нарушение календарного плана и перегрузка команды на этапе масштабирования</a:t>
                      </a:r>
                      <a:endParaRPr lang="ru-RU" sz="1600" dirty="0">
                        <a:effectLst/>
                        <a:latin typeface="Deledda Closed" panose="02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AA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AA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700" b="0" i="0" kern="1200" dirty="0">
                        <a:solidFill>
                          <a:srgbClr val="000000"/>
                        </a:solidFill>
                        <a:latin typeface="Deledda Closed" panose="02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AA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AAD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AA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7310988"/>
                  </a:ext>
                </a:extLst>
              </a:tr>
              <a:tr h="872179"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0" i="0" kern="1200" dirty="0">
                        <a:solidFill>
                          <a:srgbClr val="000000"/>
                        </a:solidFill>
                        <a:latin typeface="Deledda Open Light" panose="02000500000000000000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200" b="0" i="0" kern="1200" dirty="0" err="1">
                          <a:solidFill>
                            <a:srgbClr val="000000"/>
                          </a:solidFill>
                          <a:latin typeface="Deledda Open Light" panose="02000500000000000000" charset="0"/>
                          <a:ea typeface="Times New Roman" panose="02020603050405020304"/>
                        </a:rPr>
                        <a:t>Маленьк</a:t>
                      </a:r>
                      <a:r>
                        <a:rPr lang="ru-RU" sz="1200" b="0" i="0" kern="1200" dirty="0" err="1">
                          <a:solidFill>
                            <a:srgbClr val="000000"/>
                          </a:solidFill>
                          <a:latin typeface="Deledda Open Light" panose="02000500000000000000" charset="0"/>
                          <a:ea typeface="Times New Roman" panose="02020603050405020304"/>
                        </a:rPr>
                        <a:t>ая</a:t>
                      </a:r>
                      <a:endParaRPr sz="1200" b="0" i="0" kern="1200" dirty="0">
                        <a:solidFill>
                          <a:srgbClr val="000000"/>
                        </a:solidFill>
                        <a:latin typeface="Deledda Open Light" panose="02000500000000000000" charset="0"/>
                        <a:ea typeface="Times New Roman" panose="02020603050405020304"/>
                      </a:endParaRPr>
                    </a:p>
                  </a:txBody>
                  <a:tcPr vert="vert27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ru-RU" sz="1000" dirty="0">
                        <a:latin typeface="Deledda Closed" panose="02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AAD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A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700" b="0" i="0" kern="1200" dirty="0">
                        <a:solidFill>
                          <a:srgbClr val="000000"/>
                        </a:solidFill>
                        <a:latin typeface="Deledda Closed" panose="02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AAD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700" b="0" i="0" kern="1200" dirty="0">
                        <a:solidFill>
                          <a:srgbClr val="000000"/>
                        </a:solidFill>
                        <a:latin typeface="Deledda Closed" panose="02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AA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AA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AAD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700" b="0" i="0" kern="1200" dirty="0">
                        <a:solidFill>
                          <a:srgbClr val="000000"/>
                        </a:solidFill>
                        <a:latin typeface="Deledda Closed" panose="02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4AA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AAD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AA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AAD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1931741"/>
                  </a:ext>
                </a:extLst>
              </a:tr>
            </a:tbl>
          </a:graphicData>
        </a:graphic>
      </p:graphicFrame>
      <p:sp>
        <p:nvSpPr>
          <p:cNvPr id="3" name="Текстовое поле 3">
            <a:extLst>
              <a:ext uri="{FF2B5EF4-FFF2-40B4-BE49-F238E27FC236}">
                <a16:creationId xmlns:a16="http://schemas.microsoft.com/office/drawing/2014/main" id="{3BC04197-BF4C-ADE0-B253-AB089425F380}"/>
              </a:ext>
            </a:extLst>
          </p:cNvPr>
          <p:cNvSpPr txBox="1"/>
          <p:nvPr/>
        </p:nvSpPr>
        <p:spPr>
          <a:xfrm>
            <a:off x="7656378" y="1700202"/>
            <a:ext cx="4369999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ru-RU" sz="2400" b="1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" panose="02060609030202000504"/>
              </a:rPr>
              <a:t>Основные </a:t>
            </a:r>
          </a:p>
          <a:p>
            <a:pPr algn="ctr"/>
            <a:r>
              <a:rPr lang="ru-RU" sz="2400" b="1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" panose="02060609030202000504"/>
              </a:rPr>
              <a:t>способы нивелирования </a:t>
            </a:r>
          </a:p>
        </p:txBody>
      </p:sp>
      <p:sp>
        <p:nvSpPr>
          <p:cNvPr id="9" name="Текстовое поле 4">
            <a:extLst>
              <a:ext uri="{FF2B5EF4-FFF2-40B4-BE49-F238E27FC236}">
                <a16:creationId xmlns:a16="http://schemas.microsoft.com/office/drawing/2014/main" id="{34CB6EEB-4A39-EDCD-E37E-BA1F238FCE41}"/>
              </a:ext>
            </a:extLst>
          </p:cNvPr>
          <p:cNvSpPr txBox="1"/>
          <p:nvPr/>
        </p:nvSpPr>
        <p:spPr>
          <a:xfrm>
            <a:off x="8147003" y="2845988"/>
            <a:ext cx="4448702" cy="3364363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ru-RU" sz="2000" dirty="0">
                <a:solidFill>
                  <a:srgbClr val="004AAD"/>
                </a:solidFill>
                <a:latin typeface="Deledda Open Light" panose="02000500000000000000" charset="0"/>
                <a:cs typeface="Deledda Open Light" panose="02000500000000000000" charset="0"/>
                <a:sym typeface="+mn-ea"/>
              </a:rPr>
              <a:t>Участие в грантах </a:t>
            </a:r>
          </a:p>
          <a:p>
            <a:r>
              <a:rPr lang="ru-RU" sz="2000" dirty="0">
                <a:solidFill>
                  <a:srgbClr val="004AAD"/>
                </a:solidFill>
                <a:latin typeface="Deledda Open Light" panose="02000500000000000000" charset="0"/>
                <a:cs typeface="Deledda Open Light" panose="02000500000000000000" charset="0"/>
                <a:sym typeface="+mn-ea"/>
              </a:rPr>
              <a:t>и получение </a:t>
            </a:r>
            <a:r>
              <a:rPr lang="ru-RU" sz="2000" dirty="0" err="1">
                <a:solidFill>
                  <a:srgbClr val="004AAD"/>
                </a:solidFill>
                <a:latin typeface="Deledda Open Light" panose="02000500000000000000" charset="0"/>
                <a:cs typeface="Deledda Open Light" panose="02000500000000000000" charset="0"/>
                <a:sym typeface="+mn-ea"/>
              </a:rPr>
              <a:t>гос.поддержки</a:t>
            </a:r>
            <a:endParaRPr lang="ru-RU" sz="2000" dirty="0">
              <a:solidFill>
                <a:srgbClr val="004AAD"/>
              </a:solidFill>
              <a:latin typeface="Deledda Open Light" panose="02000500000000000000" charset="0"/>
              <a:cs typeface="Deledda Open Light" panose="02000500000000000000" charset="0"/>
              <a:sym typeface="+mn-ea"/>
            </a:endParaRPr>
          </a:p>
          <a:p>
            <a:endParaRPr lang="ru-RU" altLang="en-US" sz="2000" dirty="0">
              <a:solidFill>
                <a:srgbClr val="004AAD"/>
              </a:solidFill>
              <a:latin typeface="Deledda Open Light" panose="02000500000000000000" charset="0"/>
              <a:cs typeface="Deledda Open Light" panose="02000500000000000000" charset="0"/>
              <a:sym typeface="+mn-ea"/>
            </a:endParaRPr>
          </a:p>
          <a:p>
            <a:r>
              <a:rPr lang="ru-RU" altLang="en-US" sz="2000" dirty="0">
                <a:solidFill>
                  <a:srgbClr val="004AAD"/>
                </a:solidFill>
                <a:latin typeface="Deledda Open Light" panose="02000500000000000000" charset="0"/>
                <a:cs typeface="Deledda Open Light" panose="02000500000000000000" charset="0"/>
                <a:sym typeface="+mn-ea"/>
              </a:rPr>
              <a:t>Договор с поставщиками </a:t>
            </a:r>
          </a:p>
          <a:p>
            <a:r>
              <a:rPr lang="ru-RU" altLang="en-US" sz="2000" dirty="0">
                <a:solidFill>
                  <a:srgbClr val="004AAD"/>
                </a:solidFill>
                <a:latin typeface="Deledda Open Light" panose="02000500000000000000" charset="0"/>
                <a:cs typeface="Deledda Open Light" panose="02000500000000000000" charset="0"/>
                <a:sym typeface="+mn-ea"/>
              </a:rPr>
              <a:t>и</a:t>
            </a:r>
            <a:r>
              <a:rPr lang="en-US" altLang="zh-CN" sz="2000" dirty="0">
                <a:solidFill>
                  <a:srgbClr val="004AAD"/>
                </a:solidFill>
                <a:latin typeface="Deledda Open Light" panose="02000500000000000000" charset="0"/>
                <a:cs typeface="Deledda Open Light" panose="02000500000000000000" charset="0"/>
                <a:sym typeface="+mn-ea"/>
              </a:rPr>
              <a:t> </a:t>
            </a:r>
            <a:r>
              <a:rPr lang="en-US" altLang="zh-CN" sz="2000" dirty="0" err="1">
                <a:solidFill>
                  <a:srgbClr val="004AAD"/>
                </a:solidFill>
                <a:latin typeface="Deledda Open Light" panose="02000500000000000000" charset="0"/>
                <a:cs typeface="Deledda Open Light" panose="02000500000000000000" charset="0"/>
                <a:sym typeface="+mn-ea"/>
              </a:rPr>
              <a:t>транспортными</a:t>
            </a:r>
            <a:r>
              <a:rPr lang="en-US" altLang="zh-CN" sz="2000" dirty="0">
                <a:solidFill>
                  <a:srgbClr val="004AAD"/>
                </a:solidFill>
                <a:latin typeface="Deledda Open Light" panose="02000500000000000000" charset="0"/>
                <a:cs typeface="Deledda Open Light" panose="02000500000000000000" charset="0"/>
                <a:sym typeface="+mn-ea"/>
              </a:rPr>
              <a:t> </a:t>
            </a:r>
            <a:r>
              <a:rPr lang="en-US" altLang="zh-CN" sz="2000" dirty="0" err="1">
                <a:solidFill>
                  <a:srgbClr val="004AAD"/>
                </a:solidFill>
                <a:latin typeface="Deledda Open Light" panose="02000500000000000000" charset="0"/>
                <a:cs typeface="Deledda Open Light" panose="02000500000000000000" charset="0"/>
                <a:sym typeface="+mn-ea"/>
              </a:rPr>
              <a:t>компаниями</a:t>
            </a:r>
            <a:endParaRPr lang="ru-RU" altLang="zh-CN" sz="2000" dirty="0">
              <a:solidFill>
                <a:srgbClr val="004AAD"/>
              </a:solidFill>
              <a:latin typeface="Deledda Open Light" panose="02000500000000000000" charset="0"/>
              <a:cs typeface="Deledda Open Light" panose="02000500000000000000" charset="0"/>
              <a:sym typeface="+mn-ea"/>
            </a:endParaRPr>
          </a:p>
          <a:p>
            <a:endParaRPr lang="ru-RU" altLang="zh-CN" sz="2000" dirty="0">
              <a:solidFill>
                <a:srgbClr val="004AAD"/>
              </a:solidFill>
              <a:latin typeface="Deledda Open Light" panose="02000500000000000000" charset="0"/>
              <a:cs typeface="Deledda Open Light" panose="02000500000000000000" charset="0"/>
              <a:sym typeface="+mn-ea"/>
            </a:endParaRPr>
          </a:p>
          <a:p>
            <a:r>
              <a:rPr lang="ru-RU" sz="2000" dirty="0">
                <a:solidFill>
                  <a:srgbClr val="004AAD"/>
                </a:solidFill>
                <a:latin typeface="Deledda Open Light" panose="02000500000000000000" charset="0"/>
                <a:cs typeface="Deledda Open Light" panose="02000500000000000000" charset="0"/>
                <a:sym typeface="+mn-ea"/>
              </a:rPr>
              <a:t>Регистрация патента </a:t>
            </a:r>
          </a:p>
          <a:p>
            <a:r>
              <a:rPr lang="ru-RU" sz="2000" dirty="0">
                <a:solidFill>
                  <a:srgbClr val="004AAD"/>
                </a:solidFill>
                <a:latin typeface="Deledda Open Light" panose="02000500000000000000" charset="0"/>
                <a:cs typeface="Deledda Open Light" panose="02000500000000000000" charset="0"/>
                <a:sym typeface="+mn-ea"/>
              </a:rPr>
              <a:t>и юридическое оформление</a:t>
            </a:r>
          </a:p>
          <a:p>
            <a:endParaRPr lang="ru-RU" sz="2000" dirty="0">
              <a:solidFill>
                <a:srgbClr val="004AAD"/>
              </a:solidFill>
              <a:latin typeface="Deledda Open Light" panose="02000500000000000000" charset="0"/>
              <a:cs typeface="Deledda Open Light" panose="02000500000000000000" charset="0"/>
              <a:sym typeface="+mn-ea"/>
            </a:endParaRPr>
          </a:p>
          <a:p>
            <a:r>
              <a:rPr lang="ru-RU" sz="2000" dirty="0">
                <a:solidFill>
                  <a:srgbClr val="004AAD"/>
                </a:solidFill>
                <a:latin typeface="Deledda Open Light" panose="02000500000000000000" charset="0"/>
                <a:cs typeface="Deledda Open Light" panose="02000500000000000000" charset="0"/>
                <a:sym typeface="+mn-ea"/>
              </a:rPr>
              <a:t>К</a:t>
            </a:r>
            <a:r>
              <a:rPr lang="en-US" altLang="zh-CN" sz="2000" dirty="0" err="1">
                <a:solidFill>
                  <a:srgbClr val="004AAD"/>
                </a:solidFill>
                <a:latin typeface="Deledda Open Light" panose="02000500000000000000" charset="0"/>
                <a:cs typeface="Deledda Open Light" panose="02000500000000000000" charset="0"/>
                <a:sym typeface="+mn-ea"/>
              </a:rPr>
              <a:t>онтрактное</a:t>
            </a:r>
            <a:r>
              <a:rPr lang="en-US" altLang="zh-CN" sz="2000" dirty="0">
                <a:solidFill>
                  <a:srgbClr val="004AAD"/>
                </a:solidFill>
                <a:latin typeface="Deledda Open Light" panose="02000500000000000000" charset="0"/>
                <a:cs typeface="Deledda Open Light" panose="02000500000000000000" charset="0"/>
                <a:sym typeface="+mn-ea"/>
              </a:rPr>
              <a:t> </a:t>
            </a:r>
            <a:r>
              <a:rPr lang="en-US" altLang="zh-CN" sz="2000" dirty="0" err="1">
                <a:solidFill>
                  <a:srgbClr val="004AAD"/>
                </a:solidFill>
                <a:latin typeface="Deledda Open Light" panose="02000500000000000000" charset="0"/>
                <a:cs typeface="Deledda Open Light" panose="02000500000000000000" charset="0"/>
                <a:sym typeface="+mn-ea"/>
              </a:rPr>
              <a:t>производство</a:t>
            </a:r>
            <a:r>
              <a:rPr lang="en-US" altLang="zh-CN" sz="2000" dirty="0">
                <a:solidFill>
                  <a:srgbClr val="004AAD"/>
                </a:solidFill>
                <a:latin typeface="Deledda Open Light" panose="02000500000000000000" charset="0"/>
                <a:cs typeface="Deledda Open Light" panose="02000500000000000000" charset="0"/>
                <a:sym typeface="+mn-ea"/>
              </a:rPr>
              <a:t> </a:t>
            </a:r>
          </a:p>
        </p:txBody>
      </p:sp>
      <p:sp>
        <p:nvSpPr>
          <p:cNvPr id="14" name="Знак ''минус'' 18">
            <a:extLst>
              <a:ext uri="{FF2B5EF4-FFF2-40B4-BE49-F238E27FC236}">
                <a16:creationId xmlns:a16="http://schemas.microsoft.com/office/drawing/2014/main" id="{FFA1C4DB-15E4-29B5-5847-CB0FE0017713}"/>
              </a:ext>
            </a:extLst>
          </p:cNvPr>
          <p:cNvSpPr/>
          <p:nvPr/>
        </p:nvSpPr>
        <p:spPr>
          <a:xfrm>
            <a:off x="7802720" y="2975165"/>
            <a:ext cx="344283" cy="50016"/>
          </a:xfrm>
          <a:prstGeom prst="mathMinus">
            <a:avLst/>
          </a:prstGeom>
          <a:solidFill>
            <a:schemeClr val="bg1"/>
          </a:solidFill>
          <a:ln>
            <a:solidFill>
              <a:srgbClr val="004AA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Знак ''минус'' 19">
            <a:extLst>
              <a:ext uri="{FF2B5EF4-FFF2-40B4-BE49-F238E27FC236}">
                <a16:creationId xmlns:a16="http://schemas.microsoft.com/office/drawing/2014/main" id="{774AC9A3-0262-902F-4B48-A5932301B76F}"/>
              </a:ext>
            </a:extLst>
          </p:cNvPr>
          <p:cNvSpPr/>
          <p:nvPr/>
        </p:nvSpPr>
        <p:spPr>
          <a:xfrm>
            <a:off x="7802719" y="3951120"/>
            <a:ext cx="344283" cy="50016"/>
          </a:xfrm>
          <a:prstGeom prst="mathMinus">
            <a:avLst/>
          </a:prstGeom>
          <a:solidFill>
            <a:schemeClr val="bg1"/>
          </a:solidFill>
          <a:ln>
            <a:solidFill>
              <a:srgbClr val="004AA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нак ''минус'' 21">
            <a:extLst>
              <a:ext uri="{FF2B5EF4-FFF2-40B4-BE49-F238E27FC236}">
                <a16:creationId xmlns:a16="http://schemas.microsoft.com/office/drawing/2014/main" id="{A8F18B10-B261-8A65-BE3B-F18DC1413DB5}"/>
              </a:ext>
            </a:extLst>
          </p:cNvPr>
          <p:cNvSpPr/>
          <p:nvPr/>
        </p:nvSpPr>
        <p:spPr>
          <a:xfrm>
            <a:off x="7802719" y="4774851"/>
            <a:ext cx="344283" cy="50016"/>
          </a:xfrm>
          <a:prstGeom prst="mathMinus">
            <a:avLst/>
          </a:prstGeom>
          <a:solidFill>
            <a:schemeClr val="bg1"/>
          </a:solidFill>
          <a:ln>
            <a:solidFill>
              <a:srgbClr val="004AA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нак ''минус'' 22">
            <a:extLst>
              <a:ext uri="{FF2B5EF4-FFF2-40B4-BE49-F238E27FC236}">
                <a16:creationId xmlns:a16="http://schemas.microsoft.com/office/drawing/2014/main" id="{8DBDA477-044E-75F0-3137-4972E353A43C}"/>
              </a:ext>
            </a:extLst>
          </p:cNvPr>
          <p:cNvSpPr/>
          <p:nvPr/>
        </p:nvSpPr>
        <p:spPr>
          <a:xfrm>
            <a:off x="7802719" y="5686403"/>
            <a:ext cx="344283" cy="50016"/>
          </a:xfrm>
          <a:prstGeom prst="mathMinus">
            <a:avLst/>
          </a:prstGeom>
          <a:solidFill>
            <a:schemeClr val="bg1"/>
          </a:solidFill>
          <a:ln>
            <a:solidFill>
              <a:srgbClr val="004AA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2458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Picture background">
            <a:extLst>
              <a:ext uri="{FF2B5EF4-FFF2-40B4-BE49-F238E27FC236}">
                <a16:creationId xmlns:a16="http://schemas.microsoft.com/office/drawing/2014/main" id="{9AF8A5AD-F651-0759-DC94-FC8C9B68E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8154" y="4487993"/>
            <a:ext cx="4010943" cy="1729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6">
            <a:extLst>
              <a:ext uri="{FF2B5EF4-FFF2-40B4-BE49-F238E27FC236}">
                <a16:creationId xmlns:a16="http://schemas.microsoft.com/office/drawing/2014/main" id="{5F6D97EB-91FE-1447-FAC1-E3D1E1149EEE}"/>
              </a:ext>
            </a:extLst>
          </p:cNvPr>
          <p:cNvSpPr>
            <a:spLocks noGrp="1"/>
          </p:cNvSpPr>
          <p:nvPr/>
        </p:nvSpPr>
        <p:spPr>
          <a:xfrm>
            <a:off x="1032955" y="451555"/>
            <a:ext cx="10515600" cy="79508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95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j-ea"/>
                <a:cs typeface="+mj-cs"/>
              </a:defRPr>
            </a:lvl1pPr>
          </a:lstStyle>
          <a:p>
            <a:r>
              <a:rPr lang="ru-RU" altLang="en-US" dirty="0">
                <a:solidFill>
                  <a:srgbClr val="004AAD"/>
                </a:solidFill>
                <a:latin typeface="Bicubik" panose="02000503020000020004" pitchFamily="2" charset="0"/>
                <a:ea typeface="Bicubik" panose="02000503020000020004"/>
                <a:cs typeface="Green Hill Sans" panose="02000503000000000000" charset="0"/>
                <a:sym typeface="Bicubik" panose="02000503020000020004"/>
              </a:rPr>
              <a:t>Достижения</a:t>
            </a:r>
          </a:p>
        </p:txBody>
      </p:sp>
      <p:cxnSp>
        <p:nvCxnSpPr>
          <p:cNvPr id="5" name="Прямое соединение 7">
            <a:extLst>
              <a:ext uri="{FF2B5EF4-FFF2-40B4-BE49-F238E27FC236}">
                <a16:creationId xmlns:a16="http://schemas.microsoft.com/office/drawing/2014/main" id="{550C614F-F800-ECF8-C6FA-F5434E0BB813}"/>
              </a:ext>
            </a:extLst>
          </p:cNvPr>
          <p:cNvCxnSpPr/>
          <p:nvPr/>
        </p:nvCxnSpPr>
        <p:spPr>
          <a:xfrm>
            <a:off x="936539" y="1123468"/>
            <a:ext cx="5303520" cy="10160"/>
          </a:xfrm>
          <a:prstGeom prst="line">
            <a:avLst/>
          </a:prstGeom>
          <a:ln>
            <a:solidFill>
              <a:srgbClr val="004AAD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id="{240BE2DF-EA15-C357-2F3B-A488023849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51" y="1246636"/>
            <a:ext cx="2346274" cy="2396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952B2D94-CF8C-EBD9-3435-2BD79C7AE6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82" t="17970" r="15299" b="19221"/>
          <a:stretch>
            <a:fillRect/>
          </a:stretch>
        </p:blipFill>
        <p:spPr bwMode="auto">
          <a:xfrm>
            <a:off x="748002" y="4313454"/>
            <a:ext cx="1703176" cy="180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Picture background">
            <a:extLst>
              <a:ext uri="{FF2B5EF4-FFF2-40B4-BE49-F238E27FC236}">
                <a16:creationId xmlns:a16="http://schemas.microsoft.com/office/drawing/2014/main" id="{D9DAB7DC-6788-BB94-E2D8-8409213517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78" r="17116" b="12159"/>
          <a:stretch>
            <a:fillRect/>
          </a:stretch>
        </p:blipFill>
        <p:spPr bwMode="auto">
          <a:xfrm>
            <a:off x="4404152" y="4569255"/>
            <a:ext cx="1835907" cy="1348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icture background">
            <a:extLst>
              <a:ext uri="{FF2B5EF4-FFF2-40B4-BE49-F238E27FC236}">
                <a16:creationId xmlns:a16="http://schemas.microsoft.com/office/drawing/2014/main" id="{F31E1CE5-324D-7C38-7F3E-547DB99DE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1503" y="3393671"/>
            <a:ext cx="3867594" cy="1116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Picture background">
            <a:extLst>
              <a:ext uri="{FF2B5EF4-FFF2-40B4-BE49-F238E27FC236}">
                <a16:creationId xmlns:a16="http://schemas.microsoft.com/office/drawing/2014/main" id="{F0100BAA-80B9-537B-1AD9-63C50A778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0044" y="4743581"/>
            <a:ext cx="1435242" cy="975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icture background">
            <a:extLst>
              <a:ext uri="{FF2B5EF4-FFF2-40B4-BE49-F238E27FC236}">
                <a16:creationId xmlns:a16="http://schemas.microsoft.com/office/drawing/2014/main" id="{90C0386C-DA4E-F829-9B22-2D7E6A53DE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1873" y="1614323"/>
            <a:ext cx="4949403" cy="1481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 descr="Изображение выглядит как текст, снимок экрана, Шрифт, логотип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F1F3394D-8CB7-11A4-C894-F25385D3878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775" y="1883315"/>
            <a:ext cx="3294634" cy="222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4556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731275"/>
            <a:ext cx="10515600" cy="795081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4AAD"/>
                </a:solidFill>
                <a:latin typeface="Bicubik" panose="02000503020000020004" pitchFamily="2" charset="0"/>
                <a:cs typeface="Green Hill Sans" panose="02000503000000000000" charset="0"/>
              </a:rPr>
              <a:t>дорожная карта</a:t>
            </a: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>
          <a:xfrm>
            <a:off x="9589135" y="6356350"/>
            <a:ext cx="1764665" cy="365125"/>
          </a:xfrm>
        </p:spPr>
        <p:txBody>
          <a:bodyPr/>
          <a:lstStyle/>
          <a:p>
            <a:r>
              <a:rPr lang="en-US" sz="1600" dirty="0">
                <a:latin typeface="Deledda Open Light" panose="02000500000000000000" charset="0"/>
                <a:cs typeface="Deledda Open Light" panose="02000500000000000000" charset="0"/>
              </a:rPr>
              <a:t>AirSpeak</a:t>
            </a: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C63C6-1990-4CF1-B6C6-5F21AB3DF64E}" type="slidenum">
              <a:rPr lang="ru-RU" smtClean="0"/>
              <a:t>14</a:t>
            </a:fld>
            <a:endParaRPr lang="ru-RU"/>
          </a:p>
        </p:txBody>
      </p:sp>
      <p:cxnSp>
        <p:nvCxnSpPr>
          <p:cNvPr id="25" name="Прямое соединение 24"/>
          <p:cNvCxnSpPr/>
          <p:nvPr/>
        </p:nvCxnSpPr>
        <p:spPr>
          <a:xfrm>
            <a:off x="919480" y="1371600"/>
            <a:ext cx="5303520" cy="10160"/>
          </a:xfrm>
          <a:prstGeom prst="line">
            <a:avLst/>
          </a:prstGeom>
          <a:ln>
            <a:solidFill>
              <a:srgbClr val="004AAD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" name="Прямое соединение 2"/>
          <p:cNvCxnSpPr/>
          <p:nvPr/>
        </p:nvCxnSpPr>
        <p:spPr>
          <a:xfrm flipV="1">
            <a:off x="308292" y="3440610"/>
            <a:ext cx="11829415" cy="10795"/>
          </a:xfrm>
          <a:prstGeom prst="line">
            <a:avLst/>
          </a:prstGeom>
          <a:ln>
            <a:solidFill>
              <a:srgbClr val="2F5597"/>
            </a:solidFill>
            <a:tailEnd type="arrow"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" name="Прямое соединение 4"/>
          <p:cNvCxnSpPr/>
          <p:nvPr/>
        </p:nvCxnSpPr>
        <p:spPr>
          <a:xfrm flipH="1" flipV="1">
            <a:off x="1627822" y="2566850"/>
            <a:ext cx="6350" cy="9042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" name="Текстовое поле 9"/>
          <p:cNvSpPr txBox="1"/>
          <p:nvPr/>
        </p:nvSpPr>
        <p:spPr>
          <a:xfrm>
            <a:off x="912995" y="2062098"/>
            <a:ext cx="1378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b="1" dirty="0">
                <a:solidFill>
                  <a:srgbClr val="2F5597"/>
                </a:solidFill>
                <a:latin typeface="Deledda Open Light" panose="02000500000000000000" charset="0"/>
                <a:cs typeface="Deledda Open Light" panose="02000500000000000000" charset="0"/>
              </a:rPr>
              <a:t>Декабрь</a:t>
            </a:r>
          </a:p>
        </p:txBody>
      </p:sp>
      <p:sp>
        <p:nvSpPr>
          <p:cNvPr id="13" name="Текстовое поле 12"/>
          <p:cNvSpPr txBox="1"/>
          <p:nvPr/>
        </p:nvSpPr>
        <p:spPr>
          <a:xfrm>
            <a:off x="3254649" y="2054752"/>
            <a:ext cx="11144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b="1" dirty="0">
                <a:solidFill>
                  <a:srgbClr val="2F5597"/>
                </a:solidFill>
                <a:latin typeface="Deledda Open Light" panose="02000500000000000000" charset="0"/>
                <a:cs typeface="Deledda Open Light" panose="02000500000000000000" charset="0"/>
              </a:rPr>
              <a:t>Апрель</a:t>
            </a:r>
          </a:p>
        </p:txBody>
      </p:sp>
      <p:sp>
        <p:nvSpPr>
          <p:cNvPr id="14" name="Текстовое поле 13"/>
          <p:cNvSpPr txBox="1"/>
          <p:nvPr/>
        </p:nvSpPr>
        <p:spPr>
          <a:xfrm>
            <a:off x="5531494" y="2057454"/>
            <a:ext cx="1114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b="1" dirty="0">
                <a:solidFill>
                  <a:srgbClr val="2F5597"/>
                </a:solidFill>
                <a:latin typeface="Deledda Open Light" panose="02000500000000000000" charset="0"/>
                <a:cs typeface="Deledda Open Light" panose="02000500000000000000" charset="0"/>
              </a:rPr>
              <a:t>Май</a:t>
            </a:r>
          </a:p>
        </p:txBody>
      </p:sp>
      <p:sp>
        <p:nvSpPr>
          <p:cNvPr id="15" name="Текстовое поле 14"/>
          <p:cNvSpPr txBox="1"/>
          <p:nvPr/>
        </p:nvSpPr>
        <p:spPr>
          <a:xfrm>
            <a:off x="7276299" y="2054752"/>
            <a:ext cx="12763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b="1" dirty="0">
                <a:solidFill>
                  <a:srgbClr val="2F5597"/>
                </a:solidFill>
                <a:latin typeface="Deledda Open Light" panose="02000500000000000000" charset="0"/>
                <a:cs typeface="Deledda Open Light" panose="02000500000000000000" charset="0"/>
              </a:rPr>
              <a:t>Июнь</a:t>
            </a:r>
          </a:p>
        </p:txBody>
      </p:sp>
      <p:sp>
        <p:nvSpPr>
          <p:cNvPr id="16" name="Текстовое поле 15"/>
          <p:cNvSpPr txBox="1"/>
          <p:nvPr/>
        </p:nvSpPr>
        <p:spPr>
          <a:xfrm>
            <a:off x="536077" y="3618492"/>
            <a:ext cx="16433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dirty="0">
                <a:latin typeface="Deledda Open Light" panose="02000500000000000000" charset="0"/>
                <a:cs typeface="Deledda Open Light" panose="02000500000000000000" charset="0"/>
              </a:rPr>
              <a:t>Привлечение </a:t>
            </a:r>
          </a:p>
          <a:p>
            <a:pPr algn="ctr"/>
            <a:r>
              <a:rPr lang="ru-RU" altLang="en-US" dirty="0">
                <a:latin typeface="Deledda Open Light" panose="02000500000000000000" charset="0"/>
                <a:cs typeface="Deledda Open Light" panose="02000500000000000000" charset="0"/>
              </a:rPr>
              <a:t>инвестиций</a:t>
            </a:r>
          </a:p>
        </p:txBody>
      </p:sp>
      <p:sp>
        <p:nvSpPr>
          <p:cNvPr id="17" name="Текстовое поле 16"/>
          <p:cNvSpPr txBox="1"/>
          <p:nvPr/>
        </p:nvSpPr>
        <p:spPr>
          <a:xfrm>
            <a:off x="4139556" y="3638177"/>
            <a:ext cx="31108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dirty="0">
                <a:latin typeface="Deledda Open Light" panose="02000500000000000000" charset="0"/>
                <a:cs typeface="Deledda Open Light" panose="02000500000000000000" charset="0"/>
              </a:rPr>
              <a:t>Регистрация </a:t>
            </a:r>
            <a:r>
              <a:rPr lang="ru-RU" altLang="en-US" dirty="0" err="1">
                <a:latin typeface="Deledda Open Light" panose="02000500000000000000" charset="0"/>
                <a:cs typeface="Deledda Open Light" panose="02000500000000000000" charset="0"/>
              </a:rPr>
              <a:t>юр.лица</a:t>
            </a:r>
            <a:endParaRPr lang="ru-RU" altLang="en-US" dirty="0">
              <a:latin typeface="Deledda Open Light" panose="02000500000000000000" charset="0"/>
              <a:cs typeface="Deledda Open Light" panose="02000500000000000000" charset="0"/>
            </a:endParaRPr>
          </a:p>
          <a:p>
            <a:pPr algn="ctr"/>
            <a:r>
              <a:rPr lang="ru-RU" altLang="en-US" dirty="0">
                <a:latin typeface="Deledda Open Light" panose="02000500000000000000" charset="0"/>
                <a:cs typeface="Deledda Open Light" panose="02000500000000000000" charset="0"/>
              </a:rPr>
              <a:t>Защита авторских прав</a:t>
            </a:r>
          </a:p>
        </p:txBody>
      </p:sp>
      <p:sp>
        <p:nvSpPr>
          <p:cNvPr id="18" name="Текстовое поле 17"/>
          <p:cNvSpPr txBox="1"/>
          <p:nvPr/>
        </p:nvSpPr>
        <p:spPr>
          <a:xfrm>
            <a:off x="7026109" y="3718460"/>
            <a:ext cx="17767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dirty="0">
                <a:latin typeface="Deledda Open Light" panose="02000500000000000000" charset="0"/>
                <a:cs typeface="Deledda Open Light" panose="02000500000000000000" charset="0"/>
              </a:rPr>
              <a:t>Продажи</a:t>
            </a:r>
          </a:p>
        </p:txBody>
      </p:sp>
      <p:sp>
        <p:nvSpPr>
          <p:cNvPr id="19" name="Текстовое поле 18"/>
          <p:cNvSpPr txBox="1"/>
          <p:nvPr/>
        </p:nvSpPr>
        <p:spPr>
          <a:xfrm>
            <a:off x="2343254" y="3643878"/>
            <a:ext cx="18834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dirty="0">
                <a:latin typeface="Deledda Open Light" panose="02000500000000000000" charset="0"/>
                <a:cs typeface="Deledda Open Light" panose="02000500000000000000" charset="0"/>
              </a:rPr>
              <a:t>Создание </a:t>
            </a:r>
          </a:p>
          <a:p>
            <a:pPr algn="ctr"/>
            <a:r>
              <a:rPr lang="ru-RU" altLang="en-US" dirty="0">
                <a:latin typeface="Deledda Open Light" panose="02000500000000000000" charset="0"/>
                <a:cs typeface="Deledda Open Light" panose="02000500000000000000" charset="0"/>
              </a:rPr>
              <a:t>прототипа</a:t>
            </a:r>
          </a:p>
        </p:txBody>
      </p:sp>
      <p:cxnSp>
        <p:nvCxnSpPr>
          <p:cNvPr id="22" name="Прямое соединение 21"/>
          <p:cNvCxnSpPr/>
          <p:nvPr/>
        </p:nvCxnSpPr>
        <p:spPr>
          <a:xfrm flipH="1" flipV="1">
            <a:off x="3811862" y="2532318"/>
            <a:ext cx="6350" cy="9042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3" name="Прямое соединение 22"/>
          <p:cNvCxnSpPr/>
          <p:nvPr/>
        </p:nvCxnSpPr>
        <p:spPr>
          <a:xfrm flipH="1" flipV="1">
            <a:off x="6092909" y="2566850"/>
            <a:ext cx="6350" cy="9042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4" name="Прямое соединение 23"/>
          <p:cNvCxnSpPr/>
          <p:nvPr/>
        </p:nvCxnSpPr>
        <p:spPr>
          <a:xfrm flipH="1" flipV="1">
            <a:off x="7916386" y="2568814"/>
            <a:ext cx="6350" cy="9042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6" name="Прямое соединение 25"/>
          <p:cNvCxnSpPr/>
          <p:nvPr/>
        </p:nvCxnSpPr>
        <p:spPr>
          <a:xfrm flipH="1" flipV="1">
            <a:off x="10473195" y="2559124"/>
            <a:ext cx="6350" cy="9042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7" name="Текстовое поле 26"/>
          <p:cNvSpPr txBox="1"/>
          <p:nvPr/>
        </p:nvSpPr>
        <p:spPr>
          <a:xfrm>
            <a:off x="9831394" y="2061175"/>
            <a:ext cx="12763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b="1" dirty="0">
                <a:solidFill>
                  <a:srgbClr val="2F5597"/>
                </a:solidFill>
                <a:latin typeface="Deledda Open Light" panose="02000500000000000000" charset="0"/>
                <a:cs typeface="Deledda Open Light" panose="02000500000000000000" charset="0"/>
              </a:rPr>
              <a:t>Октябрь</a:t>
            </a:r>
          </a:p>
        </p:txBody>
      </p:sp>
      <p:sp>
        <p:nvSpPr>
          <p:cNvPr id="28" name="Текстовое поле 27"/>
          <p:cNvSpPr txBox="1"/>
          <p:nvPr/>
        </p:nvSpPr>
        <p:spPr>
          <a:xfrm>
            <a:off x="9426441" y="3665034"/>
            <a:ext cx="18834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dirty="0">
                <a:latin typeface="Deledda Open Light" panose="02000500000000000000" charset="0"/>
                <a:cs typeface="Deledda Open Light" panose="02000500000000000000" charset="0"/>
              </a:rPr>
              <a:t>Сбор обратной связи</a:t>
            </a:r>
          </a:p>
        </p:txBody>
      </p:sp>
      <p:sp>
        <p:nvSpPr>
          <p:cNvPr id="29" name="Текстовое поле 28"/>
          <p:cNvSpPr txBox="1"/>
          <p:nvPr/>
        </p:nvSpPr>
        <p:spPr>
          <a:xfrm>
            <a:off x="540886" y="4449210"/>
            <a:ext cx="21228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altLang="en-US" sz="1600" dirty="0">
                <a:latin typeface="Gilroy Light" panose="00000400000000000000" charset="0"/>
                <a:cs typeface="Gilroy Light" panose="00000400000000000000" charset="0"/>
              </a:rPr>
              <a:t>Участие в государственных программах</a:t>
            </a:r>
          </a:p>
          <a:p>
            <a:pPr algn="l"/>
            <a:endParaRPr lang="ru-RU" altLang="en-US" sz="1600" dirty="0">
              <a:latin typeface="Gilroy Light" panose="00000400000000000000" charset="0"/>
              <a:cs typeface="Gilroy Light" panose="00000400000000000000" charset="0"/>
            </a:endParaRPr>
          </a:p>
          <a:p>
            <a:pPr algn="l"/>
            <a:r>
              <a:rPr lang="ru-RU" altLang="en-US" sz="1600" dirty="0">
                <a:latin typeface="Gilroy Light" panose="00000400000000000000" charset="0"/>
                <a:cs typeface="Gilroy Light" panose="00000400000000000000" charset="0"/>
              </a:rPr>
              <a:t>Посещение форумов/выставок</a:t>
            </a:r>
          </a:p>
        </p:txBody>
      </p:sp>
      <p:sp>
        <p:nvSpPr>
          <p:cNvPr id="30" name="Текстовое поле 29"/>
          <p:cNvSpPr txBox="1"/>
          <p:nvPr/>
        </p:nvSpPr>
        <p:spPr>
          <a:xfrm>
            <a:off x="4435739" y="4427744"/>
            <a:ext cx="18757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altLang="en-US" sz="1600" dirty="0">
                <a:latin typeface="Gilroy Light" panose="00000400000000000000" charset="0"/>
                <a:cs typeface="Gilroy Light" panose="00000400000000000000" charset="0"/>
              </a:rPr>
              <a:t>Регистрация ООО</a:t>
            </a:r>
            <a:br>
              <a:rPr lang="ru-RU" altLang="en-US" sz="1600" dirty="0">
                <a:latin typeface="Gilroy Light" panose="00000400000000000000" charset="0"/>
                <a:cs typeface="Gilroy Light" panose="00000400000000000000" charset="0"/>
              </a:rPr>
            </a:br>
            <a:br>
              <a:rPr lang="ru-RU" altLang="en-US" sz="1600" dirty="0">
                <a:latin typeface="Gilroy Light" panose="00000400000000000000" charset="0"/>
                <a:cs typeface="Gilroy Light" panose="00000400000000000000" charset="0"/>
              </a:rPr>
            </a:br>
            <a:r>
              <a:rPr lang="ru-RU" altLang="en-US" sz="1600" dirty="0">
                <a:latin typeface="Gilroy Light" panose="00000400000000000000" charset="0"/>
                <a:cs typeface="Gilroy Light" panose="00000400000000000000" charset="0"/>
              </a:rPr>
              <a:t>Регистрация патента</a:t>
            </a:r>
          </a:p>
        </p:txBody>
      </p:sp>
      <p:sp>
        <p:nvSpPr>
          <p:cNvPr id="32" name="Текстовое поле 31"/>
          <p:cNvSpPr txBox="1"/>
          <p:nvPr/>
        </p:nvSpPr>
        <p:spPr>
          <a:xfrm>
            <a:off x="7013316" y="4449210"/>
            <a:ext cx="20364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600" dirty="0">
                <a:latin typeface="Gilroy Light" panose="00000400000000000000" charset="0"/>
                <a:cs typeface="Gilroy Light" panose="00000400000000000000" charset="0"/>
              </a:rPr>
              <a:t>Первые 10 продаж</a:t>
            </a:r>
          </a:p>
          <a:p>
            <a:pPr algn="l"/>
            <a:endParaRPr lang="ru-RU" sz="1600" dirty="0">
              <a:latin typeface="Gilroy Light" panose="00000400000000000000" charset="0"/>
              <a:cs typeface="Gilroy Light" panose="00000400000000000000" charset="0"/>
            </a:endParaRPr>
          </a:p>
          <a:p>
            <a:pPr algn="l"/>
            <a:r>
              <a:rPr lang="ru-RU" sz="1600" dirty="0">
                <a:latin typeface="Gilroy Light" panose="00000400000000000000" charset="0"/>
                <a:cs typeface="Gilroy Light" panose="00000400000000000000" charset="0"/>
              </a:rPr>
              <a:t>Создание базы клиентов</a:t>
            </a:r>
          </a:p>
        </p:txBody>
      </p:sp>
      <p:sp>
        <p:nvSpPr>
          <p:cNvPr id="33" name="Текстовое поле 32"/>
          <p:cNvSpPr txBox="1"/>
          <p:nvPr/>
        </p:nvSpPr>
        <p:spPr>
          <a:xfrm>
            <a:off x="2655460" y="4438773"/>
            <a:ext cx="16744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600" dirty="0">
                <a:latin typeface="Gilroy Light" panose="00000400000000000000" charset="0"/>
                <a:cs typeface="Gilroy Light" panose="00000400000000000000" charset="0"/>
              </a:rPr>
              <a:t>Создание одного физического экземпляра</a:t>
            </a:r>
          </a:p>
        </p:txBody>
      </p:sp>
      <p:cxnSp>
        <p:nvCxnSpPr>
          <p:cNvPr id="37" name="Прямое соединение 36"/>
          <p:cNvCxnSpPr/>
          <p:nvPr/>
        </p:nvCxnSpPr>
        <p:spPr>
          <a:xfrm flipV="1">
            <a:off x="2478440" y="3573655"/>
            <a:ext cx="8890" cy="2505710"/>
          </a:xfrm>
          <a:prstGeom prst="line">
            <a:avLst/>
          </a:prstGeom>
          <a:ln w="19050" cap="rnd">
            <a:solidFill>
              <a:schemeClr val="accent1"/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8" name="Прямое соединение 37"/>
          <p:cNvCxnSpPr/>
          <p:nvPr/>
        </p:nvCxnSpPr>
        <p:spPr>
          <a:xfrm flipV="1">
            <a:off x="4354233" y="3618492"/>
            <a:ext cx="8890" cy="2505710"/>
          </a:xfrm>
          <a:prstGeom prst="line">
            <a:avLst/>
          </a:prstGeom>
          <a:ln w="19050" cap="rnd">
            <a:solidFill>
              <a:schemeClr val="accent1"/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9" name="Прямое соединение 38"/>
          <p:cNvCxnSpPr/>
          <p:nvPr/>
        </p:nvCxnSpPr>
        <p:spPr>
          <a:xfrm flipV="1">
            <a:off x="6950883" y="3646401"/>
            <a:ext cx="8890" cy="2505710"/>
          </a:xfrm>
          <a:prstGeom prst="line">
            <a:avLst/>
          </a:prstGeom>
          <a:ln w="19050" cap="rnd">
            <a:solidFill>
              <a:schemeClr val="accent1"/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0" name="Прямое соединение 39"/>
          <p:cNvCxnSpPr/>
          <p:nvPr/>
        </p:nvCxnSpPr>
        <p:spPr>
          <a:xfrm flipV="1">
            <a:off x="9055790" y="3573655"/>
            <a:ext cx="8890" cy="2505710"/>
          </a:xfrm>
          <a:prstGeom prst="line">
            <a:avLst/>
          </a:prstGeom>
          <a:ln w="19050" cap="rnd">
            <a:solidFill>
              <a:schemeClr val="accent1"/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" name="Текстовое поле 8"/>
          <p:cNvSpPr txBox="1"/>
          <p:nvPr/>
        </p:nvSpPr>
        <p:spPr>
          <a:xfrm>
            <a:off x="3055298" y="3142771"/>
            <a:ext cx="11557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600" dirty="0">
                <a:solidFill>
                  <a:srgbClr val="004AAD"/>
                </a:solidFill>
                <a:latin typeface="Deledda Open Light" panose="02000500000000000000" charset="0"/>
                <a:cs typeface="Deledda Open Light" panose="02000500000000000000" charset="0"/>
              </a:rPr>
              <a:t>2026</a:t>
            </a:r>
            <a:endParaRPr lang="en-US" altLang="ru-RU" sz="1600" dirty="0">
              <a:solidFill>
                <a:srgbClr val="004AAD"/>
              </a:solidFill>
              <a:latin typeface="Deledda Open Light" panose="02000500000000000000" charset="0"/>
              <a:cs typeface="Deledda Open Light" panose="02000500000000000000" charset="0"/>
            </a:endParaRPr>
          </a:p>
        </p:txBody>
      </p:sp>
      <p:sp>
        <p:nvSpPr>
          <p:cNvPr id="8" name="Текстовое поле 31"/>
          <p:cNvSpPr txBox="1"/>
          <p:nvPr/>
        </p:nvSpPr>
        <p:spPr>
          <a:xfrm>
            <a:off x="9197353" y="4441296"/>
            <a:ext cx="25444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600" dirty="0">
                <a:latin typeface="Gilroy Light" panose="00000400000000000000" charset="0"/>
                <a:cs typeface="Gilroy Light" panose="00000400000000000000" charset="0"/>
              </a:rPr>
              <a:t>Интервью с первыми клиентами</a:t>
            </a:r>
          </a:p>
          <a:p>
            <a:pPr algn="l"/>
            <a:endParaRPr lang="ru-RU" sz="1600" dirty="0">
              <a:latin typeface="Gilroy Light" panose="00000400000000000000" charset="0"/>
              <a:cs typeface="Gilroy Light" panose="00000400000000000000" charset="0"/>
            </a:endParaRPr>
          </a:p>
          <a:p>
            <a:pPr algn="l"/>
            <a:r>
              <a:rPr lang="ru-RU" sz="1600" dirty="0">
                <a:latin typeface="Gilroy Light" panose="00000400000000000000" charset="0"/>
                <a:cs typeface="Gilroy Light" panose="00000400000000000000" charset="0"/>
              </a:rPr>
              <a:t>Доработка недочетов</a:t>
            </a:r>
          </a:p>
        </p:txBody>
      </p:sp>
      <p:sp>
        <p:nvSpPr>
          <p:cNvPr id="20" name="Текстовое поле 8"/>
          <p:cNvSpPr txBox="1"/>
          <p:nvPr/>
        </p:nvSpPr>
        <p:spPr>
          <a:xfrm>
            <a:off x="859657" y="3150633"/>
            <a:ext cx="11557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600" dirty="0">
                <a:solidFill>
                  <a:srgbClr val="004AAD"/>
                </a:solidFill>
                <a:latin typeface="Deledda Open Light" panose="02000500000000000000" charset="0"/>
                <a:cs typeface="Deledda Open Light" panose="02000500000000000000" charset="0"/>
              </a:rPr>
              <a:t>2025</a:t>
            </a:r>
            <a:endParaRPr lang="en-US" altLang="ru-RU" sz="1600" dirty="0">
              <a:solidFill>
                <a:srgbClr val="004AAD"/>
              </a:solidFill>
              <a:latin typeface="Deledda Open Light" panose="02000500000000000000" charset="0"/>
              <a:cs typeface="Deledda Open Light" panose="02000500000000000000" charset="0"/>
            </a:endParaRPr>
          </a:p>
        </p:txBody>
      </p:sp>
      <p:sp>
        <p:nvSpPr>
          <p:cNvPr id="21" name="Текстовое поле 8"/>
          <p:cNvSpPr txBox="1"/>
          <p:nvPr/>
        </p:nvSpPr>
        <p:spPr>
          <a:xfrm>
            <a:off x="5179940" y="3151411"/>
            <a:ext cx="11557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600" dirty="0">
                <a:solidFill>
                  <a:srgbClr val="004AAD"/>
                </a:solidFill>
                <a:latin typeface="Deledda Open Light" panose="02000500000000000000" charset="0"/>
                <a:cs typeface="Deledda Open Light" panose="02000500000000000000" charset="0"/>
              </a:rPr>
              <a:t>2026</a:t>
            </a:r>
            <a:endParaRPr lang="en-US" altLang="ru-RU" sz="1600" dirty="0">
              <a:solidFill>
                <a:srgbClr val="004AAD"/>
              </a:solidFill>
              <a:latin typeface="Deledda Open Light" panose="02000500000000000000" charset="0"/>
              <a:cs typeface="Deledda Open Light" panose="02000500000000000000" charset="0"/>
            </a:endParaRPr>
          </a:p>
        </p:txBody>
      </p:sp>
      <p:sp>
        <p:nvSpPr>
          <p:cNvPr id="34" name="Текстовое поле 8"/>
          <p:cNvSpPr txBox="1"/>
          <p:nvPr/>
        </p:nvSpPr>
        <p:spPr>
          <a:xfrm>
            <a:off x="7104683" y="3165523"/>
            <a:ext cx="11557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600" dirty="0">
                <a:solidFill>
                  <a:srgbClr val="004AAD"/>
                </a:solidFill>
                <a:latin typeface="Deledda Open Light" panose="02000500000000000000" charset="0"/>
                <a:cs typeface="Deledda Open Light" panose="02000500000000000000" charset="0"/>
              </a:rPr>
              <a:t>2026</a:t>
            </a:r>
            <a:endParaRPr lang="en-US" altLang="ru-RU" sz="1600" dirty="0">
              <a:solidFill>
                <a:srgbClr val="004AAD"/>
              </a:solidFill>
              <a:latin typeface="Deledda Open Light" panose="02000500000000000000" charset="0"/>
              <a:cs typeface="Deledda Open Light" panose="02000500000000000000" charset="0"/>
            </a:endParaRPr>
          </a:p>
        </p:txBody>
      </p:sp>
      <p:sp>
        <p:nvSpPr>
          <p:cNvPr id="35" name="Текстовое поле 8"/>
          <p:cNvSpPr txBox="1"/>
          <p:nvPr/>
        </p:nvSpPr>
        <p:spPr>
          <a:xfrm>
            <a:off x="9655050" y="3151411"/>
            <a:ext cx="11557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600" dirty="0">
                <a:solidFill>
                  <a:srgbClr val="004AAD"/>
                </a:solidFill>
                <a:latin typeface="Deledda Open Light" panose="02000500000000000000" charset="0"/>
                <a:cs typeface="Deledda Open Light" panose="02000500000000000000" charset="0"/>
              </a:rPr>
              <a:t>2026</a:t>
            </a:r>
            <a:endParaRPr lang="en-US" altLang="ru-RU" sz="1600" dirty="0">
              <a:solidFill>
                <a:srgbClr val="004AAD"/>
              </a:solidFill>
              <a:latin typeface="Deledda Open Light" panose="02000500000000000000" charset="0"/>
              <a:cs typeface="Deledda Open Light" panose="02000500000000000000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91" y="2240767"/>
            <a:ext cx="4622445" cy="2601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1375" y="2765304"/>
            <a:ext cx="5193166" cy="1551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6"/>
          <p:cNvSpPr>
            <a:spLocks noGrp="1"/>
          </p:cNvSpPr>
          <p:nvPr/>
        </p:nvSpPr>
        <p:spPr>
          <a:xfrm>
            <a:off x="838200" y="728600"/>
            <a:ext cx="10515600" cy="79508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95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j-ea"/>
                <a:cs typeface="+mj-cs"/>
              </a:defRPr>
            </a:lvl1pPr>
          </a:lstStyle>
          <a:p>
            <a:r>
              <a:rPr lang="ru-RU" altLang="en-US" dirty="0">
                <a:solidFill>
                  <a:srgbClr val="004AAD"/>
                </a:solidFill>
                <a:latin typeface="Bicubik" panose="02000503020000020004" pitchFamily="2" charset="0"/>
                <a:ea typeface="Bicubik" panose="02000503020000020004"/>
                <a:cs typeface="Green Hill Sans" panose="02000503000000000000" charset="0"/>
                <a:sym typeface="Bicubik" panose="02000503020000020004"/>
              </a:rPr>
              <a:t>партнерство</a:t>
            </a:r>
          </a:p>
        </p:txBody>
      </p:sp>
      <p:cxnSp>
        <p:nvCxnSpPr>
          <p:cNvPr id="8" name="Прямое соединение 7"/>
          <p:cNvCxnSpPr/>
          <p:nvPr/>
        </p:nvCxnSpPr>
        <p:spPr>
          <a:xfrm>
            <a:off x="919480" y="1371600"/>
            <a:ext cx="5303520" cy="10160"/>
          </a:xfrm>
          <a:prstGeom prst="line">
            <a:avLst/>
          </a:prstGeom>
          <a:ln>
            <a:solidFill>
              <a:srgbClr val="004AAD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838200" y="1413988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Deledda Open Light" panose="02000500000000000000" charset="0"/>
                <a:sym typeface="Anonymous Pro" panose="02060609030202000504"/>
              </a:rPr>
              <a:t>Перспектива масштабирования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87037" y="4182129"/>
            <a:ext cx="609755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en-US" dirty="0">
                <a:sym typeface="+mn-ea"/>
              </a:rPr>
              <a:t>Контрактное производство </a:t>
            </a:r>
          </a:p>
          <a:p>
            <a:pPr algn="ctr"/>
            <a:r>
              <a:rPr lang="ru-RU" altLang="en-US" dirty="0">
                <a:sym typeface="+mn-ea"/>
              </a:rPr>
              <a:t>завод в г. Зеленоград – </a:t>
            </a:r>
            <a:r>
              <a:rPr lang="en-US" altLang="ru-RU" dirty="0">
                <a:sym typeface="+mn-ea"/>
              </a:rPr>
              <a:t>Micron</a:t>
            </a:r>
            <a:endParaRPr lang="ru-RU" altLang="ru-RU" dirty="0">
              <a:sym typeface="+mn-ea"/>
            </a:endParaRPr>
          </a:p>
          <a:p>
            <a:pPr algn="ctr"/>
            <a:r>
              <a:rPr lang="ru-RU" altLang="ru-RU" sz="1600" dirty="0">
                <a:solidFill>
                  <a:srgbClr val="004AAD"/>
                </a:solidFill>
                <a:sym typeface="+mn-ea"/>
              </a:rPr>
              <a:t>(экономически свободная зона)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48678" y="4459128"/>
            <a:ext cx="4779527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dirty="0">
                <a:sym typeface="+mn-ea"/>
              </a:rPr>
              <a:t>Механический завод в </a:t>
            </a:r>
            <a:r>
              <a:rPr lang="ru-RU" altLang="ru-RU" dirty="0" err="1">
                <a:sym typeface="+mn-ea"/>
              </a:rPr>
              <a:t>г.Серпухов</a:t>
            </a:r>
            <a:endParaRPr lang="ru-RU" altLang="ru-RU" dirty="0">
              <a:sym typeface="+mn-ea"/>
            </a:endParaRPr>
          </a:p>
          <a:p>
            <a:pPr algn="ctr"/>
            <a:r>
              <a:rPr lang="ru-RU" altLang="ru-RU" sz="1600" dirty="0">
                <a:solidFill>
                  <a:srgbClr val="004AAD"/>
                </a:solidFill>
                <a:sym typeface="+mn-ea"/>
              </a:rPr>
              <a:t>(российский поставщик деталей аппаратной части)</a:t>
            </a:r>
          </a:p>
        </p:txBody>
      </p:sp>
      <p:sp>
        <p:nvSpPr>
          <p:cNvPr id="11" name="Заголовок 6"/>
          <p:cNvSpPr>
            <a:spLocks noGrp="1"/>
          </p:cNvSpPr>
          <p:nvPr/>
        </p:nvSpPr>
        <p:spPr>
          <a:xfrm>
            <a:off x="660504" y="4064996"/>
            <a:ext cx="10515600" cy="79508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95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j-ea"/>
                <a:cs typeface="+mj-cs"/>
              </a:defRPr>
            </a:lvl1pPr>
          </a:lstStyle>
          <a:p>
            <a:endParaRPr lang="ru-RU" altLang="en-US" dirty="0">
              <a:solidFill>
                <a:srgbClr val="004AAD"/>
              </a:solidFill>
              <a:latin typeface="Green Hill Sans" panose="02000503000000000000" charset="0"/>
              <a:ea typeface="Bicubik" panose="02000503020000020004"/>
              <a:cs typeface="Green Hill Sans" panose="02000503000000000000" charset="0"/>
              <a:sym typeface="Bicubik" panose="02000503020000020004"/>
            </a:endParaRPr>
          </a:p>
        </p:txBody>
      </p:sp>
      <p:sp>
        <p:nvSpPr>
          <p:cNvPr id="17" name="4-конечная звезда 50"/>
          <p:cNvSpPr/>
          <p:nvPr>
            <p:custDataLst>
              <p:tags r:id="rId1"/>
            </p:custDataLst>
          </p:nvPr>
        </p:nvSpPr>
        <p:spPr>
          <a:xfrm>
            <a:off x="898169" y="2816463"/>
            <a:ext cx="269240" cy="250190"/>
          </a:xfrm>
          <a:prstGeom prst="star4">
            <a:avLst/>
          </a:prstGeom>
          <a:solidFill>
            <a:srgbClr val="004AAD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20" name="4-конечная звезда 50"/>
          <p:cNvSpPr/>
          <p:nvPr>
            <p:custDataLst>
              <p:tags r:id="rId2"/>
            </p:custDataLst>
          </p:nvPr>
        </p:nvSpPr>
        <p:spPr>
          <a:xfrm>
            <a:off x="6021375" y="2803666"/>
            <a:ext cx="269240" cy="250190"/>
          </a:xfrm>
          <a:prstGeom prst="star4">
            <a:avLst/>
          </a:prstGeom>
          <a:solidFill>
            <a:srgbClr val="004AAD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/>
        </p:nvSpPr>
        <p:spPr>
          <a:xfrm>
            <a:off x="838200" y="731275"/>
            <a:ext cx="10515600" cy="79508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95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j-ea"/>
                <a:cs typeface="+mj-cs"/>
              </a:defRPr>
            </a:lvl1pPr>
          </a:lstStyle>
          <a:p>
            <a:r>
              <a:rPr lang="ru-RU" altLang="en-US" dirty="0">
                <a:solidFill>
                  <a:srgbClr val="004AAD"/>
                </a:solidFill>
                <a:latin typeface="Bicubik" panose="02000503020000020004" pitchFamily="2" charset="0"/>
                <a:ea typeface="Bicubik" panose="02000503020000020004"/>
                <a:cs typeface="Green Hill Sans" panose="02000503000000000000" charset="0"/>
                <a:sym typeface="Bicubik" panose="02000503020000020004"/>
              </a:rPr>
              <a:t>Команда</a:t>
            </a:r>
          </a:p>
        </p:txBody>
      </p:sp>
      <p:cxnSp>
        <p:nvCxnSpPr>
          <p:cNvPr id="8" name="Прямое соединение 7"/>
          <p:cNvCxnSpPr/>
          <p:nvPr/>
        </p:nvCxnSpPr>
        <p:spPr>
          <a:xfrm>
            <a:off x="919480" y="1371600"/>
            <a:ext cx="5303520" cy="10160"/>
          </a:xfrm>
          <a:prstGeom prst="line">
            <a:avLst/>
          </a:prstGeom>
          <a:ln>
            <a:solidFill>
              <a:srgbClr val="004AAD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15" name="Группа 14"/>
          <p:cNvGrpSpPr/>
          <p:nvPr>
            <p:custDataLst>
              <p:tags r:id="rId1"/>
            </p:custDataLst>
          </p:nvPr>
        </p:nvGrpSpPr>
        <p:grpSpPr>
          <a:xfrm>
            <a:off x="1114425" y="2060575"/>
            <a:ext cx="9658985" cy="2164715"/>
            <a:chOff x="1320" y="3078"/>
            <a:chExt cx="15211" cy="3409"/>
          </a:xfrm>
        </p:grpSpPr>
        <p:grpSp>
          <p:nvGrpSpPr>
            <p:cNvPr id="6" name="Group 6"/>
            <p:cNvGrpSpPr/>
            <p:nvPr/>
          </p:nvGrpSpPr>
          <p:grpSpPr>
            <a:xfrm>
              <a:off x="1320" y="3078"/>
              <a:ext cx="3259" cy="3403"/>
              <a:chOff x="0" y="0"/>
              <a:chExt cx="812800" cy="812800"/>
            </a:xfrm>
          </p:grpSpPr>
          <p:sp>
            <p:nvSpPr>
              <p:cNvPr id="2" name="Freeform 7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9"/>
                <a:stretch>
                  <a:fillRect t="-1345" b="-31987"/>
                </a:stretch>
              </a:blipFill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" name="Group 8"/>
            <p:cNvGrpSpPr/>
            <p:nvPr/>
          </p:nvGrpSpPr>
          <p:grpSpPr>
            <a:xfrm>
              <a:off x="5239" y="3081"/>
              <a:ext cx="3324" cy="3402"/>
              <a:chOff x="0" y="0"/>
              <a:chExt cx="812800" cy="812800"/>
            </a:xfrm>
          </p:grpSpPr>
          <p:sp>
            <p:nvSpPr>
              <p:cNvPr id="9" name="Freeform 9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10"/>
                <a:stretch>
                  <a:fillRect t="-672" b="-32799"/>
                </a:stretch>
              </a:blipFill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4" name="Group 8"/>
            <p:cNvGrpSpPr/>
            <p:nvPr/>
          </p:nvGrpSpPr>
          <p:grpSpPr>
            <a:xfrm>
              <a:off x="13207" y="3083"/>
              <a:ext cx="3324" cy="3402"/>
              <a:chOff x="-12715" y="0"/>
              <a:chExt cx="812800" cy="812800"/>
            </a:xfrm>
          </p:grpSpPr>
          <p:sp>
            <p:nvSpPr>
              <p:cNvPr id="5" name="Freeform 9"/>
              <p:cNvSpPr/>
              <p:nvPr/>
            </p:nvSpPr>
            <p:spPr>
              <a:xfrm>
                <a:off x="-12715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 rotWithShape="1">
                <a:blip r:embed="rId11"/>
                <a:tile tx="-146050" ty="-50800" sx="64000" sy="67000" flip="x" algn="ctr"/>
              </a:blipFill>
              <a:ln>
                <a:noFill/>
              </a:ln>
            </p:spPr>
            <p:txBody>
              <a:bodyPr/>
              <a:lstStyle/>
              <a:p>
                <a:endParaRPr lang="ru-RU" altLang="en-US"/>
              </a:p>
            </p:txBody>
          </p:sp>
        </p:grpSp>
        <p:grpSp>
          <p:nvGrpSpPr>
            <p:cNvPr id="10" name="Group 8"/>
            <p:cNvGrpSpPr/>
            <p:nvPr/>
          </p:nvGrpSpPr>
          <p:grpSpPr>
            <a:xfrm>
              <a:off x="9223" y="3085"/>
              <a:ext cx="3324" cy="3402"/>
              <a:chOff x="0" y="0"/>
              <a:chExt cx="812800" cy="812800"/>
            </a:xfrm>
          </p:grpSpPr>
          <p:sp>
            <p:nvSpPr>
              <p:cNvPr id="11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 rotWithShape="1">
                <a:blip r:embed="rId12"/>
                <a:tile tx="-184150" sx="61000" sy="64000"/>
              </a:blipFill>
            </p:spPr>
            <p:txBody>
              <a:bodyPr/>
              <a:lstStyle/>
              <a:p>
                <a:endParaRPr lang="ru-RU" altLang="en-US"/>
              </a:p>
            </p:txBody>
          </p:sp>
        </p:grpSp>
      </p:grpSp>
      <p:sp>
        <p:nvSpPr>
          <p:cNvPr id="16" name="Текстовое поле 15"/>
          <p:cNvSpPr txBox="1"/>
          <p:nvPr>
            <p:custDataLst>
              <p:tags r:id="rId2"/>
            </p:custDataLst>
          </p:nvPr>
        </p:nvSpPr>
        <p:spPr>
          <a:xfrm>
            <a:off x="1544320" y="4458970"/>
            <a:ext cx="135191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ru-RU" sz="200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+mn-ea"/>
              </a:rPr>
              <a:t>Борисова</a:t>
            </a:r>
          </a:p>
          <a:p>
            <a:pPr algn="ctr"/>
            <a:r>
              <a:rPr lang="ru-RU" altLang="en-US" sz="200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+mn-ea"/>
              </a:rPr>
              <a:t>Анастасия</a:t>
            </a:r>
          </a:p>
        </p:txBody>
      </p:sp>
      <p:sp>
        <p:nvSpPr>
          <p:cNvPr id="17" name="Текстовое поле 16"/>
          <p:cNvSpPr txBox="1"/>
          <p:nvPr>
            <p:custDataLst>
              <p:tags r:id="rId3"/>
            </p:custDataLst>
          </p:nvPr>
        </p:nvSpPr>
        <p:spPr>
          <a:xfrm>
            <a:off x="3982085" y="4458970"/>
            <a:ext cx="135191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ru-RU" sz="200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+mn-ea"/>
              </a:rPr>
              <a:t>Фосова</a:t>
            </a:r>
          </a:p>
          <a:p>
            <a:pPr algn="ctr"/>
            <a:r>
              <a:rPr lang="ru-RU" altLang="en-US" sz="200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+mn-ea"/>
              </a:rPr>
              <a:t>Елизавета</a:t>
            </a:r>
          </a:p>
        </p:txBody>
      </p:sp>
      <p:sp>
        <p:nvSpPr>
          <p:cNvPr id="18" name="Текстовое поле 17"/>
          <p:cNvSpPr txBox="1"/>
          <p:nvPr>
            <p:custDataLst>
              <p:tags r:id="rId4"/>
            </p:custDataLst>
          </p:nvPr>
        </p:nvSpPr>
        <p:spPr>
          <a:xfrm>
            <a:off x="6419850" y="4458970"/>
            <a:ext cx="162623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ru-RU" sz="200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+mn-ea"/>
              </a:rPr>
              <a:t>Самодурова</a:t>
            </a:r>
          </a:p>
          <a:p>
            <a:pPr algn="ctr"/>
            <a:r>
              <a:rPr lang="ru-RU" altLang="en-US" sz="200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+mn-ea"/>
              </a:rPr>
              <a:t>Софья</a:t>
            </a:r>
          </a:p>
        </p:txBody>
      </p:sp>
      <p:sp>
        <p:nvSpPr>
          <p:cNvPr id="19" name="Текстовое поле 18"/>
          <p:cNvSpPr txBox="1"/>
          <p:nvPr>
            <p:custDataLst>
              <p:tags r:id="rId5"/>
            </p:custDataLst>
          </p:nvPr>
        </p:nvSpPr>
        <p:spPr>
          <a:xfrm>
            <a:off x="8975090" y="4458970"/>
            <a:ext cx="162623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en-US" sz="200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+mn-ea"/>
              </a:rPr>
              <a:t>Гительсон</a:t>
            </a:r>
          </a:p>
          <a:p>
            <a:pPr algn="ctr"/>
            <a:r>
              <a:rPr lang="ru-RU" altLang="en-US" sz="200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+mn-ea"/>
              </a:rPr>
              <a:t>Марк</a:t>
            </a:r>
          </a:p>
        </p:txBody>
      </p:sp>
      <p:sp>
        <p:nvSpPr>
          <p:cNvPr id="20" name="Текстовое поле 19"/>
          <p:cNvSpPr txBox="1"/>
          <p:nvPr/>
        </p:nvSpPr>
        <p:spPr>
          <a:xfrm>
            <a:off x="8803005" y="5165725"/>
            <a:ext cx="209296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en-US" sz="1400" dirty="0" err="1">
                <a:solidFill>
                  <a:schemeClr val="accent1">
                    <a:lumMod val="50000"/>
                  </a:schemeClr>
                </a:solidFill>
                <a:latin typeface="Deledda Open Light" panose="02000500000000000000" charset="0"/>
                <a:cs typeface="Deledda Open Light" panose="02000500000000000000" charset="0"/>
              </a:rPr>
              <a:t>Инженерный</a:t>
            </a:r>
            <a:r>
              <a:rPr lang="en-US" altLang="ru-RU" sz="1400" dirty="0">
                <a:solidFill>
                  <a:schemeClr val="accent1">
                    <a:lumMod val="50000"/>
                  </a:schemeClr>
                </a:solidFill>
                <a:latin typeface="Deledda Open Light" panose="02000500000000000000" charset="0"/>
                <a:cs typeface="Deledda Open Light" panose="02000500000000000000" charset="0"/>
              </a:rPr>
              <a:t> </a:t>
            </a:r>
            <a:r>
              <a:rPr lang="en-US" altLang="en-US" sz="1400" dirty="0">
                <a:solidFill>
                  <a:schemeClr val="accent1">
                    <a:lumMod val="50000"/>
                  </a:schemeClr>
                </a:solidFill>
                <a:latin typeface="Deledda Open Light" panose="02000500000000000000" charset="0"/>
                <a:cs typeface="Deledda Open Light" panose="02000500000000000000" charset="0"/>
              </a:rPr>
              <a:t>бизнес</a:t>
            </a:r>
          </a:p>
          <a:p>
            <a:pPr algn="ctr"/>
            <a:r>
              <a:rPr lang="en-US" altLang="ru-RU" sz="1400" dirty="0">
                <a:solidFill>
                  <a:schemeClr val="accent1">
                    <a:lumMod val="50000"/>
                  </a:schemeClr>
                </a:solidFill>
                <a:latin typeface="Deledda Open Light" panose="02000500000000000000" charset="0"/>
                <a:cs typeface="Deledda Open Light" panose="02000500000000000000" charset="0"/>
              </a:rPr>
              <a:t> </a:t>
            </a:r>
            <a:r>
              <a:rPr lang="en-US" altLang="en-US" sz="1400" dirty="0">
                <a:solidFill>
                  <a:schemeClr val="accent1">
                    <a:lumMod val="50000"/>
                  </a:schemeClr>
                </a:solidFill>
                <a:latin typeface="Deledda Open Light" panose="02000500000000000000" charset="0"/>
                <a:cs typeface="Deledda Open Light" panose="02000500000000000000" charset="0"/>
              </a:rPr>
              <a:t>и</a:t>
            </a:r>
            <a:r>
              <a:rPr lang="en-US" altLang="ru-RU" sz="1400" dirty="0">
                <a:solidFill>
                  <a:schemeClr val="accent1">
                    <a:lumMod val="50000"/>
                  </a:schemeClr>
                </a:solidFill>
                <a:latin typeface="Deledda Open Light" panose="02000500000000000000" charset="0"/>
                <a:cs typeface="Deledda Open Light" panose="02000500000000000000" charset="0"/>
              </a:rPr>
              <a:t> </a:t>
            </a:r>
            <a:r>
              <a:rPr lang="en-US" altLang="en-US" sz="1400" dirty="0" err="1">
                <a:solidFill>
                  <a:schemeClr val="accent1">
                    <a:lumMod val="50000"/>
                  </a:schemeClr>
                </a:solidFill>
                <a:latin typeface="Deledda Open Light" panose="02000500000000000000" charset="0"/>
                <a:cs typeface="Deledda Open Light" panose="02000500000000000000" charset="0"/>
              </a:rPr>
              <a:t>Менджмент</a:t>
            </a:r>
            <a:endParaRPr lang="en-US" altLang="en-US" sz="1400" dirty="0">
              <a:solidFill>
                <a:schemeClr val="accent1">
                  <a:lumMod val="50000"/>
                </a:schemeClr>
              </a:solidFill>
              <a:latin typeface="Deledda Open Light" panose="02000500000000000000" charset="0"/>
              <a:cs typeface="Deledda Open Light" panose="02000500000000000000" charset="0"/>
            </a:endParaRPr>
          </a:p>
        </p:txBody>
      </p:sp>
      <p:sp>
        <p:nvSpPr>
          <p:cNvPr id="21" name="Текстовое поле 20"/>
          <p:cNvSpPr txBox="1"/>
          <p:nvPr/>
        </p:nvSpPr>
        <p:spPr>
          <a:xfrm>
            <a:off x="6222365" y="5165725"/>
            <a:ext cx="209296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ru-RU" altLang="en-US" sz="1400">
                <a:solidFill>
                  <a:schemeClr val="accent1">
                    <a:lumMod val="50000"/>
                  </a:schemeClr>
                </a:solidFill>
                <a:latin typeface="Deledda Open Light" panose="02000500000000000000" charset="0"/>
                <a:cs typeface="Deledda Open Light" panose="02000500000000000000" charset="0"/>
              </a:rPr>
              <a:t>Информатика</a:t>
            </a:r>
          </a:p>
          <a:p>
            <a:pPr algn="ctr"/>
            <a:r>
              <a:rPr lang="ru-RU" altLang="en-US" sz="1400">
                <a:solidFill>
                  <a:schemeClr val="accent1">
                    <a:lumMod val="50000"/>
                  </a:schemeClr>
                </a:solidFill>
                <a:latin typeface="Deledda Open Light" panose="02000500000000000000" charset="0"/>
                <a:cs typeface="Deledda Open Light" panose="02000500000000000000" charset="0"/>
              </a:rPr>
              <a:t>и система в управлении</a:t>
            </a:r>
          </a:p>
        </p:txBody>
      </p:sp>
      <p:sp>
        <p:nvSpPr>
          <p:cNvPr id="22" name="Текстовое поле 21"/>
          <p:cNvSpPr txBox="1"/>
          <p:nvPr/>
        </p:nvSpPr>
        <p:spPr>
          <a:xfrm>
            <a:off x="3698240" y="5165725"/>
            <a:ext cx="209296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ru-RU" altLang="en-US" sz="1400">
                <a:solidFill>
                  <a:schemeClr val="accent1">
                    <a:lumMod val="50000"/>
                  </a:schemeClr>
                </a:solidFill>
                <a:latin typeface="Deledda Open Light" panose="02000500000000000000" charset="0"/>
                <a:cs typeface="Deledda Open Light" panose="02000500000000000000" charset="0"/>
              </a:rPr>
              <a:t>Факультет </a:t>
            </a:r>
          </a:p>
          <a:p>
            <a:pPr algn="ctr"/>
            <a:r>
              <a:rPr lang="ru-RU" altLang="en-US" sz="1400">
                <a:solidFill>
                  <a:schemeClr val="accent1">
                    <a:lumMod val="50000"/>
                  </a:schemeClr>
                </a:solidFill>
                <a:latin typeface="Deledda Open Light" panose="02000500000000000000" charset="0"/>
                <a:cs typeface="Deledda Open Light" panose="02000500000000000000" charset="0"/>
              </a:rPr>
              <a:t>Капитаны</a:t>
            </a:r>
          </a:p>
        </p:txBody>
      </p:sp>
      <p:sp>
        <p:nvSpPr>
          <p:cNvPr id="23" name="Текстовое поле 22"/>
          <p:cNvSpPr txBox="1"/>
          <p:nvPr/>
        </p:nvSpPr>
        <p:spPr>
          <a:xfrm>
            <a:off x="1174115" y="5165725"/>
            <a:ext cx="209296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ru-RU" altLang="en-US" sz="1400">
                <a:solidFill>
                  <a:schemeClr val="accent1">
                    <a:lumMod val="50000"/>
                  </a:schemeClr>
                </a:solidFill>
                <a:latin typeface="Deledda Open Light" panose="02000500000000000000" charset="0"/>
                <a:cs typeface="Deledda Open Light" panose="02000500000000000000" charset="0"/>
              </a:rPr>
              <a:t>Факультет </a:t>
            </a:r>
          </a:p>
          <a:p>
            <a:pPr algn="ctr"/>
            <a:r>
              <a:rPr lang="ru-RU" altLang="en-US" sz="1400">
                <a:solidFill>
                  <a:schemeClr val="accent1">
                    <a:lumMod val="50000"/>
                  </a:schemeClr>
                </a:solidFill>
                <a:latin typeface="Deledda Open Light" panose="02000500000000000000" charset="0"/>
                <a:cs typeface="Deledda Open Light" panose="02000500000000000000" charset="0"/>
              </a:rPr>
              <a:t>Капитаны</a:t>
            </a:r>
          </a:p>
        </p:txBody>
      </p:sp>
      <p:sp>
        <p:nvSpPr>
          <p:cNvPr id="31" name="Текстовое поле 30"/>
          <p:cNvSpPr txBox="1"/>
          <p:nvPr/>
        </p:nvSpPr>
        <p:spPr>
          <a:xfrm>
            <a:off x="6115049" y="5493067"/>
            <a:ext cx="2235835" cy="3079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>
              <a:lnSpc>
                <a:spcPts val="3500"/>
              </a:lnSpc>
            </a:pPr>
            <a:r>
              <a:rPr lang="ru-RU" sz="1200" dirty="0">
                <a:solidFill>
                  <a:srgbClr val="000000"/>
                </a:solidFill>
                <a:latin typeface="Dodo Rounded v2 Light" panose="02000000000000000000" charset="0"/>
                <a:cs typeface="Dodo Rounded v2 Light" panose="02000000000000000000" charset="0"/>
                <a:sym typeface="+mn-ea"/>
              </a:rPr>
              <a:t>МГТУ им. Н.Э. Баумана</a:t>
            </a:r>
          </a:p>
        </p:txBody>
      </p:sp>
      <p:sp>
        <p:nvSpPr>
          <p:cNvPr id="32" name="Текстовое поле 31"/>
          <p:cNvSpPr txBox="1"/>
          <p:nvPr/>
        </p:nvSpPr>
        <p:spPr>
          <a:xfrm>
            <a:off x="6801485" y="5474494"/>
            <a:ext cx="6096000" cy="5397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ru-RU" sz="1200" dirty="0">
                <a:solidFill>
                  <a:srgbClr val="000000"/>
                </a:solidFill>
                <a:latin typeface="Dodo Rounded v2 Light" panose="02000000000000000000" charset="0"/>
                <a:cs typeface="Dodo Rounded v2 Light" panose="02000000000000000000" charset="0"/>
                <a:sym typeface="+mn-ea"/>
              </a:rPr>
              <a:t>МГТУ им. Н.Э. Баумана</a:t>
            </a:r>
            <a:endParaRPr lang="ru-RU" altLang="en-US" sz="1200" dirty="0">
              <a:solidFill>
                <a:srgbClr val="000000"/>
              </a:solidFill>
              <a:latin typeface="Dodo Rounded v2 Light" panose="02000000000000000000" charset="0"/>
              <a:cs typeface="Dodo Rounded v2 Light" panose="02000000000000000000" charset="0"/>
              <a:sym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Изображение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0895" y="1924557"/>
            <a:ext cx="3977005" cy="2947670"/>
          </a:xfrm>
          <a:prstGeom prst="rect">
            <a:avLst/>
          </a:prstGeom>
        </p:spPr>
      </p:pic>
      <p:pic>
        <p:nvPicPr>
          <p:cNvPr id="38" name="Изображение 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8696960" y="4853390"/>
            <a:ext cx="2854574" cy="1899285"/>
          </a:xfrm>
          <a:prstGeom prst="rect">
            <a:avLst/>
          </a:prstGeom>
        </p:spPr>
      </p:pic>
      <p:pic>
        <p:nvPicPr>
          <p:cNvPr id="36" name="Изображение 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-531264" y="3122299"/>
            <a:ext cx="4408401" cy="3145096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085" y="349250"/>
            <a:ext cx="6055995" cy="795020"/>
          </a:xfrm>
        </p:spPr>
        <p:txBody>
          <a:bodyPr/>
          <a:lstStyle/>
          <a:p>
            <a:pPr algn="ctr"/>
            <a:r>
              <a:rPr lang="ru-RU" altLang="en-US" sz="3200" dirty="0">
                <a:solidFill>
                  <a:srgbClr val="004AAD"/>
                </a:solidFill>
                <a:latin typeface="Bicubik" panose="02000503020000020004" pitchFamily="2" charset="0"/>
                <a:ea typeface="Bicubik" panose="02000503020000020004"/>
                <a:cs typeface="Green Hill Sans" panose="02000503000000000000" charset="0"/>
                <a:sym typeface="Bicubik" panose="02000503020000020004"/>
              </a:rPr>
              <a:t>Проблема</a:t>
            </a: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>
          <a:xfrm>
            <a:off x="9589135" y="6356350"/>
            <a:ext cx="1764665" cy="365125"/>
          </a:xfrm>
        </p:spPr>
        <p:txBody>
          <a:bodyPr/>
          <a:lstStyle/>
          <a:p>
            <a:r>
              <a:rPr lang="en-US" sz="1600" dirty="0">
                <a:latin typeface="Deledda Open Light" panose="02000500000000000000" charset="0"/>
                <a:cs typeface="Deledda Open Light" panose="02000500000000000000" charset="0"/>
              </a:rPr>
              <a:t>AirSpeak</a:t>
            </a: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C63C6-1990-4CF1-B6C6-5F21AB3DF64E}" type="slidenum">
              <a:rPr lang="ru-RU" smtClean="0">
                <a:latin typeface="Deledda Open Light" panose="02000500000000000000" charset="0"/>
                <a:cs typeface="Deledda Open Light" panose="02000500000000000000" charset="0"/>
              </a:rPr>
              <a:t>2</a:t>
            </a:fld>
            <a:endParaRPr lang="ru-RU">
              <a:latin typeface="Deledda Open Light" panose="02000500000000000000" charset="0"/>
              <a:cs typeface="Deledda Open Light" panose="02000500000000000000" charset="0"/>
            </a:endParaRPr>
          </a:p>
        </p:txBody>
      </p:sp>
      <p:sp>
        <p:nvSpPr>
          <p:cNvPr id="13" name="Текстовое поле 12"/>
          <p:cNvSpPr txBox="1"/>
          <p:nvPr/>
        </p:nvSpPr>
        <p:spPr>
          <a:xfrm>
            <a:off x="6291324" y="1193948"/>
            <a:ext cx="5496753" cy="104483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altLang="en-US" sz="1600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Умная перчатка для перевода языка жестов.</a:t>
            </a:r>
          </a:p>
          <a:p>
            <a:pPr algn="ctr">
              <a:lnSpc>
                <a:spcPct val="110000"/>
              </a:lnSpc>
            </a:pPr>
            <a:r>
              <a:rPr lang="ru-RU" altLang="en-US" sz="1600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 Полных аналог на российском рынке нет </a:t>
            </a:r>
          </a:p>
          <a:p>
            <a:pPr algn="ctr">
              <a:lnSpc>
                <a:spcPct val="110000"/>
              </a:lnSpc>
            </a:pPr>
            <a:endParaRPr lang="ru-RU" altLang="en-US" sz="2600" b="1" dirty="0">
              <a:solidFill>
                <a:srgbClr val="000000"/>
              </a:solidFill>
              <a:latin typeface="Deledda Open Light" panose="02000500000000000000" charset="0"/>
              <a:ea typeface="Anonymous Pro Bold" panose="02060809030202000504"/>
              <a:cs typeface="Deledda Open Light" panose="02000500000000000000" charset="0"/>
              <a:sym typeface="Anonymous Pro Bold" panose="02060809030202000504"/>
            </a:endParaRPr>
          </a:p>
        </p:txBody>
      </p:sp>
      <p:sp>
        <p:nvSpPr>
          <p:cNvPr id="18" name="Объект 4"/>
          <p:cNvSpPr>
            <a:spLocks noGrp="1"/>
          </p:cNvSpPr>
          <p:nvPr/>
        </p:nvSpPr>
        <p:spPr>
          <a:xfrm>
            <a:off x="2872740" y="3268974"/>
            <a:ext cx="6090920" cy="6692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dirty="0">
                <a:latin typeface="Deledda Open Light" panose="02000500000000000000" charset="0"/>
                <a:cs typeface="Deledda Open Light" panose="02000500000000000000" charset="0"/>
              </a:rPr>
              <a:t>Для собеседника</a:t>
            </a:r>
          </a:p>
          <a:p>
            <a:pPr algn="ctr"/>
            <a:endParaRPr lang="ru-RU" sz="3200" b="1" dirty="0">
              <a:latin typeface="Deledda Open Light" panose="02000500000000000000" charset="0"/>
              <a:cs typeface="Deledda Open Light" panose="02000500000000000000" charset="0"/>
            </a:endParaRPr>
          </a:p>
        </p:txBody>
      </p:sp>
      <p:sp>
        <p:nvSpPr>
          <p:cNvPr id="26" name="Текстовое поле 25"/>
          <p:cNvSpPr txBox="1"/>
          <p:nvPr/>
        </p:nvSpPr>
        <p:spPr>
          <a:xfrm>
            <a:off x="3072287" y="3885341"/>
            <a:ext cx="5843908" cy="1227656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0" algn="ctr" fontAlgn="auto">
              <a:lnSpc>
                <a:spcPct val="100000"/>
              </a:lnSpc>
            </a:pPr>
            <a:r>
              <a:rPr lang="ru-RU" altLang="en-US" sz="1600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Вывод языка жестов на мини-экран, прикреплённый к перчатке, возможность озвучить текст </a:t>
            </a:r>
          </a:p>
        </p:txBody>
      </p:sp>
      <p:sp>
        <p:nvSpPr>
          <p:cNvPr id="27" name="Объект 4"/>
          <p:cNvSpPr>
            <a:spLocks noGrp="1"/>
          </p:cNvSpPr>
          <p:nvPr>
            <p:ph idx="1"/>
          </p:nvPr>
        </p:nvSpPr>
        <p:spPr>
          <a:xfrm>
            <a:off x="3225800" y="5014970"/>
            <a:ext cx="5384800" cy="66929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latin typeface="Deledda Open Light" panose="02000500000000000000" charset="0"/>
                <a:cs typeface="Deledda Open Light" panose="02000500000000000000" charset="0"/>
              </a:rPr>
              <a:t>Для человека с ОВЗ</a:t>
            </a:r>
          </a:p>
        </p:txBody>
      </p:sp>
      <p:sp>
        <p:nvSpPr>
          <p:cNvPr id="28" name="Текстовое поле 27"/>
          <p:cNvSpPr txBox="1"/>
          <p:nvPr/>
        </p:nvSpPr>
        <p:spPr>
          <a:xfrm>
            <a:off x="3245485" y="5527448"/>
            <a:ext cx="5451475" cy="10572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ctr">
              <a:buClrTx/>
              <a:buSzTx/>
              <a:buFontTx/>
            </a:pPr>
            <a:r>
              <a:rPr lang="ru-RU" altLang="en-US" sz="1600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Запись речи собеседника на микрофон и перевод его в текст и вывод на мини-экран </a:t>
            </a:r>
          </a:p>
        </p:txBody>
      </p:sp>
      <p:sp>
        <p:nvSpPr>
          <p:cNvPr id="31" name="Текстовое поле 30"/>
          <p:cNvSpPr txBox="1"/>
          <p:nvPr/>
        </p:nvSpPr>
        <p:spPr>
          <a:xfrm>
            <a:off x="5882511" y="442999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ru-RU" altLang="en-US" sz="3200" b="1" dirty="0">
                <a:solidFill>
                  <a:srgbClr val="004AAD"/>
                </a:solidFill>
                <a:latin typeface="Bicubik" panose="02000503020000020004" pitchFamily="2" charset="0"/>
                <a:ea typeface="Bicubik" panose="02000503020000020004"/>
                <a:cs typeface="Green Hill Sans" panose="02000503000000000000" charset="0"/>
                <a:sym typeface="Bicubik" panose="02000503020000020004"/>
              </a:rPr>
              <a:t>Решение</a:t>
            </a:r>
          </a:p>
        </p:txBody>
      </p:sp>
      <p:sp>
        <p:nvSpPr>
          <p:cNvPr id="34" name="Текстовое поле 33"/>
          <p:cNvSpPr txBox="1"/>
          <p:nvPr/>
        </p:nvSpPr>
        <p:spPr>
          <a:xfrm>
            <a:off x="457044" y="1060967"/>
            <a:ext cx="5232075" cy="142853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altLang="en-US" sz="1600" dirty="0">
                <a:solidFill>
                  <a:srgbClr val="004AAD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13 млн </a:t>
            </a:r>
            <a:r>
              <a:rPr lang="ru-RU" altLang="en-US" sz="1600" dirty="0"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человек в </a:t>
            </a:r>
            <a:r>
              <a:rPr lang="ru-RU" altLang="en-US" sz="1600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России  с ограничениями по слуху </a:t>
            </a:r>
          </a:p>
          <a:p>
            <a:pPr algn="ctr">
              <a:lnSpc>
                <a:spcPct val="110000"/>
              </a:lnSpc>
            </a:pPr>
            <a:r>
              <a:rPr lang="ru-RU" altLang="en-US" sz="1600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и речи  имеют сложности в коммуникации, трудоустройстве, адаптации в обществе, а если заболевание приобретенное - </a:t>
            </a:r>
          </a:p>
          <a:p>
            <a:pPr algn="ctr">
              <a:lnSpc>
                <a:spcPct val="110000"/>
              </a:lnSpc>
            </a:pPr>
            <a:r>
              <a:rPr lang="ru-RU" altLang="en-US" sz="1600" dirty="0">
                <a:solidFill>
                  <a:srgbClr val="004AAD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не могут вернуться в социум и рабочую деятельность </a:t>
            </a:r>
            <a:endParaRPr lang="ru-RU" altLang="en-US" sz="2000" dirty="0">
              <a:solidFill>
                <a:srgbClr val="004AAD"/>
              </a:solidFill>
              <a:latin typeface="Deledda Open Light" panose="02000500000000000000" charset="0"/>
              <a:ea typeface="Anonymous Pro Bold" panose="02060809030202000504"/>
              <a:cs typeface="Deledda Open Light" panose="02000500000000000000" charset="0"/>
              <a:sym typeface="Anonymous Pro Bold" panose="0206080903020200050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731275"/>
            <a:ext cx="10515600" cy="795081"/>
          </a:xfrm>
        </p:spPr>
        <p:txBody>
          <a:bodyPr>
            <a:noAutofit/>
          </a:bodyPr>
          <a:lstStyle/>
          <a:p>
            <a:r>
              <a:rPr lang="en-US" dirty="0" err="1">
                <a:solidFill>
                  <a:srgbClr val="004AAD"/>
                </a:solidFill>
                <a:latin typeface="Bicubik" panose="02000503020000020004" pitchFamily="2" charset="0"/>
                <a:ea typeface="Bicubik" panose="02000503020000020004"/>
                <a:cs typeface="Green Hill Sans" panose="02000503000000000000" charset="0"/>
              </a:rPr>
              <a:t>Актуальность</a:t>
            </a:r>
            <a:endParaRPr lang="en-US" dirty="0">
              <a:solidFill>
                <a:srgbClr val="004AAD"/>
              </a:solidFill>
              <a:latin typeface="Bicubik" panose="02000503020000020004" pitchFamily="2" charset="0"/>
              <a:ea typeface="Bicubik" panose="02000503020000020004"/>
              <a:cs typeface="Green Hill Sans" panose="02000503000000000000" charset="0"/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>
          <a:xfrm>
            <a:off x="9589135" y="6356350"/>
            <a:ext cx="1764665" cy="365125"/>
          </a:xfrm>
        </p:spPr>
        <p:txBody>
          <a:bodyPr/>
          <a:lstStyle/>
          <a:p>
            <a:r>
              <a:rPr lang="en-US" sz="1600" dirty="0">
                <a:latin typeface="Deledda Open Light" panose="02000500000000000000" charset="0"/>
                <a:cs typeface="Deledda Open Light" panose="02000500000000000000" charset="0"/>
              </a:rPr>
              <a:t>AirSpeak</a:t>
            </a: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C63C6-1990-4CF1-B6C6-5F21AB3DF64E}" type="slidenum">
              <a:rPr lang="ru-RU" smtClean="0">
                <a:latin typeface="Deledda Open Light" panose="02000500000000000000" charset="0"/>
                <a:cs typeface="Deledda Open Light" panose="02000500000000000000" charset="0"/>
              </a:rPr>
              <a:t>3</a:t>
            </a:fld>
            <a:endParaRPr lang="ru-RU">
              <a:latin typeface="Deledda Open Light" panose="02000500000000000000" charset="0"/>
              <a:cs typeface="Deledda Open Light" panose="02000500000000000000" charset="0"/>
            </a:endParaRPr>
          </a:p>
        </p:txBody>
      </p:sp>
      <p:cxnSp>
        <p:nvCxnSpPr>
          <p:cNvPr id="25" name="Прямое соединение 24"/>
          <p:cNvCxnSpPr/>
          <p:nvPr/>
        </p:nvCxnSpPr>
        <p:spPr>
          <a:xfrm>
            <a:off x="1092835" y="1371600"/>
            <a:ext cx="5303520" cy="10160"/>
          </a:xfrm>
          <a:prstGeom prst="line">
            <a:avLst/>
          </a:prstGeom>
          <a:ln>
            <a:solidFill>
              <a:srgbClr val="004AAD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1278755" y="2266183"/>
            <a:ext cx="4459329" cy="1062355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pPr lvl="0" algn="l">
              <a:lnSpc>
                <a:spcPct val="9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</a:pPr>
            <a:r>
              <a:rPr lang="en-US" sz="1600" dirty="0" err="1"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На</a:t>
            </a:r>
            <a:r>
              <a:rPr lang="en-US" sz="1600" dirty="0"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 1 января 2023 </a:t>
            </a:r>
            <a:r>
              <a:rPr lang="en-US" sz="1600" dirty="0" err="1"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года</a:t>
            </a:r>
            <a:r>
              <a:rPr lang="en-US" sz="1600" dirty="0"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 в </a:t>
            </a:r>
            <a:r>
              <a:rPr lang="en-US" sz="1600" dirty="0" err="1"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России</a:t>
            </a:r>
            <a:r>
              <a:rPr lang="en-US" sz="1600" dirty="0"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 </a:t>
            </a:r>
            <a:r>
              <a:rPr lang="en-US" sz="1600" dirty="0" err="1"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насчитывается</a:t>
            </a:r>
            <a:r>
              <a:rPr lang="ru-RU" sz="1600" dirty="0"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 </a:t>
            </a:r>
            <a:r>
              <a:rPr lang="en-US" sz="1600" dirty="0" err="1"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около</a:t>
            </a:r>
            <a:r>
              <a:rPr lang="en-US" sz="1600" dirty="0"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 1</a:t>
            </a:r>
            <a:r>
              <a:rPr lang="ru-RU" sz="1600" dirty="0"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3 </a:t>
            </a:r>
            <a:r>
              <a:rPr lang="en-US" sz="1600" dirty="0" err="1"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млн</a:t>
            </a:r>
            <a:r>
              <a:rPr lang="en-US" sz="1600" dirty="0"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.</a:t>
            </a:r>
            <a:r>
              <a:rPr lang="ru-RU" altLang="en-US" sz="1600" dirty="0"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 человек </a:t>
            </a:r>
            <a:r>
              <a:rPr lang="en-US" sz="1600" dirty="0"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с ОВЗ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71306" y="3746549"/>
            <a:ext cx="5177155" cy="79248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pPr lvl="0" algn="l">
              <a:lnSpc>
                <a:spcPct val="6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</a:pPr>
            <a:r>
              <a:rPr lang="en-US" sz="1600" dirty="0" err="1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Язык</a:t>
            </a:r>
            <a:r>
              <a:rPr lang="en-US" sz="1600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жестов</a:t>
            </a:r>
            <a:r>
              <a:rPr lang="en-US" sz="1600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 в </a:t>
            </a:r>
            <a:r>
              <a:rPr lang="en-US" sz="1600" dirty="0" err="1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России</a:t>
            </a:r>
            <a:r>
              <a:rPr lang="ru-RU" altLang="en-US" sz="1600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 </a:t>
            </a:r>
          </a:p>
          <a:p>
            <a:pPr lvl="0" algn="l">
              <a:lnSpc>
                <a:spcPct val="6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</a:pPr>
            <a:r>
              <a:rPr lang="en-US" sz="1600" dirty="0" err="1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знают</a:t>
            </a:r>
            <a:r>
              <a:rPr lang="en-US" sz="1600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всего</a:t>
            </a:r>
            <a:r>
              <a:rPr lang="en-US" sz="1600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 0,2% </a:t>
            </a:r>
            <a:r>
              <a:rPr lang="ru-RU" sz="1600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граждан</a:t>
            </a:r>
            <a:endParaRPr lang="en-US" sz="1600" dirty="0">
              <a:solidFill>
                <a:srgbClr val="000000"/>
              </a:solidFill>
              <a:latin typeface="Deledda Open Light" panose="02000500000000000000" charset="0"/>
              <a:ea typeface="Anonymous Pro Bold" panose="02060809030202000504"/>
              <a:cs typeface="Deledda Open Light" panose="02000500000000000000" charset="0"/>
              <a:sym typeface="Anonymous Pro Bold" panose="02060809030202000504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036533" y="3792632"/>
            <a:ext cx="4015459" cy="639548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pPr lvl="0" algn="l">
              <a:lnSpc>
                <a:spcPct val="60000"/>
              </a:lnSpc>
              <a:spcBef>
                <a:spcPts val="3600"/>
              </a:spcBef>
              <a:buClrTx/>
              <a:buSzTx/>
              <a:buFont typeface="Arial" panose="020B0604020202020204" pitchFamily="34" charset="0"/>
            </a:pPr>
            <a:r>
              <a:rPr lang="ru-RU" sz="1600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78% возвращаются</a:t>
            </a:r>
          </a:p>
          <a:p>
            <a:pPr lvl="0" algn="l">
              <a:lnSpc>
                <a:spcPct val="6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</a:pPr>
            <a:r>
              <a:rPr lang="ru-RU" sz="1600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С СВО с контузией</a:t>
            </a:r>
            <a:endParaRPr lang="en-US" sz="1600" dirty="0">
              <a:solidFill>
                <a:srgbClr val="000000"/>
              </a:solidFill>
              <a:latin typeface="Deledda Open Light" panose="02000500000000000000" charset="0"/>
              <a:ea typeface="Anonymous Pro Bold" panose="02060809030202000504"/>
              <a:cs typeface="Deledda Open Light" panose="02000500000000000000" charset="0"/>
              <a:sym typeface="Anonymous Pro Bold" panose="02060809030202000504"/>
            </a:endParaRPr>
          </a:p>
        </p:txBody>
      </p:sp>
      <p:pic>
        <p:nvPicPr>
          <p:cNvPr id="9" name="Изображение 8" descr="free-icon-font-cross-circle-3917206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200" y="3679526"/>
            <a:ext cx="362585" cy="362585"/>
          </a:xfrm>
          <a:prstGeom prst="rect">
            <a:avLst/>
          </a:prstGeom>
        </p:spPr>
      </p:pic>
      <p:pic>
        <p:nvPicPr>
          <p:cNvPr id="10" name="Изображение 9" descr="free-icon-font-globe-3917527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02212" y="2214474"/>
            <a:ext cx="362585" cy="362585"/>
          </a:xfrm>
          <a:prstGeom prst="rect">
            <a:avLst/>
          </a:prstGeom>
        </p:spPr>
      </p:pic>
      <p:pic>
        <p:nvPicPr>
          <p:cNvPr id="13" name="Изображение 12" descr="free-icon-font-chat-arrow-grow-5528021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5406" y="2166681"/>
            <a:ext cx="351790" cy="35179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371306" y="5115421"/>
            <a:ext cx="96987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Deledda Open Light" panose="02000500000000000000" charset="0"/>
              </a:rPr>
              <a:t>По оценке Минтруда, до 2030 года экономика России нуждается в </a:t>
            </a:r>
            <a:r>
              <a:rPr lang="ru-RU" sz="1600" dirty="0">
                <a:solidFill>
                  <a:srgbClr val="004AAD"/>
                </a:solidFill>
                <a:latin typeface="Deledda Open Light" panose="02000500000000000000" charset="0"/>
              </a:rPr>
              <a:t>10,9 млн работников</a:t>
            </a:r>
            <a:r>
              <a:rPr lang="ru-RU" sz="1600" dirty="0">
                <a:solidFill>
                  <a:srgbClr val="000000"/>
                </a:solidFill>
                <a:latin typeface="Deledda Open Light" panose="02000500000000000000" charset="0"/>
              </a:rPr>
              <a:t>. </a:t>
            </a:r>
          </a:p>
          <a:p>
            <a:r>
              <a:rPr lang="ru-RU" sz="1600" dirty="0">
                <a:solidFill>
                  <a:srgbClr val="000000"/>
                </a:solidFill>
                <a:latin typeface="Deledda Open Light" panose="02000500000000000000" charset="0"/>
              </a:rPr>
              <a:t>В среднем государству предстоит привлекать на рынок труда </a:t>
            </a:r>
            <a:r>
              <a:rPr lang="ru-RU" sz="1600" dirty="0">
                <a:solidFill>
                  <a:srgbClr val="004AAD"/>
                </a:solidFill>
                <a:latin typeface="Deledda Open Light" panose="02000500000000000000" charset="0"/>
              </a:rPr>
              <a:t>2,2 млн человек в год. </a:t>
            </a:r>
            <a:br>
              <a:rPr lang="ru-RU" sz="1600" dirty="0">
                <a:solidFill>
                  <a:srgbClr val="004AAD"/>
                </a:solidFill>
                <a:latin typeface="YS Text"/>
                <a:hlinkClick r:id="rId8"/>
              </a:rPr>
            </a:br>
            <a:endParaRPr lang="ru-RU" sz="1600" dirty="0">
              <a:solidFill>
                <a:srgbClr val="004AAD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454569" y="3664221"/>
            <a:ext cx="457869" cy="457869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7036533" y="2323994"/>
            <a:ext cx="4600029" cy="79508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defPPr>
              <a:defRPr lang="zh-CN"/>
            </a:defPPr>
            <a:lvl1pPr lvl="0">
              <a:lnSpc>
                <a:spcPct val="60000"/>
              </a:lnSpc>
              <a:spcBef>
                <a:spcPts val="3600"/>
              </a:spcBef>
              <a:buClrTx/>
              <a:buSzTx/>
              <a:buFont typeface="Arial" panose="020B0604020202020204" pitchFamily="34" charset="0"/>
              <a:defRPr sz="240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</a:defRPr>
            </a:lvl1pPr>
          </a:lstStyle>
          <a:p>
            <a:pPr>
              <a:spcBef>
                <a:spcPts val="1000"/>
              </a:spcBef>
            </a:pPr>
            <a:r>
              <a:rPr lang="en-US" sz="1600" dirty="0">
                <a:sym typeface="Anonymous Pro Bold" panose="02060809030202000504"/>
              </a:rPr>
              <a:t>К 2026 </a:t>
            </a:r>
            <a:r>
              <a:rPr lang="en-US" sz="1600" dirty="0" err="1">
                <a:sym typeface="Anonymous Pro Bold" panose="02060809030202000504"/>
              </a:rPr>
              <a:t>году</a:t>
            </a:r>
            <a:r>
              <a:rPr lang="en-US" sz="1600" dirty="0">
                <a:sym typeface="Anonymous Pro Bold" panose="02060809030202000504"/>
              </a:rPr>
              <a:t> </a:t>
            </a:r>
            <a:r>
              <a:rPr lang="en-US" sz="1600" dirty="0" err="1">
                <a:sym typeface="Anonymous Pro Bold" panose="02060809030202000504"/>
              </a:rPr>
              <a:t>число</a:t>
            </a:r>
            <a:endParaRPr lang="en-US" sz="1600" dirty="0">
              <a:sym typeface="Anonymous Pro Bold" panose="02060809030202000504"/>
            </a:endParaRPr>
          </a:p>
          <a:p>
            <a:pPr>
              <a:spcBef>
                <a:spcPts val="1000"/>
              </a:spcBef>
            </a:pPr>
            <a:r>
              <a:rPr lang="en-US" sz="1600" dirty="0" err="1">
                <a:sym typeface="Anonymous Pro Bold" panose="02060809030202000504"/>
              </a:rPr>
              <a:t>глухонемых</a:t>
            </a:r>
            <a:r>
              <a:rPr lang="en-US" sz="1600" dirty="0">
                <a:sym typeface="Anonymous Pro Bold" panose="02060809030202000504"/>
              </a:rPr>
              <a:t> </a:t>
            </a:r>
            <a:r>
              <a:rPr lang="en-US" sz="1600" dirty="0" err="1">
                <a:sym typeface="Anonymous Pro Bold" panose="02060809030202000504"/>
              </a:rPr>
              <a:t>вырастет</a:t>
            </a:r>
            <a:r>
              <a:rPr lang="en-US" sz="1600" dirty="0">
                <a:sym typeface="Anonymous Pro Bold" panose="02060809030202000504"/>
              </a:rPr>
              <a:t> </a:t>
            </a:r>
            <a:r>
              <a:rPr lang="en-US" sz="1600" dirty="0" err="1">
                <a:sym typeface="Anonymous Pro Bold" panose="02060809030202000504"/>
              </a:rPr>
              <a:t>на</a:t>
            </a:r>
            <a:r>
              <a:rPr lang="en-US" sz="1600" dirty="0">
                <a:sym typeface="Anonymous Pro Bold" panose="02060809030202000504"/>
              </a:rPr>
              <a:t> 2,6%</a:t>
            </a:r>
          </a:p>
        </p:txBody>
      </p:sp>
      <p:pic>
        <p:nvPicPr>
          <p:cNvPr id="29" name="Изображение 13" descr="free-icon-font-mode-portrait-3917452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61701" y="5115421"/>
            <a:ext cx="317054" cy="31705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/>
        </p:nvSpPr>
        <p:spPr>
          <a:xfrm>
            <a:off x="823595" y="682210"/>
            <a:ext cx="10515600" cy="79508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j-ea"/>
                <a:cs typeface="+mj-cs"/>
              </a:defRPr>
            </a:lvl1pPr>
          </a:lstStyle>
          <a:p>
            <a:r>
              <a:rPr lang="ru-RU" altLang="en-US" dirty="0">
                <a:solidFill>
                  <a:srgbClr val="004AAD"/>
                </a:solidFill>
                <a:latin typeface="Bicubik" panose="02000503020000020004" pitchFamily="2" charset="0"/>
                <a:ea typeface="Bicubik" panose="02000503020000020004"/>
                <a:cs typeface="Green Hill Sans" panose="02000503000000000000" charset="0"/>
                <a:sym typeface="Bicubik" panose="02000503020000020004"/>
              </a:rPr>
              <a:t>Уникальность</a:t>
            </a:r>
          </a:p>
        </p:txBody>
      </p:sp>
      <p:cxnSp>
        <p:nvCxnSpPr>
          <p:cNvPr id="8" name="Прямое соединение 7"/>
          <p:cNvCxnSpPr/>
          <p:nvPr/>
        </p:nvCxnSpPr>
        <p:spPr>
          <a:xfrm>
            <a:off x="919480" y="1371600"/>
            <a:ext cx="5303520" cy="10160"/>
          </a:xfrm>
          <a:prstGeom prst="line">
            <a:avLst/>
          </a:prstGeom>
          <a:ln>
            <a:solidFill>
              <a:srgbClr val="004AAD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43A495F-A26D-C126-8E93-1137306151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7746" y="2071150"/>
            <a:ext cx="1395923" cy="139592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ADA8DB8-90E9-D853-9627-9306920371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80315" y="2013276"/>
            <a:ext cx="1399572" cy="139957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4A25050-596B-AA66-1E07-5A3245CD4409}"/>
              </a:ext>
            </a:extLst>
          </p:cNvPr>
          <p:cNvSpPr txBox="1"/>
          <p:nvPr/>
        </p:nvSpPr>
        <p:spPr>
          <a:xfrm>
            <a:off x="22059" y="4688798"/>
            <a:ext cx="37270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000000"/>
                </a:solidFill>
                <a:latin typeface="Deledda Open Light" panose="02000500000000000000" charset="0"/>
              </a:rPr>
              <a:t>Работа без обязательного подключения к смартфону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1CC1958-5F0D-9929-E423-2981D0A789AE}"/>
              </a:ext>
            </a:extLst>
          </p:cNvPr>
          <p:cNvSpPr txBox="1"/>
          <p:nvPr/>
        </p:nvSpPr>
        <p:spPr>
          <a:xfrm>
            <a:off x="8095565" y="4822765"/>
            <a:ext cx="37270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000000"/>
                </a:solidFill>
                <a:latin typeface="Deledda Open Light" panose="02000500000000000000" charset="0"/>
              </a:rPr>
              <a:t>Учет российского контекста и русского жестового языка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7615576-9D6F-4F1B-E2CF-27CB038D73D9}"/>
              </a:ext>
            </a:extLst>
          </p:cNvPr>
          <p:cNvSpPr txBox="1"/>
          <p:nvPr/>
        </p:nvSpPr>
        <p:spPr>
          <a:xfrm>
            <a:off x="504494" y="3975291"/>
            <a:ext cx="30664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>
                <a:latin typeface="Deledda Open Light" panose="02000500000000000000" charset="0"/>
                <a:cs typeface="Deledda Open Light" panose="02000500000000000000" charset="0"/>
              </a:rPr>
              <a:t>Автономность</a:t>
            </a:r>
            <a:endParaRPr lang="ru-RU" sz="3200" dirty="0"/>
          </a:p>
        </p:txBody>
      </p: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EF230121-F834-7899-147C-E4366F72ED2A}"/>
              </a:ext>
            </a:extLst>
          </p:cNvPr>
          <p:cNvGrpSpPr/>
          <p:nvPr/>
        </p:nvGrpSpPr>
        <p:grpSpPr>
          <a:xfrm>
            <a:off x="4232476" y="1785973"/>
            <a:ext cx="3727047" cy="4465612"/>
            <a:chOff x="3797507" y="1765919"/>
            <a:chExt cx="3727047" cy="4465612"/>
          </a:xfrm>
        </p:grpSpPr>
        <p:sp>
          <p:nvSpPr>
            <p:cNvPr id="2" name="Скругленный прямоугольник 1">
              <a:extLst>
                <a:ext uri="{FF2B5EF4-FFF2-40B4-BE49-F238E27FC236}">
                  <a16:creationId xmlns:a16="http://schemas.microsoft.com/office/drawing/2014/main" id="{2942FE20-65E6-6FDD-CA3F-BA3B370FCA9D}"/>
                </a:ext>
              </a:extLst>
            </p:cNvPr>
            <p:cNvSpPr/>
            <p:nvPr/>
          </p:nvSpPr>
          <p:spPr>
            <a:xfrm>
              <a:off x="3933549" y="1765919"/>
              <a:ext cx="3404800" cy="4465612"/>
            </a:xfrm>
            <a:prstGeom prst="roundRect">
              <a:avLst/>
            </a:prstGeom>
            <a:solidFill>
              <a:srgbClr val="004AAD">
                <a:alpha val="12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 dirty="0"/>
            </a:p>
          </p:txBody>
        </p:sp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9C8458CD-0760-33BF-7AC0-7158B5E76DF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910894" y="2448290"/>
              <a:ext cx="1639439" cy="1639439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EBA00CC-4515-F40D-8FFB-87A672164C0D}"/>
                </a:ext>
              </a:extLst>
            </p:cNvPr>
            <p:cNvSpPr txBox="1"/>
            <p:nvPr/>
          </p:nvSpPr>
          <p:spPr>
            <a:xfrm>
              <a:off x="3797507" y="5052904"/>
              <a:ext cx="372704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>
                  <a:solidFill>
                    <a:srgbClr val="000000"/>
                  </a:solidFill>
                  <a:latin typeface="Deledda Open Light" panose="02000500000000000000" charset="0"/>
                </a:rPr>
                <a:t>Адаптация под индивидуальный </a:t>
              </a:r>
            </a:p>
            <a:p>
              <a:pPr algn="ctr"/>
              <a:r>
                <a:rPr lang="ru-RU" sz="1600" dirty="0">
                  <a:solidFill>
                    <a:srgbClr val="000000"/>
                  </a:solidFill>
                  <a:latin typeface="Deledda Open Light" panose="02000500000000000000" charset="0"/>
                </a:rPr>
                <a:t>стиль жестов пользователя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8BDCE35-7C9A-30A6-556F-CBDAAB4059D4}"/>
                </a:ext>
              </a:extLst>
            </p:cNvPr>
            <p:cNvSpPr txBox="1"/>
            <p:nvPr/>
          </p:nvSpPr>
          <p:spPr>
            <a:xfrm>
              <a:off x="4044813" y="4376357"/>
              <a:ext cx="3232434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3200" b="1" dirty="0">
                  <a:latin typeface="Deledda Open Light" panose="02000500000000000000" charset="0"/>
                </a:rPr>
                <a:t>Персонализация</a:t>
              </a:r>
              <a:endParaRPr lang="ru-RU" sz="3200" dirty="0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75EB9754-947E-655B-895B-24824AD401FE}"/>
              </a:ext>
            </a:extLst>
          </p:cNvPr>
          <p:cNvSpPr txBox="1"/>
          <p:nvPr/>
        </p:nvSpPr>
        <p:spPr>
          <a:xfrm>
            <a:off x="8256688" y="3745547"/>
            <a:ext cx="34048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>
                <a:latin typeface="Deledda Open Light" panose="02000500000000000000" charset="0"/>
                <a:cs typeface="Deledda Open Light" panose="02000500000000000000" charset="0"/>
              </a:rPr>
              <a:t>Ориентация </a:t>
            </a:r>
          </a:p>
          <a:p>
            <a:pPr algn="ctr"/>
            <a:r>
              <a:rPr lang="ru-RU" altLang="ru-RU" sz="3200" b="1" dirty="0">
                <a:latin typeface="Deledda Open Light" panose="02000500000000000000" charset="0"/>
                <a:cs typeface="Deledda Open Light" panose="02000500000000000000" charset="0"/>
              </a:rPr>
              <a:t>на РЖЯ</a:t>
            </a:r>
            <a:endParaRPr lang="ru-RU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731275"/>
            <a:ext cx="10515600" cy="795081"/>
          </a:xfrm>
        </p:spPr>
        <p:txBody>
          <a:bodyPr>
            <a:normAutofit/>
          </a:bodyPr>
          <a:lstStyle/>
          <a:p>
            <a:r>
              <a:rPr lang="en-US" altLang="en-US" dirty="0" err="1">
                <a:solidFill>
                  <a:srgbClr val="004AAD"/>
                </a:solidFill>
                <a:latin typeface="Bicubik" panose="02000503020000020004" pitchFamily="2" charset="0"/>
                <a:ea typeface="Bicubik" panose="02000503020000020004"/>
                <a:cs typeface="Green Hill Sans" panose="02000503000000000000" charset="0"/>
                <a:sym typeface="Bicubik" panose="02000503020000020004"/>
              </a:rPr>
              <a:t>custdev</a:t>
            </a:r>
            <a:endParaRPr lang="ru-RU" altLang="en-US" dirty="0">
              <a:solidFill>
                <a:srgbClr val="004AAD"/>
              </a:solidFill>
              <a:latin typeface="Bicubik" panose="02000503020000020004" pitchFamily="2" charset="0"/>
              <a:ea typeface="Bicubik" panose="02000503020000020004"/>
              <a:cs typeface="Green Hill Sans" panose="02000503000000000000" charset="0"/>
              <a:sym typeface="Bicubik" panose="02000503020000020004"/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>
          <a:xfrm>
            <a:off x="9589135" y="6356350"/>
            <a:ext cx="1764665" cy="365125"/>
          </a:xfrm>
        </p:spPr>
        <p:txBody>
          <a:bodyPr/>
          <a:lstStyle/>
          <a:p>
            <a:r>
              <a:rPr lang="en-US" sz="1600" dirty="0">
                <a:latin typeface="Deledda Open Light" panose="02000500000000000000" charset="0"/>
                <a:cs typeface="Deledda Open Light" panose="02000500000000000000" charset="0"/>
              </a:rPr>
              <a:t>AirSpeak</a:t>
            </a: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C63C6-1990-4CF1-B6C6-5F21AB3DF64E}" type="slidenum">
              <a:rPr lang="ru-RU" smtClean="0"/>
              <a:t>5</a:t>
            </a:fld>
            <a:endParaRPr lang="ru-RU"/>
          </a:p>
        </p:txBody>
      </p:sp>
      <p:cxnSp>
        <p:nvCxnSpPr>
          <p:cNvPr id="25" name="Прямое соединение 24"/>
          <p:cNvCxnSpPr/>
          <p:nvPr/>
        </p:nvCxnSpPr>
        <p:spPr>
          <a:xfrm>
            <a:off x="919480" y="1371600"/>
            <a:ext cx="5303520" cy="10160"/>
          </a:xfrm>
          <a:prstGeom prst="line">
            <a:avLst/>
          </a:prstGeom>
          <a:ln>
            <a:solidFill>
              <a:srgbClr val="004AAD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2" name="TextBox 22"/>
          <p:cNvSpPr txBox="1"/>
          <p:nvPr/>
        </p:nvSpPr>
        <p:spPr>
          <a:xfrm>
            <a:off x="5283919" y="3616831"/>
            <a:ext cx="5322570" cy="2693670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marL="342900" indent="-342900" algn="l" fontAlgn="auto">
              <a:lnSpc>
                <a:spcPct val="100000"/>
              </a:lnSpc>
              <a:buAutoNum type="arabicPeriod"/>
            </a:pPr>
            <a:r>
              <a:rPr lang="ru-RU" altLang="en-US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Легкость устройства </a:t>
            </a:r>
          </a:p>
          <a:p>
            <a:pPr marL="342900" indent="-342900" algn="l" fontAlgn="auto">
              <a:lnSpc>
                <a:spcPct val="100000"/>
              </a:lnSpc>
              <a:buAutoNum type="arabicPeriod"/>
            </a:pPr>
            <a:r>
              <a:rPr lang="ru-RU" altLang="en-US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Отсутствие проводов</a:t>
            </a:r>
          </a:p>
          <a:p>
            <a:pPr marL="342900" indent="-342900" algn="l" fontAlgn="auto">
              <a:lnSpc>
                <a:spcPct val="100000"/>
              </a:lnSpc>
              <a:buAutoNum type="arabicPeriod"/>
            </a:pPr>
            <a:r>
              <a:rPr lang="ru-RU" altLang="en-US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Индивидуальная система записи языка</a:t>
            </a:r>
          </a:p>
          <a:p>
            <a:pPr marL="342900" indent="-342900" algn="l" fontAlgn="auto">
              <a:lnSpc>
                <a:spcPct val="100000"/>
              </a:lnSpc>
              <a:buAutoNum type="arabicPeriod"/>
            </a:pPr>
            <a:r>
              <a:rPr lang="en-US" dirty="0" err="1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Обновляющееся</a:t>
            </a:r>
            <a:r>
              <a:rPr lang="en-US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 ПО (</a:t>
            </a:r>
            <a:r>
              <a:rPr lang="en-US" dirty="0" err="1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загрузка</a:t>
            </a:r>
            <a:r>
              <a:rPr lang="en-US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новых</a:t>
            </a:r>
            <a:r>
              <a:rPr lang="en-US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языков</a:t>
            </a:r>
            <a:r>
              <a:rPr lang="en-US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)</a:t>
            </a:r>
          </a:p>
          <a:p>
            <a:pPr marL="342900" indent="-342900" algn="l" fontAlgn="auto">
              <a:lnSpc>
                <a:spcPct val="100000"/>
              </a:lnSpc>
              <a:spcBef>
                <a:spcPct val="0"/>
              </a:spcBef>
              <a:buAutoNum type="arabicPeriod"/>
            </a:pPr>
            <a:r>
              <a:rPr lang="en-US" dirty="0" err="1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Наличие</a:t>
            </a:r>
            <a:r>
              <a:rPr lang="en-US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языков</a:t>
            </a:r>
            <a:r>
              <a:rPr lang="en-US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разных</a:t>
            </a:r>
            <a:r>
              <a:rPr lang="en-US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стран</a:t>
            </a:r>
            <a:r>
              <a:rPr lang="en-US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 в </a:t>
            </a:r>
            <a:r>
              <a:rPr lang="en-US" dirty="0" err="1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приложении</a:t>
            </a:r>
            <a:r>
              <a:rPr lang="en-US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 </a:t>
            </a:r>
          </a:p>
          <a:p>
            <a:pPr marL="342900" indent="-342900" algn="l" fontAlgn="auto">
              <a:lnSpc>
                <a:spcPct val="100000"/>
              </a:lnSpc>
              <a:spcBef>
                <a:spcPct val="0"/>
              </a:spcBef>
              <a:buAutoNum type="arabicPeriod"/>
            </a:pPr>
            <a:r>
              <a:rPr lang="en-US" dirty="0" err="1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Простота</a:t>
            </a:r>
            <a:r>
              <a:rPr lang="en-US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использования</a:t>
            </a:r>
            <a:r>
              <a:rPr lang="en-US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 </a:t>
            </a:r>
          </a:p>
          <a:p>
            <a:pPr marL="342900" indent="-342900" algn="l" fontAlgn="auto">
              <a:lnSpc>
                <a:spcPct val="100000"/>
              </a:lnSpc>
              <a:spcBef>
                <a:spcPct val="0"/>
              </a:spcBef>
              <a:buAutoNum type="arabicPeriod"/>
            </a:pPr>
            <a:r>
              <a:rPr lang="en-US" dirty="0" err="1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Футуристичныи</a:t>
            </a:r>
            <a:r>
              <a:rPr lang="en-US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̆ </a:t>
            </a:r>
            <a:r>
              <a:rPr lang="en-US" dirty="0" err="1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дизайн</a:t>
            </a:r>
            <a:endParaRPr lang="en-US" dirty="0">
              <a:solidFill>
                <a:srgbClr val="000000"/>
              </a:solidFill>
              <a:latin typeface="Deledda Open Light" panose="02000500000000000000" charset="0"/>
              <a:ea typeface="Anonymous Pro Bold" panose="02060809030202000504"/>
              <a:cs typeface="Deledda Open Light" panose="02000500000000000000" charset="0"/>
              <a:sym typeface="Anonymous Pro Bold" panose="02060809030202000504"/>
            </a:endParaRPr>
          </a:p>
          <a:p>
            <a:pPr marL="342900" indent="-342900" algn="l" fontAlgn="auto">
              <a:lnSpc>
                <a:spcPct val="100000"/>
              </a:lnSpc>
              <a:spcBef>
                <a:spcPct val="0"/>
              </a:spcBef>
              <a:buAutoNum type="arabicPeriod"/>
            </a:pPr>
            <a:r>
              <a:rPr lang="en-US" dirty="0" err="1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Дышащая</a:t>
            </a:r>
            <a:r>
              <a:rPr lang="en-US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ткань</a:t>
            </a:r>
            <a:endParaRPr lang="en-US" dirty="0">
              <a:solidFill>
                <a:srgbClr val="000000"/>
              </a:solidFill>
              <a:latin typeface="Deledda Open Light" panose="02000500000000000000" charset="0"/>
              <a:ea typeface="Anonymous Pro Bold" panose="02060809030202000504"/>
              <a:cs typeface="Deledda Open Light" panose="02000500000000000000" charset="0"/>
              <a:sym typeface="Anonymous Pro Bold" panose="02060809030202000504"/>
            </a:endParaRPr>
          </a:p>
          <a:p>
            <a:pPr indent="0" algn="l" fontAlgn="auto">
              <a:lnSpc>
                <a:spcPct val="100000"/>
              </a:lnSpc>
              <a:buNone/>
            </a:pPr>
            <a:endParaRPr lang="en-US" dirty="0">
              <a:solidFill>
                <a:srgbClr val="000000"/>
              </a:solidFill>
              <a:latin typeface="Deledda Open Light" panose="02000500000000000000" charset="0"/>
              <a:ea typeface="Anonymous Pro Bold" panose="02060809030202000504"/>
              <a:cs typeface="Deledda Open Light" panose="02000500000000000000" charset="0"/>
              <a:sym typeface="Anonymous Pro Bold" panose="02060809030202000504"/>
            </a:endParaRPr>
          </a:p>
          <a:p>
            <a:pPr algn="l">
              <a:lnSpc>
                <a:spcPts val="2780"/>
              </a:lnSpc>
              <a:spcBef>
                <a:spcPct val="0"/>
              </a:spcBef>
            </a:pPr>
            <a:endParaRPr lang="en-US" dirty="0">
              <a:solidFill>
                <a:srgbClr val="000000"/>
              </a:solidFill>
              <a:latin typeface="Deledda Open Light" panose="02000500000000000000" charset="0"/>
              <a:ea typeface="Anonymous Pro Bold" panose="02060809030202000504"/>
              <a:cs typeface="Deledda Open Light" panose="02000500000000000000" charset="0"/>
              <a:sym typeface="Anonymous Pro Bold" panose="02060809030202000504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5283919" y="2973390"/>
            <a:ext cx="5518785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0" algn="l" fontAlgn="auto">
              <a:lnSpc>
                <a:spcPct val="100000"/>
              </a:lnSpc>
              <a:spcBef>
                <a:spcPct val="0"/>
              </a:spcBef>
            </a:pPr>
            <a:r>
              <a:rPr lang="ru-RU" altLang="en-US" b="1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Преимущества</a:t>
            </a:r>
            <a:r>
              <a:rPr lang="en-US" b="1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, </a:t>
            </a:r>
          </a:p>
          <a:p>
            <a:pPr indent="0" algn="l" fontAlgn="auto">
              <a:lnSpc>
                <a:spcPct val="100000"/>
              </a:lnSpc>
              <a:spcBef>
                <a:spcPct val="0"/>
              </a:spcBef>
            </a:pPr>
            <a:r>
              <a:rPr lang="en-US" b="1" dirty="0" err="1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наиболее</a:t>
            </a:r>
            <a:r>
              <a:rPr lang="en-US" b="1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привлекательные</a:t>
            </a:r>
            <a:r>
              <a:rPr lang="en-US" b="1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для</a:t>
            </a:r>
            <a:r>
              <a:rPr lang="en-US" b="1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клиента</a:t>
            </a:r>
            <a:r>
              <a:rPr lang="en-US" b="1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:</a:t>
            </a: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919480" y="2909491"/>
            <a:ext cx="20554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ru-RU" sz="3200" b="1" dirty="0" err="1">
                <a:latin typeface="Deledda Open Light" panose="02000500000000000000" charset="0"/>
                <a:cs typeface="Deledda Open Light" panose="02000500000000000000" charset="0"/>
              </a:rPr>
              <a:t>CustDev</a:t>
            </a:r>
            <a:endParaRPr lang="en-US" altLang="ru-RU" sz="3200" b="1" dirty="0">
              <a:latin typeface="Deledda Open Light" panose="02000500000000000000" charset="0"/>
              <a:cs typeface="Deledda Open Light" panose="02000500000000000000" charset="0"/>
            </a:endParaRPr>
          </a:p>
        </p:txBody>
      </p:sp>
      <p:sp>
        <p:nvSpPr>
          <p:cNvPr id="5" name="TextBox 22"/>
          <p:cNvSpPr txBox="1"/>
          <p:nvPr/>
        </p:nvSpPr>
        <p:spPr>
          <a:xfrm>
            <a:off x="1033028" y="3452495"/>
            <a:ext cx="5184140" cy="2903855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indent="0" algn="l" fontAlgn="auto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2000" b="1" dirty="0">
                <a:solidFill>
                  <a:srgbClr val="004AAD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120 человек</a:t>
            </a:r>
          </a:p>
          <a:p>
            <a:pPr indent="0" algn="l" fontAlgn="auto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2000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Опрос</a:t>
            </a:r>
          </a:p>
          <a:p>
            <a:pPr indent="0" algn="l" fontAlgn="auto">
              <a:lnSpc>
                <a:spcPct val="100000"/>
              </a:lnSpc>
              <a:spcBef>
                <a:spcPct val="0"/>
              </a:spcBef>
            </a:pPr>
            <a:endParaRPr lang="ru-RU" sz="2000" b="1" dirty="0">
              <a:solidFill>
                <a:srgbClr val="004AAD"/>
              </a:solidFill>
              <a:latin typeface="Deledda Open Light" panose="02000500000000000000" charset="0"/>
              <a:ea typeface="Anonymous Pro Bold" panose="02060809030202000504"/>
              <a:cs typeface="Deledda Open Light" panose="02000500000000000000" charset="0"/>
              <a:sym typeface="Anonymous Pro Bold" panose="02060809030202000504"/>
            </a:endParaRPr>
          </a:p>
          <a:p>
            <a:pPr indent="0" algn="l" fontAlgn="auto">
              <a:lnSpc>
                <a:spcPct val="100000"/>
              </a:lnSpc>
              <a:spcBef>
                <a:spcPct val="0"/>
              </a:spcBef>
            </a:pPr>
            <a:r>
              <a:rPr lang="ru-RU" sz="2000" b="1" dirty="0">
                <a:solidFill>
                  <a:srgbClr val="004AAD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10 опрошенных </a:t>
            </a:r>
          </a:p>
          <a:p>
            <a:pPr indent="0" algn="l" fontAlgn="auto">
              <a:lnSpc>
                <a:spcPct val="100000"/>
              </a:lnSpc>
              <a:spcBef>
                <a:spcPct val="0"/>
              </a:spcBef>
            </a:pPr>
            <a:r>
              <a:rPr lang="ru-RU" sz="2000" b="1" dirty="0">
                <a:solidFill>
                  <a:srgbClr val="004AAD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люди с ОВЗ и их опекуны</a:t>
            </a:r>
            <a:r>
              <a:rPr lang="ru-RU" sz="1400" b="1" dirty="0">
                <a:solidFill>
                  <a:srgbClr val="004AAD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 </a:t>
            </a:r>
          </a:p>
          <a:p>
            <a:pPr indent="0" algn="l" fontAlgn="auto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1600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Проблемное </a:t>
            </a:r>
            <a:r>
              <a:rPr lang="ru-RU" sz="1600" dirty="0" err="1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интеврью</a:t>
            </a:r>
            <a:r>
              <a:rPr lang="ru-RU" sz="1600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 </a:t>
            </a:r>
          </a:p>
          <a:p>
            <a:pPr indent="0" algn="l" fontAlgn="auto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1600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Глубинное интервью </a:t>
            </a:r>
          </a:p>
          <a:p>
            <a:pPr indent="0" algn="l" fontAlgn="auto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1600" dirty="0" err="1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Ux</a:t>
            </a:r>
            <a:r>
              <a:rPr lang="en-US" sz="1600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-</a:t>
            </a:r>
            <a:r>
              <a:rPr lang="ru-RU" sz="1600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интервью </a:t>
            </a:r>
          </a:p>
          <a:p>
            <a:pPr indent="0" algn="l" fontAlgn="auto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1600" dirty="0" err="1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Решенческое</a:t>
            </a:r>
            <a:r>
              <a:rPr lang="ru-RU" sz="1600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 интервью</a:t>
            </a:r>
            <a:r>
              <a:rPr lang="ru-RU" sz="1400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 </a:t>
            </a:r>
            <a:endParaRPr lang="ru-RU" sz="1600" dirty="0">
              <a:solidFill>
                <a:srgbClr val="000000"/>
              </a:solidFill>
              <a:latin typeface="Deledda Open Light" panose="02000500000000000000" charset="0"/>
              <a:ea typeface="Anonymous Pro Bold" panose="02060809030202000504"/>
              <a:cs typeface="Deledda Open Light" panose="02000500000000000000" charset="0"/>
              <a:sym typeface="Anonymous Pro Bold" panose="0206080903020200050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9480" y="1620153"/>
            <a:ext cx="10833100" cy="886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266700">
              <a:lnSpc>
                <a:spcPct val="110000"/>
              </a:lnSpc>
            </a:pPr>
            <a:r>
              <a:rPr lang="ru-RU" altLang="en-US" sz="3200" b="1" dirty="0">
                <a:latin typeface="Deledda Open Light" panose="02000500000000000000" charset="0"/>
                <a:sym typeface="+mn-ea"/>
              </a:rPr>
              <a:t>Гипотеза</a:t>
            </a:r>
          </a:p>
          <a:p>
            <a:pPr defTabSz="266700">
              <a:lnSpc>
                <a:spcPct val="110000"/>
              </a:lnSpc>
            </a:pPr>
            <a:r>
              <a:rPr lang="ru-RU" altLang="en-US" sz="1600" dirty="0">
                <a:solidFill>
                  <a:schemeClr val="tx1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+mn-ea"/>
              </a:rPr>
              <a:t>Не менее 80% </a:t>
            </a:r>
            <a:r>
              <a:rPr lang="en-US" sz="1600" dirty="0" err="1">
                <a:solidFill>
                  <a:schemeClr val="tx1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+mn-ea"/>
              </a:rPr>
              <a:t>людей</a:t>
            </a:r>
            <a:r>
              <a:rPr lang="ru-RU" sz="1600" dirty="0">
                <a:solidFill>
                  <a:schemeClr val="tx1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+mn-ea"/>
              </a:rPr>
              <a:t> с ОВЗ и их опекуны</a:t>
            </a:r>
            <a:r>
              <a:rPr lang="ru-RU" altLang="en-US" sz="1600" dirty="0">
                <a:solidFill>
                  <a:schemeClr val="tx1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+mn-ea"/>
              </a:rPr>
              <a:t>, готовы приобрести у</a:t>
            </a:r>
            <a:r>
              <a:rPr lang="ru-RU" altLang="en-US" sz="1600" dirty="0">
                <a:solidFill>
                  <a:schemeClr val="tx1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</a:rPr>
              <a:t>стройство для перевода языка жестов</a:t>
            </a:r>
            <a:endParaRPr lang="en-US" sz="1600" dirty="0">
              <a:solidFill>
                <a:schemeClr val="tx1"/>
              </a:solidFill>
              <a:latin typeface="Deledda Open Light" panose="02000500000000000000" charset="0"/>
              <a:ea typeface="Anonymous Pro Bold" panose="02060809030202000504"/>
              <a:cs typeface="Deledda Open Light" panose="02000500000000000000" charset="0"/>
            </a:endParaRPr>
          </a:p>
        </p:txBody>
      </p:sp>
      <p:cxnSp>
        <p:nvCxnSpPr>
          <p:cNvPr id="7" name="Прямое соединение 24"/>
          <p:cNvCxnSpPr/>
          <p:nvPr/>
        </p:nvCxnSpPr>
        <p:spPr>
          <a:xfrm>
            <a:off x="973338" y="2641504"/>
            <a:ext cx="5303520" cy="10160"/>
          </a:xfrm>
          <a:prstGeom prst="line">
            <a:avLst/>
          </a:prstGeom>
          <a:ln>
            <a:solidFill>
              <a:srgbClr val="004AAD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3810635" y="1886673"/>
            <a:ext cx="7486386" cy="4662879"/>
            <a:chOff x="538325" y="-140503"/>
            <a:chExt cx="12016598" cy="7861398"/>
          </a:xfrm>
        </p:grpSpPr>
        <p:grpSp>
          <p:nvGrpSpPr>
            <p:cNvPr id="4" name="Group 4"/>
            <p:cNvGrpSpPr/>
            <p:nvPr/>
          </p:nvGrpSpPr>
          <p:grpSpPr>
            <a:xfrm>
              <a:off x="538325" y="-140503"/>
              <a:ext cx="7657787" cy="7657786"/>
              <a:chOff x="57138" y="-14913"/>
              <a:chExt cx="812800" cy="81280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57138" y="-14913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4AAD"/>
              </a:solidFill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</p:spPr>
            <p:txBody>
              <a:bodyPr lIns="33866" tIns="33866" rIns="33866" bIns="33866" rtlCol="0" anchor="ctr"/>
              <a:lstStyle/>
              <a:p>
                <a:pPr algn="ctr">
                  <a:lnSpc>
                    <a:spcPts val="2595"/>
                  </a:lnSpc>
                </a:pPr>
                <a:endParaRPr sz="1200"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1258535" y="1404896"/>
              <a:ext cx="5140718" cy="5659733"/>
            </a:xfrm>
            <a:prstGeom prst="rect">
              <a:avLst/>
            </a:prstGeom>
          </p:spPr>
          <p:txBody>
            <a:bodyPr lIns="33866" tIns="33866" rIns="33866" bIns="33866" rtlCol="0" anchor="ctr"/>
            <a:lstStyle/>
            <a:p>
              <a:pPr algn="ctr">
                <a:lnSpc>
                  <a:spcPts val="2595"/>
                </a:lnSpc>
              </a:pPr>
              <a:endParaRPr sz="1200"/>
            </a:p>
          </p:txBody>
        </p:sp>
        <p:grpSp>
          <p:nvGrpSpPr>
            <p:cNvPr id="10" name="Group 10"/>
            <p:cNvGrpSpPr/>
            <p:nvPr/>
          </p:nvGrpSpPr>
          <p:grpSpPr>
            <a:xfrm>
              <a:off x="891744" y="1194251"/>
              <a:ext cx="6950950" cy="6355542"/>
              <a:chOff x="-57258" y="-207533"/>
              <a:chExt cx="1097276" cy="1003285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-57258" y="-207533"/>
                <a:ext cx="1097276" cy="1003285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7EC7DD"/>
              </a:solidFill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</p:spPr>
            <p:txBody>
              <a:bodyPr lIns="33866" tIns="33866" rIns="33866" bIns="33866" rtlCol="0" anchor="ctr"/>
              <a:lstStyle/>
              <a:p>
                <a:pPr algn="ctr">
                  <a:lnSpc>
                    <a:spcPts val="2595"/>
                  </a:lnSpc>
                </a:pPr>
                <a:endParaRPr sz="1200"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1814824" y="2880082"/>
              <a:ext cx="5017793" cy="4840813"/>
              <a:chOff x="-1181" y="-154049"/>
              <a:chExt cx="1015435" cy="97962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-1181" y="-154049"/>
                <a:ext cx="1015435" cy="97962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DEDED"/>
              </a:solidFill>
            </p:spPr>
            <p:txBody>
              <a:bodyPr/>
              <a:lstStyle/>
              <a:p>
                <a:endParaRPr lang="ru-RU" dirty="0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</p:spPr>
            <p:txBody>
              <a:bodyPr lIns="33866" tIns="33866" rIns="33866" bIns="33866" rtlCol="0" anchor="ctr"/>
              <a:lstStyle/>
              <a:p>
                <a:pPr algn="ctr">
                  <a:lnSpc>
                    <a:spcPts val="2595"/>
                  </a:lnSpc>
                </a:pPr>
                <a:endParaRPr sz="1200"/>
              </a:p>
            </p:txBody>
          </p:sp>
        </p:grpSp>
        <p:sp>
          <p:nvSpPr>
            <p:cNvPr id="19" name="TextBox 19"/>
            <p:cNvSpPr txBox="1"/>
            <p:nvPr/>
          </p:nvSpPr>
          <p:spPr>
            <a:xfrm>
              <a:off x="6604801" y="2418842"/>
              <a:ext cx="5950122" cy="5745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zh-CN"/>
              </a:defPPr>
              <a:lvl1pPr algn="r">
                <a:lnSpc>
                  <a:spcPts val="2905"/>
                </a:lnSpc>
                <a:spcBef>
                  <a:spcPct val="0"/>
                </a:spcBef>
                <a:defRPr sz="1600">
                  <a:solidFill>
                    <a:srgbClr val="004AAD"/>
                  </a:solidFill>
                  <a:latin typeface="Deledda Open Light" panose="02000500000000000000" charset="0"/>
                  <a:ea typeface="Bicubik" panose="02000503020000020004"/>
                  <a:cs typeface="Deledda Open Light" panose="02000500000000000000" charset="0"/>
                </a:defRPr>
              </a:lvl1pPr>
            </a:lstStyle>
            <a:p>
              <a:r>
                <a:rPr lang="ru-RU" altLang="en-US" dirty="0">
                  <a:sym typeface="Bicubik" panose="02000503020000020004"/>
                </a:rPr>
                <a:t>Д</a:t>
              </a:r>
              <a:r>
                <a:rPr lang="en-US" dirty="0" err="1">
                  <a:sym typeface="Bicubik" panose="02000503020000020004"/>
                </a:rPr>
                <a:t>оступный</a:t>
              </a:r>
              <a:r>
                <a:rPr lang="en-US" dirty="0">
                  <a:sym typeface="Bicubik" panose="02000503020000020004"/>
                </a:rPr>
                <a:t> </a:t>
              </a:r>
              <a:r>
                <a:rPr lang="en-US" dirty="0" err="1">
                  <a:sym typeface="Bicubik" panose="02000503020000020004"/>
                </a:rPr>
                <a:t>объем</a:t>
              </a:r>
              <a:r>
                <a:rPr lang="en-US" dirty="0">
                  <a:sym typeface="Bicubik" panose="02000503020000020004"/>
                </a:rPr>
                <a:t> </a:t>
              </a:r>
              <a:r>
                <a:rPr lang="en-US" dirty="0" err="1">
                  <a:sym typeface="Bicubik" panose="02000503020000020004"/>
                </a:rPr>
                <a:t>рынка</a:t>
              </a:r>
              <a:endParaRPr lang="en-US" dirty="0">
                <a:sym typeface="Bicubik" panose="02000503020000020004"/>
              </a:endParaRP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3983015" y="5075045"/>
              <a:ext cx="8497505" cy="5745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zh-CN"/>
              </a:defPPr>
              <a:lvl1pPr algn="r">
                <a:lnSpc>
                  <a:spcPts val="2905"/>
                </a:lnSpc>
                <a:spcBef>
                  <a:spcPct val="0"/>
                </a:spcBef>
                <a:defRPr sz="1600">
                  <a:solidFill>
                    <a:srgbClr val="004AAD"/>
                  </a:solidFill>
                  <a:latin typeface="Deledda Open Light" panose="02000500000000000000" charset="0"/>
                  <a:ea typeface="Bicubik" panose="02000503020000020004"/>
                  <a:cs typeface="Deledda Open Light" panose="02000500000000000000" charset="0"/>
                </a:defRPr>
              </a:lvl1pPr>
            </a:lstStyle>
            <a:p>
              <a:r>
                <a:rPr lang="en-US" dirty="0">
                  <a:sym typeface="Bicubik" panose="02000503020000020004"/>
                </a:rPr>
                <a:t> </a:t>
              </a:r>
              <a:r>
                <a:rPr lang="ru-RU" altLang="en-US" dirty="0">
                  <a:sym typeface="Bicubik" panose="02000503020000020004"/>
                </a:rPr>
                <a:t>Д</a:t>
              </a:r>
              <a:r>
                <a:rPr lang="en-US" dirty="0" err="1">
                  <a:sym typeface="Bicubik" panose="02000503020000020004"/>
                </a:rPr>
                <a:t>остижимый</a:t>
              </a:r>
              <a:r>
                <a:rPr lang="en-US" dirty="0">
                  <a:sym typeface="Bicubik" panose="02000503020000020004"/>
                </a:rPr>
                <a:t> </a:t>
              </a:r>
              <a:r>
                <a:rPr lang="en-US" dirty="0" err="1">
                  <a:sym typeface="Bicubik" panose="02000503020000020004"/>
                </a:rPr>
                <a:t>объём</a:t>
              </a:r>
              <a:r>
                <a:rPr lang="en-US" dirty="0">
                  <a:sym typeface="Bicubik" panose="02000503020000020004"/>
                </a:rPr>
                <a:t> </a:t>
              </a:r>
              <a:r>
                <a:rPr lang="en-US" dirty="0" err="1">
                  <a:sym typeface="Bicubik" panose="02000503020000020004"/>
                </a:rPr>
                <a:t>рынка</a:t>
              </a:r>
              <a:endParaRPr lang="en-US" dirty="0">
                <a:sym typeface="Bicubik" panose="02000503020000020004"/>
              </a:endParaRP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6868558" y="529183"/>
              <a:ext cx="5449570" cy="5745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zh-CN"/>
              </a:defPPr>
              <a:lvl1pPr algn="r">
                <a:lnSpc>
                  <a:spcPts val="2905"/>
                </a:lnSpc>
                <a:spcBef>
                  <a:spcPct val="0"/>
                </a:spcBef>
                <a:defRPr sz="1600">
                  <a:solidFill>
                    <a:srgbClr val="004AAD"/>
                  </a:solidFill>
                  <a:latin typeface="Deledda Open Light" panose="02000500000000000000" charset="0"/>
                  <a:ea typeface="Bicubik" panose="02000503020000020004"/>
                  <a:cs typeface="Deledda Open Light" panose="02000500000000000000" charset="0"/>
                </a:defRPr>
              </a:lvl1pPr>
            </a:lstStyle>
            <a:p>
              <a:r>
                <a:rPr lang="en-US" dirty="0" err="1">
                  <a:sym typeface="Bicubik" panose="02000503020000020004"/>
                </a:rPr>
                <a:t>Общий</a:t>
              </a:r>
              <a:r>
                <a:rPr lang="en-US" dirty="0">
                  <a:sym typeface="Bicubik" panose="02000503020000020004"/>
                </a:rPr>
                <a:t> </a:t>
              </a:r>
              <a:r>
                <a:rPr lang="en-US" dirty="0" err="1">
                  <a:sym typeface="Bicubik" panose="02000503020000020004"/>
                </a:rPr>
                <a:t>объем</a:t>
              </a:r>
              <a:r>
                <a:rPr lang="en-US" dirty="0">
                  <a:sym typeface="Bicubik" panose="02000503020000020004"/>
                </a:rPr>
                <a:t> </a:t>
              </a:r>
              <a:r>
                <a:rPr lang="en-US" dirty="0" err="1">
                  <a:sym typeface="Bicubik" panose="02000503020000020004"/>
                </a:rPr>
                <a:t>рынка</a:t>
              </a:r>
              <a:endParaRPr lang="en-US" dirty="0">
                <a:sym typeface="Bicubik" panose="02000503020000020004"/>
              </a:endParaRP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2965899" y="205593"/>
              <a:ext cx="3211371" cy="6628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zh-CN"/>
              </a:defPPr>
              <a:lvl1pPr algn="ctr">
                <a:lnSpc>
                  <a:spcPts val="3380"/>
                </a:lnSpc>
                <a:spcBef>
                  <a:spcPct val="0"/>
                </a:spcBef>
                <a:defRPr sz="1000" b="1">
                  <a:solidFill>
                    <a:srgbClr val="FFFFFF"/>
                  </a:solidFill>
                  <a:latin typeface="Deledda Open Light" panose="02000500000000000000" charset="0"/>
                </a:defRPr>
              </a:lvl1pPr>
            </a:lstStyle>
            <a:p>
              <a:r>
                <a:rPr lang="ru-RU" sz="1600" dirty="0"/>
                <a:t>64 865 754 000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2833823" y="1685973"/>
              <a:ext cx="3176754" cy="6781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80"/>
                </a:lnSpc>
                <a:spcBef>
                  <a:spcPct val="0"/>
                </a:spcBef>
              </a:pPr>
              <a:r>
                <a:rPr lang="ru-RU" sz="1600" b="1" dirty="0">
                  <a:solidFill>
                    <a:srgbClr val="004AAD"/>
                  </a:solidFill>
                  <a:latin typeface="Deledda Open Light" panose="02000500000000000000" charset="0"/>
                </a:rPr>
                <a:t>2 839 350 600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2264037" y="4615080"/>
              <a:ext cx="4237990" cy="1034473"/>
            </a:xfrm>
            <a:prstGeom prst="rect">
              <a:avLst/>
            </a:prstGeom>
          </p:spPr>
          <p:txBody>
            <a:bodyPr lIns="0" tIns="0" rIns="0" bIns="0" rtlCol="0" anchor="t">
              <a:noAutofit/>
            </a:bodyPr>
            <a:lstStyle/>
            <a:p>
              <a:pPr algn="ctr">
                <a:lnSpc>
                  <a:spcPts val="3380"/>
                </a:lnSpc>
                <a:spcBef>
                  <a:spcPct val="0"/>
                </a:spcBef>
              </a:pPr>
              <a:r>
                <a:rPr lang="ru-RU" sz="1600" b="1" dirty="0">
                  <a:solidFill>
                    <a:srgbClr val="004AAD"/>
                  </a:solidFill>
                  <a:latin typeface="Deledda Open Light" panose="02000500000000000000" charset="0"/>
                </a:rPr>
                <a:t>150 590 259</a:t>
              </a:r>
            </a:p>
            <a:p>
              <a:pPr algn="ctr">
                <a:lnSpc>
                  <a:spcPts val="3380"/>
                </a:lnSpc>
                <a:spcBef>
                  <a:spcPct val="0"/>
                </a:spcBef>
              </a:pPr>
              <a:endParaRPr lang="en-US" sz="1610" b="1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endParaRPr>
            </a:p>
          </p:txBody>
        </p:sp>
      </p:grpSp>
      <p:sp>
        <p:nvSpPr>
          <p:cNvPr id="39" name="Заголовок 3"/>
          <p:cNvSpPr>
            <a:spLocks noGrp="1"/>
          </p:cNvSpPr>
          <p:nvPr/>
        </p:nvSpPr>
        <p:spPr>
          <a:xfrm>
            <a:off x="838200" y="731275"/>
            <a:ext cx="10515600" cy="79508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95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j-ea"/>
                <a:cs typeface="+mj-cs"/>
              </a:defRPr>
            </a:lvl1pPr>
          </a:lstStyle>
          <a:p>
            <a:r>
              <a:rPr lang="ru-RU" altLang="en-US" dirty="0">
                <a:solidFill>
                  <a:srgbClr val="004AAD"/>
                </a:solidFill>
                <a:latin typeface="Bicubik" panose="02000503020000020004" pitchFamily="2" charset="0"/>
                <a:ea typeface="Bicubik" panose="02000503020000020004"/>
                <a:cs typeface="Green Hill Sans" panose="02000503000000000000" charset="0"/>
                <a:sym typeface="Bicubik" panose="02000503020000020004"/>
              </a:rPr>
              <a:t>объем</a:t>
            </a:r>
            <a:r>
              <a:rPr lang="en-US" dirty="0">
                <a:solidFill>
                  <a:srgbClr val="004AAD"/>
                </a:solidFill>
                <a:latin typeface="Bicubik" panose="02000503020000020004" pitchFamily="2" charset="0"/>
                <a:ea typeface="Bicubik" panose="02000503020000020004"/>
                <a:cs typeface="Green Hill Sans" panose="02000503000000000000" charset="0"/>
                <a:sym typeface="Bicubik" panose="02000503020000020004"/>
              </a:rPr>
              <a:t> </a:t>
            </a:r>
            <a:r>
              <a:rPr lang="en-US" dirty="0" err="1">
                <a:solidFill>
                  <a:srgbClr val="004AAD"/>
                </a:solidFill>
                <a:latin typeface="Bicubik" panose="02000503020000020004" pitchFamily="2" charset="0"/>
                <a:ea typeface="Bicubik" panose="02000503020000020004"/>
                <a:cs typeface="Green Hill Sans" panose="02000503000000000000" charset="0"/>
                <a:sym typeface="Bicubik" panose="02000503020000020004"/>
              </a:rPr>
              <a:t>рынка</a:t>
            </a:r>
            <a:endParaRPr lang="ru-RU" dirty="0">
              <a:latin typeface="Bicubik" panose="02000503020000020004" pitchFamily="2" charset="0"/>
              <a:cs typeface="Green Hill Sans" panose="02000503000000000000" charset="0"/>
            </a:endParaRPr>
          </a:p>
        </p:txBody>
      </p:sp>
      <p:cxnSp>
        <p:nvCxnSpPr>
          <p:cNvPr id="40" name="Прямое соединение 39"/>
          <p:cNvCxnSpPr/>
          <p:nvPr/>
        </p:nvCxnSpPr>
        <p:spPr>
          <a:xfrm>
            <a:off x="919480" y="1371600"/>
            <a:ext cx="5303520" cy="10160"/>
          </a:xfrm>
          <a:prstGeom prst="line">
            <a:avLst/>
          </a:prstGeom>
          <a:ln>
            <a:solidFill>
              <a:srgbClr val="004AAD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8" name="Текстовое поле 47"/>
          <p:cNvSpPr txBox="1"/>
          <p:nvPr/>
        </p:nvSpPr>
        <p:spPr>
          <a:xfrm>
            <a:off x="821890" y="3444654"/>
            <a:ext cx="222567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600" dirty="0" err="1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Высокий</a:t>
            </a:r>
            <a:r>
              <a:rPr lang="en-US" sz="1600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потенциал</a:t>
            </a:r>
            <a:r>
              <a:rPr lang="en-US" sz="1600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 </a:t>
            </a:r>
          </a:p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600" dirty="0" err="1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для</a:t>
            </a:r>
            <a:r>
              <a:rPr lang="en-US" sz="1600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развития</a:t>
            </a:r>
            <a:r>
              <a:rPr lang="en-US" sz="1600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рынка</a:t>
            </a:r>
            <a:endParaRPr lang="en-US" altLang="en-US" sz="1600" dirty="0">
              <a:solidFill>
                <a:srgbClr val="000000"/>
              </a:solidFill>
              <a:latin typeface="Deledda Open Light" panose="02000500000000000000" charset="0"/>
              <a:ea typeface="Anonymous Pro Bold" panose="02060809030202000504"/>
              <a:cs typeface="Deledda Open Light" panose="02000500000000000000" charset="0"/>
              <a:sym typeface="Anonymous Pro Bold" panose="02060809030202000504"/>
            </a:endParaRPr>
          </a:p>
        </p:txBody>
      </p:sp>
      <p:sp>
        <p:nvSpPr>
          <p:cNvPr id="50" name="Текстовое поле 49"/>
          <p:cNvSpPr txBox="1"/>
          <p:nvPr/>
        </p:nvSpPr>
        <p:spPr>
          <a:xfrm>
            <a:off x="838200" y="4231944"/>
            <a:ext cx="270319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</a:pPr>
            <a:r>
              <a:rPr lang="en-US" sz="1600" dirty="0" err="1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Популяризация</a:t>
            </a:r>
            <a:r>
              <a:rPr lang="en-US" sz="1600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проблем</a:t>
            </a:r>
            <a:r>
              <a:rPr lang="en-US" sz="1600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 </a:t>
            </a:r>
          </a:p>
          <a:p>
            <a:pPr algn="l">
              <a:lnSpc>
                <a:spcPct val="100000"/>
              </a:lnSpc>
              <a:buClrTx/>
              <a:buSzTx/>
              <a:buFontTx/>
            </a:pPr>
            <a:r>
              <a:rPr lang="en-US" sz="1600" dirty="0" err="1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инклюзивного</a:t>
            </a:r>
            <a:r>
              <a:rPr lang="en-US" sz="1600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сообщества</a:t>
            </a:r>
            <a:endParaRPr lang="en-US" sz="1600" dirty="0">
              <a:solidFill>
                <a:srgbClr val="000000"/>
              </a:solidFill>
              <a:latin typeface="Deledda Open Light" panose="02000500000000000000" charset="0"/>
              <a:ea typeface="Anonymous Pro Bold" panose="02060809030202000504"/>
              <a:cs typeface="Deledda Open Light" panose="02000500000000000000" charset="0"/>
              <a:sym typeface="Anonymous Pro Bold" panose="02060809030202000504"/>
            </a:endParaRPr>
          </a:p>
        </p:txBody>
      </p:sp>
      <p:sp>
        <p:nvSpPr>
          <p:cNvPr id="51" name="4-конечная звезда 50"/>
          <p:cNvSpPr/>
          <p:nvPr>
            <p:custDataLst>
              <p:tags r:id="rId1"/>
            </p:custDataLst>
          </p:nvPr>
        </p:nvSpPr>
        <p:spPr>
          <a:xfrm>
            <a:off x="552650" y="3308129"/>
            <a:ext cx="269240" cy="250190"/>
          </a:xfrm>
          <a:prstGeom prst="star4">
            <a:avLst/>
          </a:prstGeom>
          <a:solidFill>
            <a:srgbClr val="004AAD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53" name="4-конечная звезда 52"/>
          <p:cNvSpPr/>
          <p:nvPr>
            <p:custDataLst>
              <p:tags r:id="rId2"/>
            </p:custDataLst>
          </p:nvPr>
        </p:nvSpPr>
        <p:spPr>
          <a:xfrm>
            <a:off x="568960" y="4231944"/>
            <a:ext cx="269240" cy="250190"/>
          </a:xfrm>
          <a:prstGeom prst="star4">
            <a:avLst/>
          </a:prstGeom>
          <a:solidFill>
            <a:srgbClr val="004AAD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731275"/>
            <a:ext cx="10515600" cy="795081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rgbClr val="004AAD"/>
                </a:solidFill>
                <a:latin typeface="Bicubik" panose="02000503020000020004" pitchFamily="2" charset="0"/>
                <a:ea typeface="Bicubik" panose="02000503020000020004"/>
                <a:cs typeface="Green Hill Sans" panose="02000503000000000000" charset="0"/>
                <a:sym typeface="Bicubik" panose="02000503020000020004"/>
              </a:rPr>
              <a:t>Анализ</a:t>
            </a:r>
            <a:r>
              <a:rPr lang="en-US" dirty="0">
                <a:solidFill>
                  <a:srgbClr val="004AAD"/>
                </a:solidFill>
                <a:latin typeface="Bicubik" panose="02000503020000020004" pitchFamily="2" charset="0"/>
                <a:ea typeface="Bicubik" panose="02000503020000020004"/>
                <a:cs typeface="Green Hill Sans" panose="02000503000000000000" charset="0"/>
                <a:sym typeface="Bicubik" panose="02000503020000020004"/>
              </a:rPr>
              <a:t> </a:t>
            </a:r>
            <a:r>
              <a:rPr lang="en-US" dirty="0" err="1">
                <a:solidFill>
                  <a:srgbClr val="004AAD"/>
                </a:solidFill>
                <a:latin typeface="Bicubik" panose="02000503020000020004" pitchFamily="2" charset="0"/>
                <a:ea typeface="Bicubik" panose="02000503020000020004"/>
                <a:cs typeface="Green Hill Sans" panose="02000503000000000000" charset="0"/>
                <a:sym typeface="Bicubik" panose="02000503020000020004"/>
              </a:rPr>
              <a:t>рынка</a:t>
            </a:r>
            <a:endParaRPr lang="ru-RU" dirty="0">
              <a:latin typeface="Bicubik" panose="02000503020000020004" pitchFamily="2" charset="0"/>
              <a:cs typeface="Green Hill Sans" panose="02000503000000000000" charset="0"/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>
          <a:xfrm>
            <a:off x="9589135" y="6356350"/>
            <a:ext cx="1764665" cy="365125"/>
          </a:xfrm>
        </p:spPr>
        <p:txBody>
          <a:bodyPr/>
          <a:lstStyle/>
          <a:p>
            <a:r>
              <a:rPr lang="en-US" sz="1600" dirty="0">
                <a:latin typeface="Deledda Open Light" panose="02000500000000000000" charset="0"/>
                <a:cs typeface="Deledda Open Light" panose="02000500000000000000" charset="0"/>
              </a:rPr>
              <a:t>AirSpeak</a:t>
            </a: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C63C6-1990-4CF1-B6C6-5F21AB3DF64E}" type="slidenum">
              <a:rPr lang="ru-RU" smtClean="0"/>
              <a:t>7</a:t>
            </a:fld>
            <a:endParaRPr lang="ru-RU"/>
          </a:p>
        </p:txBody>
      </p:sp>
      <p:cxnSp>
        <p:nvCxnSpPr>
          <p:cNvPr id="25" name="Прямое соединение 24"/>
          <p:cNvCxnSpPr/>
          <p:nvPr/>
        </p:nvCxnSpPr>
        <p:spPr>
          <a:xfrm>
            <a:off x="919480" y="1371600"/>
            <a:ext cx="5303520" cy="10160"/>
          </a:xfrm>
          <a:prstGeom prst="line">
            <a:avLst/>
          </a:prstGeom>
          <a:ln>
            <a:solidFill>
              <a:srgbClr val="004AAD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7089775" y="2327275"/>
            <a:ext cx="4144010" cy="3903980"/>
            <a:chOff x="11307" y="3348"/>
            <a:chExt cx="6109" cy="5685"/>
          </a:xfrm>
        </p:grpSpPr>
        <p:sp>
          <p:nvSpPr>
            <p:cNvPr id="14" name="Текстовое поле 13"/>
            <p:cNvSpPr txBox="1"/>
            <p:nvPr/>
          </p:nvSpPr>
          <p:spPr>
            <a:xfrm>
              <a:off x="11307" y="7548"/>
              <a:ext cx="6109" cy="1485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indent="0" algn="ctr" fontAlgn="auto">
                <a:lnSpc>
                  <a:spcPct val="100000"/>
                </a:lnSpc>
              </a:pPr>
              <a:r>
                <a:rPr lang="ru-RU" sz="1600" dirty="0">
                  <a:solidFill>
                    <a:srgbClr val="000000"/>
                  </a:solidFill>
                  <a:latin typeface="Deledda Open Light" panose="02000500000000000000" charset="0"/>
                  <a:ea typeface="Anonymous Pro Bold" panose="02060809030202000504"/>
                  <a:cs typeface="Deledda Open Light" panose="02000500000000000000" charset="0"/>
                  <a:sym typeface="Anonymous Pro Bold" panose="02060809030202000504"/>
                </a:rPr>
                <a:t>Все проведенные анализы</a:t>
              </a:r>
            </a:p>
            <a:p>
              <a:pPr indent="0" algn="ctr" fontAlgn="auto">
                <a:lnSpc>
                  <a:spcPct val="100000"/>
                </a:lnSpc>
              </a:pPr>
              <a:r>
                <a:rPr lang="ru-RU" sz="1600" dirty="0">
                  <a:solidFill>
                    <a:srgbClr val="000000"/>
                  </a:solidFill>
                  <a:latin typeface="Deledda Open Light" panose="02000500000000000000" charset="0"/>
                  <a:ea typeface="Anonymous Pro Bold" panose="02060809030202000504"/>
                  <a:cs typeface="Deledda Open Light" panose="02000500000000000000" charset="0"/>
                  <a:sym typeface="Anonymous Pro Bold" panose="02060809030202000504"/>
                </a:rPr>
                <a:t>по проекту</a:t>
              </a:r>
            </a:p>
          </p:txBody>
        </p:sp>
        <p:pic>
          <p:nvPicPr>
            <p:cNvPr id="7" name="Изображение 6" descr="a6926501298adcd959cd14c1db2526e4"/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2161" y="3348"/>
              <a:ext cx="4327" cy="4327"/>
            </a:xfrm>
            <a:prstGeom prst="rect">
              <a:avLst/>
            </a:prstGeom>
          </p:spPr>
        </p:pic>
      </p:grpSp>
      <p:sp>
        <p:nvSpPr>
          <p:cNvPr id="9" name="Текстовое поле 8"/>
          <p:cNvSpPr txBox="1"/>
          <p:nvPr/>
        </p:nvSpPr>
        <p:spPr>
          <a:xfrm>
            <a:off x="919480" y="2191385"/>
            <a:ext cx="5637530" cy="10172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0" algn="l" fontAlgn="auto">
              <a:lnSpc>
                <a:spcPct val="100000"/>
              </a:lnSpc>
            </a:pPr>
            <a:r>
              <a:rPr lang="ru-RU" sz="2800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В России нет полных аналогов</a:t>
            </a:r>
          </a:p>
          <a:p>
            <a:pPr indent="0" algn="l" fontAlgn="auto">
              <a:lnSpc>
                <a:spcPct val="100000"/>
              </a:lnSpc>
            </a:pPr>
            <a:r>
              <a:rPr lang="ru-RU" sz="1600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Есть устройства лишь развивающие чувствительность органов чувств </a:t>
            </a:r>
          </a:p>
          <a:p>
            <a:pPr indent="0" algn="l" fontAlgn="auto">
              <a:lnSpc>
                <a:spcPct val="100000"/>
              </a:lnSpc>
            </a:pPr>
            <a:endParaRPr lang="ru-RU" dirty="0">
              <a:solidFill>
                <a:srgbClr val="000000"/>
              </a:solidFill>
              <a:latin typeface="Deledda Open Light" panose="02000500000000000000" charset="0"/>
              <a:ea typeface="Anonymous Pro Bold" panose="02060809030202000504"/>
              <a:cs typeface="Deledda Open Light" panose="02000500000000000000" charset="0"/>
              <a:sym typeface="Anonymous Pro Bold" panose="02060809030202000504"/>
            </a:endParaRPr>
          </a:p>
        </p:txBody>
      </p:sp>
      <p:sp>
        <p:nvSpPr>
          <p:cNvPr id="59" name="Текстовое поле 58"/>
          <p:cNvSpPr txBox="1"/>
          <p:nvPr/>
        </p:nvSpPr>
        <p:spPr>
          <a:xfrm>
            <a:off x="919480" y="3506470"/>
            <a:ext cx="5637530" cy="7753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0" algn="l" fontAlgn="auto">
              <a:lnSpc>
                <a:spcPct val="100000"/>
              </a:lnSpc>
            </a:pPr>
            <a:r>
              <a:rPr lang="ru-RU" sz="2800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Высокий порог входа на рынок </a:t>
            </a:r>
          </a:p>
          <a:p>
            <a:pPr indent="0" algn="l" fontAlgn="auto">
              <a:lnSpc>
                <a:spcPct val="100000"/>
              </a:lnSpc>
            </a:pPr>
            <a:r>
              <a:rPr lang="ru-RU" sz="1600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средний уровень угроз со стороны новых игроков</a:t>
            </a:r>
          </a:p>
        </p:txBody>
      </p:sp>
      <p:sp>
        <p:nvSpPr>
          <p:cNvPr id="60" name="Текстовое поле 59"/>
          <p:cNvSpPr txBox="1"/>
          <p:nvPr/>
        </p:nvSpPr>
        <p:spPr>
          <a:xfrm>
            <a:off x="919480" y="4579620"/>
            <a:ext cx="6191250" cy="13804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0" algn="l" fontAlgn="auto">
              <a:lnSpc>
                <a:spcPct val="100000"/>
              </a:lnSpc>
            </a:pPr>
            <a:r>
              <a:rPr lang="ru-RU" sz="2400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Сотрудничество с медицинскими центрами и участие в государственных программах</a:t>
            </a:r>
          </a:p>
          <a:p>
            <a:pPr indent="0" algn="l" fontAlgn="auto">
              <a:lnSpc>
                <a:spcPct val="100000"/>
              </a:lnSpc>
            </a:pPr>
            <a:r>
              <a:rPr lang="ru-RU" sz="1600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Это повысит продажи и узнаваемость на 50% и 70% </a:t>
            </a:r>
            <a:r>
              <a:rPr lang="ru-RU" sz="1600" dirty="0" err="1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соответсвенннно</a:t>
            </a:r>
            <a:r>
              <a:rPr lang="ru-RU" sz="1600" dirty="0">
                <a:solidFill>
                  <a:srgbClr val="000000"/>
                </a:solidFill>
                <a:latin typeface="Deledda Open Light" panose="02000500000000000000" charset="0"/>
                <a:ea typeface="Anonymous Pro Bold" panose="02060809030202000504"/>
                <a:cs typeface="Deledda Open Light" panose="02000500000000000000" charset="0"/>
                <a:sym typeface="Anonymous Pro Bold" panose="02060809030202000504"/>
              </a:rPr>
              <a:t> </a:t>
            </a:r>
          </a:p>
        </p:txBody>
      </p:sp>
      <p:sp>
        <p:nvSpPr>
          <p:cNvPr id="61" name="4-конечная звезда 60"/>
          <p:cNvSpPr/>
          <p:nvPr/>
        </p:nvSpPr>
        <p:spPr>
          <a:xfrm>
            <a:off x="683260" y="2354580"/>
            <a:ext cx="236220" cy="323850"/>
          </a:xfrm>
          <a:prstGeom prst="star4">
            <a:avLst/>
          </a:prstGeom>
          <a:solidFill>
            <a:srgbClr val="004AAD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63" name="4-конечная звезда 62"/>
          <p:cNvSpPr/>
          <p:nvPr/>
        </p:nvSpPr>
        <p:spPr>
          <a:xfrm>
            <a:off x="683260" y="3651250"/>
            <a:ext cx="236220" cy="323850"/>
          </a:xfrm>
          <a:prstGeom prst="star4">
            <a:avLst/>
          </a:prstGeom>
          <a:solidFill>
            <a:srgbClr val="004AAD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64" name="4-конечная звезда 63"/>
          <p:cNvSpPr/>
          <p:nvPr/>
        </p:nvSpPr>
        <p:spPr>
          <a:xfrm>
            <a:off x="683260" y="4751705"/>
            <a:ext cx="236220" cy="323850"/>
          </a:xfrm>
          <a:prstGeom prst="star4">
            <a:avLst/>
          </a:prstGeom>
          <a:solidFill>
            <a:srgbClr val="004AAD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мещающее содержимое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3485" y="1703070"/>
            <a:ext cx="9549765" cy="4653280"/>
          </a:xfrm>
          <a:prstGeom prst="rect">
            <a:avLst/>
          </a:prstGeom>
        </p:spPr>
      </p:pic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>
          <a:xfrm>
            <a:off x="9589135" y="6356350"/>
            <a:ext cx="1764665" cy="365125"/>
          </a:xfrm>
        </p:spPr>
        <p:txBody>
          <a:bodyPr/>
          <a:lstStyle/>
          <a:p>
            <a:r>
              <a:rPr lang="en-US" sz="1600" dirty="0">
                <a:latin typeface="Deledda Open Light" panose="02000500000000000000" charset="0"/>
                <a:cs typeface="Deledda Open Light" panose="02000500000000000000" charset="0"/>
              </a:rPr>
              <a:t>AirSpeak</a:t>
            </a: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C63C6-1990-4CF1-B6C6-5F21AB3DF64E}" type="slidenum">
              <a:rPr lang="ru-RU" smtClean="0"/>
              <a:t>8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838200" y="731275"/>
            <a:ext cx="10515600" cy="795081"/>
          </a:xfrm>
        </p:spPr>
        <p:txBody>
          <a:bodyPr>
            <a:normAutofit/>
          </a:bodyPr>
          <a:lstStyle/>
          <a:p>
            <a:r>
              <a:rPr lang="ru-RU" altLang="en-US" dirty="0">
                <a:solidFill>
                  <a:srgbClr val="004AAD"/>
                </a:solidFill>
                <a:latin typeface="Bicubik" panose="02000503020000020004" pitchFamily="2" charset="0"/>
                <a:ea typeface="Bicubik" panose="02000503020000020004"/>
                <a:cs typeface="Green Hill Sans" panose="02000503000000000000" charset="0"/>
                <a:sym typeface="Bicubik" panose="02000503020000020004"/>
              </a:rPr>
              <a:t>бизнес-модель</a:t>
            </a:r>
          </a:p>
        </p:txBody>
      </p:sp>
      <p:cxnSp>
        <p:nvCxnSpPr>
          <p:cNvPr id="8" name="Прямое соединение 7"/>
          <p:cNvCxnSpPr/>
          <p:nvPr/>
        </p:nvCxnSpPr>
        <p:spPr>
          <a:xfrm>
            <a:off x="919480" y="1371600"/>
            <a:ext cx="5303520" cy="10160"/>
          </a:xfrm>
          <a:prstGeom prst="line">
            <a:avLst/>
          </a:prstGeom>
          <a:ln>
            <a:solidFill>
              <a:srgbClr val="004AAD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/>
        </p:nvSpPr>
        <p:spPr>
          <a:xfrm>
            <a:off x="838200" y="731275"/>
            <a:ext cx="10515600" cy="79508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95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j-ea"/>
                <a:cs typeface="+mj-cs"/>
              </a:defRPr>
            </a:lvl1pPr>
          </a:lstStyle>
          <a:p>
            <a:r>
              <a:rPr lang="en-US" altLang="ru-RU" dirty="0">
                <a:solidFill>
                  <a:srgbClr val="004AAD"/>
                </a:solidFill>
                <a:latin typeface="Bicubik" panose="02000503020000020004" pitchFamily="2" charset="0"/>
                <a:ea typeface="Bicubik" panose="02000503020000020004"/>
                <a:cs typeface="Green Hill Sans" panose="02000503000000000000" charset="0"/>
                <a:sym typeface="Bicubik" panose="02000503020000020004"/>
              </a:rPr>
              <a:t>Customer journey map</a:t>
            </a:r>
          </a:p>
        </p:txBody>
      </p:sp>
      <p:cxnSp>
        <p:nvCxnSpPr>
          <p:cNvPr id="8" name="Прямое соединение 7"/>
          <p:cNvCxnSpPr/>
          <p:nvPr/>
        </p:nvCxnSpPr>
        <p:spPr>
          <a:xfrm>
            <a:off x="919480" y="1371600"/>
            <a:ext cx="5303520" cy="10160"/>
          </a:xfrm>
          <a:prstGeom prst="line">
            <a:avLst/>
          </a:prstGeom>
          <a:ln>
            <a:solidFill>
              <a:srgbClr val="004AAD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41913" y="1526356"/>
          <a:ext cx="11162174" cy="51580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770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182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79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42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646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8061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Этап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5963" marR="5963" marT="5963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A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Действия пользователя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5963" marR="5963" marT="5963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A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Эмоции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5963" marR="5963" marT="5963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A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Боли / барьеры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5963" marR="5963" marT="5963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A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Возможности улучшения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5963" marR="5963" marT="5963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A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25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ru-RU" sz="1500" b="0" u="none" strike="noStrike" dirty="0">
                          <a:effectLst/>
                          <a:latin typeface="+mj-lt"/>
                        </a:rPr>
                        <a:t>Включение устройства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63" marR="5963" marT="59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ru-RU" sz="1500" b="0" u="none" strike="noStrike" dirty="0">
                          <a:effectLst/>
                          <a:latin typeface="+mj-lt"/>
                        </a:rPr>
                        <a:t>Надевает перчатку, </a:t>
                      </a:r>
                    </a:p>
                    <a:p>
                      <a:pPr algn="ctr" fontAlgn="t">
                        <a:buNone/>
                      </a:pPr>
                      <a:r>
                        <a:rPr lang="ru-RU" sz="1500" b="0" u="none" strike="noStrike" dirty="0">
                          <a:effectLst/>
                          <a:latin typeface="+mj-lt"/>
                        </a:rPr>
                        <a:t>нажимает кнопку включения 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63" marR="5963" marT="59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500" b="0" u="none" strike="noStrike" dirty="0">
                          <a:effectLst/>
                          <a:latin typeface="+mj-lt"/>
                        </a:rPr>
                        <a:t>🙂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63" marR="5963" marT="59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ru-RU" sz="1500" b="0" u="none" strike="noStrike" dirty="0">
                          <a:effectLst/>
                          <a:latin typeface="+mj-lt"/>
                        </a:rPr>
                        <a:t>Неясен статус, </a:t>
                      </a:r>
                    </a:p>
                    <a:p>
                      <a:pPr algn="ctr" fontAlgn="t">
                        <a:buNone/>
                      </a:pPr>
                      <a:r>
                        <a:rPr lang="ru-RU" sz="1500" b="0" u="none" strike="noStrike" dirty="0">
                          <a:effectLst/>
                          <a:latin typeface="+mj-lt"/>
                        </a:rPr>
                        <a:t>нет обратной связи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63" marR="5963" marT="59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500" b="0" u="none" strike="noStrike">
                          <a:effectLst/>
                          <a:latin typeface="+mj-lt"/>
                        </a:rPr>
                        <a:t>LED‑</a:t>
                      </a:r>
                      <a:r>
                        <a:rPr lang="ru-RU" sz="1500" b="0" u="none" strike="noStrike">
                          <a:effectLst/>
                          <a:latin typeface="+mj-lt"/>
                        </a:rPr>
                        <a:t>индикация, вибросигнал, аудиоуведомление</a:t>
                      </a:r>
                      <a:endParaRPr lang="ru-RU" sz="15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63" marR="5963" marT="59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5465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ru-RU" sz="1500" b="0" u="none" strike="noStrike" dirty="0">
                          <a:effectLst/>
                          <a:latin typeface="+mj-lt"/>
                        </a:rPr>
                        <a:t>Синхронизация</a:t>
                      </a:r>
                    </a:p>
                    <a:p>
                      <a:pPr algn="ctr" fontAlgn="t">
                        <a:buNone/>
                      </a:pPr>
                      <a:r>
                        <a:rPr lang="ru-RU" sz="1500" b="0" u="none" strike="noStrike" dirty="0">
                          <a:effectLst/>
                          <a:latin typeface="+mj-lt"/>
                        </a:rPr>
                        <a:t> с ПО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63" marR="5963" marT="59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ru-RU" sz="1500" b="0" u="none" strike="noStrike" dirty="0">
                          <a:effectLst/>
                          <a:latin typeface="+mj-lt"/>
                        </a:rPr>
                        <a:t>Ждет полную загрузку устройства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63" marR="5963" marT="59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500" b="0" u="none" strike="noStrike" dirty="0">
                          <a:effectLst/>
                          <a:latin typeface="+mj-lt"/>
                        </a:rPr>
                        <a:t>😕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63" marR="5963" marT="59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В первый раз может занять больше времени</a:t>
                      </a:r>
                    </a:p>
                  </a:txBody>
                  <a:tcPr marL="5963" marR="5963" marT="59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ru-RU" sz="1500" b="0" u="none" strike="noStrike">
                          <a:effectLst/>
                          <a:latin typeface="+mj-lt"/>
                        </a:rPr>
                        <a:t>Автоподключение, крупные кнопки, голосовой помощник</a:t>
                      </a:r>
                      <a:endParaRPr lang="ru-RU" sz="15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63" marR="5963" marT="59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5465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ru-RU" sz="1500" b="0" u="none" strike="noStrike" dirty="0">
                          <a:effectLst/>
                          <a:latin typeface="+mj-lt"/>
                        </a:rPr>
                        <a:t>Выбор режима работы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63" marR="5963" marT="59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ru-RU" sz="1500" b="0" u="none" strike="noStrike" dirty="0">
                          <a:effectLst/>
                          <a:latin typeface="+mj-lt"/>
                        </a:rPr>
                        <a:t>Выбирает один из режимов: </a:t>
                      </a:r>
                    </a:p>
                    <a:p>
                      <a:pPr algn="ctr" fontAlgn="t">
                        <a:buNone/>
                      </a:pPr>
                      <a:r>
                        <a:rPr lang="ru-RU" sz="1500" b="0" u="none" strike="noStrike" dirty="0">
                          <a:effectLst/>
                          <a:latin typeface="+mj-lt"/>
                        </a:rPr>
                        <a:t>Жесты‑Текст, Текст‑РНЯ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63" marR="5963" marT="59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500" b="0" u="none" strike="noStrike" dirty="0">
                          <a:effectLst/>
                          <a:latin typeface="+mj-lt"/>
                        </a:rPr>
                        <a:t>🙂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63" marR="5963" marT="59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ru-RU" sz="1500" b="0" u="none" strike="noStrike" dirty="0">
                          <a:effectLst/>
                          <a:latin typeface="+mj-lt"/>
                        </a:rPr>
                        <a:t>Не всегда ясно, какой режим выбрать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63" marR="5963" marT="59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ru-RU" sz="1500" b="0" u="none" strike="noStrike">
                          <a:effectLst/>
                          <a:latin typeface="+mj-lt"/>
                        </a:rPr>
                        <a:t>Подсказки с примерами, адаптивный выбор режима</a:t>
                      </a:r>
                      <a:endParaRPr lang="ru-RU" sz="15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63" marR="5963" marT="59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0614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ru-RU" sz="1500" b="0" u="none" strike="noStrike" dirty="0">
                          <a:effectLst/>
                          <a:latin typeface="+mj-lt"/>
                        </a:rPr>
                        <a:t>Жесты в Текст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63" marR="5963" marT="59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ru-RU" sz="1500" b="0" u="none" strike="noStrike" dirty="0">
                          <a:effectLst/>
                          <a:latin typeface="+mj-lt"/>
                        </a:rPr>
                        <a:t>Делает жест, </a:t>
                      </a:r>
                    </a:p>
                    <a:p>
                      <a:pPr algn="ctr" fontAlgn="t">
                        <a:buNone/>
                      </a:pPr>
                      <a:r>
                        <a:rPr lang="ru-RU" sz="1500" b="0" u="none" strike="noStrike" dirty="0">
                          <a:effectLst/>
                          <a:latin typeface="+mj-lt"/>
                        </a:rPr>
                        <a:t>система выводит текст на экран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63" marR="5963" marT="59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500" b="0" u="none" strike="noStrike" dirty="0">
                          <a:effectLst/>
                          <a:latin typeface="+mj-lt"/>
                        </a:rPr>
                        <a:t>😀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63" marR="5963" marT="59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ru-RU" sz="1500" b="0" u="none" strike="noStrike" dirty="0">
                          <a:effectLst/>
                          <a:latin typeface="+mj-lt"/>
                        </a:rPr>
                        <a:t>Ошибки распознавания, задержка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63" marR="5963" marT="59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ru-RU" sz="1500" b="0" u="none" strike="noStrike" dirty="0">
                          <a:effectLst/>
                          <a:latin typeface="+mj-lt"/>
                        </a:rPr>
                        <a:t>Откат в распознавания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63" marR="5963" marT="59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0614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ru-RU" sz="1500" b="0" u="none" strike="noStrike" dirty="0">
                          <a:effectLst/>
                          <a:latin typeface="+mj-lt"/>
                        </a:rPr>
                        <a:t>Озвучивание текста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63" marR="5963" marT="59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ru-RU" sz="1500" b="0" u="none" strike="noStrike" dirty="0">
                          <a:effectLst/>
                          <a:latin typeface="+mj-lt"/>
                        </a:rPr>
                        <a:t>Нажимает кнопку «озвучить», голос воспроизводит текст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63" marR="5963" marT="59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500" b="0" u="none" strike="noStrike" dirty="0">
                          <a:effectLst/>
                          <a:latin typeface="+mj-lt"/>
                        </a:rPr>
                        <a:t>🙂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63" marR="5963" marT="59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ru-RU" sz="1500" b="0" u="none" strike="noStrike" dirty="0">
                          <a:effectLst/>
                          <a:latin typeface="+mj-lt"/>
                        </a:rPr>
                        <a:t>Искусственный голос звучит неестественно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63" marR="5963" marT="59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ru-RU" sz="1500" b="0" u="none" strike="noStrike" dirty="0">
                          <a:effectLst/>
                          <a:latin typeface="+mj-lt"/>
                        </a:rPr>
                        <a:t>Выбор голоса, скорость, тембр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63" marR="5963" marT="59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0614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ru-RU" sz="1500" b="0" u="none" strike="noStrike" dirty="0">
                          <a:effectLst/>
                          <a:latin typeface="+mj-lt"/>
                        </a:rPr>
                        <a:t>Обратная связь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63" marR="5963" marT="59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ru-RU" sz="1500" b="0" u="none" strike="noStrike" dirty="0">
                          <a:effectLst/>
                          <a:latin typeface="+mj-lt"/>
                        </a:rPr>
                        <a:t>Оставляет отзыв или отправляет фидбек через сайт, указанные контакты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63" marR="5963" marT="59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500" b="0" u="none" strike="noStrike" dirty="0">
                          <a:effectLst/>
                          <a:latin typeface="+mj-lt"/>
                        </a:rPr>
                        <a:t>🙂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63" marR="5963" marT="59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ru-RU" sz="1500" b="0" u="none" strike="noStrike" dirty="0">
                          <a:effectLst/>
                          <a:latin typeface="+mj-lt"/>
                        </a:rPr>
                        <a:t>Нет кнопки быстрого фидбека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63" marR="5963" marT="59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ru-RU" sz="1500" b="0" u="none" strike="noStrike" dirty="0">
                          <a:effectLst/>
                          <a:latin typeface="+mj-lt"/>
                        </a:rPr>
                        <a:t>Форма для отзыва, чат </a:t>
                      </a:r>
                    </a:p>
                    <a:p>
                      <a:pPr algn="ctr" fontAlgn="t">
                        <a:buNone/>
                      </a:pPr>
                      <a:r>
                        <a:rPr lang="ru-RU" sz="1500" b="0" u="none" strike="noStrike" dirty="0">
                          <a:effectLst/>
                          <a:latin typeface="+mj-lt"/>
                        </a:rPr>
                        <a:t>с поддержкой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63" marR="5963" marT="59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0614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ru-RU" sz="1500" b="0" u="none" strike="noStrike" dirty="0">
                          <a:effectLst/>
                          <a:latin typeface="+mj-lt"/>
                        </a:rPr>
                        <a:t>Завершение сессии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63" marR="5963" marT="59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ru-RU" sz="1500" b="0" u="none" strike="noStrike" dirty="0">
                          <a:effectLst/>
                          <a:latin typeface="+mj-lt"/>
                        </a:rPr>
                        <a:t>Выключает перчатку, </a:t>
                      </a:r>
                    </a:p>
                    <a:p>
                      <a:pPr algn="ctr" fontAlgn="t">
                        <a:buNone/>
                      </a:pPr>
                      <a:r>
                        <a:rPr lang="ru-RU" sz="1500" b="0" u="none" strike="noStrike" dirty="0">
                          <a:effectLst/>
                          <a:latin typeface="+mj-lt"/>
                        </a:rPr>
                        <a:t>ставит на зарядку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63" marR="5963" marT="59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500" b="0" u="none" strike="noStrike" dirty="0">
                          <a:effectLst/>
                          <a:latin typeface="+mj-lt"/>
                        </a:rPr>
                        <a:t>😬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63" marR="5963" marT="59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ru-RU" sz="1500" b="0" u="none" strike="noStrike" dirty="0">
                          <a:effectLst/>
                          <a:latin typeface="+mj-lt"/>
                        </a:rPr>
                        <a:t>Неуверенность в завершении работы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63" marR="5963" marT="59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ru-RU" sz="1500" b="0" u="none" strike="noStrike" dirty="0">
                          <a:effectLst/>
                          <a:latin typeface="+mj-lt"/>
                        </a:rPr>
                        <a:t>История взаимодействий, уведомление об отключении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63" marR="5963" marT="59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6.3,&quot;left&quot;:100.5,&quot;top&quot;:162.95,&quot;width&quot;:770.85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4.5,&quot;left&quot;:87.75,&quot;top&quot;:162.25,&quot;width&quot;:760.55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4.5,&quot;left&quot;:87.75,&quot;top&quot;:162.25,&quot;width&quot;:760.55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6.3,&quot;left&quot;:100.5,&quot;top&quot;:162.95,&quot;width&quot;:770.85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6.3,&quot;left&quot;:100.5,&quot;top&quot;:162.95,&quot;width&quot;:770.85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6.3,&quot;left&quot;:100.5,&quot;top&quot;:162.95,&quot;width&quot;:770.85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4.5,&quot;left&quot;:87.75,&quot;top&quot;:162.25,&quot;width&quot;:760.55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4.5,&quot;left&quot;:87.75,&quot;top&quot;:162.25,&quot;width&quot;:760.55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4.5,&quot;left&quot;:87.75,&quot;top&quot;:162.25,&quot;width&quot;:760.55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4.5,&quot;left&quot;:87.75,&quot;top&quot;:162.25,&quot;width&quot;:760.55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4.5,&quot;left&quot;:87.75,&quot;top&quot;:162.25,&quot;width&quot;:760.55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d9088468-0951-4aef-9cc3-0a346e475ddc}" enabled="1" method="Privileged" siteId="{aca3c8d6-aa71-4e1a-a10e-03572fc58c0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1480</TotalTime>
  <Words>824</Words>
  <Application>Microsoft Macintosh PowerPoint</Application>
  <PresentationFormat>Широкоэкранный</PresentationFormat>
  <Paragraphs>256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30" baseType="lpstr">
      <vt:lpstr>微软雅黑</vt:lpstr>
      <vt:lpstr>Anonymous Pro</vt:lpstr>
      <vt:lpstr>Anonymous Pro Bold</vt:lpstr>
      <vt:lpstr>Arial</vt:lpstr>
      <vt:lpstr>Bicubik</vt:lpstr>
      <vt:lpstr>Calibri</vt:lpstr>
      <vt:lpstr>Calibri Light</vt:lpstr>
      <vt:lpstr>Deledda Closed</vt:lpstr>
      <vt:lpstr>Deledda Open Light</vt:lpstr>
      <vt:lpstr>Dodo Rounded v2 Light</vt:lpstr>
      <vt:lpstr>Gilroy Light</vt:lpstr>
      <vt:lpstr>Green Hill Sans</vt:lpstr>
      <vt:lpstr>YS Text</vt:lpstr>
      <vt:lpstr>Office Theme</vt:lpstr>
      <vt:lpstr>Презентация PowerPoint</vt:lpstr>
      <vt:lpstr>Проблема</vt:lpstr>
      <vt:lpstr>Актуальность</vt:lpstr>
      <vt:lpstr>Презентация PowerPoint</vt:lpstr>
      <vt:lpstr>custdev</vt:lpstr>
      <vt:lpstr>Презентация PowerPoint</vt:lpstr>
      <vt:lpstr>Анализ рынка</vt:lpstr>
      <vt:lpstr>бизнес-модель</vt:lpstr>
      <vt:lpstr>Презентация PowerPoint</vt:lpstr>
      <vt:lpstr>MVP</vt:lpstr>
      <vt:lpstr>Финансы</vt:lpstr>
      <vt:lpstr>тепловая карта рисков</vt:lpstr>
      <vt:lpstr>Презентация PowerPoint</vt:lpstr>
      <vt:lpstr>дорожная карта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Нармина Борисова</dc:creator>
  <cp:lastModifiedBy>Office</cp:lastModifiedBy>
  <cp:revision>38</cp:revision>
  <dcterms:created xsi:type="dcterms:W3CDTF">2025-07-23T00:59:00Z</dcterms:created>
  <dcterms:modified xsi:type="dcterms:W3CDTF">2026-04-15T16:26:32Z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1049-12.2.0.23155</vt:lpwstr>
  </property>
  <property fmtid="{D5CDD505-2E9C-101B-9397-08002B2CF9AE}" pid="3" name="ICV">
    <vt:lpwstr>C7872636BC694A9283A6BEB598062412_13</vt:lpwstr>
  </property>
  <property fmtid="{D5CDD505-2E9C-101B-9397-08002B2CF9AE}" pid="4" name="MSIP_Label_d9088468-0951-4aef-9cc3-0a346e475ddc_Enabled">
    <vt:lpwstr>true</vt:lpwstr>
  </property>
  <property fmtid="{D5CDD505-2E9C-101B-9397-08002B2CF9AE}" pid="5" name="MSIP_Label_d9088468-0951-4aef-9cc3-0a346e475ddc_SetDate">
    <vt:lpwstr>2026-04-08T08:43:05Z</vt:lpwstr>
  </property>
  <property fmtid="{D5CDD505-2E9C-101B-9397-08002B2CF9AE}" pid="6" name="MSIP_Label_d9088468-0951-4aef-9cc3-0a346e475ddc_Method">
    <vt:lpwstr>Privileged</vt:lpwstr>
  </property>
  <property fmtid="{D5CDD505-2E9C-101B-9397-08002B2CF9AE}" pid="7" name="MSIP_Label_d9088468-0951-4aef-9cc3-0a346e475ddc_Name">
    <vt:lpwstr>Public</vt:lpwstr>
  </property>
  <property fmtid="{D5CDD505-2E9C-101B-9397-08002B2CF9AE}" pid="8" name="MSIP_Label_d9088468-0951-4aef-9cc3-0a346e475ddc_SiteId">
    <vt:lpwstr>aca3c8d6-aa71-4e1a-a10e-03572fc58c0b</vt:lpwstr>
  </property>
  <property fmtid="{D5CDD505-2E9C-101B-9397-08002B2CF9AE}" pid="9" name="MSIP_Label_d9088468-0951-4aef-9cc3-0a346e475ddc_ActionId">
    <vt:lpwstr>de8f56c3-1dba-45cc-adff-a423957b14a3</vt:lpwstr>
  </property>
  <property fmtid="{D5CDD505-2E9C-101B-9397-08002B2CF9AE}" pid="10" name="MSIP_Label_d9088468-0951-4aef-9cc3-0a346e475ddc_ContentBits">
    <vt:lpwstr>0</vt:lpwstr>
  </property>
  <property fmtid="{D5CDD505-2E9C-101B-9397-08002B2CF9AE}" pid="11" name="MSIP_Label_d9088468-0951-4aef-9cc3-0a346e475ddc_Tag">
    <vt:lpwstr>60, 0, 1, 1</vt:lpwstr>
  </property>
</Properties>
</file>