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330" r:id="rId7"/>
    <p:sldId id="344" r:id="rId8"/>
    <p:sldId id="345" r:id="rId9"/>
    <p:sldId id="346" r:id="rId10"/>
    <p:sldId id="349" r:id="rId11"/>
    <p:sldId id="350" r:id="rId12"/>
    <p:sldId id="351" r:id="rId13"/>
    <p:sldId id="352" r:id="rId14"/>
    <p:sldId id="353" r:id="rId15"/>
    <p:sldId id="340" r:id="rId16"/>
    <p:sldId id="343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7A84FE-6D54-4BE8-BB21-9AC4AD525903}" v="1877" dt="2023-11-13T20:17:29.801"/>
    <p1510:client id="{C5CD09BA-77C6-49F6-AF77-BA04B558A2FE}" v="623" dt="2023-11-13T20:57:34.5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93725" autoAdjust="0"/>
  </p:normalViewPr>
  <p:slideViewPr>
    <p:cSldViewPr snapToGrid="0">
      <p:cViewPr varScale="1">
        <p:scale>
          <a:sx n="89" d="100"/>
          <a:sy n="89" d="100"/>
        </p:scale>
        <p:origin x="108" y="5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88582513774432"/>
          <c:y val="1.7761750866689529E-2"/>
          <c:w val="0.54817516825774248"/>
          <c:h val="0.7947127603215352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A3-4CE6-A013-CD40CF592E0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7A3-4CE6-A013-CD40CF592E0B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7A3-4CE6-A013-CD40CF592E0B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A3-4CE6-A013-CD40CF592E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Кадровые ресурсы</c:v>
                </c:pt>
                <c:pt idx="1">
                  <c:v>Техническое оборудование</c:v>
                </c:pt>
                <c:pt idx="2">
                  <c:v>Рекламная компания</c:v>
                </c:pt>
                <c:pt idx="3">
                  <c:v>Маркетинговая компания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100000</c:v>
                </c:pt>
                <c:pt idx="1">
                  <c:v>35000</c:v>
                </c:pt>
                <c:pt idx="2">
                  <c:v>10000</c:v>
                </c:pt>
                <c:pt idx="3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A3-4CE6-A013-CD40CF592E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5DF9B4-2F25-495B-8485-C95DF51E1C97}" type="doc">
      <dgm:prSet loTypeId="urn:microsoft.com/office/officeart/2005/8/layout/process4" loCatId="process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C47E2777-DF37-4CE4-B98D-13EAB5DDE70E}">
      <dgm:prSet/>
      <dgm:spPr/>
      <dgm:t>
        <a:bodyPr/>
        <a:lstStyle/>
        <a:p>
          <a:r>
            <a:rPr lang="en-US"/>
            <a:t>Создание приложения на основе карт с возможностью оставления GPS-метки и фото, а так же система оповещения</a:t>
          </a:r>
        </a:p>
      </dgm:t>
    </dgm:pt>
    <dgm:pt modelId="{FBB9207D-B874-4004-A80A-DB164EE9C99D}" type="parTrans" cxnId="{3F0726E6-B44E-48BF-828A-6321A08DB540}">
      <dgm:prSet/>
      <dgm:spPr/>
      <dgm:t>
        <a:bodyPr/>
        <a:lstStyle/>
        <a:p>
          <a:endParaRPr lang="en-US"/>
        </a:p>
      </dgm:t>
    </dgm:pt>
    <dgm:pt modelId="{509A4EEB-E42B-4527-BF8F-AB8F4D588005}" type="sibTrans" cxnId="{3F0726E6-B44E-48BF-828A-6321A08DB540}">
      <dgm:prSet/>
      <dgm:spPr/>
      <dgm:t>
        <a:bodyPr/>
        <a:lstStyle/>
        <a:p>
          <a:endParaRPr lang="en-US"/>
        </a:p>
      </dgm:t>
    </dgm:pt>
    <dgm:pt modelId="{E9655260-6845-4894-BCEF-AA084DFC3EC1}">
      <dgm:prSet/>
      <dgm:spPr/>
      <dgm:t>
        <a:bodyPr/>
        <a:lstStyle/>
        <a:p>
          <a:r>
            <a:rPr lang="en-US"/>
            <a:t>Привлечение потребительской базы</a:t>
          </a:r>
        </a:p>
      </dgm:t>
    </dgm:pt>
    <dgm:pt modelId="{8ED0C624-0B48-49FC-855B-7D16CF5EBE59}" type="parTrans" cxnId="{A26C6C05-11CD-4FD5-981B-92526EE46ACF}">
      <dgm:prSet/>
      <dgm:spPr/>
      <dgm:t>
        <a:bodyPr/>
        <a:lstStyle/>
        <a:p>
          <a:endParaRPr lang="en-US"/>
        </a:p>
      </dgm:t>
    </dgm:pt>
    <dgm:pt modelId="{F9D87743-A85B-4792-802E-479C57CEC000}" type="sibTrans" cxnId="{A26C6C05-11CD-4FD5-981B-92526EE46ACF}">
      <dgm:prSet/>
      <dgm:spPr/>
      <dgm:t>
        <a:bodyPr/>
        <a:lstStyle/>
        <a:p>
          <a:endParaRPr lang="en-US"/>
        </a:p>
      </dgm:t>
    </dgm:pt>
    <dgm:pt modelId="{84770930-2746-4B16-BF74-422001C6945C}">
      <dgm:prSet/>
      <dgm:spPr/>
      <dgm:t>
        <a:bodyPr/>
        <a:lstStyle/>
        <a:p>
          <a:r>
            <a:rPr lang="en-US"/>
            <a:t>Один из методов продвижения – реклама на популярных СМИ площадках</a:t>
          </a:r>
        </a:p>
      </dgm:t>
    </dgm:pt>
    <dgm:pt modelId="{AA239ECE-E3A5-4C8E-9F9A-85E2023A3513}" type="parTrans" cxnId="{33F1C065-3517-4BAC-BA68-C105F5E93660}">
      <dgm:prSet/>
      <dgm:spPr/>
      <dgm:t>
        <a:bodyPr/>
        <a:lstStyle/>
        <a:p>
          <a:endParaRPr lang="en-US"/>
        </a:p>
      </dgm:t>
    </dgm:pt>
    <dgm:pt modelId="{B64D1357-F0B8-4297-901C-758A447E3984}" type="sibTrans" cxnId="{33F1C065-3517-4BAC-BA68-C105F5E93660}">
      <dgm:prSet/>
      <dgm:spPr/>
      <dgm:t>
        <a:bodyPr/>
        <a:lstStyle/>
        <a:p>
          <a:endParaRPr lang="en-US"/>
        </a:p>
      </dgm:t>
    </dgm:pt>
    <dgm:pt modelId="{81A13393-E1AB-412A-9F2D-97BBB7B8D365}">
      <dgm:prSet/>
      <dgm:spPr/>
      <dgm:t>
        <a:bodyPr/>
        <a:lstStyle/>
        <a:p>
          <a:r>
            <a:rPr lang="en-US" dirty="0" err="1"/>
            <a:t>Предполагаемый</a:t>
          </a:r>
          <a:r>
            <a:rPr lang="en-US" dirty="0"/>
            <a:t> </a:t>
          </a:r>
          <a:r>
            <a:rPr lang="en-US" dirty="0" err="1"/>
            <a:t>источник</a:t>
          </a:r>
          <a:r>
            <a:rPr lang="en-US" dirty="0"/>
            <a:t> </a:t>
          </a:r>
          <a:r>
            <a:rPr lang="en-US" dirty="0" err="1"/>
            <a:t>дохода</a:t>
          </a:r>
          <a:r>
            <a:rPr lang="en-US" dirty="0"/>
            <a:t> – </a:t>
          </a:r>
          <a:r>
            <a:rPr lang="en-US" dirty="0" err="1"/>
            <a:t>реклама</a:t>
          </a:r>
          <a:r>
            <a:rPr lang="en-US" dirty="0"/>
            <a:t>, </a:t>
          </a:r>
          <a:r>
            <a:rPr lang="en-US" dirty="0" err="1"/>
            <a:t>введение</a:t>
          </a:r>
          <a:r>
            <a:rPr lang="en-US" dirty="0"/>
            <a:t> </a:t>
          </a:r>
          <a:r>
            <a:rPr lang="en-US" dirty="0" err="1"/>
            <a:t>подписки</a:t>
          </a:r>
          <a:r>
            <a:rPr lang="en-US" dirty="0"/>
            <a:t>, </a:t>
          </a:r>
          <a:r>
            <a:rPr lang="en-US" dirty="0" err="1"/>
            <a:t>благодаря</a:t>
          </a:r>
          <a:r>
            <a:rPr lang="en-US" dirty="0"/>
            <a:t> </a:t>
          </a:r>
          <a:r>
            <a:rPr lang="en-US" dirty="0" err="1"/>
            <a:t>которой</a:t>
          </a:r>
          <a:r>
            <a:rPr lang="en-US" dirty="0"/>
            <a:t> </a:t>
          </a:r>
          <a:r>
            <a:rPr lang="en-US" dirty="0" err="1"/>
            <a:t>обращения</a:t>
          </a:r>
          <a:r>
            <a:rPr lang="en-US" dirty="0"/>
            <a:t> </a:t>
          </a:r>
          <a:r>
            <a:rPr lang="en-US" dirty="0" err="1"/>
            <a:t>граждан</a:t>
          </a:r>
          <a:r>
            <a:rPr lang="en-US" dirty="0"/>
            <a:t> с </a:t>
          </a:r>
          <a:r>
            <a:rPr lang="en-US" dirty="0" err="1"/>
            <a:t>подпиской</a:t>
          </a:r>
          <a:r>
            <a:rPr lang="en-US" dirty="0"/>
            <a:t> </a:t>
          </a:r>
          <a:r>
            <a:rPr lang="en-US" dirty="0" err="1"/>
            <a:t>будут</a:t>
          </a:r>
          <a:r>
            <a:rPr lang="en-US" dirty="0"/>
            <a:t> </a:t>
          </a:r>
          <a:r>
            <a:rPr lang="en-US" dirty="0" err="1"/>
            <a:t>обрабатываться</a:t>
          </a:r>
          <a:r>
            <a:rPr lang="en-US" dirty="0"/>
            <a:t> в </a:t>
          </a:r>
          <a:r>
            <a:rPr lang="en-US" dirty="0" err="1"/>
            <a:t>первую</a:t>
          </a:r>
          <a:r>
            <a:rPr lang="en-US" dirty="0"/>
            <a:t> </a:t>
          </a:r>
          <a:r>
            <a:rPr lang="en-US" dirty="0" err="1"/>
            <a:t>очередь</a:t>
          </a:r>
          <a:endParaRPr lang="en-US" dirty="0"/>
        </a:p>
      </dgm:t>
    </dgm:pt>
    <dgm:pt modelId="{49D8BB4F-B89E-4310-B5B7-69632B14DAFA}" type="parTrans" cxnId="{B2EB3962-8999-4611-B58B-470C361872D7}">
      <dgm:prSet/>
      <dgm:spPr/>
      <dgm:t>
        <a:bodyPr/>
        <a:lstStyle/>
        <a:p>
          <a:endParaRPr lang="en-US"/>
        </a:p>
      </dgm:t>
    </dgm:pt>
    <dgm:pt modelId="{939E2F8D-9BFF-4AE9-BF81-7E56154B007A}" type="sibTrans" cxnId="{B2EB3962-8999-4611-B58B-470C361872D7}">
      <dgm:prSet/>
      <dgm:spPr/>
      <dgm:t>
        <a:bodyPr/>
        <a:lstStyle/>
        <a:p>
          <a:endParaRPr lang="en-US"/>
        </a:p>
      </dgm:t>
    </dgm:pt>
    <dgm:pt modelId="{8D630915-FA7A-4ADB-854B-986D90E5EBAB}" type="pres">
      <dgm:prSet presAssocID="{7A5DF9B4-2F25-495B-8485-C95DF51E1C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A98035-743D-4126-A7F5-160BCFB3DBB9}" type="pres">
      <dgm:prSet presAssocID="{81A13393-E1AB-412A-9F2D-97BBB7B8D365}" presName="boxAndChildren" presStyleCnt="0"/>
      <dgm:spPr/>
    </dgm:pt>
    <dgm:pt modelId="{C8EC6D6F-3C32-4AA4-870F-6DF23BD2AC67}" type="pres">
      <dgm:prSet presAssocID="{81A13393-E1AB-412A-9F2D-97BBB7B8D365}" presName="parentTextBox" presStyleLbl="node1" presStyleIdx="0" presStyleCnt="4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EDA35773-047B-47C1-AA75-2C9BD5FA321E}" type="pres">
      <dgm:prSet presAssocID="{B64D1357-F0B8-4297-901C-758A447E3984}" presName="sp" presStyleCnt="0"/>
      <dgm:spPr/>
    </dgm:pt>
    <dgm:pt modelId="{B1C9C5E9-CADB-49A8-9570-5CA6D5C1EF24}" type="pres">
      <dgm:prSet presAssocID="{84770930-2746-4B16-BF74-422001C6945C}" presName="arrowAndChildren" presStyleCnt="0"/>
      <dgm:spPr/>
    </dgm:pt>
    <dgm:pt modelId="{570B0864-EA72-45EA-9BB6-2A04ADE40CBD}" type="pres">
      <dgm:prSet presAssocID="{84770930-2746-4B16-BF74-422001C6945C}" presName="parentTextArrow" presStyleLbl="node1" presStyleIdx="1" presStyleCnt="4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51CD0209-9ED1-43F8-B3AC-21D1F004CB66}" type="pres">
      <dgm:prSet presAssocID="{F9D87743-A85B-4792-802E-479C57CEC000}" presName="sp" presStyleCnt="0"/>
      <dgm:spPr/>
    </dgm:pt>
    <dgm:pt modelId="{95E6B473-4300-426E-9DD2-9D6F3DA12C49}" type="pres">
      <dgm:prSet presAssocID="{E9655260-6845-4894-BCEF-AA084DFC3EC1}" presName="arrowAndChildren" presStyleCnt="0"/>
      <dgm:spPr/>
    </dgm:pt>
    <dgm:pt modelId="{3FA02D67-131B-460E-B02C-82A8BC945092}" type="pres">
      <dgm:prSet presAssocID="{E9655260-6845-4894-BCEF-AA084DFC3EC1}" presName="parentTextArrow" presStyleLbl="node1" presStyleIdx="2" presStyleCnt="4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FFD4A37B-9B2A-421E-B1A6-9E35210B776E}" type="pres">
      <dgm:prSet presAssocID="{509A4EEB-E42B-4527-BF8F-AB8F4D588005}" presName="sp" presStyleCnt="0"/>
      <dgm:spPr/>
    </dgm:pt>
    <dgm:pt modelId="{71C775AD-E46C-424B-B882-D8F432C1ED45}" type="pres">
      <dgm:prSet presAssocID="{C47E2777-DF37-4CE4-B98D-13EAB5DDE70E}" presName="arrowAndChildren" presStyleCnt="0"/>
      <dgm:spPr/>
    </dgm:pt>
    <dgm:pt modelId="{00A42C4E-776F-4DFA-A311-ABC1A62044D3}" type="pres">
      <dgm:prSet presAssocID="{C47E2777-DF37-4CE4-B98D-13EAB5DDE70E}" presName="parentTextArrow" presStyleLbl="node1" presStyleIdx="3" presStyleCnt="4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A26C6C05-11CD-4FD5-981B-92526EE46ACF}" srcId="{7A5DF9B4-2F25-495B-8485-C95DF51E1C97}" destId="{E9655260-6845-4894-BCEF-AA084DFC3EC1}" srcOrd="1" destOrd="0" parTransId="{8ED0C624-0B48-49FC-855B-7D16CF5EBE59}" sibTransId="{F9D87743-A85B-4792-802E-479C57CEC000}"/>
    <dgm:cxn modelId="{B49F024F-8A4B-4738-A8C8-A1DC1C76298C}" type="presOf" srcId="{E9655260-6845-4894-BCEF-AA084DFC3EC1}" destId="{3FA02D67-131B-460E-B02C-82A8BC945092}" srcOrd="0" destOrd="0" presId="urn:microsoft.com/office/officeart/2005/8/layout/process4"/>
    <dgm:cxn modelId="{6881C7F4-6476-45BE-86CD-EA591ED755D8}" type="presOf" srcId="{7A5DF9B4-2F25-495B-8485-C95DF51E1C97}" destId="{8D630915-FA7A-4ADB-854B-986D90E5EBAB}" srcOrd="0" destOrd="0" presId="urn:microsoft.com/office/officeart/2005/8/layout/process4"/>
    <dgm:cxn modelId="{33F1C065-3517-4BAC-BA68-C105F5E93660}" srcId="{7A5DF9B4-2F25-495B-8485-C95DF51E1C97}" destId="{84770930-2746-4B16-BF74-422001C6945C}" srcOrd="2" destOrd="0" parTransId="{AA239ECE-E3A5-4C8E-9F9A-85E2023A3513}" sibTransId="{B64D1357-F0B8-4297-901C-758A447E3984}"/>
    <dgm:cxn modelId="{B2EB3962-8999-4611-B58B-470C361872D7}" srcId="{7A5DF9B4-2F25-495B-8485-C95DF51E1C97}" destId="{81A13393-E1AB-412A-9F2D-97BBB7B8D365}" srcOrd="3" destOrd="0" parTransId="{49D8BB4F-B89E-4310-B5B7-69632B14DAFA}" sibTransId="{939E2F8D-9BFF-4AE9-BF81-7E56154B007A}"/>
    <dgm:cxn modelId="{07A15242-020A-4C89-9FCA-B9503A3A493B}" type="presOf" srcId="{81A13393-E1AB-412A-9F2D-97BBB7B8D365}" destId="{C8EC6D6F-3C32-4AA4-870F-6DF23BD2AC67}" srcOrd="0" destOrd="0" presId="urn:microsoft.com/office/officeart/2005/8/layout/process4"/>
    <dgm:cxn modelId="{3F0726E6-B44E-48BF-828A-6321A08DB540}" srcId="{7A5DF9B4-2F25-495B-8485-C95DF51E1C97}" destId="{C47E2777-DF37-4CE4-B98D-13EAB5DDE70E}" srcOrd="0" destOrd="0" parTransId="{FBB9207D-B874-4004-A80A-DB164EE9C99D}" sibTransId="{509A4EEB-E42B-4527-BF8F-AB8F4D588005}"/>
    <dgm:cxn modelId="{55F427C0-BF11-4559-95DE-FCFAA4C11D9F}" type="presOf" srcId="{C47E2777-DF37-4CE4-B98D-13EAB5DDE70E}" destId="{00A42C4E-776F-4DFA-A311-ABC1A62044D3}" srcOrd="0" destOrd="0" presId="urn:microsoft.com/office/officeart/2005/8/layout/process4"/>
    <dgm:cxn modelId="{4DA7F3AC-4B64-43D7-B535-14F7FA0ACFAF}" type="presOf" srcId="{84770930-2746-4B16-BF74-422001C6945C}" destId="{570B0864-EA72-45EA-9BB6-2A04ADE40CBD}" srcOrd="0" destOrd="0" presId="urn:microsoft.com/office/officeart/2005/8/layout/process4"/>
    <dgm:cxn modelId="{EC840D36-6B35-45E5-81FF-4B8BD9134743}" type="presParOf" srcId="{8D630915-FA7A-4ADB-854B-986D90E5EBAB}" destId="{F6A98035-743D-4126-A7F5-160BCFB3DBB9}" srcOrd="0" destOrd="0" presId="urn:microsoft.com/office/officeart/2005/8/layout/process4"/>
    <dgm:cxn modelId="{3BF25023-190D-40AC-9859-8E13C4C07836}" type="presParOf" srcId="{F6A98035-743D-4126-A7F5-160BCFB3DBB9}" destId="{C8EC6D6F-3C32-4AA4-870F-6DF23BD2AC67}" srcOrd="0" destOrd="0" presId="urn:microsoft.com/office/officeart/2005/8/layout/process4"/>
    <dgm:cxn modelId="{19016417-8A4E-41B7-8CDB-1F4F5E2F1B05}" type="presParOf" srcId="{8D630915-FA7A-4ADB-854B-986D90E5EBAB}" destId="{EDA35773-047B-47C1-AA75-2C9BD5FA321E}" srcOrd="1" destOrd="0" presId="urn:microsoft.com/office/officeart/2005/8/layout/process4"/>
    <dgm:cxn modelId="{0381F90D-29DE-47BE-909B-CD94D4C3B651}" type="presParOf" srcId="{8D630915-FA7A-4ADB-854B-986D90E5EBAB}" destId="{B1C9C5E9-CADB-49A8-9570-5CA6D5C1EF24}" srcOrd="2" destOrd="0" presId="urn:microsoft.com/office/officeart/2005/8/layout/process4"/>
    <dgm:cxn modelId="{B768FED4-EFF1-4646-AF9F-B310E810E97E}" type="presParOf" srcId="{B1C9C5E9-CADB-49A8-9570-5CA6D5C1EF24}" destId="{570B0864-EA72-45EA-9BB6-2A04ADE40CBD}" srcOrd="0" destOrd="0" presId="urn:microsoft.com/office/officeart/2005/8/layout/process4"/>
    <dgm:cxn modelId="{CDF9F18C-FF62-432B-AD5E-45A2D9838E85}" type="presParOf" srcId="{8D630915-FA7A-4ADB-854B-986D90E5EBAB}" destId="{51CD0209-9ED1-43F8-B3AC-21D1F004CB66}" srcOrd="3" destOrd="0" presId="urn:microsoft.com/office/officeart/2005/8/layout/process4"/>
    <dgm:cxn modelId="{456C71CB-A47D-488E-8FAB-6DB3FDA1FB8F}" type="presParOf" srcId="{8D630915-FA7A-4ADB-854B-986D90E5EBAB}" destId="{95E6B473-4300-426E-9DD2-9D6F3DA12C49}" srcOrd="4" destOrd="0" presId="urn:microsoft.com/office/officeart/2005/8/layout/process4"/>
    <dgm:cxn modelId="{BF1ACF45-244C-4388-99E4-FF7E0067D95C}" type="presParOf" srcId="{95E6B473-4300-426E-9DD2-9D6F3DA12C49}" destId="{3FA02D67-131B-460E-B02C-82A8BC945092}" srcOrd="0" destOrd="0" presId="urn:microsoft.com/office/officeart/2005/8/layout/process4"/>
    <dgm:cxn modelId="{12C1AD5E-190A-45F0-BEEE-1E500371D5DF}" type="presParOf" srcId="{8D630915-FA7A-4ADB-854B-986D90E5EBAB}" destId="{FFD4A37B-9B2A-421E-B1A6-9E35210B776E}" srcOrd="5" destOrd="0" presId="urn:microsoft.com/office/officeart/2005/8/layout/process4"/>
    <dgm:cxn modelId="{80C79B59-F9D0-4BBC-A769-9F0367896666}" type="presParOf" srcId="{8D630915-FA7A-4ADB-854B-986D90E5EBAB}" destId="{71C775AD-E46C-424B-B882-D8F432C1ED45}" srcOrd="6" destOrd="0" presId="urn:microsoft.com/office/officeart/2005/8/layout/process4"/>
    <dgm:cxn modelId="{FE1D034E-7366-43B2-9DD9-08061185D0F4}" type="presParOf" srcId="{71C775AD-E46C-424B-B882-D8F432C1ED45}" destId="{00A42C4E-776F-4DFA-A311-ABC1A62044D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C6D6F-3C32-4AA4-870F-6DF23BD2AC67}">
      <dsp:nvSpPr>
        <dsp:cNvPr id="0" name=""/>
        <dsp:cNvSpPr/>
      </dsp:nvSpPr>
      <dsp:spPr>
        <a:xfrm>
          <a:off x="0" y="3829184"/>
          <a:ext cx="5592762" cy="83773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Предполагаемый</a:t>
          </a:r>
          <a:r>
            <a:rPr lang="en-US" sz="1500" kern="1200" dirty="0"/>
            <a:t> </a:t>
          </a:r>
          <a:r>
            <a:rPr lang="en-US" sz="1500" kern="1200" dirty="0" err="1"/>
            <a:t>источник</a:t>
          </a:r>
          <a:r>
            <a:rPr lang="en-US" sz="1500" kern="1200" dirty="0"/>
            <a:t> </a:t>
          </a:r>
          <a:r>
            <a:rPr lang="en-US" sz="1500" kern="1200" dirty="0" err="1"/>
            <a:t>дохода</a:t>
          </a:r>
          <a:r>
            <a:rPr lang="en-US" sz="1500" kern="1200" dirty="0"/>
            <a:t> – </a:t>
          </a:r>
          <a:r>
            <a:rPr lang="en-US" sz="1500" kern="1200" dirty="0" err="1"/>
            <a:t>реклама</a:t>
          </a:r>
          <a:r>
            <a:rPr lang="en-US" sz="1500" kern="1200" dirty="0"/>
            <a:t>, </a:t>
          </a:r>
          <a:r>
            <a:rPr lang="en-US" sz="1500" kern="1200" dirty="0" err="1"/>
            <a:t>введение</a:t>
          </a:r>
          <a:r>
            <a:rPr lang="en-US" sz="1500" kern="1200" dirty="0"/>
            <a:t> </a:t>
          </a:r>
          <a:r>
            <a:rPr lang="en-US" sz="1500" kern="1200" dirty="0" err="1"/>
            <a:t>подписки</a:t>
          </a:r>
          <a:r>
            <a:rPr lang="en-US" sz="1500" kern="1200" dirty="0"/>
            <a:t>, </a:t>
          </a:r>
          <a:r>
            <a:rPr lang="en-US" sz="1500" kern="1200" dirty="0" err="1"/>
            <a:t>благодаря</a:t>
          </a:r>
          <a:r>
            <a:rPr lang="en-US" sz="1500" kern="1200" dirty="0"/>
            <a:t> </a:t>
          </a:r>
          <a:r>
            <a:rPr lang="en-US" sz="1500" kern="1200" dirty="0" err="1"/>
            <a:t>которой</a:t>
          </a:r>
          <a:r>
            <a:rPr lang="en-US" sz="1500" kern="1200" dirty="0"/>
            <a:t> </a:t>
          </a:r>
          <a:r>
            <a:rPr lang="en-US" sz="1500" kern="1200" dirty="0" err="1"/>
            <a:t>обращения</a:t>
          </a:r>
          <a:r>
            <a:rPr lang="en-US" sz="1500" kern="1200" dirty="0"/>
            <a:t> </a:t>
          </a:r>
          <a:r>
            <a:rPr lang="en-US" sz="1500" kern="1200" dirty="0" err="1"/>
            <a:t>граждан</a:t>
          </a:r>
          <a:r>
            <a:rPr lang="en-US" sz="1500" kern="1200" dirty="0"/>
            <a:t> с </a:t>
          </a:r>
          <a:r>
            <a:rPr lang="en-US" sz="1500" kern="1200" dirty="0" err="1"/>
            <a:t>подпиской</a:t>
          </a:r>
          <a:r>
            <a:rPr lang="en-US" sz="1500" kern="1200" dirty="0"/>
            <a:t> </a:t>
          </a:r>
          <a:r>
            <a:rPr lang="en-US" sz="1500" kern="1200" dirty="0" err="1"/>
            <a:t>будут</a:t>
          </a:r>
          <a:r>
            <a:rPr lang="en-US" sz="1500" kern="1200" dirty="0"/>
            <a:t> </a:t>
          </a:r>
          <a:r>
            <a:rPr lang="en-US" sz="1500" kern="1200" dirty="0" err="1"/>
            <a:t>обрабатываться</a:t>
          </a:r>
          <a:r>
            <a:rPr lang="en-US" sz="1500" kern="1200" dirty="0"/>
            <a:t> в </a:t>
          </a:r>
          <a:r>
            <a:rPr lang="en-US" sz="1500" kern="1200" dirty="0" err="1"/>
            <a:t>первую</a:t>
          </a:r>
          <a:r>
            <a:rPr lang="en-US" sz="1500" kern="1200" dirty="0"/>
            <a:t> </a:t>
          </a:r>
          <a:r>
            <a:rPr lang="en-US" sz="1500" kern="1200" dirty="0" err="1"/>
            <a:t>очередь</a:t>
          </a:r>
          <a:endParaRPr lang="en-US" sz="1500" kern="1200" dirty="0"/>
        </a:p>
      </dsp:txBody>
      <dsp:txXfrm>
        <a:off x="0" y="3829184"/>
        <a:ext cx="5592762" cy="837732"/>
      </dsp:txXfrm>
    </dsp:sp>
    <dsp:sp modelId="{570B0864-EA72-45EA-9BB6-2A04ADE40CBD}">
      <dsp:nvSpPr>
        <dsp:cNvPr id="0" name=""/>
        <dsp:cNvSpPr/>
      </dsp:nvSpPr>
      <dsp:spPr>
        <a:xfrm rot="10800000">
          <a:off x="0" y="2553318"/>
          <a:ext cx="5592762" cy="1288431"/>
        </a:xfrm>
        <a:prstGeom prst="upArrowCallou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Один из методов продвижения – реклама на популярных СМИ площадках</a:t>
          </a:r>
        </a:p>
      </dsp:txBody>
      <dsp:txXfrm rot="10800000">
        <a:off x="0" y="2553318"/>
        <a:ext cx="5592762" cy="837184"/>
      </dsp:txXfrm>
    </dsp:sp>
    <dsp:sp modelId="{3FA02D67-131B-460E-B02C-82A8BC945092}">
      <dsp:nvSpPr>
        <dsp:cNvPr id="0" name=""/>
        <dsp:cNvSpPr/>
      </dsp:nvSpPr>
      <dsp:spPr>
        <a:xfrm rot="10800000">
          <a:off x="0" y="1277453"/>
          <a:ext cx="5592762" cy="1288431"/>
        </a:xfrm>
        <a:prstGeom prst="upArrowCallou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Привлечение потребительской базы</a:t>
          </a:r>
        </a:p>
      </dsp:txBody>
      <dsp:txXfrm rot="10800000">
        <a:off x="0" y="1277453"/>
        <a:ext cx="5592762" cy="837184"/>
      </dsp:txXfrm>
    </dsp:sp>
    <dsp:sp modelId="{00A42C4E-776F-4DFA-A311-ABC1A62044D3}">
      <dsp:nvSpPr>
        <dsp:cNvPr id="0" name=""/>
        <dsp:cNvSpPr/>
      </dsp:nvSpPr>
      <dsp:spPr>
        <a:xfrm rot="10800000">
          <a:off x="0" y="1587"/>
          <a:ext cx="5592762" cy="1288431"/>
        </a:xfrm>
        <a:prstGeom prst="upArrowCallou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Создание приложения на основе карт с возможностью оставления GPS-метки и фото, а так же система оповещения</a:t>
          </a:r>
        </a:p>
      </dsp:txBody>
      <dsp:txXfrm rot="10800000">
        <a:off x="0" y="1587"/>
        <a:ext cx="5592762" cy="837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0.31507</cdr:x>
      <cdr:y>0.16956</cdr:y>
    </cdr:from>
    <cdr:to>
      <cdr:x>0.66713</cdr:x>
      <cdr:y>0.66651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764253" y="640382"/>
          <a:ext cx="1971449" cy="1876905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solidFill>
                <a:schemeClr val="accent1">
                  <a:lumMod val="75000"/>
                </a:schemeClr>
              </a:solidFill>
            </a:rPr>
            <a:t>Общий бюджет инвестиций 1650000</a:t>
          </a:r>
          <a:endParaRPr lang="ru-RU" sz="16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0.04955</cdr:x>
      <cdr:y>0.09684</cdr:y>
    </cdr:from>
    <cdr:to>
      <cdr:x>0.27817</cdr:x>
      <cdr:y>0.19084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484" y="365756"/>
          <a:ext cx="1280160" cy="3550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Реклама</a:t>
          </a:r>
          <a:endParaRPr lang="ru-RU" sz="1400" dirty="0">
            <a:solidFill>
              <a:schemeClr val="accent1">
                <a:lumMod val="60000"/>
                <a:lumOff val="40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2F0B55D-90B0-4B66-861B-11FAC703D627}" type="datetime1">
              <a:rPr lang="ru-RU" smtClean="0"/>
              <a:t>19.11.2023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55657-0A12-495F-9FFA-D8F7554E7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8542B7E-5169-4531-B243-E4A9C7E15A3D}" type="datetime1">
              <a:rPr lang="ru-RU" noProof="0" smtClean="0"/>
              <a:t>19.11.2023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2780FBB-F712-42E7-8C2F-226D98798B3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460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917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32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2780FBB-F712-42E7-8C2F-226D98798B3F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48053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72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34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pic>
        <p:nvPicPr>
          <p:cNvPr id="17" name="Рисунок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cs typeface="Times New Roman" panose="02020603050405020304" pitchFamily="18" charset="0"/>
              </a:defRPr>
            </a:lvl1pPr>
          </a:lstStyle>
          <a:p>
            <a:pPr rtl="0"/>
            <a:endParaRPr lang="ru-RU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050" y="3600450"/>
            <a:ext cx="9144000" cy="24511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rtlCol="0" anchor="b">
            <a:normAutofit/>
          </a:bodyPr>
          <a:lstStyle/>
          <a:p>
            <a:pPr rtl="0"/>
            <a:endParaRPr lang="ru-RU" sz="4400" noProof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indent="-228600" rtl="0"/>
            <a:endParaRPr lang="ru-RU" sz="2000" noProof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EB2550B1-8A8F-4EF6-A923-67B1FAFDA154}" type="datetime1">
              <a:rPr lang="ru-RU" noProof="0" smtClean="0">
                <a:solidFill>
                  <a:schemeClr val="tx2">
                    <a:alpha val="60000"/>
                  </a:schemeClr>
                </a:solidFill>
                <a:latin typeface="Calibri" panose="020F0502020204030204" pitchFamily="34" charset="0"/>
              </a:rPr>
              <a:t>19.11.2023</a:t>
            </a:fld>
            <a:endParaRPr lang="ru-RU" noProof="0" dirty="0">
              <a:solidFill>
                <a:schemeClr val="tx2">
                  <a:alpha val="6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noProof="0">
                <a:solidFill>
                  <a:schemeClr val="tx2">
                    <a:alpha val="60000"/>
                  </a:schemeClr>
                </a:solidFill>
                <a:latin typeface="Calibri" panose="020F0502020204030204" pitchFamily="34" charset="0"/>
              </a:rPr>
              <a:t>Образец текста нижнего колонтитула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8844951-7827-47D4-8276-7DDE1FA7D85A}" type="slidenum">
              <a:rPr lang="ru-RU" noProof="0" smtClean="0">
                <a:solidFill>
                  <a:schemeClr val="tx2">
                    <a:alpha val="60000"/>
                  </a:schemeClr>
                </a:solidFill>
                <a:latin typeface="Calibri" panose="020F0502020204030204" pitchFamily="34" charset="0"/>
              </a:rPr>
              <a:pPr/>
              <a:t>‹#›</a:t>
            </a:fld>
            <a:endParaRPr lang="ru-RU" noProof="0">
              <a:solidFill>
                <a:schemeClr val="tx2">
                  <a:alpha val="6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/>
          <a:p>
            <a:pPr rtl="0"/>
            <a:endParaRPr lang="ru-RU" sz="4400" noProof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indent="-228600" rtl="0"/>
            <a:endParaRPr lang="ru-RU" sz="1800" noProof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57399"/>
            <a:ext cx="5181600" cy="41195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057399"/>
            <a:ext cx="5181600" cy="41195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Прямоугольник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2" name="Рамка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 anchor="t">
            <a:normAutofit/>
          </a:bodyPr>
          <a:lstStyle/>
          <a:p>
            <a:pPr rtl="0"/>
            <a:endParaRPr lang="ru-RU" sz="4400" noProof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indent="-228600" rtl="0"/>
            <a:endParaRPr lang="ru-RU" sz="1800" noProof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7" name="Рисунок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rtlCol="0" anchor="b">
            <a:normAutofit/>
          </a:bodyPr>
          <a:lstStyle/>
          <a:p>
            <a:pPr rtl="0"/>
            <a:endParaRPr lang="ru-RU" sz="4400" noProof="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indent="-228600" rtl="0"/>
            <a:endParaRPr lang="ru-RU" sz="1800" noProof="0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5" name="Рисунок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6" name="Рисунок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0" name="Нижний колонтитул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31" name="Номер слайда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Прямоугольник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 useBgFill="1"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9" name="Рамка 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cs typeface="Times New Roman" panose="02020603050405020304" pitchFamily="18" charset="0"/>
              </a:defRPr>
            </a:lvl1pPr>
          </a:lstStyle>
          <a:p>
            <a:pPr algn="l" rtl="0"/>
            <a:endParaRPr lang="ru-RU" noProof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0" name="Рисунок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аблица диаграммы (временная шкал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 useBgFill="1"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6" name="Рисунок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7" name="Рисунок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Times New Roman" panose="02020603050405020304" pitchFamily="18" charset="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4" name="Текст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Times New Roman" panose="02020603050405020304" pitchFamily="18" charset="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6" name="Текст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Times New Roman" panose="02020603050405020304" pitchFamily="18" charset="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8" name="Текст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Times New Roman" panose="02020603050405020304" pitchFamily="18" charset="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9" name="Текст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 (слайд для сравнен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60320"/>
            <a:ext cx="5183188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2011680"/>
            <a:ext cx="51577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027" y="2011680"/>
            <a:ext cx="51831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4360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4360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8934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68934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noProof="0"/>
              <a:t>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28844951-7827-47D4-8276-7DDE1FA7D85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Times New Roman" panose="02020603050405020304" pitchFamily="18" charset="0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2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4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.svg"/><Relationship Id="rId5" Type="http://schemas.openxmlformats.org/officeDocument/2006/relationships/image" Target="../media/image34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3.png"/><Relationship Id="rId9" Type="http://schemas.openxmlformats.org/officeDocument/2006/relationships/image" Target="../media/image2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ame 3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38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ame 40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551" y="610211"/>
            <a:ext cx="5226199" cy="505621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l"/>
            <a:r>
              <a:rPr lang="ru-RU" sz="5400" dirty="0" smtClean="0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latin typeface="+mj-lt"/>
                <a:cs typeface="Angsana New" panose="02020603050405020304" pitchFamily="18" charset="-34"/>
              </a:rPr>
              <a:t>Ничего лишнего – всё необходимое!</a:t>
            </a:r>
            <a:endParaRPr lang="en-US" sz="5400" dirty="0" err="1">
              <a:gradFill flip="none">
                <a:gsLst>
                  <a:gs pos="0">
                    <a:srgbClr val="7162FE">
                      <a:alpha val="70000"/>
                    </a:srgbClr>
                  </a:gs>
                  <a:gs pos="100000">
                    <a:srgbClr val="F900A0">
                      <a:alpha val="70000"/>
                    </a:srgbClr>
                  </a:gs>
                </a:gsLst>
                <a:lin ang="0" scaled="1"/>
                <a:tileRect/>
              </a:gradFill>
              <a:latin typeface="+mj-lt"/>
              <a:cs typeface="Angsana New" panose="02020603050405020304" pitchFamily="18" charset="-34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AD04BED3-CF2E-4CAD-8CE8-ED3ED12AE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5129" y="5666423"/>
            <a:ext cx="6064747" cy="6006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sz="12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Ивановский</a:t>
            </a: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филиал</a:t>
            </a: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РЭУ </a:t>
            </a:r>
            <a:r>
              <a:rPr lang="en-US" sz="12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им</a:t>
            </a: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. Г.В. </a:t>
            </a:r>
            <a:r>
              <a:rPr lang="en-US" sz="12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Плеханова</a:t>
            </a:r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pPr algn="l"/>
            <a:r>
              <a:rPr lang="en-US" sz="12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Кожевникова</a:t>
            </a: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Карина</a:t>
            </a:r>
            <a:r>
              <a:rPr lang="ru-RU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ru-RU" sz="1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| </a:t>
            </a:r>
            <a:r>
              <a:rPr lang="en-US" sz="1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Косоурова</a:t>
            </a:r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Виктория</a:t>
            </a:r>
            <a:r>
              <a:rPr lang="ru-RU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ru-RU" sz="1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| </a:t>
            </a:r>
            <a:r>
              <a:rPr lang="en-US" sz="1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Волкова</a:t>
            </a:r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Анастасия</a:t>
            </a:r>
            <a:r>
              <a:rPr lang="ru-RU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ru-RU" sz="1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| </a:t>
            </a:r>
            <a:r>
              <a:rPr lang="en-US" sz="1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Вагина</a:t>
            </a:r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Виктория</a:t>
            </a:r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AE4EC7-16FA-4A67-84A0-F079B4BC80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876" y="495300"/>
            <a:ext cx="5229214" cy="587057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 descr="Изображение выглядит как текст, График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6C74110B-8B00-A608-49DD-F17CCFD66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6042" r="5484"/>
          <a:stretch/>
        </p:blipFill>
        <p:spPr>
          <a:xfrm>
            <a:off x="6539876" y="488577"/>
            <a:ext cx="5229214" cy="5880845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CADA808-389E-E36D-9A3D-14F7D4AD95D5}"/>
              </a:ext>
            </a:extLst>
          </p:cNvPr>
          <p:cNvGrpSpPr/>
          <p:nvPr/>
        </p:nvGrpSpPr>
        <p:grpSpPr>
          <a:xfrm>
            <a:off x="0" y="-50122"/>
            <a:ext cx="1796440" cy="660333"/>
            <a:chOff x="296145" y="242048"/>
            <a:chExt cx="2093764" cy="76962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1C06923-51D6-B757-55C6-3FCA10634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7FA6FEE-C17D-5FA7-8C8B-34BFB73F2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70DDB91-D504-B53F-F2AA-DE7805940B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7468" r="7271"/>
          <a:stretch/>
        </p:blipFill>
        <p:spPr>
          <a:xfrm>
            <a:off x="1829654" y="56842"/>
            <a:ext cx="1128166" cy="4040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0B564D9-7EF0-1E16-0918-98841F7A8C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54047" y="-9554"/>
            <a:ext cx="647464" cy="49174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BC3696E-6F93-11CB-D3E1-8FB65F50BB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1434" r="2147"/>
          <a:stretch/>
        </p:blipFill>
        <p:spPr>
          <a:xfrm>
            <a:off x="3734725" y="0"/>
            <a:ext cx="1365640" cy="5092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C78FD9-9C1F-F4D7-1D7B-5943CC72B8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5162" y="27057"/>
            <a:ext cx="1282260" cy="4022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B67314B-C31F-7BB7-7DD7-AF3A842C70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6604" y="35386"/>
            <a:ext cx="1390294" cy="4599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5825F9-4EFD-8041-6372-79EE65BDC1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6080" y="30985"/>
            <a:ext cx="1421266" cy="4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ame 3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ame 39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235B0-BD41-C5EA-7209-6D5E77E1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53" y="544635"/>
            <a:ext cx="5558446" cy="65991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600" dirty="0" smtClean="0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latin typeface="+mj-lt"/>
                <a:cs typeface="Angsana New"/>
              </a:rPr>
              <a:t>Текущий этап работ</a:t>
            </a:r>
            <a:endParaRPr lang="en-US" sz="3600" dirty="0" err="1">
              <a:gradFill flip="none">
                <a:gsLst>
                  <a:gs pos="0">
                    <a:srgbClr val="7162FE">
                      <a:alpha val="70000"/>
                    </a:srgbClr>
                  </a:gs>
                  <a:gs pos="100000">
                    <a:srgbClr val="F900A0">
                      <a:alpha val="70000"/>
                    </a:srgbClr>
                  </a:gs>
                </a:gsLst>
                <a:lin ang="0" scaled="1"/>
                <a:tileRect/>
              </a:gradFill>
              <a:latin typeface="+mj-lt"/>
            </a:endParaRPr>
          </a:p>
        </p:txBody>
      </p:sp>
      <p:pic>
        <p:nvPicPr>
          <p:cNvPr id="9" name="Рисунок 8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F72A1388-D696-A296-13A6-84E1B739C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5" r="18485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016409" y="3076395"/>
            <a:ext cx="2593064" cy="22396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Определены основные модели монетизации и виды продвижения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1111706" y="3883219"/>
            <a:ext cx="2433410" cy="22127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Составлены основные аспекты работы приложения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1111705" y="1443068"/>
            <a:ext cx="2661503" cy="252804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Сформулирована идея и видение конечного продукта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39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ame 3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ame 39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235B0-BD41-C5EA-7209-6D5E77E1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57" y="614084"/>
            <a:ext cx="4788526" cy="65531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200" dirty="0" smtClean="0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latin typeface="+mj-lt"/>
              </a:rPr>
              <a:t>Необходимые </a:t>
            </a:r>
            <a:r>
              <a:rPr lang="ru-RU" sz="3200" dirty="0" smtClean="0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latin typeface="+mj-lt"/>
              </a:rPr>
              <a:t>ресурсы</a:t>
            </a:r>
            <a:endParaRPr lang="en-US" sz="3200" dirty="0">
              <a:gradFill flip="none">
                <a:gsLst>
                  <a:gs pos="0">
                    <a:srgbClr val="7162FE">
                      <a:alpha val="70000"/>
                    </a:srgbClr>
                  </a:gs>
                  <a:gs pos="100000">
                    <a:srgbClr val="F900A0">
                      <a:alpha val="70000"/>
                    </a:srgbClr>
                  </a:gs>
                </a:gsLst>
                <a:lin ang="0" scaled="1"/>
                <a:tileRect/>
              </a:gradFill>
              <a:latin typeface="+mj-lt"/>
            </a:endParaRPr>
          </a:p>
        </p:txBody>
      </p:sp>
      <p:pic>
        <p:nvPicPr>
          <p:cNvPr id="9" name="Рисунок 8" descr="Изображение выглядит как человек, текст, растение, офис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F72A1388-D696-A296-13A6-84E1B739C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" r="2333"/>
          <a:stretch/>
        </p:blipFill>
        <p:spPr>
          <a:xfrm>
            <a:off x="6094476" y="488577"/>
            <a:ext cx="5606425" cy="5880845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433411"/>
              </p:ext>
            </p:extLst>
          </p:nvPr>
        </p:nvGraphicFramePr>
        <p:xfrm>
          <a:off x="494853" y="2592594"/>
          <a:ext cx="5599624" cy="3776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10109" y="2284817"/>
            <a:ext cx="1484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Маркетинг</a:t>
            </a: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7191" y="2905779"/>
            <a:ext cx="1656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Кадровые ресурсы</a:t>
            </a: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852" y="4910125"/>
            <a:ext cx="1557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Техническое оборудование</a:t>
            </a: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8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191B0-6EB1-465F-8485-17B0C7B5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/>
          <a:lstStyle/>
          <a:p>
            <a:pPr rtl="0"/>
            <a:r>
              <a:rPr lang="ru-RU"/>
              <a:t>Команда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FC94EEF9-0CF4-434D-9868-AE735CC53A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1363" y="4733925"/>
            <a:ext cx="2432538" cy="59055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/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Кожевникова Карина</a:t>
            </a:r>
            <a:endParaRPr lang="ru-RU">
              <a:solidFill>
                <a:schemeClr val="accent1">
                  <a:lumMod val="40000"/>
                  <a:lumOff val="60000"/>
                </a:schemeClr>
              </a:solidFill>
              <a:cs typeface="Times New Roman"/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FA6A7275-10D7-4DB4-B4FD-66C06A912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356" y="5147760"/>
            <a:ext cx="2305538" cy="3560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лидер проекта, спикер</a:t>
            </a:r>
            <a:endParaRPr lang="ru-RU" sz="1400">
              <a:solidFill>
                <a:schemeClr val="accent1">
                  <a:lumMod val="40000"/>
                  <a:lumOff val="6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25736EB0-F73E-44B4-B638-760ED79C22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38728" y="4733925"/>
            <a:ext cx="2286000" cy="5905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19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Волкова Анастасия</a:t>
            </a:r>
            <a:endParaRPr lang="ru-RU" sz="1900">
              <a:solidFill>
                <a:schemeClr val="accent1">
                  <a:lumMod val="40000"/>
                  <a:lumOff val="60000"/>
                </a:schemeClr>
              </a:solidFill>
              <a:cs typeface="Times New Roman"/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5C268D6-CC67-4C61-B281-E4B2CD8259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38029" y="5147760"/>
            <a:ext cx="2286000" cy="3560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специалист по развитию</a:t>
            </a:r>
            <a:endParaRPr lang="ru-RU" sz="1400">
              <a:solidFill>
                <a:schemeClr val="accent1">
                  <a:lumMod val="40000"/>
                  <a:lumOff val="6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747ABDB0-2F98-4D4F-92DF-9865CCF81C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4435" y="4733543"/>
            <a:ext cx="2745153" cy="52216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19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Косоурова Виктория</a:t>
            </a:r>
            <a:endParaRPr lang="ru-RU" sz="1900">
              <a:solidFill>
                <a:schemeClr val="accent1">
                  <a:lumMod val="40000"/>
                  <a:lumOff val="60000"/>
                </a:schemeClr>
              </a:solidFill>
              <a:cs typeface="Times New Roman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62B1653-BD0E-491E-A274-F7842F5675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25353" y="5147378"/>
            <a:ext cx="2745151" cy="5026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специалист по продвижению</a:t>
            </a:r>
            <a:endParaRPr lang="ru-RU" sz="1400">
              <a:solidFill>
                <a:schemeClr val="accent1">
                  <a:lumMod val="40000"/>
                  <a:lumOff val="6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5FE24DC7-B82C-4A22-ADDC-66ABB6E19D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59486" y="4737100"/>
            <a:ext cx="2159000" cy="5905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19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Вагина Виктория</a:t>
            </a:r>
            <a:endParaRPr lang="ru-RU" sz="1900">
              <a:solidFill>
                <a:schemeClr val="accent1">
                  <a:lumMod val="40000"/>
                  <a:lumOff val="60000"/>
                </a:schemeClr>
              </a:solidFill>
              <a:cs typeface="Times New Roman"/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AC09A9D4-D95C-4B18-A20A-3F82AA3BAC2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97863" y="5150934"/>
            <a:ext cx="2286000" cy="5905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Специалист по разработке</a:t>
            </a:r>
            <a:endParaRPr lang="ru-RU" sz="1400">
              <a:solidFill>
                <a:schemeClr val="accent1">
                  <a:lumMod val="40000"/>
                  <a:lumOff val="6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3" name="Рисунок 2" descr="Изображение выглядит как на открытом воздухе, человек, дерево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5022BD03-B47E-5B6B-E5C5-024FA4849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86" y="1955660"/>
            <a:ext cx="2000739" cy="2770834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ческое лицо, человек, улыбк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988BDDC-B762-21B8-05D7-EA5C3C057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708" y="1997743"/>
            <a:ext cx="2000739" cy="2764822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Человеческое лицо, на открытом воздухе, Кожаная куртка&#10;&#10;Автоматически созданное описание">
            <a:extLst>
              <a:ext uri="{FF2B5EF4-FFF2-40B4-BE49-F238E27FC236}">
                <a16:creationId xmlns:a16="http://schemas.microsoft.com/office/drawing/2014/main" id="{F56D6277-4016-8973-F546-DB004EA32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708" y="1997744"/>
            <a:ext cx="2000739" cy="276482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на открытом воздухе, человек, небо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ACD39B19-7995-7FF7-74C0-58090AFEF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092" y="1996831"/>
            <a:ext cx="2001817" cy="276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ame 3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38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ame 40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970" y="1122363"/>
            <a:ext cx="5514241" cy="3892061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l"/>
            <a:r>
              <a:rPr lang="ru-RU" sz="6000" dirty="0" smtClean="0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latin typeface="+mj-lt"/>
                <a:cs typeface="Angsana New" panose="02020603050405020304" pitchFamily="18" charset="-34"/>
              </a:rPr>
              <a:t>Сделайте свою жизнь удобней вместе с нами!</a:t>
            </a:r>
            <a:endParaRPr lang="en-US" sz="6000" dirty="0">
              <a:gradFill flip="none">
                <a:gsLst>
                  <a:gs pos="0">
                    <a:srgbClr val="7162FE">
                      <a:alpha val="70000"/>
                    </a:srgbClr>
                  </a:gs>
                  <a:gs pos="100000">
                    <a:srgbClr val="F900A0">
                      <a:alpha val="70000"/>
                    </a:srgbClr>
                  </a:gs>
                </a:gsLst>
                <a:lin ang="0" scaled="1"/>
                <a:tileRect/>
              </a:gradFill>
              <a:latin typeface="+mj-lt"/>
              <a:cs typeface="Angsana New" panose="02020603050405020304" pitchFamily="18" charset="-34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AD04BED3-CF2E-4CAD-8CE8-ED3ED12AE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1969" y="5526576"/>
            <a:ext cx="5172318" cy="8449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800" dirty="0">
                <a:solidFill>
                  <a:schemeClr val="accent1">
                    <a:lumMod val="40000"/>
                    <a:lumOff val="60000"/>
                    <a:alpha val="60000"/>
                  </a:schemeClr>
                </a:solidFill>
                <a:latin typeface="+mn-lt"/>
              </a:rPr>
              <a:t>+79303464719</a:t>
            </a:r>
          </a:p>
          <a:p>
            <a:pPr algn="l"/>
            <a:r>
              <a:rPr lang="en-US" sz="1800" dirty="0">
                <a:solidFill>
                  <a:schemeClr val="accent1">
                    <a:lumMod val="40000"/>
                    <a:lumOff val="60000"/>
                    <a:alpha val="60000"/>
                  </a:schemeClr>
                </a:solidFill>
                <a:latin typeface="Avenir Next LT Pro"/>
              </a:rPr>
              <a:t>kari.kozhevnicova2000g@gmail.com</a:t>
            </a:r>
            <a:endParaRPr lang="en-US" sz="1600" dirty="0">
              <a:solidFill>
                <a:schemeClr val="accent1">
                  <a:lumMod val="40000"/>
                  <a:lumOff val="60000"/>
                  <a:alpha val="6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AE4EC7-16FA-4A67-84A0-F079B4BC80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876" y="495300"/>
            <a:ext cx="5229214" cy="587057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 descr="Изображение выглядит как текст, График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6C74110B-8B00-A608-49DD-F17CCFD66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6042" r="5484"/>
          <a:stretch/>
        </p:blipFill>
        <p:spPr>
          <a:xfrm>
            <a:off x="6539876" y="488577"/>
            <a:ext cx="5229214" cy="58808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ка, символ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9C2393F3-485B-24B1-EDA0-E41E5C746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78" y="5591908"/>
            <a:ext cx="363416" cy="34387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ка, круг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21DA0EBC-1130-9D42-76DB-A9CAF3185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78" y="5992447"/>
            <a:ext cx="363416" cy="363417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CADA808-389E-E36D-9A3D-14F7D4AD95D5}"/>
              </a:ext>
            </a:extLst>
          </p:cNvPr>
          <p:cNvGrpSpPr/>
          <p:nvPr/>
        </p:nvGrpSpPr>
        <p:grpSpPr>
          <a:xfrm>
            <a:off x="0" y="-50122"/>
            <a:ext cx="1796440" cy="660333"/>
            <a:chOff x="296145" y="242048"/>
            <a:chExt cx="2093764" cy="76962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1C06923-51D6-B757-55C6-3FCA10634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7FA6FEE-C17D-5FA7-8C8B-34BFB73F2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0DDB91-D504-B53F-F2AA-DE7805940B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7468" r="7271"/>
          <a:stretch/>
        </p:blipFill>
        <p:spPr>
          <a:xfrm>
            <a:off x="1829654" y="56842"/>
            <a:ext cx="1128166" cy="4040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0B564D9-7EF0-1E16-0918-98841F7A8C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54047" y="-9554"/>
            <a:ext cx="647464" cy="49174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BC3696E-6F93-11CB-D3E1-8FB65F50BB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1434" r="2147"/>
          <a:stretch/>
        </p:blipFill>
        <p:spPr>
          <a:xfrm>
            <a:off x="3734725" y="0"/>
            <a:ext cx="1365640" cy="5092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DC78FD9-9C1F-F4D7-1D7B-5943CC72B8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5162" y="27057"/>
            <a:ext cx="1282260" cy="4022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B67314B-C31F-7BB7-7DD7-AF3A842C70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46604" y="35386"/>
            <a:ext cx="1390294" cy="4599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85825F9-4EFD-8041-6372-79EE65BDC1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66080" y="58637"/>
            <a:ext cx="1421266" cy="4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6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ame 2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Rectangle 30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ame 32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91" y="500506"/>
            <a:ext cx="6033246" cy="9109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600" dirty="0" smtClean="0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latin typeface="+mj-lt"/>
                <a:cs typeface="Angsana New"/>
              </a:rPr>
              <a:t>Актуальность на сегодня</a:t>
            </a:r>
            <a:endParaRPr lang="en-US" sz="3600" dirty="0">
              <a:gradFill flip="none">
                <a:gsLst>
                  <a:gs pos="0">
                    <a:srgbClr val="7162FE">
                      <a:alpha val="70000"/>
                    </a:srgbClr>
                  </a:gs>
                  <a:gs pos="100000">
                    <a:srgbClr val="F900A0">
                      <a:alpha val="70000"/>
                    </a:srgbClr>
                  </a:gs>
                </a:gsLst>
                <a:lin ang="0" scaled="1"/>
                <a:tileRect/>
              </a:gradFill>
              <a:latin typeface="+mj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46" y="5115413"/>
            <a:ext cx="5490064" cy="1198317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tx2">
                  <a:alpha val="60000"/>
                </a:schemeClr>
              </a:solidFill>
              <a:latin typeface="+mn-lt"/>
            </a:endParaRPr>
          </a:p>
          <a:p>
            <a:pPr marL="45720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tx2">
                  <a:alpha val="60000"/>
                </a:schemeClr>
              </a:solidFill>
              <a:latin typeface="+mn-lt"/>
            </a:endParaRPr>
          </a:p>
          <a:p>
            <a:pPr marL="45720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tx2">
                  <a:alpha val="60000"/>
                </a:schemeClr>
              </a:solidFill>
              <a:latin typeface="+mn-lt"/>
            </a:endParaRPr>
          </a:p>
          <a:p>
            <a:pPr marL="45720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tx2">
                  <a:alpha val="60000"/>
                </a:schemeClr>
              </a:solidFill>
              <a:latin typeface="+mn-lt"/>
            </a:endParaRPr>
          </a:p>
          <a:p>
            <a:pPr marL="45720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tx2">
                  <a:alpha val="60000"/>
                </a:schemeClr>
              </a:solidFill>
              <a:latin typeface="+mn-lt"/>
            </a:endParaRPr>
          </a:p>
          <a:p>
            <a:pPr marL="45720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tx2">
                  <a:alpha val="60000"/>
                </a:schemeClr>
              </a:solidFill>
              <a:latin typeface="+mn-lt"/>
            </a:endParaRPr>
          </a:p>
          <a:p>
            <a:pPr marL="45720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tx2">
                  <a:alpha val="60000"/>
                </a:schemeClr>
              </a:solidFill>
              <a:latin typeface="+mn-lt"/>
            </a:endParaRPr>
          </a:p>
        </p:txBody>
      </p:sp>
      <p:pic>
        <p:nvPicPr>
          <p:cNvPr id="24" name="Рисунок 23" descr="Изображение выглядит как человек, одежда,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58295DAF-7E5A-9D43-02DB-89A58D7BD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90" r="14176" b="2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расочность, Графика, Пурпурный цве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B2DB6A1-D247-3F5D-3570-C6D2CA5E1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753" y="1801447"/>
            <a:ext cx="666261" cy="666261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круг, Графика, Красочность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695D3A5-EAEB-B217-CEFE-0CB952021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176" y="3783171"/>
            <a:ext cx="646725" cy="636955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имвол, График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8FBA24F-99BC-62BE-AD0C-8AAF8861D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061" y="3745524"/>
            <a:ext cx="705338" cy="636954"/>
          </a:xfrm>
          <a:prstGeom prst="rect">
            <a:avLst/>
          </a:prstGeom>
        </p:spPr>
      </p:pic>
      <p:pic>
        <p:nvPicPr>
          <p:cNvPr id="87" name="Рисунок 86" descr="Изображение выглядит как символ, График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55BFD122-9805-2B8D-D25D-52BC43528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062" y="1713524"/>
            <a:ext cx="666263" cy="666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094" y="2608384"/>
            <a:ext cx="2892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Нарастание доли городов с благоприятными условиями до 60% к 2024 году</a:t>
            </a:r>
            <a:endParaRPr lang="ru-RU" sz="1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8813" y="2608384"/>
            <a:ext cx="253070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Стремление повысить уровень информированности с сфере ЖКХ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622" y="4780954"/>
            <a:ext cx="2781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Создание программ по облагораживанию и изменению городских и дворовых территорий</a:t>
            </a:r>
            <a:endParaRPr lang="ru-RU" sz="1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1238" y="4780954"/>
            <a:ext cx="2488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Более 80% населения РФ пользуются интернетом и коммуникационными технологиями</a:t>
            </a:r>
            <a:endParaRPr lang="ru-RU" sz="1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ame 10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ame 110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49352-2AB0-4ADD-96B9-AB0FAECB5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41" y="651924"/>
            <a:ext cx="5520735" cy="661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200" dirty="0" smtClean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</a:rPr>
              <a:t>Существующие проблемы</a:t>
            </a:r>
            <a:endParaRPr lang="en-US" sz="32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  <a:latin typeface="+mj-lt"/>
            </a:endParaRPr>
          </a:p>
        </p:txBody>
      </p:sp>
      <p:pic>
        <p:nvPicPr>
          <p:cNvPr id="13" name="Объект 12" descr="Изображение выглядит как Человеческое лицо, одежда, человек, очки&#10;&#10;Автоматически созданное описание">
            <a:extLst>
              <a:ext uri="{FF2B5EF4-FFF2-40B4-BE49-F238E27FC236}">
                <a16:creationId xmlns:a16="http://schemas.microsoft.com/office/drawing/2014/main" id="{A89A3207-0266-C1B9-2644-30EB4B5E6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9" r="18320" b="1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94152" y="1974273"/>
            <a:ext cx="4060553" cy="1057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Плохая осведомлённость об организациях для устранения проблем в городской среде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08805" y="3453102"/>
            <a:ext cx="4045900" cy="10426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Низкая информированность о проведении </a:t>
            </a:r>
            <a:r>
              <a:rPr lang="ru-RU" sz="2000" dirty="0" err="1" smtClean="0"/>
              <a:t>тех.работ</a:t>
            </a:r>
            <a:r>
              <a:rPr lang="ru-RU" sz="2000" dirty="0" smtClean="0"/>
              <a:t> и отключении услуг ЖКХ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23461" y="4916736"/>
            <a:ext cx="4045900" cy="10426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Сложность в поиске муниципальных учреждений, к которому привязан жилой дом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9034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ame 3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ame 39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235B0-BD41-C5EA-7209-6D5E77E1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46" y="562097"/>
            <a:ext cx="5089524" cy="7282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400" dirty="0" smtClean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</a:rPr>
              <a:t>Решение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  <a:latin typeface="+mj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F2FD81-D35F-5F47-3560-A832D3EA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46" y="1852491"/>
            <a:ext cx="5157909" cy="45198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Создание приложения с системой оповещения и возможностью создания заявок и обращений в УК, ЖКХ, ТСЖ, ТСН и др.</a:t>
            </a:r>
          </a:p>
          <a:p>
            <a:endParaRPr lang="en-US" sz="26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9" name="Рисунок 8" descr="Изображение выглядит как ноутбук, гаджет, Электронное устройств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F72A1388-D696-A296-13A6-84E1B739C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2" r="25154" b="2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ame 3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ame 39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235B0-BD41-C5EA-7209-6D5E77E1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46" y="634058"/>
            <a:ext cx="5089524" cy="7282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latin typeface="+mj-lt"/>
                <a:cs typeface="Angsana New"/>
              </a:rPr>
              <a:t>Рынок</a:t>
            </a:r>
            <a:endParaRPr lang="en-US" sz="4400" dirty="0">
              <a:gradFill flip="none">
                <a:gsLst>
                  <a:gs pos="0">
                    <a:srgbClr val="7162FE">
                      <a:alpha val="70000"/>
                    </a:srgbClr>
                  </a:gs>
                  <a:gs pos="100000">
                    <a:srgbClr val="F900A0">
                      <a:alpha val="70000"/>
                    </a:srgbClr>
                  </a:gs>
                </a:gsLst>
                <a:lin ang="0" scaled="1"/>
                <a:tileRect/>
              </a:gradFill>
              <a:latin typeface="+mj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F2FD81-D35F-5F47-3560-A832D3EA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46" y="1852491"/>
            <a:ext cx="5157909" cy="45169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Только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 </a:t>
            </a:r>
            <a:r>
              <a:rPr lang="en-US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около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 10% УК, ТСЖ, ТСН </a:t>
            </a:r>
            <a:r>
              <a:rPr lang="en-US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используют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 </a:t>
            </a:r>
            <a:r>
              <a:rPr lang="en-US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информационные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 </a:t>
            </a:r>
            <a:r>
              <a:rPr lang="en-US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системы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 </a:t>
            </a:r>
            <a:r>
              <a:rPr lang="en-US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для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 </a:t>
            </a:r>
            <a:r>
              <a:rPr lang="en-US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автоматизации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 </a:t>
            </a:r>
            <a:r>
              <a:rPr lang="en-US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внутренних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 </a:t>
            </a:r>
            <a:r>
              <a:rPr lang="en-US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процессов</a:t>
            </a:r>
            <a:r>
              <a:rPr lang="en-US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.</a:t>
            </a:r>
            <a:endParaRPr lang="ru-RU" sz="2600" dirty="0" smtClean="0">
              <a:solidFill>
                <a:schemeClr val="accent1">
                  <a:lumMod val="40000"/>
                  <a:lumOff val="60000"/>
                </a:schemeClr>
              </a:solidFill>
              <a:latin typeface="Avenir Next LT Pro"/>
            </a:endParaRPr>
          </a:p>
          <a:p>
            <a:endParaRPr lang="ru-RU" sz="2600" dirty="0">
              <a:solidFill>
                <a:schemeClr val="accent1">
                  <a:lumMod val="40000"/>
                  <a:lumOff val="60000"/>
                </a:schemeClr>
              </a:solidFill>
              <a:latin typeface="Avenir Next LT Pro"/>
            </a:endParaRPr>
          </a:p>
          <a:p>
            <a:r>
              <a:rPr lang="ru-RU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Будущие </a:t>
            </a:r>
            <a:r>
              <a:rPr lang="ru-RU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ланы государства </a:t>
            </a:r>
            <a:r>
              <a:rPr lang="ru-RU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на </a:t>
            </a:r>
            <a:r>
              <a:rPr lang="ru-RU" sz="26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ц</a:t>
            </a:r>
            <a:r>
              <a:rPr lang="ru-RU" sz="26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ифровизацию</a:t>
            </a:r>
            <a:r>
              <a:rPr lang="ru-RU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 в сфере ЖКХ, оцениваемые в 375 млрд рублей.</a:t>
            </a:r>
            <a:r>
              <a:rPr lang="en-US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venir Next LT Pro"/>
              </a:rPr>
              <a:t> </a:t>
            </a:r>
            <a:endParaRPr lang="en-US" sz="2600" dirty="0">
              <a:solidFill>
                <a:schemeClr val="accent1">
                  <a:lumMod val="40000"/>
                  <a:lumOff val="60000"/>
                </a:schemeClr>
              </a:solidFill>
              <a:latin typeface="Avenir Next LT Pro"/>
            </a:endParaRPr>
          </a:p>
          <a:p>
            <a:pPr indent="-228600">
              <a:buFont typeface="Wingdings" panose="05000000000000000000" pitchFamily="2" charset="2"/>
              <a:buChar char="§"/>
            </a:pPr>
            <a:endParaRPr lang="en-US" sz="26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9" name="Рисунок 8" descr="Изображение выглядит как корзина, транспорт, в помещении, ручная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F72A1388-D696-A296-13A6-84E1B739C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7" r="23187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ame 3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ame 39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235B0-BD41-C5EA-7209-6D5E77E1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99" y="495789"/>
            <a:ext cx="5089524" cy="7282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latin typeface="+mj-lt"/>
                <a:cs typeface="Angsana New"/>
              </a:rPr>
              <a:t>Конкуренты</a:t>
            </a:r>
            <a:endParaRPr lang="en-US" sz="4400" dirty="0">
              <a:gradFill flip="none">
                <a:gsLst>
                  <a:gs pos="0">
                    <a:srgbClr val="7162FE">
                      <a:alpha val="70000"/>
                    </a:srgbClr>
                  </a:gs>
                  <a:gs pos="100000">
                    <a:srgbClr val="F900A0">
                      <a:alpha val="70000"/>
                    </a:srgbClr>
                  </a:gs>
                </a:gsLst>
                <a:lin ang="0" scaled="1"/>
                <a:tileRect/>
              </a:gradFill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2A1388-D696-A296-13A6-84E1B739C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4" r="14944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  <p:pic>
        <p:nvPicPr>
          <p:cNvPr id="162" name="Рисунок 161" descr="Изображение выглядит как Графика, Шрифт, символ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890EA6B5-FE26-BCA6-7FD0-445D10A49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293" y="4409831"/>
            <a:ext cx="578340" cy="597878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Графика, Красочность, Шриф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355D47C-F33D-8F74-B988-8EBF75E22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324" y="2465753"/>
            <a:ext cx="597876" cy="597878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Графика, графическая вставка, символ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43459B6E-65A9-2FF1-2630-587E499EC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292" y="2397369"/>
            <a:ext cx="568570" cy="59787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Графика, Красочность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6B3DFD0-1FD9-9A7B-1A4E-8D3B71268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369" y="4409830"/>
            <a:ext cx="597877" cy="5978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3744" y="3272692"/>
            <a:ext cx="1913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Умный город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0294" y="3272692"/>
            <a:ext cx="163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ГИС ЖКХ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2110" y="5265615"/>
            <a:ext cx="2017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ДОМ.МИНЖКХ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2361" y="5265615"/>
            <a:ext cx="207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Реформа ЖКХ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ame 3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ame 39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235B0-BD41-C5EA-7209-6D5E77E1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54" y="591671"/>
            <a:ext cx="5558447" cy="7082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000" dirty="0" smtClean="0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latin typeface="+mj-lt"/>
              </a:rPr>
              <a:t>Наши преимущества</a:t>
            </a:r>
            <a:endParaRPr lang="en-US" sz="4000" dirty="0">
              <a:gradFill flip="none">
                <a:gsLst>
                  <a:gs pos="0">
                    <a:srgbClr val="7162FE">
                      <a:alpha val="70000"/>
                    </a:srgbClr>
                  </a:gs>
                  <a:gs pos="100000">
                    <a:srgbClr val="F900A0">
                      <a:alpha val="70000"/>
                    </a:srgbClr>
                  </a:gs>
                </a:gsLst>
                <a:lin ang="0" scaled="1"/>
                <a:tileRect/>
              </a:gradFill>
              <a:latin typeface="+mj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F2FD81-D35F-5F47-3560-A832D3EA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354" y="1911106"/>
            <a:ext cx="5558447" cy="4461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Clr>
                <a:srgbClr val="E4DEF6"/>
              </a:buClr>
              <a:buFont typeface="Wingdings" panose="05000000000000000000" pitchFamily="2" charset="2"/>
              <a:buChar char="ü"/>
            </a:pPr>
            <a:r>
              <a:rPr lang="ru-RU" sz="28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Единоразовый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вход в систему</a:t>
            </a:r>
          </a:p>
          <a:p>
            <a:pPr marL="514350" indent="-514350">
              <a:buClr>
                <a:srgbClr val="E4DEF6"/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Лёгкая система создания обращений и заявок</a:t>
            </a:r>
          </a:p>
          <a:p>
            <a:pPr marL="514350" indent="-514350">
              <a:buClr>
                <a:srgbClr val="E4DEF6"/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Вся информация предоставляется сразу</a:t>
            </a:r>
            <a:endParaRPr lang="ru-RU" sz="26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pPr marL="514350" indent="-514350">
              <a:buClr>
                <a:srgbClr val="E4DEF6"/>
              </a:buClr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Встроенная система оповещения</a:t>
            </a:r>
            <a:endParaRPr lang="ru-RU" sz="2800" dirty="0" smtClean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9" name="Рисунок 8" descr="Изображение выглядит как человек, одежда, сороч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F72A1388-D696-A296-13A6-84E1B739C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6" r="11546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3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ame 3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ame 39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235B0-BD41-C5EA-7209-6D5E77E1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01471"/>
            <a:ext cx="5089524" cy="7282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400" dirty="0" smtClean="0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latin typeface="+mj-lt"/>
                <a:cs typeface="Angsana New"/>
              </a:rPr>
              <a:t>Бизнес-модель</a:t>
            </a:r>
            <a:endParaRPr lang="en-US" sz="4400" dirty="0">
              <a:gradFill flip="none">
                <a:gsLst>
                  <a:gs pos="0">
                    <a:srgbClr val="7162FE">
                      <a:alpha val="70000"/>
                    </a:srgbClr>
                  </a:gs>
                  <a:gs pos="100000">
                    <a:srgbClr val="F900A0">
                      <a:alpha val="70000"/>
                    </a:srgbClr>
                  </a:gs>
                </a:gsLst>
                <a:lin ang="0" scaled="1"/>
                <a:tileRect/>
              </a:gradFill>
              <a:latin typeface="+mj-lt"/>
            </a:endParaRPr>
          </a:p>
        </p:txBody>
      </p:sp>
      <p:graphicFrame>
        <p:nvGraphicFramePr>
          <p:cNvPr id="44" name="Объект 2">
            <a:extLst>
              <a:ext uri="{FF2B5EF4-FFF2-40B4-BE49-F238E27FC236}">
                <a16:creationId xmlns:a16="http://schemas.microsoft.com/office/drawing/2014/main" id="{2D8915E4-1046-1F6A-B17F-A4BB686356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1852051"/>
              </p:ext>
            </p:extLst>
          </p:nvPr>
        </p:nvGraphicFramePr>
        <p:xfrm>
          <a:off x="503238" y="1700918"/>
          <a:ext cx="5592762" cy="4668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Изображение выглядит как человек, одежда, рукописный текст, офис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F72A1388-D696-A296-13A6-84E1B739C6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49" r="18449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ame 3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ame 39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235B0-BD41-C5EA-7209-6D5E77E1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34" y="483513"/>
            <a:ext cx="5865447" cy="7193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600" dirty="0" smtClean="0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latin typeface="+mj-lt"/>
              </a:rPr>
              <a:t>План по выходу на рынок</a:t>
            </a:r>
            <a:endParaRPr lang="en-US" sz="3600" dirty="0">
              <a:gradFill flip="none">
                <a:gsLst>
                  <a:gs pos="0">
                    <a:srgbClr val="7162FE">
                      <a:alpha val="70000"/>
                    </a:srgbClr>
                  </a:gs>
                  <a:gs pos="100000">
                    <a:srgbClr val="F900A0">
                      <a:alpha val="70000"/>
                    </a:srgbClr>
                  </a:gs>
                </a:gsLst>
                <a:lin ang="0" scaled="1"/>
                <a:tileRect/>
              </a:gradFill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2A1388-D696-A296-13A6-84E1B739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3513"/>
            <a:ext cx="5606425" cy="588883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847" y="1954306"/>
            <a:ext cx="5549153" cy="433891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latin typeface="+mn-lt"/>
              </a:rPr>
              <a:t>Разработка приложения(проработка дизайна и функционала, создание кода приложения, бета-тестирование)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latin typeface="+mn-lt"/>
              </a:rPr>
              <a:t>Проведение тестирования на одном регионе. Одновременно запуск рекламы приложения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latin typeface="+mn-lt"/>
              </a:rPr>
              <a:t>Продвижение по территории всей страны. Запуск платных функций приложения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8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22E404-1C8D-48DE-80FC-4CA5DFE37C32}">
  <ds:schemaRefs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F887BEC-12B5-41C3-87A8-94840B2172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F9A873-407D-42B0-99B8-A577ED76CA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_LuminousVTI</Template>
  <TotalTime>302</TotalTime>
  <Words>326</Words>
  <Application>Microsoft Office PowerPoint</Application>
  <PresentationFormat>Широкоэкранный</PresentationFormat>
  <Paragraphs>70</Paragraphs>
  <Slides>13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Angsana New</vt:lpstr>
      <vt:lpstr>Arial</vt:lpstr>
      <vt:lpstr>Avenir Next LT Pro</vt:lpstr>
      <vt:lpstr>Calibri</vt:lpstr>
      <vt:lpstr>Cambria</vt:lpstr>
      <vt:lpstr>Sabon Next LT</vt:lpstr>
      <vt:lpstr>Times New Roman</vt:lpstr>
      <vt:lpstr>Wingdings</vt:lpstr>
      <vt:lpstr>LuminousVTI</vt:lpstr>
      <vt:lpstr>Ничего лишнего – всё необходимое!</vt:lpstr>
      <vt:lpstr>Актуальность на сегодня</vt:lpstr>
      <vt:lpstr>Существующие проблемы</vt:lpstr>
      <vt:lpstr>Решение</vt:lpstr>
      <vt:lpstr>Рынок</vt:lpstr>
      <vt:lpstr>Конкуренты</vt:lpstr>
      <vt:lpstr>Наши преимущества</vt:lpstr>
      <vt:lpstr>Бизнес-модель</vt:lpstr>
      <vt:lpstr>План по выходу на рынок</vt:lpstr>
      <vt:lpstr>Текущий этап работ</vt:lpstr>
      <vt:lpstr>Необходимые ресурсы</vt:lpstr>
      <vt:lpstr>Команда</vt:lpstr>
      <vt:lpstr>Сделайте свою жизнь удобней вместе с нами!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</dc:title>
  <dc:creator>Karina K</dc:creator>
  <cp:lastModifiedBy>Karina K</cp:lastModifiedBy>
  <cp:revision>667</cp:revision>
  <dcterms:created xsi:type="dcterms:W3CDTF">2023-11-13T18:15:12Z</dcterms:created>
  <dcterms:modified xsi:type="dcterms:W3CDTF">2023-11-18T23:26:00Z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