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5" r:id="rId2"/>
  </p:sldMasterIdLst>
  <p:notesMasterIdLst>
    <p:notesMasterId r:id="rId25"/>
  </p:notesMasterIdLst>
  <p:sldIdLst>
    <p:sldId id="256" r:id="rId3"/>
    <p:sldId id="538" r:id="rId4"/>
    <p:sldId id="567" r:id="rId5"/>
    <p:sldId id="564" r:id="rId6"/>
    <p:sldId id="580" r:id="rId7"/>
    <p:sldId id="582" r:id="rId8"/>
    <p:sldId id="583" r:id="rId9"/>
    <p:sldId id="584" r:id="rId10"/>
    <p:sldId id="585" r:id="rId11"/>
    <p:sldId id="581" r:id="rId12"/>
    <p:sldId id="592" r:id="rId13"/>
    <p:sldId id="579" r:id="rId14"/>
    <p:sldId id="586" r:id="rId15"/>
    <p:sldId id="587" r:id="rId16"/>
    <p:sldId id="588" r:id="rId17"/>
    <p:sldId id="591" r:id="rId18"/>
    <p:sldId id="593" r:id="rId19"/>
    <p:sldId id="589" r:id="rId20"/>
    <p:sldId id="590" r:id="rId21"/>
    <p:sldId id="594" r:id="rId22"/>
    <p:sldId id="595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6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166551" y="923367"/>
            <a:ext cx="1639330" cy="3080222"/>
          </a:xfrm>
          <a:custGeom>
            <a:avLst/>
            <a:gdLst>
              <a:gd name="connsiteX0" fmla="*/ 0 w 1639330"/>
              <a:gd name="connsiteY0" fmla="*/ 0 h 3080222"/>
              <a:gd name="connsiteX1" fmla="*/ 157778 w 1639330"/>
              <a:gd name="connsiteY1" fmla="*/ 0 h 3080222"/>
              <a:gd name="connsiteX2" fmla="*/ 1639330 w 1639330"/>
              <a:gd name="connsiteY2" fmla="*/ 220146 h 3080222"/>
              <a:gd name="connsiteX3" fmla="*/ 1639330 w 1639330"/>
              <a:gd name="connsiteY3" fmla="*/ 3080222 h 3080222"/>
              <a:gd name="connsiteX4" fmla="*/ 0 w 1639330"/>
              <a:gd name="connsiteY4" fmla="*/ 3035203 h 30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330" h="3080222">
                <a:moveTo>
                  <a:pt x="0" y="0"/>
                </a:moveTo>
                <a:lnTo>
                  <a:pt x="157778" y="0"/>
                </a:lnTo>
                <a:lnTo>
                  <a:pt x="1639330" y="220146"/>
                </a:lnTo>
                <a:lnTo>
                  <a:pt x="1639330" y="3080222"/>
                </a:lnTo>
                <a:lnTo>
                  <a:pt x="0" y="30352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85D30-5662-4059-9254-835C42DAC22A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E2BD65-140D-42F5-B002-2F5DD63D674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ECD71-0B34-4AC1-B5B5-14DAC525E7A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F67841-85ED-4314-8393-618A675114E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AF8B5-D34D-4E66-B9B5-139B5D3CD0F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883348-F40A-4BD3-A94B-F2B392E1CEF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8A36B-3BBE-4E11-9F6E-8D12F9D5D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8256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247F2B-11C0-449F-A25C-D824503BD34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952CC8-7AC0-4157-85BE-836BAF286E46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407E77-DBD4-46A9-8744-69B7E5458D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4C3996-B144-44F1-9AF4-7F0C84FA55A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C301F-165C-476F-BA1C-3FB771C17A2A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B30282-2922-4AD4-A04B-229DE505350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3F8210-9A8B-4585-AF0A-01214F406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" y="1451614"/>
            <a:ext cx="10972800" cy="332569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" name="Rectangle 6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FE284-9DD6-4208-9A64-BDE7429DF7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981E90-6B6E-43E0-95BA-EE8514CC63E3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C7E5C1-0E39-4443-8795-2B6ADECFD0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EBA7A-9636-408B-88B2-FC751D10BE0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992F1-18C4-4C6B-85F5-BAA2784A1F4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217EEDA-F658-46BD-A029-8954FE3C51A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9D0AC7-0454-4873-A966-F1BAF320B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835151"/>
            <a:ext cx="6096000" cy="3187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4613" y="1318188"/>
            <a:ext cx="4221623" cy="422162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B3622-BD81-4A84-8A1B-8595E96AE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17E76B-C3AF-4339-B7EE-5C5AAF39452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FDE8FF-69AB-4D05-8113-84A3500B925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3DAB24-E568-4830-8920-9B67A5ADC5A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A5BC56-CE7F-464E-9B3B-496111C8276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B76B2E-754E-4845-9898-5C3315E21A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B31B87-BBE3-4252-AC8A-2BC01C7C2223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5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E25C8-DE33-40D6-987A-EC7B87DB732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1454DD-1ADF-4887-93DC-3F8D4D08A19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62A60B-DADD-48E5-80B4-DAE099702ADC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0F0241-E145-44D1-9A6B-1358A5AF2E5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11C5596-8397-414A-AFC0-85F28ABC0F1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2FF3E1-0503-4CE4-8777-A604EF63A53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3D4B9F-43B8-4DA5-9258-3822B8CEF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11700" y="1446213"/>
            <a:ext cx="2752725" cy="5411787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BC128B-1872-4198-AD89-ADBB3F3320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9C6778-FC71-4474-B48C-65BE1A15BE8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583BF-3C3F-48EC-8E91-257F81CAEB3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CB7390-A9AE-49BA-9879-5AEC6E487F4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C6959B-38BE-4F20-95D1-A8488E410FE7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9061620-CA42-4EA8-8939-4231BB94F15A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66CD581-5A51-4ED5-AE27-D997E0215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42877" y="1884784"/>
            <a:ext cx="2271312" cy="495892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769847" y="1899071"/>
            <a:ext cx="2271312" cy="4958929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0B6B9-E33A-4953-B34A-20BE24D21B4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F9F75A-83E4-4B39-9F4A-234AD45CFEE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B30BEB-52DD-4A84-93D4-419899A40F5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0B01A9-6C79-47B1-B677-967B2C96E93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3129EC-6CB1-441E-AC5B-7F409EF8121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46F8381-A3CF-4086-8AB8-17B33AB7D15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566B745-EFB6-43AC-A20D-CAEABC553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113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16474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31811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4714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1CE855-4D14-4432-8967-B4CB81F49E2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2B8ACD-9ADF-4F9B-A327-AC08A9975AD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AB73D2-661B-44E9-84F2-D3C0D79889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0B646B-E571-4256-9010-042FC125EC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72B605-3AAA-406D-B35F-D9903A6A514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C787B04-8C71-44FD-BE73-C688C844C7D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FDDBADD-FC82-4EE4-89EE-B1F6F02DE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D1EC5C-685B-4115-8C24-A1337D0A547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364D36-1B51-40C9-B78F-FE19AAAA0FA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0EF8DCF-F21D-414A-AD0E-ACB8AC856EF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6A7C38-523B-45AD-ABE0-4A6AFED92E4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220B86-3381-4744-9340-EDD4FDC7277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6893204-AF0F-44D4-B5CC-83ED7621D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35FFA8-C897-40B8-AB40-94CEBDF9C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70186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173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0327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4340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03391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37073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2587D5-3254-44A1-8B84-B1E11966AE2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C3D48B-FE93-46F1-84B6-5953BDC6736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12B820B-D38D-44E3-B809-F8260F6339C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F4EE133-2ABA-4B77-8322-7DE74FFE4BD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A8A5D92-7F6E-4BD8-AF7D-EA493D30D62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F5B859E4-64B1-4195-B2BD-3B359865647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857E90-73B2-49CD-A28C-AAF730878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AEA03E-BE4E-43BF-90FC-57EB9D71643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7DD059-C6C3-45B4-A12A-86D6CD71133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AA0F7B-B554-47E5-B243-1281B3895A4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C47FCE-827B-4292-BF2C-155065F9AF6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7BAFF-1521-485F-8323-6DAFF973E9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EEF0BE-FF2C-47FF-8F55-F2F2361C8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A0911-48E1-40C9-91F2-331E12C6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31060" y="1945180"/>
            <a:ext cx="4141805" cy="2522809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9" name="Rectangle 3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3" name="Slide Number Placeholder 5"/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63A117-C269-405A-ACE0-0CCF7F83E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903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2089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1577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62962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CE3EC6-599D-4A96-A2AE-0C1D6C99FC8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F0A80E-23E8-4BCA-AA87-32C789F1DAB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14BCCC-5741-425F-A426-FF5CB8A2A25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340BF7-FECD-4023-A5B8-43C1C9B47D2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C50449-8C13-4A70-BFE9-B4917C0DA7D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99ED5DB-0DE3-41B2-816B-B84B12E51F0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AE0A0C3-1C57-4578-A6FD-009B4283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1704975"/>
            <a:ext cx="6524625" cy="3629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420709" y="2756246"/>
            <a:ext cx="6771291" cy="2578121"/>
          </a:xfrm>
        </p:spPr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CE56E-A1F4-48C9-83B1-E7AE7D25F49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035EA6-29AE-4614-87C6-54EEEC3B9DC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3B4688-DEF0-42B3-972B-2F063A01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2CFF80-5CDC-442E-9122-9D684A38D84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67585B-D6BD-485A-8C16-D6857B4DBE5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76DD763-768B-4976-B561-CB6C20B04A7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2B4531-B211-49A1-BAD0-DE5D8EE30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267D1E9-6C82-4449-8F8F-CAA68C0AC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06E301-8B72-4704-A25B-E681FE708960}"/>
              </a:ext>
            </a:extLst>
          </p:cNvPr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3E53F8-254A-4331-B67F-D40530AD502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2D7CC4-EA9B-467D-AC4B-F5BD67EE934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5F0DB-6FB3-46F4-926A-07140533F3B5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15CCB3-75A2-4365-BE90-772DB50CD05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312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67197" y="1351658"/>
            <a:ext cx="1657607" cy="165580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73030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48771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145126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45654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D47AA7-CE5B-4280-8BEB-AAA1178A8A7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CDD907-5DE2-4338-ACD1-F95D8ADB348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B8EEDD-E6E2-4C0C-B489-59FA3325CBE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3E39FC-4422-41D1-8D21-0AE293FD77E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4AC54D-488D-40C9-83A5-83678C73063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B0AA1AC-B0C5-4F2F-ACC2-A8F4951260D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1C12BB7-C127-44B5-800A-5AA7F84F3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10358" y="2329756"/>
            <a:ext cx="12171287" cy="3262714"/>
          </a:xfrm>
          <a:custGeom>
            <a:avLst/>
            <a:gdLst>
              <a:gd name="connsiteX0" fmla="*/ 6085643 w 12171286"/>
              <a:gd name="connsiteY0" fmla="*/ 0 h 3262714"/>
              <a:gd name="connsiteX1" fmla="*/ 7578497 w 12171286"/>
              <a:gd name="connsiteY1" fmla="*/ 996359 h 3262714"/>
              <a:gd name="connsiteX2" fmla="*/ 7579257 w 12171286"/>
              <a:gd name="connsiteY2" fmla="*/ 998823 h 3262714"/>
              <a:gd name="connsiteX3" fmla="*/ 12171286 w 12171286"/>
              <a:gd name="connsiteY3" fmla="*/ 998823 h 3262714"/>
              <a:gd name="connsiteX4" fmla="*/ 12171286 w 12171286"/>
              <a:gd name="connsiteY4" fmla="*/ 2248100 h 3262714"/>
              <a:gd name="connsiteX5" fmla="*/ 7584125 w 12171286"/>
              <a:gd name="connsiteY5" fmla="*/ 2248100 h 3262714"/>
              <a:gd name="connsiteX6" fmla="*/ 7578497 w 12171286"/>
              <a:gd name="connsiteY6" fmla="*/ 2266355 h 3262714"/>
              <a:gd name="connsiteX7" fmla="*/ 6085643 w 12171286"/>
              <a:gd name="connsiteY7" fmla="*/ 3262714 h 3262714"/>
              <a:gd name="connsiteX8" fmla="*/ 4592790 w 12171286"/>
              <a:gd name="connsiteY8" fmla="*/ 2266355 h 3262714"/>
              <a:gd name="connsiteX9" fmla="*/ 4587162 w 12171286"/>
              <a:gd name="connsiteY9" fmla="*/ 2248100 h 3262714"/>
              <a:gd name="connsiteX10" fmla="*/ 0 w 12171286"/>
              <a:gd name="connsiteY10" fmla="*/ 2248100 h 3262714"/>
              <a:gd name="connsiteX11" fmla="*/ 0 w 12171286"/>
              <a:gd name="connsiteY11" fmla="*/ 998823 h 3262714"/>
              <a:gd name="connsiteX12" fmla="*/ 4592030 w 12171286"/>
              <a:gd name="connsiteY12" fmla="*/ 998823 h 3262714"/>
              <a:gd name="connsiteX13" fmla="*/ 4592790 w 12171286"/>
              <a:gd name="connsiteY13" fmla="*/ 996359 h 3262714"/>
              <a:gd name="connsiteX14" fmla="*/ 6085643 w 12171286"/>
              <a:gd name="connsiteY14" fmla="*/ 0 h 32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1286" h="3262714">
                <a:moveTo>
                  <a:pt x="6085643" y="0"/>
                </a:moveTo>
                <a:cubicBezTo>
                  <a:pt x="6756742" y="0"/>
                  <a:pt x="7332541" y="410840"/>
                  <a:pt x="7578497" y="996359"/>
                </a:cubicBezTo>
                <a:lnTo>
                  <a:pt x="7579257" y="998823"/>
                </a:lnTo>
                <a:lnTo>
                  <a:pt x="12171286" y="998823"/>
                </a:lnTo>
                <a:lnTo>
                  <a:pt x="12171286" y="2248100"/>
                </a:lnTo>
                <a:lnTo>
                  <a:pt x="7584125" y="2248100"/>
                </a:lnTo>
                <a:lnTo>
                  <a:pt x="7578497" y="2266355"/>
                </a:lnTo>
                <a:cubicBezTo>
                  <a:pt x="7332541" y="2851874"/>
                  <a:pt x="6756742" y="3262714"/>
                  <a:pt x="6085643" y="3262714"/>
                </a:cubicBezTo>
                <a:cubicBezTo>
                  <a:pt x="5414545" y="3262714"/>
                  <a:pt x="4838746" y="2851874"/>
                  <a:pt x="4592790" y="2266355"/>
                </a:cubicBezTo>
                <a:lnTo>
                  <a:pt x="4587162" y="2248100"/>
                </a:lnTo>
                <a:lnTo>
                  <a:pt x="0" y="2248100"/>
                </a:lnTo>
                <a:lnTo>
                  <a:pt x="0" y="998823"/>
                </a:lnTo>
                <a:lnTo>
                  <a:pt x="4592030" y="998823"/>
                </a:lnTo>
                <a:lnTo>
                  <a:pt x="4592790" y="996359"/>
                </a:lnTo>
                <a:cubicBezTo>
                  <a:pt x="4838746" y="410840"/>
                  <a:pt x="5414545" y="0"/>
                  <a:pt x="60856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ED1315-A0A8-4988-BA83-2931077C602B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AEEB97-78BA-4798-AC7E-0A618EF8C05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6500A5-2F97-4AA2-9299-0EEBBBFAF97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ACF7CC-3B28-4409-859E-16B78E03E7B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E6AE78-53FB-47CC-BD0C-4EF4E074B22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9612AA2-B5AC-4E68-ABE7-329221275BC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52E00BA-746A-4A6D-9717-F6916A914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1814" y="2758023"/>
            <a:ext cx="2786135" cy="280785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F42C08-08BF-4736-B654-5224E762F54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AE76A-D814-4078-97BE-2CE22CADF6A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B152CF-9FFD-4012-AF68-DCECDF93FFF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EDE850-E2A3-4151-931B-A5260FA2F00E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5FCE66-3F0B-40E5-A983-96459DC2454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8526FEA-B544-49AC-8639-9F44097C073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724CD-5306-4063-B425-18AEFE301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/>
          <p:cNvSpPr>
            <a:spLocks noGrp="1"/>
          </p:cNvSpPr>
          <p:nvPr>
            <p:ph type="pic" sz="quarter" idx="11"/>
          </p:nvPr>
        </p:nvSpPr>
        <p:spPr>
          <a:xfrm rot="18900000">
            <a:off x="-473213" y="1277160"/>
            <a:ext cx="13503649" cy="4678030"/>
          </a:xfrm>
          <a:custGeom>
            <a:avLst/>
            <a:gdLst>
              <a:gd name="connsiteX0" fmla="*/ 9526855 w 13503649"/>
              <a:gd name="connsiteY0" fmla="*/ 0 h 4678030"/>
              <a:gd name="connsiteX1" fmla="*/ 13503649 w 13503649"/>
              <a:gd name="connsiteY1" fmla="*/ 3976795 h 4678030"/>
              <a:gd name="connsiteX2" fmla="*/ 12802415 w 13503649"/>
              <a:gd name="connsiteY2" fmla="*/ 4678030 h 4678030"/>
              <a:gd name="connsiteX3" fmla="*/ 4488357 w 13503649"/>
              <a:gd name="connsiteY3" fmla="*/ 4678030 h 4678030"/>
              <a:gd name="connsiteX4" fmla="*/ 0 w 13503649"/>
              <a:gd name="connsiteY4" fmla="*/ 189673 h 4678030"/>
              <a:gd name="connsiteX5" fmla="*/ 189671 w 13503649"/>
              <a:gd name="connsiteY5" fmla="*/ 1 h 46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649" h="4678030">
                <a:moveTo>
                  <a:pt x="9526855" y="0"/>
                </a:moveTo>
                <a:lnTo>
                  <a:pt x="13503649" y="3976795"/>
                </a:lnTo>
                <a:lnTo>
                  <a:pt x="12802415" y="4678030"/>
                </a:lnTo>
                <a:lnTo>
                  <a:pt x="4488357" y="4678030"/>
                </a:lnTo>
                <a:lnTo>
                  <a:pt x="0" y="189673"/>
                </a:lnTo>
                <a:lnTo>
                  <a:pt x="18967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EBCA7B-726E-4870-A298-D03C44B350F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3E9027-632A-4E4B-8FBB-10090DE010E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B3596B-6E6F-4DDF-8413-B370AF5165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4DF5E5-BAED-4488-BB92-0F6539615FD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2D5657-B44A-4609-851D-92CA78ED4F5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684CFD-8748-4008-8718-7136D7BE7C3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5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5125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067624 h 6858000"/>
              <a:gd name="connsiteX3" fmla="*/ 640162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551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6551251" y="0"/>
                </a:moveTo>
                <a:lnTo>
                  <a:pt x="12192000" y="0"/>
                </a:lnTo>
                <a:lnTo>
                  <a:pt x="12192000" y="1067624"/>
                </a:lnTo>
                <a:lnTo>
                  <a:pt x="6401624" y="6858000"/>
                </a:lnTo>
                <a:lnTo>
                  <a:pt x="0" y="6858000"/>
                </a:lnTo>
                <a:lnTo>
                  <a:pt x="0" y="6551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2320F1-E31E-452C-96C5-3BEDB782EE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E173EF-CA12-4863-A788-1C6ACD23360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3D0C0F-A7A8-492C-9ADA-20470023479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725E1A-A0C5-4750-8F41-FC631CFD4A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755029-5A72-43D3-A3D1-0CB67268910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6C18F20-9DB7-47D4-A3D9-FAB3FDF6149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36136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93605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93605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40231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BC06E3-FD6C-463C-AF5B-B583DA22D1C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49FFF9-A629-4ED6-BB94-D36698739D4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05630A-4B09-48FD-A486-2CDD33A3C0C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8E9DBF-9A3F-42BD-9D0D-1323318778A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846CDA-B4B7-4C48-B659-6BB2C16BD7E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17641B-67C7-44DE-8385-48BCF7F63F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418BAC0-4A8C-4E72-8616-74008A4AC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06846" y="2505999"/>
            <a:ext cx="1646457" cy="165621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26629" y="2505999"/>
            <a:ext cx="1646457" cy="1656214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82186" y="3429000"/>
            <a:ext cx="1661093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00525" y="3429000"/>
            <a:ext cx="1656215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2B8CD8-F8E0-457D-A29E-543475622BD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A4C88F-4EBA-49A6-B877-1189A12B11F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AE5062-1E3D-4888-97AE-B7C0560D8F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A48A05-FE70-4C51-8052-5A9162342B1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9C2B82-3D97-41E4-8712-9DC88D59540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8BCCF12-642E-4C2A-BB11-110C45FD062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9C2193-7E37-4CFD-8140-BD7BB8F2B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24013" y="1457289"/>
            <a:ext cx="3146752" cy="4187053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853CE-DDE4-4358-9CFD-9B5C4ECD551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3A2A69-8E81-40E7-8260-7A8E3B84E8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E9C65-4E5F-451D-B38A-D233CFB09DB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DEA22-C625-44C2-8EF5-1D8D5B618B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FB73B-C0DD-4195-97E8-985491BBABE0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7C0BBD-A0AE-4606-BA36-70B4F939DA25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96617-A544-42D5-B401-0EB725FC4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8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349432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7018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63810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7064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F546C7-4EE0-45A6-B82D-985D009E20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3A48FB-BDB6-49A1-9170-245EB356123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8627-52CD-498C-9DFD-7D487099464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D0C0BC-074E-4D87-B67B-07445F449DE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A4DAAF-EFAE-4BB9-ABA1-AD3E131ECAE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DFFDB42-EEE2-4DCA-AE70-D560DDD4D53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08CA547-ACBA-4F12-BA65-0A1755CDD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2287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7940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08216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22533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761D86-B1F7-44E9-84D2-2E436B31458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143CA9-969E-4BDA-9F4E-78EA52357C9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86C7C1-883B-4079-B685-35712A9938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40A298-F2DB-4570-A6A6-0B2FD9D2E2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2CD1BD-4043-441C-9CD7-7B8A0E08F9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7D97973-EEEA-4C46-A93E-985871D2C8C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BCA0602-8D47-4BF9-A06F-2D4E66C5B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0024" cy="3434976"/>
          </a:xfrm>
        </p:spPr>
      </p:sp>
      <p:sp>
        <p:nvSpPr>
          <p:cNvPr id="6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090024" y="3447537"/>
            <a:ext cx="6101976" cy="3410465"/>
          </a:xfrm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BB368-F663-4B9F-BA58-18ACB818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8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9309" y="1533871"/>
            <a:ext cx="5446028" cy="2735838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0849" y="4385763"/>
            <a:ext cx="2424488" cy="1789482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14819" y="1533873"/>
            <a:ext cx="2787759" cy="1785041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20599" y="3429000"/>
            <a:ext cx="5323703" cy="274624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A66393-7A9B-4D85-AD31-654414EC6C4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E9B397-587D-4F3A-8225-BD70321B3A2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669B72-270D-4BC4-84B8-6E71657E571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B2AA2F-EB23-412A-9EEA-8848DCCD716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F1AF15-7428-4E84-9514-15DADAA323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CC82DED-2CCA-4F49-93C3-9E74D2E65722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B3FC10-A7BC-4BDF-9894-453AF2B08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47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2031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56204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349502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1DFD18-ABB7-4D5A-8FDC-94E7345AFA0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E05CB1-4B9C-496D-9E0C-56862984A0D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4EF3A6-C5CB-4BEA-A8BC-0A0301E85A1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586A7D-117E-4503-A16E-5CC805A729C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7191F3-B7CE-4F0A-B436-8017BCD34FA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88A7B07-8F66-47DF-9F1D-D75AD64D383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271DC6D-78F8-47A3-8F3E-58F8322A5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1520" y="2116442"/>
            <a:ext cx="2150577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16383" y="2116442"/>
            <a:ext cx="2153179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991245" y="2116442"/>
            <a:ext cx="2139019" cy="1519283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91245" y="3635723"/>
            <a:ext cx="2139019" cy="2155874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061736" y="3944039"/>
            <a:ext cx="3569656" cy="1847558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61736" y="2116441"/>
            <a:ext cx="3569656" cy="1827598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8CF1F4-A372-4730-9FC7-939BB96F25B2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29BFC2-E661-4FEB-80BD-93780E52BC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1D428-D8C2-49A5-9241-0E12458FD8E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D0DDC4-675C-4A90-9EEA-392539EE2A0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A0A55-7867-48CD-940C-CE0ED9C6B00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B0E760-230A-41FE-944A-C4E459890E1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776584-1835-4994-966C-1CD306B0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8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714837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14837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72930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972930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2" name="Rectangle 9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CEC620-3009-4B25-9064-EEC59FD53DF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B0755D-D033-4690-8B0F-678F76448EC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3EA5A0-56EB-462B-8686-95C9E69F468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9096CD-11F9-455A-9583-DB61A5E40A5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0480CC-1269-432A-9A03-047B06F2B99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5C505BD-082D-4452-B453-17C372F5C58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E35E174-3BBD-41E1-9B2F-397CBDF9A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5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220111" y="1855959"/>
            <a:ext cx="1919003" cy="1942663"/>
          </a:xfrm>
          <a:prstGeom prst="ellipse">
            <a:avLst/>
          </a:prstGeom>
        </p:spPr>
      </p:sp>
      <p:sp>
        <p:nvSpPr>
          <p:cNvPr id="8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50018" y="1858089"/>
            <a:ext cx="1936823" cy="1942664"/>
          </a:xfrm>
          <a:prstGeom prst="ellipse">
            <a:avLst/>
          </a:prstGeom>
        </p:spPr>
      </p:sp>
      <p:sp>
        <p:nvSpPr>
          <p:cNvPr id="8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794017" y="1852693"/>
            <a:ext cx="1937915" cy="1918962"/>
          </a:xfrm>
          <a:prstGeom prst="ellipse">
            <a:avLst/>
          </a:prstGeom>
        </p:spPr>
      </p:sp>
      <p:sp>
        <p:nvSpPr>
          <p:cNvPr id="8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589662" y="1899932"/>
            <a:ext cx="1923220" cy="1903270"/>
          </a:xfrm>
          <a:prstGeom prst="ellipse">
            <a:avLst/>
          </a:prstGeom>
        </p:spPr>
      </p:sp>
      <p:grpSp>
        <p:nvGrpSpPr>
          <p:cNvPr id="47" name="Group 46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8" name="Rectangle 47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146F20-5011-4692-BAD8-0DE6968DD5E6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BC9975-3311-4AE2-98DD-33BFBF8C046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B43872-0FD5-4965-93F9-5D07D8B99AA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27C30C-9408-43C6-83E3-FEDE089E833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FD1463-9ABE-4F60-AD55-70908BE510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43293D6-479D-42CC-891E-98A41C60203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3D7F1C0-8444-43ED-ACED-FD9E63151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62285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18499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23777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57968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6" name="Rectangle 9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7F198C-0100-4F10-B41F-54EDAD0CB86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EA511B-BA52-4A2D-A6BC-BDE228F521B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2CA5F-0989-4F93-9150-ABD21179D98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07F267-BE80-421C-A76F-B62656AB84A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53A707-119F-40B4-AFC2-6F117B80A7B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D2178896-63D9-447B-86B4-A3145901F08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A7E42EE-259E-45C3-9208-F33FDD672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8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4124965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24967" y="10410"/>
            <a:ext cx="4111829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6797" y="10410"/>
            <a:ext cx="3956817" cy="3595652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51ED4-0870-434D-8226-898E09BDA5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BA671A-728E-46E0-870F-DED05F16E65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602E79-D8BC-43C8-87E9-F2E0BFA995C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FDA7C9-260E-48DE-9127-DADB310E519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0D39F9-4CE6-473C-9A3B-6C882011CE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24ACFE-6F21-40C6-A875-9C09389D9D6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BA6820-AF7E-4A99-AA8B-5919CD7A6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4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1"/>
          </p:nvPr>
        </p:nvSpPr>
        <p:spPr>
          <a:xfrm>
            <a:off x="4035013" y="2380436"/>
            <a:ext cx="4120984" cy="2481264"/>
          </a:xfrm>
        </p:spPr>
        <p:txBody>
          <a:bodyPr/>
          <a:lstStyle/>
          <a:p>
            <a:endParaRPr lang="en-US"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4" name="Rectangle 73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F22E8-C27D-48A2-91ED-919FE4B2E48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7592E1-5859-42FD-86AC-698515250F1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1C75F4-0C8C-4201-BE78-C92596E0C49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5344C6-7184-494A-8A2A-D90A056380C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AFE9D-61FC-4DA0-AE8B-9D8C82CB115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319BACA-42F7-4B15-9160-2C9403DEBD0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022C28-8684-4056-929F-04BB714B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2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6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623889" y="1538966"/>
            <a:ext cx="10944225" cy="3436886"/>
          </a:xfrm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242B61-64A5-4403-A3CC-81939436305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821E3C-2C20-4849-A6F9-994B519B10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7E5F60-AA4B-44F5-9ACB-37DA571ED7B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D0FA8-D481-4584-8E69-EBB257BBA7B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FCD9BB-65A3-47BB-A427-452CDB72389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5B8C69DF-1186-41A8-88F8-80DE1E8DC5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FD8C745-99E1-4476-B183-877F70EE7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1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38671" y="2502466"/>
            <a:ext cx="9514661" cy="2696333"/>
          </a:xfrm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7C1E8F-EB6B-4A42-BE27-F7DEE52B930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AE7BDE-F416-4EC0-BB9C-41BD37547D81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13EB21-E932-47AE-98CA-1F5731D9069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A21FA7-A8E0-4BAE-82B3-A23D1C188CE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D0A354-5F20-40D2-9907-E74FC1FE7A7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42EF5CF-1CBE-4C8D-8D38-885883FBDFF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764296-2EFC-4738-87A7-32C6C9FC2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1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17434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86118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51830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917545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2"/>
          </p:nvPr>
        </p:nvSpPr>
        <p:spPr>
          <a:xfrm>
            <a:off x="6283147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44D36-2F89-4C25-9BF5-F7883D09FC5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1DA6FF-6B38-4006-AEDF-DABAE382608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16A36E-3B90-46A6-8059-EE10638074D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53D85B-F462-4D41-9E6C-11D9343D4D5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877685-7E74-4A4C-A49C-8B921B88FC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ADD42B1-D726-4E8D-AF48-75446D3F1D1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886E114-6336-43CD-B189-9E37E6769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5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74344" y="3253650"/>
            <a:ext cx="2043315" cy="204331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C4DBB9-EB64-40FB-A439-689476F5084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C19D1-DFD7-4D61-85A5-3E808B6AC609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F0ECC8-A514-4147-8BBE-DCEA699850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0B177-D559-40EC-B932-0C9595AEA7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D83D92-D939-4951-8861-55A7EF14B0D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B2B5974-5B4E-4ADE-84EC-65F3E2B4A87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E9DF01-DB0C-4136-B8B2-136F7A2BB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5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D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D9956-30EA-4E13-BF44-53B2391A5A4E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BE7F8E-A6E0-479D-9F32-716994C06B0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8F056F-0609-4F11-A285-EC043EC5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C6A382-ACCE-4DBF-B402-DBA2AC134A5F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27219B-A3A8-487D-AF43-FB566507B76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EBAC6541-EEB2-48DC-BCE0-0D2ECF12214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1FC9CC-0526-4053-9E08-B0BFA91FA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59014"/>
            <a:ext cx="12192000" cy="650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39391"/>
            <a:ext cx="9144000" cy="80327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0B2D50"/>
                </a:solidFill>
                <a:latin typeface="Playfair Display Black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86771"/>
            <a:ext cx="9144000" cy="544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50">
                <a:solidFill>
                  <a:srgbClr val="0B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36936" y="-37421"/>
            <a:ext cx="12266018" cy="353913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6" name="Group 56">
            <a:extLst>
              <a:ext uri="{FF2B5EF4-FFF2-40B4-BE49-F238E27FC236}">
                <a16:creationId xmlns:a16="http://schemas.microsoft.com/office/drawing/2014/main" id="{81A400FB-46CB-4769-B0B4-1380F7A6196A}"/>
              </a:ext>
            </a:extLst>
          </p:cNvPr>
          <p:cNvGrpSpPr/>
          <p:nvPr userDrawn="1"/>
        </p:nvGrpSpPr>
        <p:grpSpPr>
          <a:xfrm>
            <a:off x="0" y="3501712"/>
            <a:ext cx="12192000" cy="139741"/>
            <a:chOff x="0" y="0"/>
            <a:chExt cx="24555161" cy="403998"/>
          </a:xfrm>
        </p:grpSpPr>
        <p:sp>
          <p:nvSpPr>
            <p:cNvPr id="8" name="Shape 52">
              <a:extLst>
                <a:ext uri="{FF2B5EF4-FFF2-40B4-BE49-F238E27FC236}">
                  <a16:creationId xmlns:a16="http://schemas.microsoft.com/office/drawing/2014/main" id="{70AF84F1-D225-4FFC-8A47-FAD965DC8244}"/>
                </a:ext>
              </a:extLst>
            </p:cNvPr>
            <p:cNvSpPr/>
            <p:nvPr/>
          </p:nvSpPr>
          <p:spPr>
            <a:xfrm>
              <a:off x="0" y="0"/>
              <a:ext cx="6151243" cy="403999"/>
            </a:xfrm>
            <a:prstGeom prst="rect">
              <a:avLst/>
            </a:prstGeom>
            <a:solidFill>
              <a:srgbClr val="AACFF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0" name="Shape 53">
              <a:extLst>
                <a:ext uri="{FF2B5EF4-FFF2-40B4-BE49-F238E27FC236}">
                  <a16:creationId xmlns:a16="http://schemas.microsoft.com/office/drawing/2014/main" id="{5205361A-2938-4C34-A706-9EB5708D38CB}"/>
                </a:ext>
              </a:extLst>
            </p:cNvPr>
            <p:cNvSpPr/>
            <p:nvPr/>
          </p:nvSpPr>
          <p:spPr>
            <a:xfrm>
              <a:off x="6134639" y="0"/>
              <a:ext cx="6151244" cy="403998"/>
            </a:xfrm>
            <a:prstGeom prst="rect">
              <a:avLst/>
            </a:prstGeom>
            <a:solidFill>
              <a:srgbClr val="4F9BE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1" name="Shape 54">
              <a:extLst>
                <a:ext uri="{FF2B5EF4-FFF2-40B4-BE49-F238E27FC236}">
                  <a16:creationId xmlns:a16="http://schemas.microsoft.com/office/drawing/2014/main" id="{0C2DCF6D-1388-469F-8AA6-0331CCF90B5D}"/>
                </a:ext>
              </a:extLst>
            </p:cNvPr>
            <p:cNvSpPr/>
            <p:nvPr/>
          </p:nvSpPr>
          <p:spPr>
            <a:xfrm>
              <a:off x="12269279" y="0"/>
              <a:ext cx="6151244" cy="403998"/>
            </a:xfrm>
            <a:prstGeom prst="rect">
              <a:avLst/>
            </a:prstGeom>
            <a:solidFill>
              <a:srgbClr val="134D8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2" name="Shape 55">
              <a:extLst>
                <a:ext uri="{FF2B5EF4-FFF2-40B4-BE49-F238E27FC236}">
                  <a16:creationId xmlns:a16="http://schemas.microsoft.com/office/drawing/2014/main" id="{1A37394D-C332-4286-AC02-30F77FC8A10D}"/>
                </a:ext>
              </a:extLst>
            </p:cNvPr>
            <p:cNvSpPr/>
            <p:nvPr/>
          </p:nvSpPr>
          <p:spPr>
            <a:xfrm>
              <a:off x="18403918" y="0"/>
              <a:ext cx="6151244" cy="403998"/>
            </a:xfrm>
            <a:prstGeom prst="rect">
              <a:avLst/>
            </a:prstGeom>
            <a:solidFill>
              <a:srgbClr val="0B2D5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1942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40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5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4054596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820A0-09B4-4953-ADA1-B86B45D0D9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E5AD0D-F2A2-4A15-8B2E-3C2FA92FD5D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23AB2E-FC23-4700-B382-3649A2AC4AF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EADBB0-BE6D-4962-A735-D11D16783D99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61CFD7-ADA5-4210-B6CB-5A67494C96E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7BA1F2-DF1C-49C9-82E7-28B26AE34E1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FF47C7-4DDE-45BA-A64F-03462FEC0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84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13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95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26.06.2024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02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26.06.2024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28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63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62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80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7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442976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45435" y="2810828"/>
            <a:ext cx="1706394" cy="29665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8911527" cy="6858001"/>
          </a:xfrm>
          <a:custGeom>
            <a:avLst/>
            <a:gdLst>
              <a:gd name="connsiteX0" fmla="*/ 0 w 8911527"/>
              <a:gd name="connsiteY0" fmla="*/ 0 h 6858001"/>
              <a:gd name="connsiteX1" fmla="*/ 8911527 w 8911527"/>
              <a:gd name="connsiteY1" fmla="*/ 0 h 6858001"/>
              <a:gd name="connsiteX2" fmla="*/ 8911527 w 8911527"/>
              <a:gd name="connsiteY2" fmla="*/ 5633 h 6858001"/>
              <a:gd name="connsiteX3" fmla="*/ 6143 w 8911527"/>
              <a:gd name="connsiteY3" fmla="*/ 6858001 h 6858001"/>
              <a:gd name="connsiteX4" fmla="*/ 0 w 8911527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527" h="6858001">
                <a:moveTo>
                  <a:pt x="0" y="0"/>
                </a:moveTo>
                <a:lnTo>
                  <a:pt x="8911527" y="0"/>
                </a:lnTo>
                <a:lnTo>
                  <a:pt x="8911527" y="5633"/>
                </a:lnTo>
                <a:lnTo>
                  <a:pt x="6143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AEA8A-E1CD-4D09-A558-D99A290050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5A278F-D2A0-4AFA-B4AF-52467F2396A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DC2DDA-B8DB-4E05-A376-02896C5598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7BAF0-9AA1-4BEB-8507-CFDDF6652A8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7FFE8F-A5C5-4476-B8B4-1F0E7FA269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050404-9DD4-46EC-8D0B-64A3BEDA138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9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-3" y="-4"/>
            <a:ext cx="12192003" cy="4702628"/>
          </a:xfrm>
          <a:custGeom>
            <a:avLst/>
            <a:gdLst>
              <a:gd name="connsiteX0" fmla="*/ 0 w 12192002"/>
              <a:gd name="connsiteY0" fmla="*/ 0 h 4702628"/>
              <a:gd name="connsiteX1" fmla="*/ 12192002 w 12192002"/>
              <a:gd name="connsiteY1" fmla="*/ 0 h 4702628"/>
              <a:gd name="connsiteX2" fmla="*/ 12192002 w 12192002"/>
              <a:gd name="connsiteY2" fmla="*/ 3477435 h 4702628"/>
              <a:gd name="connsiteX3" fmla="*/ 256972 w 12192002"/>
              <a:gd name="connsiteY3" fmla="*/ 4702628 h 4702628"/>
              <a:gd name="connsiteX4" fmla="*/ 0 w 12192002"/>
              <a:gd name="connsiteY4" fmla="*/ 4702628 h 470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2" h="4702628">
                <a:moveTo>
                  <a:pt x="0" y="0"/>
                </a:moveTo>
                <a:lnTo>
                  <a:pt x="12192002" y="0"/>
                </a:lnTo>
                <a:lnTo>
                  <a:pt x="12192002" y="3477435"/>
                </a:lnTo>
                <a:lnTo>
                  <a:pt x="256972" y="4702628"/>
                </a:lnTo>
                <a:lnTo>
                  <a:pt x="0" y="47026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F52FB2-B6E8-4DDF-8B59-38BBBE7091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EF2DC6-6304-4CFE-83A3-D6C9A7FE30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982D7-8F5D-46A9-8B48-00C8BBB180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BF3DD6-3623-4472-9C66-73DF299B6F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0D2E2-45DD-418E-9815-7FF85E514E0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89C213-9E9E-407D-9484-0AF2492B076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2B340-AB02-4287-8B1C-B11566351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B2D50"/>
          </a:solidFill>
          <a:latin typeface="Playfair Display Black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in title">
            <a:extLst>
              <a:ext uri="{FF2B5EF4-FFF2-40B4-BE49-F238E27FC236}">
                <a16:creationId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-15329" y="3309296"/>
            <a:ext cx="1220733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3200" b="1" dirty="0" smtClean="0">
                <a:solidFill>
                  <a:srgbClr val="0B2D5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ВЫПУСКНАЯ КВАЛИФИКАЦИОННАЯ РАБОТА В ФОРМАТЕ СТАРТАПА</a:t>
            </a:r>
          </a:p>
          <a:p>
            <a:pPr algn="ctr"/>
            <a:r>
              <a:rPr lang="ru-RU" sz="3200" b="1" dirty="0" smtClean="0">
                <a:solidFill>
                  <a:srgbClr val="0B2D5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ТЕМА СОЗДАНИЕ ПРИЛОЖЕНИЯ «МЕБЕОК» </a:t>
            </a:r>
          </a:p>
          <a:p>
            <a:pPr lvl="1" algn="ctr"/>
            <a:r>
              <a:rPr lang="ru-RU" sz="3200" b="1" dirty="0" smtClean="0">
                <a:solidFill>
                  <a:srgbClr val="0B2D5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ДЛЯ МЕБЕЛЬНЫХ КОМПАНИЙ </a:t>
            </a:r>
            <a:endParaRPr lang="ru-RU" sz="3200" b="1" dirty="0">
              <a:solidFill>
                <a:srgbClr val="0B2D5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-7667" y="5602231"/>
            <a:ext cx="12199665" cy="864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0" y="5585777"/>
            <a:ext cx="1219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Пикельнер</a:t>
            </a:r>
            <a:r>
              <a:rPr lang="ru-R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 Наталья Борисовна</a:t>
            </a:r>
            <a:endParaRPr lang="ru-RU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7666" y="5959520"/>
            <a:ext cx="1218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aramond" panose="02020404030301010803" pitchFamily="18" charset="0"/>
                <a:cs typeface="Arial" panose="020B0604020202020204" pitchFamily="34" charset="0"/>
              </a:rPr>
              <a:t>Студент / 4 курс, Направленность (профиль) </a:t>
            </a:r>
            <a:endParaRPr lang="ru-RU" sz="14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программы </a:t>
            </a:r>
            <a:r>
              <a:rPr lang="ru-RU" sz="1400" b="1" dirty="0">
                <a:latin typeface="Garamond" panose="02020404030301010803" pitchFamily="18" charset="0"/>
                <a:cs typeface="Arial" panose="020B0604020202020204" pitchFamily="34" charset="0"/>
              </a:rPr>
              <a:t>«Менеджмент организации»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-15330" y="6550223"/>
            <a:ext cx="12207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aramond" panose="02020404030301010803" pitchFamily="18" charset="0"/>
                <a:cs typeface="Arial" panose="020B0604020202020204" pitchFamily="34" charset="0"/>
              </a:rPr>
              <a:t>Оренбург, 2024</a:t>
            </a: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-15330" y="3240768"/>
            <a:ext cx="1220733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525"/>
            <a:ext cx="5457825" cy="11731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292570F-F633-A072-438C-A01278E023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5457823" cy="11636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Прототип </a:t>
            </a:r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3D </a:t>
            </a:r>
            <a:r>
              <a:rPr lang="ru-RU" sz="4000" dirty="0">
                <a:solidFill>
                  <a:schemeClr val="bg1"/>
                </a:solidFill>
                <a:latin typeface="Garamond" panose="02020404030301010803" pitchFamily="18" charset="0"/>
              </a:rPr>
              <a:t>видео-инструкций </a:t>
            </a:r>
            <a:r>
              <a:rPr lang="ru-RU" sz="40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«МебеОК»</a:t>
            </a:r>
            <a:r>
              <a:rPr lang="ru-RU" sz="4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49647" t="29607" r="1795" b="20310"/>
          <a:stretch/>
        </p:blipFill>
        <p:spPr bwMode="auto">
          <a:xfrm>
            <a:off x="385033" y="1689011"/>
            <a:ext cx="6123940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50114" t="29607" r="1172" b="20033"/>
          <a:stretch/>
        </p:blipFill>
        <p:spPr bwMode="auto">
          <a:xfrm>
            <a:off x="7115488" y="2005989"/>
            <a:ext cx="4624524" cy="291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033" y="5312173"/>
            <a:ext cx="612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aramond" panose="02020404030301010803" pitchFamily="18" charset="0"/>
              </a:rPr>
              <a:t>Рисунок 6 — Пример </a:t>
            </a:r>
            <a:r>
              <a:rPr lang="en-US" sz="2400" dirty="0" smtClean="0">
                <a:latin typeface="Garamond" panose="02020404030301010803" pitchFamily="18" charset="0"/>
              </a:rPr>
              <a:t>3D </a:t>
            </a:r>
            <a:r>
              <a:rPr lang="ru-RU" sz="2400" dirty="0" smtClean="0">
                <a:latin typeface="Garamond" panose="02020404030301010803" pitchFamily="18" charset="0"/>
              </a:rPr>
              <a:t>видео-инструкции по сборке шкафа 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5488" y="5112881"/>
            <a:ext cx="462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aramond" panose="02020404030301010803" pitchFamily="18" charset="0"/>
              </a:rPr>
              <a:t>Рисунок 7 — Пример </a:t>
            </a:r>
            <a:r>
              <a:rPr lang="en-US" sz="2400" dirty="0" smtClean="0">
                <a:latin typeface="Garamond" panose="02020404030301010803" pitchFamily="18" charset="0"/>
              </a:rPr>
              <a:t>3D </a:t>
            </a:r>
            <a:r>
              <a:rPr lang="ru-RU" sz="2400" dirty="0" smtClean="0">
                <a:latin typeface="Garamond" panose="02020404030301010803" pitchFamily="18" charset="0"/>
              </a:rPr>
              <a:t>видео-инструкции финального этапа сборки шкафа </a:t>
            </a:r>
            <a:endParaRPr lang="ru-R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525"/>
            <a:ext cx="5457825" cy="11731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3" y="6072346"/>
            <a:ext cx="1330391" cy="748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99" y="6300751"/>
            <a:ext cx="1329480" cy="26265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292570F-F633-A072-438C-A01278E023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-1"/>
            <a:ext cx="5457825" cy="11636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Финансовая целесообразность стартап-проекта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«МЕБЕОК»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4976" y="547540"/>
            <a:ext cx="50520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0B2D5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проекта: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err="1">
                <a:solidFill>
                  <a:srgbClr val="0B2D5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Грантовая</a:t>
            </a:r>
            <a:r>
              <a:rPr lang="ru-RU" sz="2000" dirty="0">
                <a:solidFill>
                  <a:srgbClr val="0B2D5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поддержка и субсидии от государства;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B2D5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центра «Мой бизнес»;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B2D5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с призовым фондом;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B2D5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Инвестиции;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B2D5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Кредит.</a:t>
            </a:r>
          </a:p>
          <a:p>
            <a:endParaRPr lang="ru-RU" sz="2000" dirty="0" smtClean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Необходимый стартовый капитал будет составлять </a:t>
            </a:r>
            <a:r>
              <a:rPr lang="ru-RU" sz="2000" b="1" dirty="0" smtClean="0">
                <a:latin typeface="Garamond" panose="02020404030301010803" pitchFamily="18" charset="0"/>
                <a:ea typeface="Calibri" panose="020F0502020204030204" pitchFamily="34" charset="0"/>
              </a:rPr>
              <a:t>1 569 623 рублей</a:t>
            </a: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</a:p>
          <a:p>
            <a:endParaRPr lang="ru-RU" sz="2000" dirty="0" smtClean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Garamond" panose="02020404030301010803" pitchFamily="18" charset="0"/>
              </a:rPr>
              <a:t>Срок окупаемости проекта – </a:t>
            </a:r>
            <a:r>
              <a:rPr lang="ru-RU" sz="2000" b="1" dirty="0" smtClean="0">
                <a:latin typeface="Garamond" panose="02020404030301010803" pitchFamily="18" charset="0"/>
              </a:rPr>
              <a:t>3,5 года</a:t>
            </a:r>
            <a:r>
              <a:rPr lang="ru-RU" sz="2000" dirty="0" smtClean="0">
                <a:latin typeface="Garamond" panose="02020404030301010803" pitchFamily="18" charset="0"/>
              </a:rPr>
              <a:t>. </a:t>
            </a:r>
          </a:p>
          <a:p>
            <a:endParaRPr lang="ru-RU" sz="2000" dirty="0" smtClean="0">
              <a:latin typeface="Garamond" panose="02020404030301010803" pitchFamily="18" charset="0"/>
            </a:endParaRPr>
          </a:p>
          <a:p>
            <a:r>
              <a:rPr lang="ru-RU" sz="2000" dirty="0" smtClean="0">
                <a:latin typeface="Garamond" panose="02020404030301010803" pitchFamily="18" charset="0"/>
              </a:rPr>
              <a:t>Для </a:t>
            </a:r>
            <a:r>
              <a:rPr lang="ru-RU" sz="2000" dirty="0">
                <a:latin typeface="Garamond" panose="02020404030301010803" pitchFamily="18" charset="0"/>
              </a:rPr>
              <a:t>достижения </a:t>
            </a:r>
            <a:r>
              <a:rPr lang="ru-RU" sz="2000" b="1" dirty="0">
                <a:latin typeface="Garamond" panose="02020404030301010803" pitchFamily="18" charset="0"/>
              </a:rPr>
              <a:t>точки безубыточности</a:t>
            </a:r>
            <a:r>
              <a:rPr lang="ru-RU" sz="2000" dirty="0">
                <a:latin typeface="Garamond" panose="02020404030301010803" pitchFamily="18" charset="0"/>
              </a:rPr>
              <a:t>, при которой компания не получает ни прибыли, ни убытков, ежемесячный доход от оказания услуг должен составлять не менее </a:t>
            </a:r>
            <a:r>
              <a:rPr lang="ru-RU" sz="2000" b="1" dirty="0">
                <a:latin typeface="Garamond" panose="02020404030301010803" pitchFamily="18" charset="0"/>
              </a:rPr>
              <a:t>831 818 рублей.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096" y="1839368"/>
            <a:ext cx="49156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Упрощение процесса сборки мебели поможет в создании трендов в социальных сетях, где люди собирают мебель, а привлечение </a:t>
            </a:r>
            <a:r>
              <a:rPr lang="ru-RU" sz="2400" dirty="0" err="1">
                <a:latin typeface="Garamond" panose="02020404030301010803" pitchFamily="18" charset="0"/>
                <a:ea typeface="Calibri" panose="020F0502020204030204" pitchFamily="34" charset="0"/>
              </a:rPr>
              <a:t>блогеров</a:t>
            </a:r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 ускорит этот процесс, популяризировав его среди своей аудитории. Повышение узнаваемости брендов производителей станет следствием их упорной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0812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047"/>
            <a:ext cx="67235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—ПРОИЗВОДСТВЕННЫЙ ПЛАН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СТАРТАП-ПРОЕКТА «МебеОК»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1" y="2170503"/>
            <a:ext cx="11303957" cy="335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8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619"/>
            <a:ext cx="67235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3 </a:t>
            </a:r>
            <a:r>
              <a:rPr lang="ru-RU" altLang="ru-RU" sz="24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Список сотрудников и информация о заработной плате за 1 месяц стартапа «МебеОК»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12456"/>
              </p:ext>
            </p:extLst>
          </p:nvPr>
        </p:nvGraphicFramePr>
        <p:xfrm>
          <a:off x="1227380" y="1478442"/>
          <a:ext cx="9701459" cy="4702141"/>
        </p:xfrm>
        <a:graphic>
          <a:graphicData uri="http://schemas.openxmlformats.org/drawingml/2006/table">
            <a:tbl>
              <a:tblPr firstRow="1" firstCol="1" bandRow="1"/>
              <a:tblGrid>
                <a:gridCol w="2739296">
                  <a:extLst>
                    <a:ext uri="{9D8B030D-6E8A-4147-A177-3AD203B41FA5}">
                      <a16:colId xmlns:a16="http://schemas.microsoft.com/office/drawing/2014/main" val="2387991023"/>
                    </a:ext>
                  </a:extLst>
                </a:gridCol>
                <a:gridCol w="1956938">
                  <a:extLst>
                    <a:ext uri="{9D8B030D-6E8A-4147-A177-3AD203B41FA5}">
                      <a16:colId xmlns:a16="http://schemas.microsoft.com/office/drawing/2014/main" val="1027862922"/>
                    </a:ext>
                  </a:extLst>
                </a:gridCol>
                <a:gridCol w="1671876">
                  <a:extLst>
                    <a:ext uri="{9D8B030D-6E8A-4147-A177-3AD203B41FA5}">
                      <a16:colId xmlns:a16="http://schemas.microsoft.com/office/drawing/2014/main" val="97633478"/>
                    </a:ext>
                  </a:extLst>
                </a:gridCol>
                <a:gridCol w="1639625">
                  <a:extLst>
                    <a:ext uri="{9D8B030D-6E8A-4147-A177-3AD203B41FA5}">
                      <a16:colId xmlns:a16="http://schemas.microsoft.com/office/drawing/2014/main" val="2193272956"/>
                    </a:ext>
                  </a:extLst>
                </a:gridCol>
                <a:gridCol w="1693724">
                  <a:extLst>
                    <a:ext uri="{9D8B030D-6E8A-4147-A177-3AD203B41FA5}">
                      <a16:colId xmlns:a16="http://schemas.microsoft.com/office/drawing/2014/main" val="3591350744"/>
                    </a:ext>
                  </a:extLst>
                </a:gridCol>
              </a:tblGrid>
              <a:tr h="11050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сотрудников</a:t>
                      </a:r>
                      <a:endParaRPr lang="ru-RU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страховых взносов</a:t>
                      </a:r>
                      <a:endParaRPr lang="ru-RU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Страховой взнос</a:t>
                      </a:r>
                      <a:endParaRPr lang="ru-RU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087446"/>
                  </a:ext>
                </a:extLst>
              </a:tr>
              <a:tr h="270529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19630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229663"/>
                  </a:ext>
                </a:extLst>
              </a:tr>
              <a:tr h="50624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Backend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-разработчик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90000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27180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384031"/>
                  </a:ext>
                </a:extLst>
              </a:tr>
              <a:tr h="50624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Frontend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-разработчик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130000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39260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744299"/>
                  </a:ext>
                </a:extLst>
              </a:tr>
              <a:tr h="76025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проекта 3D видео-инструкций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12080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945655"/>
                  </a:ext>
                </a:extLst>
              </a:tr>
              <a:tr h="50624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Графический дизайнер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120000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36240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363006"/>
                  </a:ext>
                </a:extLst>
              </a:tr>
              <a:tr h="270529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Сборщик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6040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678562"/>
                  </a:ext>
                </a:extLst>
              </a:tr>
              <a:tr h="270529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465000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140430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65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7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269"/>
            <a:ext cx="67235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4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Техническое оборудование и </a:t>
            </a:r>
            <a:r>
              <a:rPr lang="ru-RU" altLang="ru-RU" sz="2600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амортизации для стартапа «МебеОК»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49032"/>
              </p:ext>
            </p:extLst>
          </p:nvPr>
        </p:nvGraphicFramePr>
        <p:xfrm>
          <a:off x="861158" y="1302057"/>
          <a:ext cx="10296279" cy="4950669"/>
        </p:xfrm>
        <a:graphic>
          <a:graphicData uri="http://schemas.openxmlformats.org/drawingml/2006/table">
            <a:tbl>
              <a:tblPr firstRow="1" firstCol="1" bandRow="1"/>
              <a:tblGrid>
                <a:gridCol w="3658088">
                  <a:extLst>
                    <a:ext uri="{9D8B030D-6E8A-4147-A177-3AD203B41FA5}">
                      <a16:colId xmlns:a16="http://schemas.microsoft.com/office/drawing/2014/main" val="821681698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3240423339"/>
                    </a:ext>
                  </a:extLst>
                </a:gridCol>
                <a:gridCol w="1332488">
                  <a:extLst>
                    <a:ext uri="{9D8B030D-6E8A-4147-A177-3AD203B41FA5}">
                      <a16:colId xmlns:a16="http://schemas.microsoft.com/office/drawing/2014/main" val="3838352362"/>
                    </a:ext>
                  </a:extLst>
                </a:gridCol>
                <a:gridCol w="1041435">
                  <a:extLst>
                    <a:ext uri="{9D8B030D-6E8A-4147-A177-3AD203B41FA5}">
                      <a16:colId xmlns:a16="http://schemas.microsoft.com/office/drawing/2014/main" val="3075329227"/>
                    </a:ext>
                  </a:extLst>
                </a:gridCol>
                <a:gridCol w="1612907">
                  <a:extLst>
                    <a:ext uri="{9D8B030D-6E8A-4147-A177-3AD203B41FA5}">
                      <a16:colId xmlns:a16="http://schemas.microsoft.com/office/drawing/2014/main" val="3165594210"/>
                    </a:ext>
                  </a:extLst>
                </a:gridCol>
                <a:gridCol w="1455607">
                  <a:extLst>
                    <a:ext uri="{9D8B030D-6E8A-4147-A177-3AD203B41FA5}">
                      <a16:colId xmlns:a16="http://schemas.microsoft.com/office/drawing/2014/main" val="1602094401"/>
                    </a:ext>
                  </a:extLst>
                </a:gridCol>
              </a:tblGrid>
              <a:tr h="1025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Оборудование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Цена за 1 единицу товара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Общая стоимость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Амортизация в месяц на единицу товара,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Общая амортизация в месяц,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24615"/>
                  </a:ext>
                </a:extLst>
              </a:tr>
              <a:tr h="512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Системный блок для бизнеса MSI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Cubi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5 12M-014XRU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79877"/>
                  </a:ext>
                </a:extLst>
              </a:tr>
              <a:tr h="512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Системный блок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PREON Falcon Max 3050 White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83200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499200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180606"/>
                  </a:ext>
                </a:extLst>
              </a:tr>
              <a:tr h="769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Монитор MSI 27»/IPS/1920x1080/100Гц/черный (MP271A)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120600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54013"/>
                  </a:ext>
                </a:extLst>
              </a:tr>
              <a:tr h="256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Струйное МФУ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Epson L3256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930927"/>
                  </a:ext>
                </a:extLst>
              </a:tr>
              <a:tr h="512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Комплект клавиатура+мышь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Logitech MK235 Grey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961611"/>
                  </a:ext>
                </a:extLst>
              </a:tr>
              <a:tr h="769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Внешний диск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SSD Samsung T7 Shield 1TB 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черный (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MU-PE1T0S/WW)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249709"/>
                  </a:ext>
                </a:extLst>
              </a:tr>
              <a:tr h="256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182400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819600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55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269"/>
            <a:ext cx="67235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5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Анализ рентабельности стартапа «МебеОК» на 3 года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33074"/>
              </p:ext>
            </p:extLst>
          </p:nvPr>
        </p:nvGraphicFramePr>
        <p:xfrm>
          <a:off x="1028700" y="2123354"/>
          <a:ext cx="10049608" cy="3398215"/>
        </p:xfrm>
        <a:graphic>
          <a:graphicData uri="http://schemas.openxmlformats.org/drawingml/2006/table">
            <a:tbl>
              <a:tblPr firstRow="1" firstCol="1" bandRow="1"/>
              <a:tblGrid>
                <a:gridCol w="3385143">
                  <a:extLst>
                    <a:ext uri="{9D8B030D-6E8A-4147-A177-3AD203B41FA5}">
                      <a16:colId xmlns:a16="http://schemas.microsoft.com/office/drawing/2014/main" val="3191715764"/>
                    </a:ext>
                  </a:extLst>
                </a:gridCol>
                <a:gridCol w="2122869">
                  <a:extLst>
                    <a:ext uri="{9D8B030D-6E8A-4147-A177-3AD203B41FA5}">
                      <a16:colId xmlns:a16="http://schemas.microsoft.com/office/drawing/2014/main" val="1249816448"/>
                    </a:ext>
                  </a:extLst>
                </a:gridCol>
                <a:gridCol w="2270798">
                  <a:extLst>
                    <a:ext uri="{9D8B030D-6E8A-4147-A177-3AD203B41FA5}">
                      <a16:colId xmlns:a16="http://schemas.microsoft.com/office/drawing/2014/main" val="2047199214"/>
                    </a:ext>
                  </a:extLst>
                </a:gridCol>
                <a:gridCol w="2270798">
                  <a:extLst>
                    <a:ext uri="{9D8B030D-6E8A-4147-A177-3AD203B41FA5}">
                      <a16:colId xmlns:a16="http://schemas.microsoft.com/office/drawing/2014/main" val="1024218391"/>
                    </a:ext>
                  </a:extLst>
                </a:gridCol>
              </a:tblGrid>
              <a:tr h="6796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3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688062"/>
                  </a:ext>
                </a:extLst>
              </a:tr>
              <a:tr h="203892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чистая прибыль, руб.</a:t>
                      </a:r>
                      <a:endParaRPr lang="ru-RU" sz="3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14159816</a:t>
                      </a:r>
                      <a:endParaRPr lang="ru-RU" sz="3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16055779,20</a:t>
                      </a:r>
                      <a:endParaRPr lang="ru-RU" sz="3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19919779,20</a:t>
                      </a:r>
                      <a:endParaRPr lang="ru-RU" sz="3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45812"/>
                  </a:ext>
                </a:extLst>
              </a:tr>
              <a:tr h="6796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Рентабельность, %</a:t>
                      </a:r>
                      <a:endParaRPr lang="ru-RU" sz="3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3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3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3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99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3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269"/>
            <a:ext cx="67235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6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Переменные затраты стартапа «МебеОК»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33295"/>
              </p:ext>
            </p:extLst>
          </p:nvPr>
        </p:nvGraphicFramePr>
        <p:xfrm>
          <a:off x="2986017" y="2357542"/>
          <a:ext cx="6489504" cy="2641262"/>
        </p:xfrm>
        <a:graphic>
          <a:graphicData uri="http://schemas.openxmlformats.org/drawingml/2006/table">
            <a:tbl>
              <a:tblPr firstRow="1" firstCol="1" bandRow="1"/>
              <a:tblGrid>
                <a:gridCol w="4230262">
                  <a:extLst>
                    <a:ext uri="{9D8B030D-6E8A-4147-A177-3AD203B41FA5}">
                      <a16:colId xmlns:a16="http://schemas.microsoft.com/office/drawing/2014/main" val="1689429119"/>
                    </a:ext>
                  </a:extLst>
                </a:gridCol>
                <a:gridCol w="2259242">
                  <a:extLst>
                    <a:ext uri="{9D8B030D-6E8A-4147-A177-3AD203B41FA5}">
                      <a16:colId xmlns:a16="http://schemas.microsoft.com/office/drawing/2014/main" val="1497317632"/>
                    </a:ext>
                  </a:extLst>
                </a:gridCol>
              </a:tblGrid>
              <a:tr h="32581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затрат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Сумма, руб.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708752"/>
                  </a:ext>
                </a:extLst>
              </a:tr>
              <a:tr h="66019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Юридическое сопровождение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387810"/>
                  </a:ext>
                </a:extLst>
              </a:tr>
              <a:tr h="4038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Бухгалтерские услуги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755809"/>
                  </a:ext>
                </a:extLst>
              </a:tr>
              <a:tr h="4038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SMM-сопровождение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606701"/>
                  </a:ext>
                </a:extLst>
              </a:tr>
              <a:tr h="4038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AmoSRM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258811"/>
                  </a:ext>
                </a:extLst>
              </a:tr>
              <a:tr h="4038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Коммунальные платежи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3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269"/>
            <a:ext cx="67235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7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Прогноз доходов и расходов стартапа «МебеОК</a:t>
            </a:r>
            <a:r>
              <a:rPr lang="ru-RU" altLang="ru-RU" sz="2600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 2 года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14054"/>
          <a:stretch/>
        </p:blipFill>
        <p:spPr>
          <a:xfrm>
            <a:off x="818667" y="1091578"/>
            <a:ext cx="10268342" cy="55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269"/>
            <a:ext cx="67235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Маркетинговый план стартапа «МебеОК»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0729"/>
              </p:ext>
            </p:extLst>
          </p:nvPr>
        </p:nvGraphicFramePr>
        <p:xfrm>
          <a:off x="736715" y="1389185"/>
          <a:ext cx="10877925" cy="4838288"/>
        </p:xfrm>
        <a:graphic>
          <a:graphicData uri="http://schemas.openxmlformats.org/drawingml/2006/table">
            <a:tbl>
              <a:tblPr firstRow="1" firstCol="1" bandRow="1"/>
              <a:tblGrid>
                <a:gridCol w="3334427">
                  <a:extLst>
                    <a:ext uri="{9D8B030D-6E8A-4147-A177-3AD203B41FA5}">
                      <a16:colId xmlns:a16="http://schemas.microsoft.com/office/drawing/2014/main" val="559751080"/>
                    </a:ext>
                  </a:extLst>
                </a:gridCol>
                <a:gridCol w="3334427">
                  <a:extLst>
                    <a:ext uri="{9D8B030D-6E8A-4147-A177-3AD203B41FA5}">
                      <a16:colId xmlns:a16="http://schemas.microsoft.com/office/drawing/2014/main" val="239894350"/>
                    </a:ext>
                  </a:extLst>
                </a:gridCol>
                <a:gridCol w="1928479">
                  <a:extLst>
                    <a:ext uri="{9D8B030D-6E8A-4147-A177-3AD203B41FA5}">
                      <a16:colId xmlns:a16="http://schemas.microsoft.com/office/drawing/2014/main" val="587382134"/>
                    </a:ext>
                  </a:extLst>
                </a:gridCol>
                <a:gridCol w="2280592">
                  <a:extLst>
                    <a:ext uri="{9D8B030D-6E8A-4147-A177-3AD203B41FA5}">
                      <a16:colId xmlns:a16="http://schemas.microsoft.com/office/drawing/2014/main" val="3034104173"/>
                    </a:ext>
                  </a:extLst>
                </a:gridCol>
              </a:tblGrid>
              <a:tr h="161161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Маркетинговый план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380487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722400"/>
                  </a:ext>
                </a:extLst>
              </a:tr>
              <a:tr h="322321">
                <a:tc row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Сегментирование рынка</a:t>
                      </a:r>
                      <a:endParaRPr lang="ru-RU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продукции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968106"/>
                  </a:ext>
                </a:extLst>
              </a:tr>
              <a:tr h="483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оценки качества созданной услуги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дня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620377"/>
                  </a:ext>
                </a:extLst>
              </a:tr>
              <a:tr h="644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оценки спроса на рынке и возможные тенденции развития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дня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133364"/>
                  </a:ext>
                </a:extLst>
              </a:tr>
              <a:tr h="322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рынка сбыта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дня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457016"/>
                  </a:ext>
                </a:extLst>
              </a:tr>
              <a:tr h="322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целевой аудитории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415164"/>
                  </a:ext>
                </a:extLst>
              </a:tr>
              <a:tr h="483482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настройка маркетинговых коммуникаций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постов в социальных сетях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постоянной основе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141488"/>
                  </a:ext>
                </a:extLst>
              </a:tr>
              <a:tr h="644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на сайте компании информации об услуге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дня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982431"/>
                  </a:ext>
                </a:extLst>
              </a:tr>
              <a:tr h="483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отправка рекламных писем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постоянной основе</a:t>
                      </a:r>
                      <a:endParaRPr lang="ru-RU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0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9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324"/>
            <a:ext cx="672352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2600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Сайт для стартапа «МебеОК»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41" y="1493486"/>
            <a:ext cx="5943600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4004"/>
            <a:ext cx="8009792" cy="8400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0" y="4005"/>
            <a:ext cx="8009792" cy="840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Roboto" panose="02000000000000000000" pitchFamily="2" charset="0"/>
              </a:rPr>
              <a:t>ЦЕЛИ И ЗАДАЧИ ПРОЕКТА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Roboto" panose="02000000000000000000" pitchFamily="2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360389" y="947809"/>
            <a:ext cx="1144814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000" algn="just">
              <a:lnSpc>
                <a:spcPct val="150000"/>
              </a:lnSpc>
              <a:defRPr/>
            </a:pPr>
            <a:r>
              <a:rPr lang="ru-RU" sz="1600" b="1" dirty="0" smtClean="0">
                <a:latin typeface="Garamond" panose="02020404030301010803" pitchFamily="18" charset="0"/>
              </a:rPr>
              <a:t>АКТУАЛЬНОСТЬ</a:t>
            </a:r>
            <a:r>
              <a:rPr lang="ru-RU" sz="1600" dirty="0" smtClean="0">
                <a:latin typeface="Garamond" panose="02020404030301010803" pitchFamily="18" charset="0"/>
              </a:rPr>
              <a:t> ЭТОГО СТАРТАПА СВЯЗАНА С ТЕМ, ЧТО В СОВРЕМЕННОМ БЫСТРО МЕНЯЮЩЕМСЯ МИРЕ ПОТРЕБИТЕЛИ ТРЕБУЮТ ПРОСТОТЫ И УДОБСТВА. ЭТО ОТНОСИТСЯ И К МЕБЕЛИ, ГДЕ СБОРКА СЛОЖНЫХ ДЕТАЛЕЙ МОЖЕТ ВЫЗЫВАТЬ РАЗОЧАРОВАНИЕ.</a:t>
            </a:r>
            <a:endParaRPr lang="ru-RU" sz="1600" dirty="0" smtClean="0">
              <a:latin typeface="Garamond" panose="02020404030301010803" pitchFamily="18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0" indent="450000" algn="just"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ЦЕЛЬ</a:t>
            </a:r>
            <a:r>
              <a:rPr lang="ru-RU" sz="1600" dirty="0" smtClean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 ЭТОГО ПРОЕКТА ПРЕДСТАВЛЯЕТ СОБОЙ СТРЕМЛЕНИЕ РЕШИТЬ ЭТУ ПРОБЛЕМУ, РАЗРАБОТАВ РЕВОЛЮЦИОННОЕ ПРИЛОЖЕНИЕ, КОТОРОЕ ПОЗВОЛИТ ПРОИЗВОДИТЕЛЯМ МЕБЕЛИ И РОЗНИЧНЫМ ТОРГОВЦАМ СОЗДАВАТЬ ВЫСОКОКАЧЕСТВЕННЫЕ ИНТЕРАКТИВНЫЕ 3D-ВИДЕОИНСТРУКЦИИ ПО СБОРКЕ МЕБЕЛИ. </a:t>
            </a:r>
          </a:p>
          <a:p>
            <a:pPr lvl="0" indent="450000" algn="just">
              <a:lnSpc>
                <a:spcPct val="150000"/>
              </a:lnSpc>
              <a:defRPr/>
            </a:pPr>
            <a:endParaRPr lang="ru-RU" sz="1400" dirty="0">
              <a:solidFill>
                <a:srgbClr val="0B2D5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0" indent="450000" algn="just">
              <a:defRPr/>
            </a:pPr>
            <a:r>
              <a:rPr lang="ru-RU" sz="2400" dirty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Для достижения выбранной цели в работе были выполнены следующие задачи:</a:t>
            </a:r>
          </a:p>
          <a:p>
            <a:pPr lvl="0" indent="450000" algn="just">
              <a:defRPr/>
            </a:pPr>
            <a:r>
              <a:rPr lang="ru-RU" sz="2400" dirty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•	Сделан анализ рынка приложений для мебели;</a:t>
            </a:r>
          </a:p>
          <a:p>
            <a:pPr lvl="0" indent="450000" algn="just">
              <a:defRPr/>
            </a:pPr>
            <a:r>
              <a:rPr lang="ru-RU" sz="2400" dirty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•	Разработана концепция </a:t>
            </a:r>
            <a:r>
              <a:rPr lang="ru-RU" sz="2400" dirty="0" smtClean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приложений;</a:t>
            </a:r>
            <a:endParaRPr lang="ru-RU" sz="2400" dirty="0">
              <a:solidFill>
                <a:srgbClr val="0B2D50"/>
              </a:solidFill>
              <a:latin typeface="Garamond" panose="02020404030301010803" pitchFamily="18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0" indent="450000" algn="just">
              <a:defRPr/>
            </a:pPr>
            <a:r>
              <a:rPr lang="ru-RU" sz="2400" dirty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•	Выполнен производственный план;</a:t>
            </a:r>
          </a:p>
          <a:p>
            <a:pPr lvl="0" indent="450000" algn="just">
              <a:defRPr/>
            </a:pPr>
            <a:r>
              <a:rPr lang="ru-RU" sz="2400" dirty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•	Разработан маркетинговый план;</a:t>
            </a:r>
          </a:p>
          <a:p>
            <a:pPr lvl="0" indent="450000" algn="just">
              <a:defRPr/>
            </a:pPr>
            <a:r>
              <a:rPr lang="ru-RU" sz="2400" dirty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•	Выполнен финансовый план;</a:t>
            </a:r>
          </a:p>
          <a:p>
            <a:pPr lvl="0" indent="450000" algn="just">
              <a:defRPr/>
            </a:pPr>
            <a:r>
              <a:rPr lang="ru-RU" sz="2400" dirty="0">
                <a:solidFill>
                  <a:srgbClr val="0B2D50"/>
                </a:solidFill>
                <a:latin typeface="Garamond" panose="02020404030301010803" pitchFamily="18" charset="0"/>
                <a:ea typeface="Open Sans Light" panose="020B0306030504020204" pitchFamily="34" charset="0"/>
                <a:cs typeface="Arial" panose="020B0604020202020204" pitchFamily="34" charset="0"/>
              </a:rPr>
              <a:t>•	Сделан анализ рисков.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E39E90-EEE9-4AC4-B439-00E2F2294D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92" y="228405"/>
            <a:ext cx="1329480" cy="26265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7AC9B25-412C-414E-B54B-9E942E1873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56" y="0"/>
            <a:ext cx="1330391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8" y="-20035"/>
            <a:ext cx="6723529" cy="11731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270"/>
            <a:ext cx="67235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altLang="ru-RU" sz="2600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altLang="ru-RU" sz="2600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Раскадровка примера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тренда в соц. сети VK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127785" y="1390519"/>
            <a:ext cx="2436202" cy="494285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563987" y="1390519"/>
            <a:ext cx="2436263" cy="494285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7"/>
          <a:stretch>
            <a:fillRect/>
          </a:stretch>
        </p:blipFill>
        <p:spPr>
          <a:xfrm>
            <a:off x="6000189" y="1390519"/>
            <a:ext cx="2436309" cy="494285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8"/>
          <a:stretch>
            <a:fillRect/>
          </a:stretch>
        </p:blipFill>
        <p:spPr>
          <a:xfrm>
            <a:off x="8436452" y="1390519"/>
            <a:ext cx="2436283" cy="49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5"/>
            <a:ext cx="7816362" cy="70338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91D6402-B319-7E73-A60B-99ECBBF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657"/>
            <a:ext cx="78163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altLang="ru-RU" sz="2600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altLang="ru-RU" sz="26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Анализ рисков стартапа «МебеОК»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1C1C1B-3797-2E7E-B582-3BB345935E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94" y="0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DA111-CAB7-3F9E-6A49-46F76AA2F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52" y="237075"/>
            <a:ext cx="1329480" cy="26265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76812"/>
              </p:ext>
            </p:extLst>
          </p:nvPr>
        </p:nvGraphicFramePr>
        <p:xfrm>
          <a:off x="224520" y="736809"/>
          <a:ext cx="11741812" cy="2677642"/>
        </p:xfrm>
        <a:graphic>
          <a:graphicData uri="http://schemas.openxmlformats.org/drawingml/2006/table">
            <a:tbl>
              <a:tblPr firstRow="1" firstCol="1" bandRow="1"/>
              <a:tblGrid>
                <a:gridCol w="2509619">
                  <a:extLst>
                    <a:ext uri="{9D8B030D-6E8A-4147-A177-3AD203B41FA5}">
                      <a16:colId xmlns:a16="http://schemas.microsoft.com/office/drawing/2014/main" val="3346926232"/>
                    </a:ext>
                  </a:extLst>
                </a:gridCol>
                <a:gridCol w="1862957">
                  <a:extLst>
                    <a:ext uri="{9D8B030D-6E8A-4147-A177-3AD203B41FA5}">
                      <a16:colId xmlns:a16="http://schemas.microsoft.com/office/drawing/2014/main" val="835885857"/>
                    </a:ext>
                  </a:extLst>
                </a:gridCol>
                <a:gridCol w="7369236">
                  <a:extLst>
                    <a:ext uri="{9D8B030D-6E8A-4147-A177-3AD203B41FA5}">
                      <a16:colId xmlns:a16="http://schemas.microsoft.com/office/drawing/2014/main" val="1905677355"/>
                    </a:ext>
                  </a:extLst>
                </a:gridCol>
              </a:tblGrid>
              <a:tr h="11159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риска</a:t>
                      </a:r>
                      <a:endParaRPr lang="ru-RU" sz="16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Причины риска</a:t>
                      </a:r>
                      <a:endParaRPr lang="ru-RU" sz="16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Рекомендуемые методы компенсации риска</a:t>
                      </a:r>
                      <a:endParaRPr lang="ru-RU" sz="16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184328"/>
                  </a:ext>
                </a:extLst>
              </a:tr>
              <a:tr h="5579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нереализации технологии предприятия из-за незаключения договора на поставку исходных продуктов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Несогласие сторон по условиям договора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Предварительный поиск и анализ возможных поставщиков, установление долгосрочных договоров с надежными поставщиками, диверсификация поставок.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138302"/>
                  </a:ext>
                </a:extLst>
              </a:tr>
              <a:tr h="8927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неполучения исходных материалов из-за срыва заключенных договоров о поставке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Несоблюдение поставщиками условий договора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Включить в контракты на поставку штрафные санкции за непоставку исходных материалов.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Поддерживайте открытое общение и разработайте планы действий на случай непредвиденных обстоятельств с поставщиками.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Рассмотрите возможность авансовых платежей или частичных платежей при получении исходных материалов, чтобы стимулировать своевременную доставку.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444563"/>
                  </a:ext>
                </a:extLst>
              </a:tr>
              <a:tr h="81836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невозвращения предоплаты поставщиком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Финансовые проблемы поставщика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Услуги условного депонирования. Используйте доверенную третью сторону для хранения средств предоплаты до момента оказания услуг.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Поэтапные платежи: разбивайте платежи на этапы в зависимости от завершения проекта.</a:t>
                      </a: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3673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6695"/>
              </p:ext>
            </p:extLst>
          </p:nvPr>
        </p:nvGraphicFramePr>
        <p:xfrm>
          <a:off x="224518" y="3414451"/>
          <a:ext cx="11741814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2500442">
                  <a:extLst>
                    <a:ext uri="{9D8B030D-6E8A-4147-A177-3AD203B41FA5}">
                      <a16:colId xmlns:a16="http://schemas.microsoft.com/office/drawing/2014/main" val="2475256529"/>
                    </a:ext>
                  </a:extLst>
                </a:gridCol>
                <a:gridCol w="1872134">
                  <a:extLst>
                    <a:ext uri="{9D8B030D-6E8A-4147-A177-3AD203B41FA5}">
                      <a16:colId xmlns:a16="http://schemas.microsoft.com/office/drawing/2014/main" val="62665849"/>
                    </a:ext>
                  </a:extLst>
                </a:gridCol>
                <a:gridCol w="7369238">
                  <a:extLst>
                    <a:ext uri="{9D8B030D-6E8A-4147-A177-3AD203B41FA5}">
                      <a16:colId xmlns:a16="http://schemas.microsoft.com/office/drawing/2014/main" val="3430800974"/>
                    </a:ext>
                  </a:extLst>
                </a:gridCol>
              </a:tblGrid>
              <a:tr h="10679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незаключения договоров на реализацию производственной услуги (риск нереализации произведенной услуги)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спроса на продукцию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Предлагайте варианты индивидуальной настройки для привлечения более широкого круга клиентов.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Внедрить эффективные маркетинговые стратегии для повышения видимости продукта и повышения спроса.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Установите партнерские отношения с продавцами мебели или платформами электронной коммерции для расширения каналов сбыта.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Рассмотрите возможность заключения предпродажных соглашений или авансовых платежей для обеспечения обязательств перед началом производства.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Изучите модели подписки или контракты на обслуживание, чтобы обеспечить постоянный доход.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811388"/>
                  </a:ext>
                </a:extLst>
              </a:tr>
              <a:tr h="35599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отказа покупателя от полученной и оплаченной им продукции (возврат)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Недовольство качеством, несоответствие ожиданиям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качества продукции, обучение персонала, разработка гарантийной политики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894686"/>
                  </a:ext>
                </a:extLst>
              </a:tr>
              <a:tr h="35599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неверного прогнозирования ситуации и получения неправильных исходных данных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Недостаточное исследование рынка и анализ конкурентов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Усовершенствование методов исследования рынка, анализ трендов и внешних факторов, постоянное обновление данных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96256"/>
                  </a:ext>
                </a:extLst>
              </a:tr>
              <a:tr h="6678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неполучения внешних инвестиций и кредитов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Финансовые проблемы предприятия, низкий уровень доходности, отсутствие гарантий для инвесторов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бизнес-плана, привлечение профессиональных инвесторов, создание долгосрочных отношений с банками и партнерами</a:t>
                      </a:r>
                    </a:p>
                  </a:txBody>
                  <a:tcPr marL="45326" marR="45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5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5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0"/>
            <a:ext cx="12192000" cy="155928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02747" y="3004528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B2D5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57" y="1751267"/>
            <a:ext cx="5340033" cy="333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B5167-E118-9B54-0C7D-FEB1773AF9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32681" y="2"/>
            <a:ext cx="914218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Garamond" panose="02020404030301010803" pitchFamily="18" charset="0"/>
              </a:rPr>
              <a:t>ТАБЛИЦА 1 — ОСНОВНЫЕ КОНКУРЕНТЫ </a:t>
            </a:r>
            <a:r>
              <a:rPr lang="ru-RU" sz="2800" dirty="0">
                <a:latin typeface="Garamond" panose="02020404030301010803" pitchFamily="18" charset="0"/>
              </a:rPr>
              <a:t>СТАРТАП-ПРОЕКТА «</a:t>
            </a:r>
            <a:r>
              <a:rPr lang="ru-RU" sz="2800" dirty="0" smtClean="0">
                <a:latin typeface="Garamond" panose="02020404030301010803" pitchFamily="18" charset="0"/>
              </a:rPr>
              <a:t>МЕБЕОК</a:t>
            </a:r>
            <a:r>
              <a:rPr lang="ru-RU" sz="2800" dirty="0">
                <a:latin typeface="Garamond" panose="02020404030301010803" pitchFamily="18" charset="0"/>
              </a:rPr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DA622B-42D5-0DE6-2B2B-70D6E06EEC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22778"/>
              </p:ext>
            </p:extLst>
          </p:nvPr>
        </p:nvGraphicFramePr>
        <p:xfrm>
          <a:off x="2932681" y="1325565"/>
          <a:ext cx="9147949" cy="494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718">
                  <a:extLst>
                    <a:ext uri="{9D8B030D-6E8A-4147-A177-3AD203B41FA5}">
                      <a16:colId xmlns:a16="http://schemas.microsoft.com/office/drawing/2014/main" val="2384838996"/>
                    </a:ext>
                  </a:extLst>
                </a:gridCol>
                <a:gridCol w="2187553">
                  <a:extLst>
                    <a:ext uri="{9D8B030D-6E8A-4147-A177-3AD203B41FA5}">
                      <a16:colId xmlns:a16="http://schemas.microsoft.com/office/drawing/2014/main" val="1294711317"/>
                    </a:ext>
                  </a:extLst>
                </a:gridCol>
                <a:gridCol w="1610835">
                  <a:extLst>
                    <a:ext uri="{9D8B030D-6E8A-4147-A177-3AD203B41FA5}">
                      <a16:colId xmlns:a16="http://schemas.microsoft.com/office/drawing/2014/main" val="3584736074"/>
                    </a:ext>
                  </a:extLst>
                </a:gridCol>
                <a:gridCol w="939654">
                  <a:extLst>
                    <a:ext uri="{9D8B030D-6E8A-4147-A177-3AD203B41FA5}">
                      <a16:colId xmlns:a16="http://schemas.microsoft.com/office/drawing/2014/main" val="4027615978"/>
                    </a:ext>
                  </a:extLst>
                </a:gridCol>
                <a:gridCol w="850163">
                  <a:extLst>
                    <a:ext uri="{9D8B030D-6E8A-4147-A177-3AD203B41FA5}">
                      <a16:colId xmlns:a16="http://schemas.microsoft.com/office/drawing/2014/main" val="1104917145"/>
                    </a:ext>
                  </a:extLst>
                </a:gridCol>
                <a:gridCol w="775587">
                  <a:extLst>
                    <a:ext uri="{9D8B030D-6E8A-4147-A177-3AD203B41FA5}">
                      <a16:colId xmlns:a16="http://schemas.microsoft.com/office/drawing/2014/main" val="1861239026"/>
                    </a:ext>
                  </a:extLst>
                </a:gridCol>
                <a:gridCol w="1252871">
                  <a:extLst>
                    <a:ext uri="{9D8B030D-6E8A-4147-A177-3AD203B41FA5}">
                      <a16:colId xmlns:a16="http://schemas.microsoft.com/office/drawing/2014/main" val="3308770860"/>
                    </a:ext>
                  </a:extLst>
                </a:gridCol>
                <a:gridCol w="954568">
                  <a:extLst>
                    <a:ext uri="{9D8B030D-6E8A-4147-A177-3AD203B41FA5}">
                      <a16:colId xmlns:a16="http://schemas.microsoft.com/office/drawing/2014/main" val="4101833649"/>
                    </a:ext>
                  </a:extLst>
                </a:gridCol>
              </a:tblGrid>
              <a:tr h="4256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Ранг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Компания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Группа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Оценка по параметрам (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max=100)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833383"/>
                  </a:ext>
                </a:extLst>
              </a:tr>
              <a:tr h="127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Покупка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Оценка товара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Поиск товара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Онбординг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Сводная оценка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3756"/>
                  </a:ext>
                </a:extLst>
              </a:tr>
              <a:tr h="4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Ozon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Маркетплейс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74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96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78,5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04212"/>
                  </a:ext>
                </a:extLst>
              </a:tr>
              <a:tr h="79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Hoff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Спец. магазин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74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92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73,5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5105"/>
                  </a:ext>
                </a:extLst>
              </a:tr>
              <a:tr h="79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Сима-ленд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DIY, Household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52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76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97670"/>
                  </a:ext>
                </a:extLst>
              </a:tr>
              <a:tr h="4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Wildberries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Маркетплейс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46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64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80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64,5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81186"/>
                  </a:ext>
                </a:extLst>
              </a:tr>
              <a:tr h="79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ВсеИнструменты.Ру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DIY, Household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56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64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46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80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61,5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2996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15325" r="14594" b="13758"/>
          <a:stretch/>
        </p:blipFill>
        <p:spPr bwMode="auto">
          <a:xfrm>
            <a:off x="1174067" y="162774"/>
            <a:ext cx="1502229" cy="15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" y="1886515"/>
            <a:ext cx="1502229" cy="15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61" y="3254488"/>
            <a:ext cx="1357426" cy="13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3" b="33737"/>
          <a:stretch/>
        </p:blipFill>
        <p:spPr bwMode="auto">
          <a:xfrm>
            <a:off x="0" y="3933201"/>
            <a:ext cx="1560205" cy="15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1" y="5228772"/>
            <a:ext cx="1560285" cy="15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95" y="0"/>
            <a:ext cx="1330391" cy="748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931" y="228405"/>
            <a:ext cx="1329480" cy="2626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992996"/>
            <a:ext cx="7535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aramond" panose="02020404030301010803" pitchFamily="18" charset="0"/>
                <a:ea typeface="Calibri" panose="020F0502020204030204" pitchFamily="34" charset="0"/>
              </a:rPr>
              <a:t>НА ТЕРРИТОРИИ РОССИИ ФУНКЦИОНИРУЕТ СВЫШЕ 14 ТЫС. МЕБЕЛЬНЫХ КОМПАНИЙ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3460959"/>
            <a:ext cx="7535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Целевыми сегментами будут являться производители мебели РФ и стран СНГ, дизайнерские студии, а также индивидуальные заказчики, заинтересованные в создании уникальной мебели на заказ.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86" y="1071299"/>
            <a:ext cx="2137613" cy="213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30" y="3534384"/>
            <a:ext cx="3815527" cy="2542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4"/>
          <p:cNvSpPr/>
          <p:nvPr/>
        </p:nvSpPr>
        <p:spPr>
          <a:xfrm>
            <a:off x="0" y="-1"/>
            <a:ext cx="7535008" cy="1165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92570F-F633-A072-438C-A01278E023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-7308"/>
            <a:ext cx="7535008" cy="1172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ЦЕЛЕВАЯ АУДИТОРИЯ ПРОЕКТА </a:t>
            </a:r>
            <a:r>
              <a:rPr lang="ru-RU" sz="40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«МЕБЕОК»</a:t>
            </a:r>
            <a:r>
              <a:rPr lang="ru-RU" sz="4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905500" y="383791"/>
            <a:ext cx="5952865" cy="594832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525"/>
            <a:ext cx="5457825" cy="11731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1" y="6089183"/>
            <a:ext cx="1330391" cy="748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73" y="6332117"/>
            <a:ext cx="1329480" cy="26265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292570F-F633-A072-438C-A01278E023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-1"/>
            <a:ext cx="5457825" cy="11636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РИСУНОК 1 — 1 ПРОТОТИП ПРИЛОЖЕНИЯ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«МЕБЕОК»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4" b="5254"/>
          <a:stretch/>
        </p:blipFill>
        <p:spPr bwMode="auto">
          <a:xfrm>
            <a:off x="6367462" y="633822"/>
            <a:ext cx="2600325" cy="5432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/>
          <a:stretch/>
        </p:blipFill>
        <p:spPr bwMode="auto">
          <a:xfrm>
            <a:off x="8967787" y="633822"/>
            <a:ext cx="2430780" cy="5429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2871" y="2195249"/>
            <a:ext cx="50520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</a:rPr>
              <a:t>Н</a:t>
            </a: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а рисунке 1 </a:t>
            </a:r>
            <a:r>
              <a:rPr lang="ru-RU" sz="2000" dirty="0">
                <a:latin typeface="Garamond" panose="02020404030301010803" pitchFamily="18" charset="0"/>
              </a:rPr>
              <a:t>д</a:t>
            </a:r>
            <a:r>
              <a:rPr lang="ru-RU" sz="2000" dirty="0" smtClean="0">
                <a:latin typeface="Garamond" panose="02020404030301010803" pitchFamily="18" charset="0"/>
              </a:rPr>
              <a:t>изайн выполнен </a:t>
            </a:r>
            <a:r>
              <a:rPr lang="ru-RU" sz="2000" dirty="0">
                <a:latin typeface="Garamond" panose="02020404030301010803" pitchFamily="18" charset="0"/>
              </a:rPr>
              <a:t>в современном </a:t>
            </a:r>
            <a:r>
              <a:rPr lang="ru-RU" sz="2000" dirty="0" err="1">
                <a:latin typeface="Garamond" panose="02020404030301010803" pitchFamily="18" charset="0"/>
              </a:rPr>
              <a:t>минималистичном</a:t>
            </a:r>
            <a:r>
              <a:rPr lang="ru-RU" sz="2000" dirty="0">
                <a:latin typeface="Garamond" panose="02020404030301010803" pitchFamily="18" charset="0"/>
              </a:rPr>
              <a:t> стиле с акцентом на фотографии мебели, используя теплые оттенки (коричневый, бежевый, зеленый) в сочетании с белым и черным для контраста. Четкие, легко читаемые шрифты (</a:t>
            </a:r>
            <a:r>
              <a:rPr lang="ru-RU" sz="2000" dirty="0" err="1">
                <a:latin typeface="Garamond" panose="02020404030301010803" pitchFamily="18" charset="0"/>
              </a:rPr>
              <a:t>Roboto</a:t>
            </a:r>
            <a:r>
              <a:rPr lang="ru-RU" sz="2000" dirty="0">
                <a:latin typeface="Garamond" panose="02020404030301010803" pitchFamily="18" charset="0"/>
              </a:rPr>
              <a:t>, </a:t>
            </a:r>
            <a:r>
              <a:rPr lang="ru-RU" sz="2000" dirty="0" err="1">
                <a:latin typeface="Garamond" panose="02020404030301010803" pitchFamily="18" charset="0"/>
              </a:rPr>
              <a:t>Open</a:t>
            </a:r>
            <a:r>
              <a:rPr lang="ru-RU" sz="2000" dirty="0">
                <a:latin typeface="Garamond" panose="02020404030301010803" pitchFamily="18" charset="0"/>
              </a:rPr>
              <a:t> </a:t>
            </a:r>
            <a:r>
              <a:rPr lang="ru-RU" sz="2000" dirty="0" err="1">
                <a:latin typeface="Garamond" panose="02020404030301010803" pitchFamily="18" charset="0"/>
              </a:rPr>
              <a:t>Sans</a:t>
            </a:r>
            <a:r>
              <a:rPr lang="ru-RU" sz="2000" dirty="0">
                <a:latin typeface="Garamond" panose="02020404030301010803" pitchFamily="18" charset="0"/>
              </a:rPr>
              <a:t>) и простые, интуитивно понятные иконки обеспечивают удобство навигации.</a:t>
            </a:r>
          </a:p>
        </p:txBody>
      </p:sp>
    </p:spTree>
    <p:extLst>
      <p:ext uri="{BB962C8B-B14F-4D97-AF65-F5344CB8AC3E}">
        <p14:creationId xmlns:p14="http://schemas.microsoft.com/office/powerpoint/2010/main" val="42431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4618" y="352425"/>
            <a:ext cx="5915025" cy="594832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525"/>
            <a:ext cx="5457825" cy="11731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3" y="6072346"/>
            <a:ext cx="1330391" cy="748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99" y="6300751"/>
            <a:ext cx="1329480" cy="26265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292570F-F633-A072-438C-A01278E023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-1"/>
            <a:ext cx="5457825" cy="11636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РИСУНОК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2 </a:t>
            </a: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—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2 ПРОТОТИП ПРИЛОЖЕНИЯ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«МЕБЕОК»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26" y="559276"/>
            <a:ext cx="2491105" cy="551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32" y="559276"/>
            <a:ext cx="2486660" cy="5513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05746" y="2070191"/>
            <a:ext cx="505207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  <a:ea typeface="Calibri" panose="020F0502020204030204" pitchFamily="34" charset="0"/>
              </a:rPr>
              <a:t>Н</a:t>
            </a:r>
            <a:r>
              <a:rPr lang="ru-RU" dirty="0" smtClean="0">
                <a:latin typeface="Garamond" panose="02020404030301010803" pitchFamily="18" charset="0"/>
                <a:ea typeface="Calibri" panose="020F0502020204030204" pitchFamily="34" charset="0"/>
              </a:rPr>
              <a:t>а рисунке 2 </a:t>
            </a:r>
            <a:r>
              <a:rPr lang="ru-RU" dirty="0">
                <a:latin typeface="Garamond" panose="02020404030301010803" pitchFamily="18" charset="0"/>
              </a:rPr>
              <a:t>ш</a:t>
            </a:r>
            <a:r>
              <a:rPr lang="ru-RU" dirty="0" smtClean="0">
                <a:latin typeface="Garamond" panose="02020404030301010803" pitchFamily="18" charset="0"/>
              </a:rPr>
              <a:t>аблон </a:t>
            </a:r>
            <a:r>
              <a:rPr lang="ru-RU" dirty="0">
                <a:latin typeface="Garamond" panose="02020404030301010803" pitchFamily="18" charset="0"/>
              </a:rPr>
              <a:t>мобильного приложения </a:t>
            </a:r>
            <a:r>
              <a:rPr lang="ru-RU" dirty="0" smtClean="0">
                <a:latin typeface="Garamond" panose="02020404030301010803" pitchFamily="18" charset="0"/>
              </a:rPr>
              <a:t>«МебеОК» </a:t>
            </a:r>
            <a:r>
              <a:rPr lang="ru-RU" dirty="0">
                <a:latin typeface="Garamond" panose="02020404030301010803" pitchFamily="18" charset="0"/>
              </a:rPr>
              <a:t>предназначен для удобного просмотра и покупки мебели. Он включает в себя верхнюю панель с логотипом, поиском, корзиной, профилем и меню, раздел </a:t>
            </a:r>
            <a:r>
              <a:rPr lang="ru-RU" dirty="0" smtClean="0">
                <a:latin typeface="Garamond" panose="02020404030301010803" pitchFamily="18" charset="0"/>
              </a:rPr>
              <a:t>«Товары» </a:t>
            </a:r>
            <a:r>
              <a:rPr lang="ru-RU" dirty="0">
                <a:latin typeface="Garamond" panose="02020404030301010803" pitchFamily="18" charset="0"/>
              </a:rPr>
              <a:t>с карточками товаров, </a:t>
            </a:r>
            <a:r>
              <a:rPr lang="ru-RU" dirty="0" smtClean="0">
                <a:latin typeface="Garamond" panose="02020404030301010803" pitchFamily="18" charset="0"/>
              </a:rPr>
              <a:t>«Стили» </a:t>
            </a:r>
            <a:r>
              <a:rPr lang="ru-RU" dirty="0">
                <a:latin typeface="Garamond" panose="02020404030301010803" pitchFamily="18" charset="0"/>
              </a:rPr>
              <a:t>с карточками стилей мебели, а также функционал поиска, просмотра товаров, добавления в корзину, управления профилем и истории покупок. Простой и интуитивный интерфейс, полный каталог, функциональность поиска и интеграция с корзиной обеспечивают удобство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8288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4024" y="1230311"/>
            <a:ext cx="6543676" cy="4908711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525"/>
            <a:ext cx="5457825" cy="11731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3" y="6072346"/>
            <a:ext cx="1330391" cy="748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99" y="6300751"/>
            <a:ext cx="1329480" cy="26265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292570F-F633-A072-438C-A01278E023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-1"/>
            <a:ext cx="5457825" cy="11636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РИСУНОК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3 </a:t>
            </a: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— 3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ПРОТОТИП ПРИЛОЖЕНИЯ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«МЕБЕОК»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536778"/>
            <a:ext cx="5934075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2871" y="2899835"/>
            <a:ext cx="50520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Н</a:t>
            </a:r>
            <a:r>
              <a:rPr lang="ru-RU" sz="2400" dirty="0" smtClean="0">
                <a:latin typeface="Garamond" panose="02020404030301010803" pitchFamily="18" charset="0"/>
                <a:ea typeface="Calibri" panose="020F0502020204030204" pitchFamily="34" charset="0"/>
              </a:rPr>
              <a:t>а </a:t>
            </a:r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рисунке </a:t>
            </a:r>
            <a:r>
              <a:rPr lang="ru-RU" sz="2400" dirty="0" smtClean="0">
                <a:latin typeface="Garamond" panose="02020404030301010803" pitchFamily="18" charset="0"/>
                <a:ea typeface="Calibri" panose="020F0502020204030204" pitchFamily="34" charset="0"/>
              </a:rPr>
              <a:t>3 показан более «строгий» </a:t>
            </a:r>
            <a:r>
              <a:rPr lang="ru-RU" sz="2400" dirty="0">
                <a:latin typeface="Garamond" panose="02020404030301010803" pitchFamily="18" charset="0"/>
                <a:ea typeface="Calibri" panose="020F0502020204030204" pitchFamily="34" charset="0"/>
              </a:rPr>
              <a:t>шаблон для мебельного </a:t>
            </a:r>
            <a:r>
              <a:rPr lang="ru-RU" sz="2400" dirty="0" smtClean="0">
                <a:latin typeface="Garamond" panose="02020404030301010803" pitchFamily="18" charset="0"/>
                <a:ea typeface="Calibri" panose="020F0502020204030204" pitchFamily="34" charset="0"/>
              </a:rPr>
              <a:t>приложения. Минималистичная навигация и большие картинки.</a:t>
            </a:r>
            <a:endParaRPr lang="ru-R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32585" y="1380392"/>
            <a:ext cx="6345115" cy="4536831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525"/>
            <a:ext cx="5457825" cy="11731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3" y="6072346"/>
            <a:ext cx="1330391" cy="748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99" y="6300751"/>
            <a:ext cx="1329480" cy="26265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292570F-F633-A072-438C-A01278E023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-1"/>
            <a:ext cx="5457825" cy="11636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РИСУНОК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4 </a:t>
            </a: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—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4 ПРОТОТИП ПРИЛОЖЕНИЯ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«МЕБЕОК»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684" y="2606862"/>
            <a:ext cx="50520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</a:rPr>
              <a:t>Н</a:t>
            </a: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а </a:t>
            </a:r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</a:rPr>
              <a:t>рисунке 4</a:t>
            </a: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</a:rPr>
              <a:t>показан шаблон для мебельного приложения более классического образца с акцентом на большое разнообразие в каталоге, чтобы в кратчайшие сроки найти необходимый товар. И большие картинки, чтобы определиться с визуальной составляющей мебели.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04" y="1681894"/>
            <a:ext cx="5934075" cy="393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7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525"/>
            <a:ext cx="5457825" cy="11731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2754AE-9FD8-83B8-0E9B-990120D1C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902" y="18536"/>
            <a:ext cx="1330391" cy="748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6DC55-085B-F6DB-BC23-395C321C7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8" y="246941"/>
            <a:ext cx="1329480" cy="26265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292570F-F633-A072-438C-A01278E023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-1"/>
            <a:ext cx="5457825" cy="11636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РИСУНОК 5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— </a:t>
            </a:r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ПРИМЕР БУМАЖНОЙ ИНСТРУКЦИИ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0064" y="5974101"/>
            <a:ext cx="5052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</a:rPr>
              <a:t>Н</a:t>
            </a: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а </a:t>
            </a:r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</a:rPr>
              <a:t>рисунке </a:t>
            </a: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5 </a:t>
            </a:r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</a:rPr>
              <a:t>показан </a:t>
            </a: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пример бумажной инструкции по сборке шкафа.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0" y="1257648"/>
            <a:ext cx="6674387" cy="4716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3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C69F5A"/>
      </a:accent1>
      <a:accent2>
        <a:srgbClr val="AB1F03"/>
      </a:accent2>
      <a:accent3>
        <a:srgbClr val="86BAEE"/>
      </a:accent3>
      <a:accent4>
        <a:srgbClr val="0B2D50"/>
      </a:accent4>
      <a:accent5>
        <a:srgbClr val="1864B0"/>
      </a:accent5>
      <a:accent6>
        <a:srgbClr val="2A86E2"/>
      </a:accent6>
      <a:hlink>
        <a:srgbClr val="AB1F03"/>
      </a:hlink>
      <a:folHlink>
        <a:srgbClr val="C69F5A"/>
      </a:folHlink>
    </a:clrScheme>
    <a:fontScheme name="Custom 1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1339</Words>
  <Application>Microsoft Office PowerPoint</Application>
  <PresentationFormat>Широкоэкранный</PresentationFormat>
  <Paragraphs>286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Open Sans</vt:lpstr>
      <vt:lpstr>Open Sans Light</vt:lpstr>
      <vt:lpstr>Playfair Display</vt:lpstr>
      <vt:lpstr>Playfair Display Black</vt:lpstr>
      <vt:lpstr>Roboto</vt:lpstr>
      <vt:lpstr>Times New Roman</vt:lpstr>
      <vt:lpstr>Office Theme</vt:lpstr>
      <vt:lpstr>1_Office Theme</vt:lpstr>
      <vt:lpstr>Презентация PowerPoint</vt:lpstr>
      <vt:lpstr>Презентация PowerPoint</vt:lpstr>
      <vt:lpstr>ТАБЛИЦА 1 — ОСНОВНЫЕ КОНКУРЕНТЫ СТАРТАП-ПРОЕКТА «МЕБЕОК»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126</cp:revision>
  <dcterms:modified xsi:type="dcterms:W3CDTF">2024-06-25T20:30:45Z</dcterms:modified>
</cp:coreProperties>
</file>