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Arial Narrow"/>
      <p:regular r:id="rId26"/>
      <p:bold r:id="rId27"/>
      <p:italic r:id="rId28"/>
      <p:boldItalic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706S7pqNmBTTRFFRU5j1XXzUD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3FC0FA-01A0-4791-8C7F-9CC7315E39F2}">
  <a:tblStyle styleId="{293FC0FA-01A0-4791-8C7F-9CC7315E39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regular.fntdata"/><Relationship Id="rId25" Type="http://schemas.openxmlformats.org/officeDocument/2006/relationships/slide" Target="slides/slide19.xml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2cbdf16172f13e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12cbdf16172f13e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12cbdf16172f13e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2cbdf16172f13e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12cbdf16172f13e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112cbdf16172f13e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2cbdf16172f13e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12cbdf16172f13e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112cbdf16172f13e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2cbdf16172f13e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112cbdf16172f13e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12cbdf16172f13e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2cbdf16172f13e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12cbdf16172f13e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112cbdf16172f13e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3f6763e26b527d6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73f6763e26b527d6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73f6763e26b527d6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3f6763e26b527d6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73f6763e26b527d6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73f6763e26b527d6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cb692b2214e1652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7cb692b2214e1652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7cb692b2214e1652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cb692b2214e1652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7cb692b2214e165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7cb692b2214e1652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b692b2214e1652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7cb692b2214e1652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2cbdf16172f13e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12cbdf16172f13e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62bbf97c29e11b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4762bbf97c29e11b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4762bbf97c29e11b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cb692b2214e1652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7cb692b2214e1652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7cb692b2214e1652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2cbdf16172f13e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12cbdf16172f13e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112cbdf16172f13e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762bbf97c29e11b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4762bbf97c29e11b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4762bbf97c29e11b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5"/>
              </a:buClr>
              <a:buSzPts val="2400"/>
              <a:buNone/>
              <a:defRPr sz="2400">
                <a:solidFill>
                  <a:srgbClr val="888C9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 sz="2000">
                <a:solidFill>
                  <a:srgbClr val="888C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800"/>
              <a:buNone/>
              <a:defRPr sz="1800">
                <a:solidFill>
                  <a:srgbClr val="888C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0" i="0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343412" y="1715626"/>
            <a:ext cx="95052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Выпускная квалификационная работа в формате стартапа на тему </a:t>
            </a:r>
            <a:endParaRPr b="1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«Конструктор еды: Интеграция доставки и кулинарии»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3365" y="92765"/>
            <a:ext cx="1843835" cy="103741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995595" y="5417963"/>
            <a:ext cx="719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Выполнила: Кирлюк Полина Андреевна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Научный руководитель: Лаптева Елена Владимировна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229" name="Google Shape;229;g112cbdf16172f13e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12cbdf16172f13e_47"/>
          <p:cNvSpPr txBox="1"/>
          <p:nvPr>
            <p:ph idx="12" type="sldNum"/>
          </p:nvPr>
        </p:nvSpPr>
        <p:spPr>
          <a:xfrm>
            <a:off x="2235150" y="915910"/>
            <a:ext cx="77217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Условия и стоимость доставки продукции</a:t>
            </a:r>
            <a:endParaRPr sz="2600">
              <a:solidFill>
                <a:schemeClr val="dk1"/>
              </a:solidFill>
            </a:endParaRPr>
          </a:p>
        </p:txBody>
      </p:sp>
      <p:graphicFrame>
        <p:nvGraphicFramePr>
          <p:cNvPr id="231" name="Google Shape;231;g112cbdf16172f13e_47"/>
          <p:cNvGraphicFramePr/>
          <p:nvPr/>
        </p:nvGraphicFramePr>
        <p:xfrm>
          <a:off x="1032045" y="179499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1501025"/>
                <a:gridCol w="1030725"/>
                <a:gridCol w="1077450"/>
                <a:gridCol w="1458950"/>
                <a:gridCol w="1666350"/>
                <a:gridCol w="1060775"/>
                <a:gridCol w="1113025"/>
                <a:gridCol w="1219625"/>
              </a:tblGrid>
              <a:tr h="131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заказа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обработки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доставки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Территория охвата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Комментарий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Минимальный заказ, ₽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 доставки, ₽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Примерный чек клиента, ₽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9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Индивидуальный заказ (1–3 салата)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15–20 минут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40–60 минут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пределах 5 км от кухни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Курьер собственной службы или Яндекс.Еда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400–600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Групповой заказ (от 4 салатов)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минут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1–1,5 часа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 10 км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офисов, коворкингов, учебных заведений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Бесплатно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1000–1200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Предзаказ на день/неделю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 18:00 накануне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10:00–13:00 / 17:00–19:00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Весь город, включая пригороды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Доставка по расписанию, скидки по подписке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Бесплатно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600–900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Самовывоз через партнёрские точки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 11:00 ежедневно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Центр, Юго-Запад, Степной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Через партнёрские магазины, кофейни, мини-маркеты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Бесплатно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200–300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2" name="Google Shape;232;g112cbdf16172f13e_47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233" name="Google Shape;233;g112cbdf16172f13e_47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" name="Google Shape;234;g112cbdf16172f13e_47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35" name="Google Shape;235;g112cbdf16172f13e_47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g112cbdf16172f13e_47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g112cbdf16172f13e_47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112cbdf16172f13e_47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244" name="Google Shape;244;g112cbdf16172f13e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12cbdf16172f13e_99"/>
          <p:cNvSpPr txBox="1"/>
          <p:nvPr>
            <p:ph idx="12" type="sldNum"/>
          </p:nvPr>
        </p:nvSpPr>
        <p:spPr>
          <a:xfrm>
            <a:off x="2235138" y="455406"/>
            <a:ext cx="77217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Прогноз продаж проекта «Лайф Кук»</a:t>
            </a:r>
            <a:endParaRPr sz="2600">
              <a:solidFill>
                <a:schemeClr val="dk1"/>
              </a:solidFill>
            </a:endParaRPr>
          </a:p>
        </p:txBody>
      </p:sp>
      <p:graphicFrame>
        <p:nvGraphicFramePr>
          <p:cNvPr id="246" name="Google Shape;246;g112cbdf16172f13e_99"/>
          <p:cNvGraphicFramePr/>
          <p:nvPr/>
        </p:nvGraphicFramePr>
        <p:xfrm>
          <a:off x="2552563" y="120389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698825"/>
                <a:gridCol w="2694700"/>
                <a:gridCol w="1455500"/>
                <a:gridCol w="2555250"/>
              </a:tblGrid>
              <a:tr h="64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Месяц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Предполагаемый объём заказов (шт.)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 чек (руб.)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Ожидаемый суммарный доход (руб.)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525 000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735 000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1 100 000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1 320 000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1 725 000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1 725 000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2 040 000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2 160 000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2 400 000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38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2 640 000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</a:tbl>
          </a:graphicData>
        </a:graphic>
      </p:graphicFrame>
      <p:grpSp>
        <p:nvGrpSpPr>
          <p:cNvPr id="247" name="Google Shape;247;g112cbdf16172f13e_99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248" name="Google Shape;248;g112cbdf16172f13e_99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g112cbdf16172f13e_99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50" name="Google Shape;250;g112cbdf16172f13e_99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112cbdf16172f13e_99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g112cbdf16172f13e_99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112cbdf16172f13e_99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259" name="Google Shape;259;g112cbdf16172f13e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g112cbdf16172f13e_115"/>
          <p:cNvGrpSpPr/>
          <p:nvPr/>
        </p:nvGrpSpPr>
        <p:grpSpPr>
          <a:xfrm>
            <a:off x="11261366" y="6242950"/>
            <a:ext cx="619297" cy="365100"/>
            <a:chOff x="11422855" y="6242955"/>
            <a:chExt cx="457248" cy="365100"/>
          </a:xfrm>
        </p:grpSpPr>
        <p:sp>
          <p:nvSpPr>
            <p:cNvPr id="261" name="Google Shape;261;g112cbdf16172f13e_115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" name="Google Shape;262;g112cbdf16172f13e_115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63" name="Google Shape;263;g112cbdf16172f13e_115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112cbdf16172f13e_115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112cbdf16172f13e_115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112cbdf16172f13e_115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7" name="Google Shape;267;g112cbdf16172f13e_115"/>
          <p:cNvSpPr txBox="1"/>
          <p:nvPr>
            <p:ph idx="12" type="sldNum"/>
          </p:nvPr>
        </p:nvSpPr>
        <p:spPr>
          <a:xfrm>
            <a:off x="2235138" y="455406"/>
            <a:ext cx="77217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Состав минимального штата сотрудников</a:t>
            </a:r>
            <a:endParaRPr sz="2600">
              <a:solidFill>
                <a:schemeClr val="dk1"/>
              </a:solidFill>
            </a:endParaRPr>
          </a:p>
        </p:txBody>
      </p:sp>
      <p:graphicFrame>
        <p:nvGraphicFramePr>
          <p:cNvPr id="268" name="Google Shape;268;g112cbdf16172f13e_115"/>
          <p:cNvGraphicFramePr/>
          <p:nvPr/>
        </p:nvGraphicFramePr>
        <p:xfrm>
          <a:off x="2508763" y="12039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1197650"/>
                <a:gridCol w="1059475"/>
                <a:gridCol w="1047950"/>
                <a:gridCol w="3869375"/>
              </a:tblGrid>
              <a:tr h="72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Должность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Кол-во сотруд-ков, чел.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Месячный оклад, руб.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Обязанности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72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Повар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Приготовление ингредиентов, контроль санитарных норм, поддержание технологических карт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Курьер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Доставка заказов по маршрутам, отчётность, поддержка температурного режима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Менеджер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Контроль заказов, коммуникация с клиентами, контроль логистики и работы кухни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Бухгалтер (аутсорс)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Ведение учёта, отчётность, расчёты с поставщиками, НДС, УСН, ФСС, ПФР и пр.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descr="preencoded.png" id="269" name="Google Shape;269;g112cbdf16172f13e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" y="4711103"/>
            <a:ext cx="12192000" cy="214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275" name="Google Shape;275;g112cbdf16172f13e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Google Shape;276;g112cbdf16172f13e_132"/>
          <p:cNvGraphicFramePr/>
          <p:nvPr/>
        </p:nvGraphicFramePr>
        <p:xfrm>
          <a:off x="916646" y="91589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6053700"/>
                <a:gridCol w="1053300"/>
              </a:tblGrid>
              <a:tr h="4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статьи</a:t>
                      </a:r>
                      <a:endParaRPr b="1"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 (руб.)</a:t>
                      </a:r>
                      <a:endParaRPr b="1"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Регистрация предприятия и юридическое сопровождение, подготовка пакета учредительных документов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Ремонт и подготовка помещения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Приобретение производственного оборудования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Приобретение холодильных установок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Закупка офисного оборудования (ПК, софт и т.д.)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сайта и IT-инфраструктуры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Прочие затраты (маркетинговые материалы, промоакции)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1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aphicFrame>
        <p:nvGraphicFramePr>
          <p:cNvPr id="277" name="Google Shape;277;g112cbdf16172f13e_132"/>
          <p:cNvGraphicFramePr/>
          <p:nvPr/>
        </p:nvGraphicFramePr>
        <p:xfrm>
          <a:off x="916650" y="39148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3574400"/>
                <a:gridCol w="3532600"/>
              </a:tblGrid>
              <a:tr h="25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Статья расходов</a:t>
                      </a:r>
                      <a:endParaRPr b="1"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 в месяц (руб.)</a:t>
                      </a:r>
                      <a:endParaRPr b="1"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Сырьё и материалы (закупка ингредиентов)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Фонд заработной платы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Отчисления во внебюджетные фонды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Коммунальные расходы, интернет, связь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Реклама и продвижение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Логистика (доставка)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Амортизационные отчисления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8 300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Непредвиденные расходы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5 000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ежемесячно: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453 300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78" name="Google Shape;278;g112cbdf16172f13e_132"/>
          <p:cNvSpPr txBox="1"/>
          <p:nvPr/>
        </p:nvSpPr>
        <p:spPr>
          <a:xfrm>
            <a:off x="9061597" y="2040039"/>
            <a:ext cx="25782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Затраты на начало стартап-проекта</a:t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9" name="Google Shape;279;g112cbdf16172f13e_132"/>
          <p:cNvSpPr txBox="1"/>
          <p:nvPr/>
        </p:nvSpPr>
        <p:spPr>
          <a:xfrm>
            <a:off x="9061600" y="4849999"/>
            <a:ext cx="25782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Общие расходы на функционирование стартап-проекта</a:t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0" name="Google Shape;280;g112cbdf16172f13e_132"/>
          <p:cNvSpPr txBox="1"/>
          <p:nvPr/>
        </p:nvSpPr>
        <p:spPr>
          <a:xfrm>
            <a:off x="2542503" y="292038"/>
            <a:ext cx="7107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Финансовый план</a:t>
            </a:r>
            <a:endParaRPr b="0" i="0" sz="4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81" name="Google Shape;281;g112cbdf16172f13e_132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282" name="Google Shape;282;g112cbdf16172f13e_132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" name="Google Shape;283;g112cbdf16172f13e_132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84" name="Google Shape;284;g112cbdf16172f13e_132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g112cbdf16172f13e_132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g112cbdf16172f13e_132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g112cbdf16172f13e_132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293" name="Google Shape;293;g112cbdf16172f13e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12cbdf16172f13e_154"/>
          <p:cNvSpPr txBox="1"/>
          <p:nvPr/>
        </p:nvSpPr>
        <p:spPr>
          <a:xfrm>
            <a:off x="2542503" y="469213"/>
            <a:ext cx="7107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Постоянные и переменные затраты</a:t>
            </a:r>
            <a:endParaRPr b="0" i="0" sz="4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295" name="Google Shape;295;g112cbdf16172f13e_154"/>
          <p:cNvGraphicFramePr/>
          <p:nvPr/>
        </p:nvGraphicFramePr>
        <p:xfrm>
          <a:off x="2306043" y="127006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2397675"/>
                <a:gridCol w="4204850"/>
                <a:gridCol w="977400"/>
              </a:tblGrid>
              <a:tr h="4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затрат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Примеры статей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 (руб.)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Постоянные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Аренда помещения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Коммунальные платежи (вода, электричество, отопление, интернет)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Амортизационные отчисления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8 300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Административная часть ФОТ (менеджеры, бухгалтерия)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Затраты на рекламу и продвижение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Обслуживание сайта и IT-инфраструктуры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постоянные затраты: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218 300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Переменные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Закупка сырья и материалов (ингредиенты)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Фонд оплаты труда фасовщиков, курьеров, поваров (почасовая/сдельная оплата)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Логистические расходы (доставка)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Непредвиденные расходы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переменные затраты: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280 000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48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 затрат (постоянные + переменные):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503 300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pSp>
        <p:nvGrpSpPr>
          <p:cNvPr id="296" name="Google Shape;296;g112cbdf16172f13e_154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297" name="Google Shape;297;g112cbdf16172f13e_154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" name="Google Shape;298;g112cbdf16172f13e_154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99" name="Google Shape;299;g112cbdf16172f13e_154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g112cbdf16172f13e_154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g112cbdf16172f13e_154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g112cbdf16172f13e_154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308" name="Google Shape;308;g73f6763e26b527d6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73f6763e26b527d6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7127" y="1463313"/>
            <a:ext cx="3761688" cy="341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73f6763e26b527d6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025" y="895325"/>
            <a:ext cx="2871566" cy="45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73f6763e26b527d6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6350" y="947725"/>
            <a:ext cx="3257694" cy="44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73f6763e26b527d6_15"/>
          <p:cNvSpPr txBox="1"/>
          <p:nvPr>
            <p:ph idx="12" type="sldNum"/>
          </p:nvPr>
        </p:nvSpPr>
        <p:spPr>
          <a:xfrm>
            <a:off x="682224" y="58778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Пример флаера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3" name="Google Shape;313;g73f6763e26b527d6_15"/>
          <p:cNvSpPr txBox="1"/>
          <p:nvPr>
            <p:ph idx="12" type="sldNum"/>
          </p:nvPr>
        </p:nvSpPr>
        <p:spPr>
          <a:xfrm>
            <a:off x="4466387" y="54450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Пример рекламы в Яндексе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4" name="Google Shape;314;g73f6763e26b527d6_15"/>
          <p:cNvSpPr txBox="1"/>
          <p:nvPr>
            <p:ph idx="12" type="sldNum"/>
          </p:nvPr>
        </p:nvSpPr>
        <p:spPr>
          <a:xfrm>
            <a:off x="8443612" y="58778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Демонстрационная зона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5" name="Google Shape;315;g73f6763e26b527d6_15"/>
          <p:cNvSpPr txBox="1"/>
          <p:nvPr/>
        </p:nvSpPr>
        <p:spPr>
          <a:xfrm>
            <a:off x="2284478" y="895313"/>
            <a:ext cx="7107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Маркетинговый план</a:t>
            </a:r>
            <a:endParaRPr b="0" i="0" sz="4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16" name="Google Shape;316;g73f6763e26b527d6_15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317" name="Google Shape;317;g73f6763e26b527d6_15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" name="Google Shape;318;g73f6763e26b527d6_15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19" name="Google Shape;319;g73f6763e26b527d6_15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73f6763e26b527d6_15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73f6763e26b527d6_15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73f6763e26b527d6_15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328" name="Google Shape;328;g73f6763e26b527d6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73f6763e26b527d6_37"/>
          <p:cNvSpPr txBox="1"/>
          <p:nvPr/>
        </p:nvSpPr>
        <p:spPr>
          <a:xfrm>
            <a:off x="2542503" y="915888"/>
            <a:ext cx="71070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Каналы и типы блогеров для сотрудничества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0" name="Google Shape;330;g73f6763e26b527d6_37"/>
          <p:cNvGraphicFramePr/>
          <p:nvPr/>
        </p:nvGraphicFramePr>
        <p:xfrm>
          <a:off x="1943253" y="166664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1222075"/>
                <a:gridCol w="1828200"/>
                <a:gridCol w="1352675"/>
                <a:gridCol w="1813050"/>
                <a:gridCol w="2089475"/>
              </a:tblGrid>
              <a:tr h="38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Платформа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блогера / сообщества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Примерный охват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Что рекламируют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 подходит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77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VK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Группа «Где поесть в Оренбурге»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10 000+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Обзоры доставки, кафе, локальные бренды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Большая вовлечённость, активная локальная ЦА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77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VK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Личный блог «Оренбургская мама»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7 000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Домашняя еда, полезные советы, лайфхаки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Семейная аудитория, подходящая под продукт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8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Telegram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Канал «Оренбург без глянца»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6 000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Тесты, распаковки, честные обзоры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Трастовый канал, готовность к бартеру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77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Telegram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«ЗОЖ по-оренбургски»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4 000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Фитнес, рацион, доставка ПП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Узкий, но целевой сегмент: ЗОЖ, салаты, план питания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8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YouTube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Канал «Готовим дома Оренбург»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3 000–5 000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Домашняя готовка, «распаковки»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Идеально под формат конструктора еды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8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VK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Блог «Будни молодого отца»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5 000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Доставка еды, обзоры сервисов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Ориентация на простоту и удобство в быту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pSp>
        <p:nvGrpSpPr>
          <p:cNvPr id="331" name="Google Shape;331;g73f6763e26b527d6_37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332" name="Google Shape;332;g73f6763e26b527d6_37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g73f6763e26b527d6_37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34" name="Google Shape;334;g73f6763e26b527d6_37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g73f6763e26b527d6_37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g73f6763e26b527d6_37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g73f6763e26b527d6_37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ownloads\risk_matrix_lifecook.png" id="343" name="Google Shape;343;g7cb692b2214e1652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841" y="297450"/>
            <a:ext cx="8622301" cy="626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g7cb692b2214e1652_127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345" name="Google Shape;345;g7cb692b2214e1652_127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g7cb692b2214e1652_127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47" name="Google Shape;347;g7cb692b2214e1652_127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g7cb692b2214e1652_127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g7cb692b2214e1652_127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g7cb692b2214e1652_127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g7cb692b2214e1652_10"/>
          <p:cNvGraphicFramePr/>
          <p:nvPr/>
        </p:nvGraphicFramePr>
        <p:xfrm>
          <a:off x="2476881" y="91591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2077575"/>
                <a:gridCol w="2182850"/>
                <a:gridCol w="2977800"/>
              </a:tblGrid>
              <a:tr h="33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Показатель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Сценарий 1 (50 порций)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Сценарий 2 (100 порций)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Выручка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325 000 руб.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650 000 руб.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Расходы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503 300 руб.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503 300 руб.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Прибыль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–178 300 руб.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+146 700 руб.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Рентабельность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22,6%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Точка безубыточности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~84 порции в день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descr="C:\Users\user\Downloads\break_even_chart.png" id="357" name="Google Shape;357;g7cb692b2214e1652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136" y="3054051"/>
            <a:ext cx="5505715" cy="38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7cb692b2214e1652_10"/>
          <p:cNvSpPr txBox="1"/>
          <p:nvPr/>
        </p:nvSpPr>
        <p:spPr>
          <a:xfrm>
            <a:off x="2542476" y="392798"/>
            <a:ext cx="7107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Срок окупаемости</a:t>
            </a:r>
            <a:endParaRPr b="0" i="0" sz="4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359" name="Google Shape;359;g7cb692b2214e1652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g7cb692b2214e1652_10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361" name="Google Shape;361;g7cb692b2214e1652_10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" name="Google Shape;362;g7cb692b2214e1652_10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63" name="Google Shape;363;g7cb692b2214e1652_10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g7cb692b2214e1652_10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g7cb692b2214e1652_10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g7cb692b2214e1652_10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2"/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372" name="Google Shape;372;p12"/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2"/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B2D50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12"/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378" name="Google Shape;378;p12"/>
            <p:cNvSpPr txBox="1"/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12"/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80" name="Google Shape;380;p12"/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Изображение выглядит как на открытом воздухе, небо, дерево, строительство&#10;&#10;Автоматически созданное описание" id="384" name="Google Shape;384;p12"/>
          <p:cNvPicPr preferRelativeResize="0"/>
          <p:nvPr/>
        </p:nvPicPr>
        <p:blipFill rotWithShape="1">
          <a:blip r:embed="rId3">
            <a:alphaModFix/>
          </a:blip>
          <a:srcRect b="0" l="0" r="0"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4721350" y="429775"/>
            <a:ext cx="58056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0" lvl="0" marL="457200" marR="5080" rtl="0" algn="l">
              <a:lnSpc>
                <a:spcPct val="18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B2D50"/>
                </a:solidFill>
                <a:latin typeface="Arial Black"/>
                <a:ea typeface="Arial Black"/>
                <a:cs typeface="Arial Black"/>
                <a:sym typeface="Arial Black"/>
              </a:rPr>
              <a:t>Цель и задачи работы </a:t>
            </a:r>
            <a:endParaRPr b="0" i="0" sz="2600" u="none" cap="none" strike="noStrike">
              <a:solidFill>
                <a:srgbClr val="0B2D5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194225" y="1151400"/>
            <a:ext cx="6228600" cy="55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 разработка и обоснование модели стартап-проекта «Конструктор еды» «Лайф Кук», объединяющего преимущества кулинарии и доставки, с учетом специфики и актуальных потребностей потребителей города Оренбурга.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связи с поставленной целью в работе решены следующие </a:t>
            </a: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проведен анализ текущего состояния рынка общественного питания и доставки еды в городе Оренбург, выявлены основные тенденции и запросы потребителей;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определены конкурентные преимущества предлагаемого стартап-проекта на основании исследования существующих решений на рынке;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разработана и описана бизнес-модель проекта, включая производственный, финансовый и маркетинговый планы;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рассмотрены юридические аспекты реализации стартапа;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оценена экономическая эффективность и перспективы запуска стартапа на рынок.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Объект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рынок общественного питания и сервисы доставки еды в городе Оренбурге.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 исследования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процесс интеграции услуг кулинарии и доставки в рамках инновационного стартап-проекта «Конструктор еды» Лайф Кук.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6841" y="171331"/>
            <a:ext cx="1330391" cy="74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6190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100" name="Google Shape;100;p2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6" y="6020926"/>
            <a:ext cx="1330391" cy="74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950" y="1752999"/>
            <a:ext cx="5734050" cy="39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2251016"/>
            <a:ext cx="5943600" cy="348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57175" y="760292"/>
            <a:ext cx="5943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Доставка еды в Оренбурге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(онлайн-кафе)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6096000" y="752549"/>
            <a:ext cx="5943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 горожан о предпочтениях в питании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116" name="Google Shape;116;p3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126" name="Google Shape;126;g7cb692b2214e1652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979" y="201645"/>
            <a:ext cx="1295500" cy="7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cb692b2214e1652_29"/>
          <p:cNvSpPr txBox="1"/>
          <p:nvPr/>
        </p:nvSpPr>
        <p:spPr>
          <a:xfrm>
            <a:off x="2542500" y="441423"/>
            <a:ext cx="71070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Отличительные особенности действующих форматов в Оренбурге и meal kit-концепции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8" name="Google Shape;128;g7cb692b2214e1652_29"/>
          <p:cNvGraphicFramePr/>
          <p:nvPr/>
        </p:nvGraphicFramePr>
        <p:xfrm>
          <a:off x="1965442" y="158938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1665500"/>
                <a:gridCol w="1951900"/>
                <a:gridCol w="2122500"/>
                <a:gridCol w="2521200"/>
              </a:tblGrid>
              <a:tr h="821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 доставки готовой еды (агрегаторы)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 доставки продуктов (eGrocery)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Meal kit-сервис (конструктор еды)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4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Ассортимент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Готовые блюда из ресторанов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Продукты из супермаркета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Порционные наборы с рецептами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4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получения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Обычно 30–60 минут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Обычно от 30 минут до пары часов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2–3 часов до следующего дня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09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вовлечения клиента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Низкий, достаточно разогреть или сразу съесть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Средний, клиент готовит сам, но рецепты ищет сам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Средний/высокий, клиент готовит по готовому рецепту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09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 чек ресторана + доставка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 продуктов + возможная плата за доставку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 набора, включающего продукты и рецепт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82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Ценность для пользователя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Экономия времени готовки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Экономия времени на поход в магазин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Экономия времени на покупку и планирование блюд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pSp>
        <p:nvGrpSpPr>
          <p:cNvPr id="129" name="Google Shape;129;g7cb692b2214e1652_29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130" name="Google Shape;130;g7cb692b2214e1652_29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g7cb692b2214e1652_29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32" name="Google Shape;132;g7cb692b2214e1652_29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g7cb692b2214e1652_29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g7cb692b2214e1652_29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g7cb692b2214e1652_29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2cbdf16172f13e_6"/>
          <p:cNvSpPr txBox="1"/>
          <p:nvPr/>
        </p:nvSpPr>
        <p:spPr>
          <a:xfrm>
            <a:off x="2542500" y="468074"/>
            <a:ext cx="71070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Оценочная динамика рынка доставки еды и meal kit-сегмента в Оренбурге</a:t>
            </a:r>
            <a:endParaRPr b="0" i="0" sz="4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1" name="Google Shape;141;g112cbdf16172f13e_6"/>
          <p:cNvGrpSpPr/>
          <p:nvPr/>
        </p:nvGrpSpPr>
        <p:grpSpPr>
          <a:xfrm>
            <a:off x="11422855" y="6242955"/>
            <a:ext cx="457248" cy="365100"/>
            <a:chOff x="11422855" y="6242955"/>
            <a:chExt cx="457248" cy="365100"/>
          </a:xfrm>
        </p:grpSpPr>
        <p:sp>
          <p:nvSpPr>
            <p:cNvPr id="142" name="Google Shape;142;g112cbdf16172f13e_6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g112cbdf16172f13e_6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44" name="Google Shape;144;g112cbdf16172f13e_6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112cbdf16172f13e_6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112cbdf16172f13e_6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g112cbdf16172f13e_6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Изображение выглядит как текст, логотип, эмблема, Шрифт&#10;&#10;Автоматически созданное описание" id="148" name="Google Shape;148;g112cbdf16172f13e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6639" y="237902"/>
            <a:ext cx="1563372" cy="8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12cbdf16172f13e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70" y="1635698"/>
            <a:ext cx="10362904" cy="255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0" name="Google Shape;150;g112cbdf16172f13e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" y="4711103"/>
            <a:ext cx="12192000" cy="214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762bbf97c29e11b_9"/>
          <p:cNvSpPr txBox="1"/>
          <p:nvPr>
            <p:ph idx="12" type="sldNum"/>
          </p:nvPr>
        </p:nvSpPr>
        <p:spPr>
          <a:xfrm>
            <a:off x="6349521" y="1075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Пример меню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57" name="Google Shape;157;g4762bbf97c29e11b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99" y="1075907"/>
            <a:ext cx="53721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4762bbf97c29e11b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653988"/>
            <a:ext cx="5781475" cy="283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логотип, эмблема, символ&#10;&#10;Автоматически созданное описание" id="159" name="Google Shape;159;g4762bbf97c29e11b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4762bbf97c29e11b_9"/>
          <p:cNvSpPr txBox="1"/>
          <p:nvPr>
            <p:ph idx="12" type="sldNum"/>
          </p:nvPr>
        </p:nvSpPr>
        <p:spPr>
          <a:xfrm>
            <a:off x="750950" y="550788"/>
            <a:ext cx="461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Главная страница заказа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1" name="Google Shape;161;g4762bbf97c29e11b_9"/>
          <p:cNvSpPr txBox="1"/>
          <p:nvPr/>
        </p:nvSpPr>
        <p:spPr>
          <a:xfrm>
            <a:off x="371300" y="4999500"/>
            <a:ext cx="53721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Стартовый капитал стартап Конструктора еды под брендом «Лайф Кук» 900 000 руб.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  Срок окупаемости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6,2  мес.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4762bbf97c29e11b_9"/>
          <p:cNvSpPr txBox="1"/>
          <p:nvPr/>
        </p:nvSpPr>
        <p:spPr>
          <a:xfrm>
            <a:off x="6096000" y="4999500"/>
            <a:ext cx="50853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ЦА – занятые городские жители в возрасте от 25 до 45 лет со средним и выше среднего доходом.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Точка безубыточности – </a:t>
            </a:r>
            <a:r>
              <a:rPr lang="en-US" sz="1600">
                <a:solidFill>
                  <a:schemeClr val="dk1"/>
                </a:solidFill>
              </a:rPr>
              <a:t>74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порции в день.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g4762bbf97c29e11b_9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164" name="Google Shape;164;g4762bbf97c29e11b_9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g4762bbf97c29e11b_9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66" name="Google Shape;166;g4762bbf97c29e11b_9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g4762bbf97c29e11b_9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4762bbf97c29e11b_9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4762bbf97c29e11b_9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175" name="Google Shape;175;g7cb692b2214e1652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7cb692b2214e1652_48"/>
          <p:cNvSpPr txBox="1"/>
          <p:nvPr/>
        </p:nvSpPr>
        <p:spPr>
          <a:xfrm>
            <a:off x="2542498" y="552548"/>
            <a:ext cx="71070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Ключевые элементы операционной модели и преимущества Лайф Кук</a:t>
            </a:r>
            <a:endParaRPr b="0" i="0" sz="4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77" name="Google Shape;177;g7cb692b2214e1652_48"/>
          <p:cNvGraphicFramePr/>
          <p:nvPr/>
        </p:nvGraphicFramePr>
        <p:xfrm>
          <a:off x="1749910" y="15747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{293FC0FA-01A0-4791-8C7F-9CC7315E39F2}</a:tableStyleId>
              </a:tblPr>
              <a:tblGrid>
                <a:gridCol w="2067700"/>
                <a:gridCol w="3212725"/>
                <a:gridCol w="3411775"/>
              </a:tblGrid>
              <a:tr h="311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Блок модели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Преимущества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3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Закупка продуктов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Работа с локальными поставщиками, оптовыми базами, фермерами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Свежесть ингредиентов, поддержка местной экономики, гибкая логистика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93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Фасовка и упаковка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Вакуумирование, маркировка, порционная нарезка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Удобство для клиента, сокращение времени готовки, соблюдение санитарных норм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93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рецептов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Работа шеф-повара над ассортиментом из популярных и новых блюд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Регулярное обновление меню, интерес к кулинарии, разнообразие рациона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62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Доставка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Использование термоупаковки, соблюдение тайминга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Сохранение качества продуктов, позитивный клиентский опыт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93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Взаимодействие с клиентом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Онлайн-платформа для заказов, обратная связь, поддержка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Удобство выбора, прозрачность информации, формирование лояльности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pSp>
        <p:nvGrpSpPr>
          <p:cNvPr id="178" name="Google Shape;178;g7cb692b2214e1652_48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179" name="Google Shape;179;g7cb692b2214e1652_48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" name="Google Shape;180;g7cb692b2214e1652_48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81" name="Google Shape;181;g7cb692b2214e1652_48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g7cb692b2214e1652_48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7cb692b2214e1652_48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7cb692b2214e1652_48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112cbdf16172f13e_22"/>
          <p:cNvPicPr preferRelativeResize="0"/>
          <p:nvPr/>
        </p:nvPicPr>
        <p:blipFill rotWithShape="1">
          <a:blip r:embed="rId3">
            <a:alphaModFix/>
          </a:blip>
          <a:srcRect b="0" l="0" r="26847" t="16673"/>
          <a:stretch/>
        </p:blipFill>
        <p:spPr>
          <a:xfrm>
            <a:off x="555076" y="2259084"/>
            <a:ext cx="6220749" cy="414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логотип, эмблема, символ&#10;&#10;Автоматически созданное описание" id="191" name="Google Shape;191;g112cbdf16172f13e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12cbdf16172f13e_22"/>
          <p:cNvSpPr txBox="1"/>
          <p:nvPr/>
        </p:nvSpPr>
        <p:spPr>
          <a:xfrm>
            <a:off x="555050" y="1602700"/>
            <a:ext cx="6220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Помещение для размещения стартапа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12cbdf16172f13e_22"/>
          <p:cNvPicPr preferRelativeResize="0"/>
          <p:nvPr/>
        </p:nvPicPr>
        <p:blipFill rotWithShape="1">
          <a:blip r:embed="rId5">
            <a:alphaModFix/>
          </a:blip>
          <a:srcRect b="43965" l="9954" r="61987" t="22273"/>
          <a:stretch/>
        </p:blipFill>
        <p:spPr>
          <a:xfrm>
            <a:off x="7817337" y="2908110"/>
            <a:ext cx="3219125" cy="21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12cbdf16172f13e_22"/>
          <p:cNvSpPr txBox="1"/>
          <p:nvPr/>
        </p:nvSpPr>
        <p:spPr>
          <a:xfrm>
            <a:off x="6971760" y="2616211"/>
            <a:ext cx="445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Прототип логотипа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12cbdf16172f13e_22"/>
          <p:cNvSpPr txBox="1"/>
          <p:nvPr>
            <p:ph idx="12" type="sldNum"/>
          </p:nvPr>
        </p:nvSpPr>
        <p:spPr>
          <a:xfrm>
            <a:off x="421075" y="873151"/>
            <a:ext cx="353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rgbClr val="000000"/>
                </a:solidFill>
              </a:rPr>
              <a:t>Описание продукта</a:t>
            </a:r>
            <a:endParaRPr sz="2600">
              <a:solidFill>
                <a:srgbClr val="000000"/>
              </a:solidFill>
            </a:endParaRPr>
          </a:p>
        </p:txBody>
      </p:sp>
      <p:grpSp>
        <p:nvGrpSpPr>
          <p:cNvPr id="196" name="Google Shape;196;g112cbdf16172f13e_22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197" name="Google Shape;197;g112cbdf16172f13e_22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g112cbdf16172f13e_22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99" name="Google Shape;199;g112cbdf16172f13e_22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112cbdf16172f13e_22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112cbdf16172f13e_22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g112cbdf16172f13e_22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762bbf97c29e11b_53"/>
          <p:cNvSpPr txBox="1"/>
          <p:nvPr>
            <p:ph idx="12" type="sldNum"/>
          </p:nvPr>
        </p:nvSpPr>
        <p:spPr>
          <a:xfrm>
            <a:off x="815137" y="15376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Варианты меню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09" name="Google Shape;209;g4762bbf97c29e11b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084" y="167370"/>
            <a:ext cx="1330391" cy="7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4762bbf97c29e11b_53"/>
          <p:cNvSpPr txBox="1"/>
          <p:nvPr>
            <p:ph idx="12" type="sldNum"/>
          </p:nvPr>
        </p:nvSpPr>
        <p:spPr>
          <a:xfrm>
            <a:off x="4330338" y="1420490"/>
            <a:ext cx="35313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Пример оформления выбора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1" name="Google Shape;211;g4762bbf97c29e11b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9732" y="2240254"/>
            <a:ext cx="32575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4762bbf97c29e11b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024" y="2202158"/>
            <a:ext cx="3019425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4762bbf97c29e11b_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0558" y="2240241"/>
            <a:ext cx="32575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4762bbf97c29e11b_53"/>
          <p:cNvSpPr txBox="1"/>
          <p:nvPr>
            <p:ph idx="12" type="sldNum"/>
          </p:nvPr>
        </p:nvSpPr>
        <p:spPr>
          <a:xfrm>
            <a:off x="8377731" y="15376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Упаковка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5" name="Google Shape;215;g4762bbf97c29e11b_53"/>
          <p:cNvSpPr txBox="1"/>
          <p:nvPr>
            <p:ph idx="12" type="sldNum"/>
          </p:nvPr>
        </p:nvSpPr>
        <p:spPr>
          <a:xfrm>
            <a:off x="421075" y="873151"/>
            <a:ext cx="353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</a:rPr>
              <a:t>Описание продукта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16" name="Google Shape;216;g4762bbf97c29e11b_53"/>
          <p:cNvSpPr txBox="1"/>
          <p:nvPr>
            <p:ph idx="12" type="sldNum"/>
          </p:nvPr>
        </p:nvSpPr>
        <p:spPr>
          <a:xfrm>
            <a:off x="2696250" y="5877850"/>
            <a:ext cx="642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График работы с 09:00 до 22:00 без выходных 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217" name="Google Shape;217;g4762bbf97c29e11b_53"/>
          <p:cNvGrpSpPr/>
          <p:nvPr/>
        </p:nvGrpSpPr>
        <p:grpSpPr>
          <a:xfrm>
            <a:off x="11349297" y="6242955"/>
            <a:ext cx="531322" cy="365100"/>
            <a:chOff x="11422855" y="6242955"/>
            <a:chExt cx="457248" cy="365100"/>
          </a:xfrm>
        </p:grpSpPr>
        <p:sp>
          <p:nvSpPr>
            <p:cNvPr id="218" name="Google Shape;218;g4762bbf97c29e11b_53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" name="Google Shape;219;g4762bbf97c29e11b_53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20" name="Google Shape;220;g4762bbf97c29e11b_53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g4762bbf97c29e11b_53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g4762bbf97c29e11b_53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4762bbf97c29e11b_53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рэу">
      <a:dk1>
        <a:srgbClr val="0B2D50"/>
      </a:dk1>
      <a:lt1>
        <a:srgbClr val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2022-12-06T06:31:10Z</dcterms:created>
  <dc:creator>Бахметьева Татьяна Александровна</dc:creator>
</cp:coreProperties>
</file>