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4"/>
  </p:notesMasterIdLst>
  <p:handoutMasterIdLst>
    <p:handoutMasterId r:id="rId15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1" r:id="rId12"/>
    <p:sldId id="303" r:id="rId13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53" d="100"/>
          <a:sy n="53" d="100"/>
        </p:scale>
        <p:origin x="36" y="17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25.12.2024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5500"/>
              </a:lnSpc>
            </a:pPr>
            <a:r>
              <a:rPr lang="ru-RU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Разработка проекта использования инновационных технологий в сфере здравоохранения</a:t>
            </a:r>
            <a:endParaRPr lang="en-US" dirty="0">
              <a:solidFill>
                <a:srgbClr val="FFFFFF"/>
              </a:solidFill>
              <a:latin typeface="Unbounded" pitchFamily="34" charset="0"/>
              <a:ea typeface="Unbounded" pitchFamily="34" charset="-122"/>
              <a:cs typeface="Unbounded" pitchFamily="34" charset="-12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8827253"/>
            <a:ext cx="7400004" cy="2488447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Ерёменко А. </a:t>
            </a:r>
            <a:r>
              <a:rPr lang="en-US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Вялков</a:t>
            </a:r>
            <a:r>
              <a:rPr lang="en-US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А. </a:t>
            </a:r>
            <a:endParaRPr lang="ru-RU" dirty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>
              <a:lnSpc>
                <a:spcPts val="3000"/>
              </a:lnSpc>
            </a:pPr>
            <a:r>
              <a:rPr lang="en-US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15.26Д-ММО02\22б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54116" cy="7554912"/>
          </a:xfrm>
        </p:spPr>
        <p:txBody>
          <a:bodyPr/>
          <a:lstStyle/>
          <a:p>
            <a:r>
              <a:rPr lang="ru-RU" sz="4000" dirty="0" smtClean="0">
                <a:latin typeface="Unbounded" pitchFamily="34" charset="0"/>
              </a:rPr>
              <a:t>1. </a:t>
            </a:r>
            <a:r>
              <a:rPr lang="ru-RU" sz="4000" dirty="0"/>
              <a:t>С</a:t>
            </a:r>
            <a:r>
              <a:rPr lang="ru-RU" sz="4000" dirty="0" smtClean="0"/>
              <a:t>тремление </a:t>
            </a:r>
            <a:r>
              <a:rPr lang="ru-RU" sz="4000" dirty="0"/>
              <a:t>к превентивной медицине и ранней диагностике является фундаментальным сдвигом в современном здравоохранении.</a:t>
            </a:r>
            <a:endParaRPr lang="en-US" sz="4000" dirty="0"/>
          </a:p>
          <a:p>
            <a:r>
              <a:rPr lang="ru-RU" sz="4000" dirty="0" smtClean="0"/>
              <a:t>2. И</a:t>
            </a:r>
            <a:r>
              <a:rPr lang="ru-RU" sz="4000" dirty="0" smtClean="0"/>
              <a:t>ндивидуальный </a:t>
            </a:r>
            <a:r>
              <a:rPr lang="ru-RU" sz="4000" dirty="0"/>
              <a:t>подход к лечению становится все более актуальным</a:t>
            </a:r>
            <a:r>
              <a:rPr lang="ru-RU" sz="4000" dirty="0" smtClean="0"/>
              <a:t>.</a:t>
            </a:r>
          </a:p>
          <a:p>
            <a:r>
              <a:rPr lang="ru-RU" sz="4000" dirty="0" smtClean="0"/>
              <a:t>3. </a:t>
            </a:r>
            <a:r>
              <a:rPr lang="ru-RU" sz="4000" dirty="0"/>
              <a:t>У</a:t>
            </a:r>
            <a:r>
              <a:rPr lang="ru-RU" sz="4000" dirty="0" smtClean="0"/>
              <a:t>лучшение </a:t>
            </a:r>
            <a:r>
              <a:rPr lang="ru-RU" sz="4000" dirty="0"/>
              <a:t>доступности медицинской помощи является важнейшей социальной задачей</a:t>
            </a:r>
            <a:r>
              <a:rPr lang="ru-RU" sz="4000" dirty="0" smtClean="0"/>
              <a:t>.</a:t>
            </a:r>
          </a:p>
          <a:p>
            <a:r>
              <a:rPr lang="ru-RU" sz="4000" dirty="0" smtClean="0"/>
              <a:t>4. </a:t>
            </a:r>
            <a:r>
              <a:rPr lang="ru-RU" sz="4000" dirty="0"/>
              <a:t>И</a:t>
            </a:r>
            <a:r>
              <a:rPr lang="ru-RU" sz="4000" dirty="0" smtClean="0"/>
              <a:t>нтеллектуальные </a:t>
            </a:r>
            <a:r>
              <a:rPr lang="ru-RU" sz="4000" dirty="0"/>
              <a:t>системы мониторинга на базе датчиков способствуют оптимизации работы медицинской системы в целом</a:t>
            </a:r>
            <a:r>
              <a:rPr lang="ru-RU" sz="4000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Проблема клиента, которую вы решаете.</a:t>
            </a:r>
          </a:p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600" dirty="0"/>
              <a:t>Анализ текущей ситуации в здравоохранении и динамики развития медицинских технологий выявляет ряд неотложных потребностей в разработке новых медицинских датчиков. Эти потребности обусловлены как растущим числом хронических заболеваний, так и возрастающими требованиями к персонализированной медицине и предиктивной диагностике. Одним из ключевых направлений является совершенствования </a:t>
            </a:r>
            <a:r>
              <a:rPr lang="ru-RU" sz="2600" dirty="0" err="1"/>
              <a:t>неинвазивных</a:t>
            </a:r>
            <a:r>
              <a:rPr lang="ru-RU" sz="2600" dirty="0"/>
              <a:t> методов мониторинга. Это позволит снизить </a:t>
            </a:r>
            <a:r>
              <a:rPr lang="ru-RU" sz="2600" dirty="0" err="1"/>
              <a:t>инвазивность</a:t>
            </a:r>
            <a:r>
              <a:rPr lang="ru-RU" sz="2600" dirty="0"/>
              <a:t> диагностических процедур и повысить комфорт пациентов. Существует выраженная потребность в датчиках, способных длительно и непрерывно отслеживать широкий спектр физиологических параметров</a:t>
            </a:r>
            <a:r>
              <a:rPr lang="ru-RU" sz="2600" dirty="0" smtClean="0"/>
              <a:t>. </a:t>
            </a:r>
            <a:r>
              <a:rPr lang="ru-RU" sz="2600" dirty="0"/>
              <a:t>Кроме того, актуальной задачей является разработка датчиков, способных измерять </a:t>
            </a:r>
            <a:r>
              <a:rPr lang="ru-RU" sz="2600" dirty="0" err="1"/>
              <a:t>биомаркеры</a:t>
            </a:r>
            <a:r>
              <a:rPr lang="ru-RU" sz="2600" dirty="0"/>
              <a:t>, отражающие молекулярные процессы в организме на ранних стадиях заболеваний, что обеспечит возможность доклинической диагностики и своевременного начала лечения. </a:t>
            </a:r>
            <a:endParaRPr lang="ru-RU" sz="2600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2600" dirty="0" smtClean="0"/>
              <a:t>На данный момент, на рынке отсутствует </a:t>
            </a:r>
            <a:r>
              <a:rPr lang="ru-RU" sz="2600" dirty="0" smtClean="0"/>
              <a:t>комплексное решение, которое могло бы закрыть все выше перечисленные потребности. Также, схожая продукция на рынке не имеет должной медицинской сертификации.</a:t>
            </a:r>
            <a:endParaRPr lang="ru-RU" sz="2600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Почему существующих вариантов решения </a:t>
            </a:r>
            <a:br>
              <a:rPr lang="ru-RU" dirty="0"/>
            </a:br>
            <a:r>
              <a:rPr lang="ru-RU" dirty="0"/>
              <a:t>не достаточно?</a:t>
            </a: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Что вы предлагаете, уникальные преимущества и выгоды для клиента.</a:t>
            </a:r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4405440"/>
            <a:ext cx="18424652" cy="3184080"/>
          </a:xfrm>
        </p:spPr>
        <p:txBody>
          <a:bodyPr/>
          <a:lstStyle/>
          <a:p>
            <a:r>
              <a:rPr lang="ru-RU" sz="2800" b="1" dirty="0"/>
              <a:t>1. Превентивная и персонализированная </a:t>
            </a:r>
            <a:r>
              <a:rPr lang="ru-RU" sz="2800" b="1" dirty="0" smtClean="0"/>
              <a:t>медицина</a:t>
            </a:r>
            <a:endParaRPr lang="ru-RU" sz="2800" dirty="0"/>
          </a:p>
          <a:p>
            <a:r>
              <a:rPr lang="ru-RU" sz="2800" b="1" dirty="0" smtClean="0"/>
              <a:t>2</a:t>
            </a:r>
            <a:r>
              <a:rPr lang="ru-RU" sz="2800" b="1" dirty="0"/>
              <a:t>. Интеллектуальный анализ данных и поддержка принятия </a:t>
            </a:r>
            <a:r>
              <a:rPr lang="ru-RU" sz="2800" b="1" dirty="0" smtClean="0"/>
              <a:t>решений</a:t>
            </a:r>
            <a:endParaRPr lang="ru-RU" sz="2800" dirty="0"/>
          </a:p>
          <a:p>
            <a:r>
              <a:rPr lang="ru-RU" sz="2800" b="1" dirty="0" smtClean="0"/>
              <a:t>3</a:t>
            </a:r>
            <a:r>
              <a:rPr lang="ru-RU" sz="2800" b="1" dirty="0"/>
              <a:t>. Улучшение доступности и эффективности медицинской </a:t>
            </a:r>
            <a:r>
              <a:rPr lang="ru-RU" sz="2800" b="1" dirty="0" smtClean="0"/>
              <a:t>помощи</a:t>
            </a:r>
            <a:endParaRPr lang="ru-RU" sz="2800" dirty="0"/>
          </a:p>
          <a:p>
            <a:r>
              <a:rPr lang="ru-RU" sz="2800" b="1" dirty="0" smtClean="0"/>
              <a:t>4</a:t>
            </a:r>
            <a:r>
              <a:rPr lang="ru-RU" sz="2800" b="1" dirty="0"/>
              <a:t>. Удобство использования и интеграция с повседневной </a:t>
            </a:r>
            <a:r>
              <a:rPr lang="ru-RU" sz="2800" b="1" dirty="0" smtClean="0"/>
              <a:t>жизнью</a:t>
            </a:r>
            <a:endParaRPr lang="ru-RU" sz="2800" dirty="0"/>
          </a:p>
          <a:p>
            <a:r>
              <a:rPr lang="ru-RU" sz="2800" b="1" dirty="0" smtClean="0"/>
              <a:t>5</a:t>
            </a:r>
            <a:r>
              <a:rPr lang="ru-RU" sz="2800" b="1" dirty="0"/>
              <a:t>. Комплексный подход к мониторингу </a:t>
            </a:r>
            <a:r>
              <a:rPr lang="ru-RU" sz="2800" b="1" dirty="0" smtClean="0"/>
              <a:t>здоровья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/>
              <a:t>Рынок, на котором вы работаете, его объем, рост и уровень конкуренции.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3637344"/>
            <a:ext cx="18432491" cy="5488368"/>
          </a:xfrm>
        </p:spPr>
        <p:txBody>
          <a:bodyPr/>
          <a:lstStyle/>
          <a:p>
            <a:r>
              <a:rPr lang="ru-RU" sz="2600" dirty="0"/>
              <a:t>Объем рынка обусловлен растущим спросом на инновационные решения в сфере здравоохранения, обусловленным увеличением числа хронических заболеваний, старением населения и повышением уровня осведомленности о важности профилактики и ранней диагностики. Постоянно растет потребность в персонализированных и </a:t>
            </a:r>
            <a:r>
              <a:rPr lang="ru-RU" sz="2600" dirty="0" err="1"/>
              <a:t>неинвазивных</a:t>
            </a:r>
            <a:r>
              <a:rPr lang="ru-RU" sz="2600" dirty="0"/>
              <a:t> методах мониторинга, что подстегивает спрос на носимые и имплантируемые медицинские датчики.</a:t>
            </a:r>
          </a:p>
          <a:p>
            <a:r>
              <a:rPr lang="ru-RU" sz="2600" dirty="0"/>
              <a:t>Рынок демонстрирует устойчивый рост, что связано с постоянным совершенствованием технологий искусственного интеллекта, </a:t>
            </a:r>
            <a:r>
              <a:rPr lang="ru-RU" sz="2600" dirty="0" err="1"/>
              <a:t>нанотехнологий</a:t>
            </a:r>
            <a:r>
              <a:rPr lang="ru-RU" sz="2600" dirty="0"/>
              <a:t>, микроэлектроники и биомедицинской инженерии. Развитие этих технологий способствует появлению новых, более точных, надежных и удобных датчиков, что расширяет возможности их применения в различных областях здравоохранения. Кроме того, важную роль играет государственная поддержка и инвестиции в развитие цифрового здравоохранения, что способствует росту данного рынка.</a:t>
            </a:r>
          </a:p>
          <a:p>
            <a:r>
              <a:rPr lang="ru-RU" sz="2600" dirty="0"/>
              <a:t>Уровень конкуренции на рассматриваемом рынке является достаточно высоким, поскольку в нем участвуют как крупные международные корпорации, так и многочисленные </a:t>
            </a:r>
            <a:r>
              <a:rPr lang="ru-RU" sz="2600" dirty="0" err="1"/>
              <a:t>стартапы</a:t>
            </a:r>
            <a:r>
              <a:rPr lang="ru-RU" sz="2600" dirty="0"/>
              <a:t> и исследовательские организации. Конкуренция ведется по различным направлениям, включая точность и надежность датчиков, функциональность программного обеспечения, удобство использования и стоимость </a:t>
            </a:r>
            <a:r>
              <a:rPr lang="ru-RU" sz="2600" dirty="0" smtClean="0"/>
              <a:t>продукта</a:t>
            </a:r>
            <a:r>
              <a:rPr lang="ru-RU" sz="2600" dirty="0"/>
              <a:t>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Бизнес-модель – как вы зарабатываете или планируете.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5063808"/>
            <a:ext cx="18424652" cy="2086800"/>
          </a:xfrm>
        </p:spPr>
        <p:txBody>
          <a:bodyPr/>
          <a:lstStyle/>
          <a:p>
            <a:r>
              <a:rPr lang="ru-RU" sz="2600" b="1" dirty="0" smtClean="0"/>
              <a:t>Планируется получение прибыли от таких видов деятельности, как:</a:t>
            </a:r>
            <a:endParaRPr lang="ru-RU" sz="2600" b="1" dirty="0"/>
          </a:p>
          <a:p>
            <a:r>
              <a:rPr lang="ru-RU" sz="2600" b="1" dirty="0" smtClean="0"/>
              <a:t>1. Продажа устройств и программного обеспечения </a:t>
            </a:r>
          </a:p>
          <a:p>
            <a:r>
              <a:rPr lang="ru-RU" sz="2600" b="1" dirty="0" smtClean="0"/>
              <a:t>2. Обслуживание </a:t>
            </a:r>
            <a:r>
              <a:rPr lang="ru-RU" sz="2600" b="1" dirty="0"/>
              <a:t>и </a:t>
            </a:r>
            <a:r>
              <a:rPr lang="ru-RU" sz="2600" b="1" dirty="0" smtClean="0"/>
              <a:t>техническая поддержка</a:t>
            </a:r>
          </a:p>
          <a:p>
            <a:r>
              <a:rPr lang="ru-RU" sz="2600" b="1" dirty="0" smtClean="0"/>
              <a:t>3. Продажа </a:t>
            </a:r>
            <a:r>
              <a:rPr lang="ru-RU" sz="2600" b="1" dirty="0"/>
              <a:t>данных (</a:t>
            </a:r>
            <a:r>
              <a:rPr lang="ru-RU" sz="2600" b="1" dirty="0" err="1"/>
              <a:t>анонимизированных</a:t>
            </a:r>
            <a:r>
              <a:rPr lang="ru-RU" sz="2600" b="1" dirty="0"/>
              <a:t>) для научных исследований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370064" y="1096849"/>
            <a:ext cx="13331952" cy="102188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894588" y="3169698"/>
            <a:ext cx="18911316" cy="4749006"/>
          </a:xfrm>
        </p:spPr>
        <p:txBody>
          <a:bodyPr/>
          <a:lstStyle/>
          <a:p>
            <a:r>
              <a:rPr lang="ru-RU" dirty="0" smtClean="0"/>
              <a:t>Для реализации данного проекта потребуются следующие </a:t>
            </a:r>
            <a:r>
              <a:rPr lang="ru-RU" dirty="0" err="1" smtClean="0"/>
              <a:t>специлисты</a:t>
            </a:r>
            <a:r>
              <a:rPr lang="ru-RU" dirty="0" smtClean="0"/>
              <a:t>:</a:t>
            </a:r>
          </a:p>
          <a:p>
            <a:endParaRPr lang="ru-RU" dirty="0" smtClean="0"/>
          </a:p>
          <a:p>
            <a:r>
              <a:rPr lang="ru-RU" b="1" dirty="0" smtClean="0"/>
              <a:t>1. Руководитель </a:t>
            </a:r>
            <a:r>
              <a:rPr lang="ru-RU" b="1" dirty="0"/>
              <a:t>проекта (</a:t>
            </a:r>
            <a:r>
              <a:rPr lang="ru-RU" b="1" dirty="0" err="1"/>
              <a:t>Project</a:t>
            </a:r>
            <a:r>
              <a:rPr lang="ru-RU" b="1" dirty="0"/>
              <a:t> </a:t>
            </a:r>
            <a:r>
              <a:rPr lang="ru-RU" b="1" dirty="0" err="1" smtClean="0"/>
              <a:t>Manager</a:t>
            </a:r>
            <a:r>
              <a:rPr lang="ru-RU" b="1" dirty="0" smtClean="0"/>
              <a:t>)</a:t>
            </a:r>
          </a:p>
          <a:p>
            <a:r>
              <a:rPr lang="ru-RU" b="1" dirty="0" smtClean="0"/>
              <a:t>2. Архитектор аппаратного обеспечения (</a:t>
            </a:r>
            <a:r>
              <a:rPr lang="ru-RU" b="1" dirty="0" err="1" smtClean="0"/>
              <a:t>Hardware</a:t>
            </a:r>
            <a:r>
              <a:rPr lang="ru-RU" b="1" dirty="0" smtClean="0"/>
              <a:t> </a:t>
            </a:r>
            <a:r>
              <a:rPr lang="ru-RU" b="1" dirty="0" err="1" smtClean="0"/>
              <a:t>Architect</a:t>
            </a:r>
            <a:r>
              <a:rPr lang="ru-RU" b="1" dirty="0" smtClean="0"/>
              <a:t>)</a:t>
            </a:r>
          </a:p>
          <a:p>
            <a:r>
              <a:rPr lang="ru-RU" b="1" dirty="0" smtClean="0"/>
              <a:t>3. Инженер-электроник</a:t>
            </a:r>
          </a:p>
          <a:p>
            <a:r>
              <a:rPr lang="ru-RU" b="1" dirty="0" smtClean="0"/>
              <a:t>4. Специалист </a:t>
            </a:r>
            <a:r>
              <a:rPr lang="ru-RU" b="1" dirty="0"/>
              <a:t>по искусственному интеллекту (AI </a:t>
            </a:r>
            <a:r>
              <a:rPr lang="ru-RU" b="1" dirty="0" err="1" smtClean="0"/>
              <a:t>Specialist</a:t>
            </a:r>
            <a:r>
              <a:rPr lang="ru-RU" b="1" dirty="0" smtClean="0"/>
              <a:t>)</a:t>
            </a:r>
          </a:p>
          <a:p>
            <a:r>
              <a:rPr lang="ru-RU" b="1" dirty="0" smtClean="0"/>
              <a:t>5. Программист </a:t>
            </a:r>
            <a:r>
              <a:rPr lang="ru-RU" b="1" dirty="0"/>
              <a:t>(</a:t>
            </a:r>
            <a:r>
              <a:rPr lang="ru-RU" b="1" dirty="0" err="1"/>
              <a:t>Software</a:t>
            </a:r>
            <a:r>
              <a:rPr lang="ru-RU" b="1" dirty="0"/>
              <a:t> </a:t>
            </a:r>
            <a:r>
              <a:rPr lang="ru-RU" b="1" dirty="0" err="1" smtClean="0"/>
              <a:t>Engineer</a:t>
            </a:r>
            <a:r>
              <a:rPr lang="ru-RU" b="1" dirty="0" smtClean="0"/>
              <a:t>)</a:t>
            </a:r>
          </a:p>
          <a:p>
            <a:r>
              <a:rPr lang="ru-RU" b="1" dirty="0" smtClean="0"/>
              <a:t>6. </a:t>
            </a:r>
            <a:r>
              <a:rPr lang="ru-RU" b="1" dirty="0" err="1" smtClean="0"/>
              <a:t>Data</a:t>
            </a:r>
            <a:r>
              <a:rPr lang="ru-RU" b="1" dirty="0" smtClean="0"/>
              <a:t> </a:t>
            </a:r>
            <a:r>
              <a:rPr lang="ru-RU" b="1" dirty="0" err="1" smtClean="0"/>
              <a:t>Scientist</a:t>
            </a:r>
            <a:endParaRPr lang="ru-RU" b="1" dirty="0" smtClean="0"/>
          </a:p>
          <a:p>
            <a:r>
              <a:rPr lang="ru-RU" b="1" dirty="0" smtClean="0"/>
              <a:t>7. Специалист </a:t>
            </a:r>
            <a:r>
              <a:rPr lang="ru-RU" b="1" dirty="0"/>
              <a:t>по клиническим испытаниям (</a:t>
            </a:r>
            <a:r>
              <a:rPr lang="ru-RU" b="1" dirty="0" err="1"/>
              <a:t>Clinical</a:t>
            </a:r>
            <a:r>
              <a:rPr lang="ru-RU" b="1" dirty="0"/>
              <a:t> </a:t>
            </a:r>
            <a:r>
              <a:rPr lang="ru-RU" b="1" dirty="0" err="1"/>
              <a:t>Trials</a:t>
            </a:r>
            <a:r>
              <a:rPr lang="ru-RU" b="1" dirty="0"/>
              <a:t> </a:t>
            </a:r>
            <a:r>
              <a:rPr lang="ru-RU" b="1" dirty="0" err="1" smtClean="0"/>
              <a:t>Specialist</a:t>
            </a:r>
            <a:r>
              <a:rPr lang="ru-RU" b="1" dirty="0" smtClean="0"/>
              <a:t>)</a:t>
            </a:r>
          </a:p>
          <a:p>
            <a:r>
              <a:rPr lang="ru-RU" b="1" dirty="0" smtClean="0"/>
              <a:t>8. Специалист </a:t>
            </a:r>
            <a:r>
              <a:rPr lang="ru-RU" b="1" dirty="0"/>
              <a:t>по сертификации (</a:t>
            </a:r>
            <a:r>
              <a:rPr lang="ru-RU" b="1" dirty="0" err="1"/>
              <a:t>Certification</a:t>
            </a:r>
            <a:r>
              <a:rPr lang="ru-RU" b="1" dirty="0"/>
              <a:t> </a:t>
            </a:r>
            <a:r>
              <a:rPr lang="ru-RU" b="1" dirty="0" err="1" smtClean="0"/>
              <a:t>Specialist</a:t>
            </a:r>
            <a:r>
              <a:rPr lang="ru-RU" b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 smtClean="0"/>
              <a:t>Телефон</a:t>
            </a:r>
            <a:endParaRPr lang="ru-RU" sz="1800" dirty="0"/>
          </a:p>
          <a:p>
            <a:pPr>
              <a:lnSpc>
                <a:spcPts val="4360"/>
              </a:lnSpc>
              <a:buNone/>
            </a:pP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+</a:t>
            </a:r>
            <a:r>
              <a:rPr lang="en-US" sz="2800" dirty="0"/>
              <a:t>7 </a:t>
            </a:r>
            <a:r>
              <a:rPr lang="ru-RU" sz="2800" dirty="0" smtClean="0"/>
              <a:t>(905</a:t>
            </a:r>
            <a:r>
              <a:rPr lang="ru-RU" sz="2800" dirty="0" smtClean="0"/>
              <a:t>) 740-70-66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F6784E-6852-4EC6-93B9-B2F40371A23B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ae585fd-f7dc-4d5a-b1b8-e5742ef77c8f"/>
    <ds:schemaRef ds:uri="f3f21cfc-4d3e-42b1-8a95-d7209818f9d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3764</TotalTime>
  <Words>581</Words>
  <Application>Microsoft Office PowerPoint</Application>
  <PresentationFormat>Произвольный</PresentationFormat>
  <Paragraphs>45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Cabin</vt:lpstr>
      <vt:lpstr>Calibri</vt:lpstr>
      <vt:lpstr>Unbounded</vt:lpstr>
      <vt:lpstr>ОБЛОЖКИ</vt:lpstr>
      <vt:lpstr>РАЗДЕЛИТЕЛИ</vt:lpstr>
      <vt:lpstr>Разработка проекта использования инновационных технологий в сфере здравоохранения</vt:lpstr>
      <vt:lpstr>Актуальность проекта</vt:lpstr>
      <vt:lpstr>Проблема</vt:lpstr>
      <vt:lpstr>Решение</vt:lpstr>
      <vt:lpstr>Рынок</vt:lpstr>
      <vt:lpstr>Бизнес-модель</vt:lpstr>
      <vt:lpstr>Команда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Александр Ерёменко</cp:lastModifiedBy>
  <cp:revision>224</cp:revision>
  <dcterms:created xsi:type="dcterms:W3CDTF">2021-03-01T12:07:13Z</dcterms:created>
  <dcterms:modified xsi:type="dcterms:W3CDTF">2024-12-25T19:05:15Z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