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5" r:id="rId4"/>
    <p:sldMasterId id="2147483662" r:id="rId5"/>
  </p:sldMasterIdLst>
  <p:notesMasterIdLst>
    <p:notesMasterId r:id="rId16"/>
  </p:notesMasterIdLst>
  <p:handoutMasterIdLst>
    <p:handoutMasterId r:id="rId17"/>
  </p:handoutMasterIdLst>
  <p:sldIdLst>
    <p:sldId id="260" r:id="rId6"/>
    <p:sldId id="295" r:id="rId7"/>
    <p:sldId id="304" r:id="rId8"/>
    <p:sldId id="297" r:id="rId9"/>
    <p:sldId id="298" r:id="rId10"/>
    <p:sldId id="299" r:id="rId11"/>
    <p:sldId id="300" r:id="rId12"/>
    <p:sldId id="301" r:id="rId13"/>
    <p:sldId id="302" r:id="rId14"/>
    <p:sldId id="303" r:id="rId15"/>
  </p:sldIdLst>
  <p:sldSz cx="20104100" cy="11315700"/>
  <p:notesSz cx="9947275" cy="68151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2" roundtripDataSignature="AMtx7mh7q3xpIwk4qY00UgrTwVK46xTPt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Гость" initials="Го" lastIdx="8" clrIdx="0">
    <p:extLst>
      <p:ext uri="{19B8F6BF-5375-455C-9EA6-DF929625EA0E}">
        <p15:presenceInfo xmlns:p15="http://schemas.microsoft.com/office/powerpoint/2012/main" userId="S::urn:spo:anon#6301cac2615989df4a7f2a66516e9b2217a16f25be57438a6fdfcad90d523d42::" providerId="AD"/>
      </p:ext>
    </p:extLst>
  </p:cmAuthor>
  <p:cmAuthor id="2" name="Пешкова Василиса Олеговна" initials="ПО" lastIdx="1" clrIdx="1">
    <p:extLst>
      <p:ext uri="{19B8F6BF-5375-455C-9EA6-DF929625EA0E}">
        <p15:presenceInfo xmlns:p15="http://schemas.microsoft.com/office/powerpoint/2012/main" userId="S::v.peshkova@nti.work::8cab216e-47e0-4f45-a26c-c341913e10c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AA7"/>
    <a:srgbClr val="20D7C0"/>
    <a:srgbClr val="FF8200"/>
    <a:srgbClr val="0640BC"/>
    <a:srgbClr val="F1FBFF"/>
    <a:srgbClr val="086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88DF0FD-1832-459D-A4AA-4501EE5D750F}">
  <a:tblStyle styleId="{A88DF0FD-1832-459D-A4AA-4501EE5D75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8FB5F3-C342-4D8A-924C-601262E7DF53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79D45DF-C3B2-4E91-9913-E00A4624A0FA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30" autoAdjust="0"/>
    <p:restoredTop sz="95604" autoAdjust="0"/>
  </p:normalViewPr>
  <p:slideViewPr>
    <p:cSldViewPr snapToGrid="0">
      <p:cViewPr varScale="1">
        <p:scale>
          <a:sx n="42" d="100"/>
          <a:sy n="42" d="100"/>
        </p:scale>
        <p:origin x="682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12" d="100"/>
          <a:sy n="112" d="100"/>
        </p:scale>
        <p:origin x="2136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3" Type="http://schemas.openxmlformats.org/officeDocument/2006/relationships/customXml" Target="../customXml/item3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32" Type="http://customschemas.google.com/relationships/presentationmetadata" Target="meta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B413C94-42A4-594D-86B4-E274EF9812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D79BEEE-F173-5946-86DD-CF1217D444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34038" y="0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48977-59D3-5A45-B2D7-E0BA5D0A09D6}" type="datetimeFigureOut">
              <a:rPr lang="ru-RU" smtClean="0"/>
              <a:t>06.10.2023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D2E6FCC-B524-A449-A2D2-214D5345DB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73825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5D79E91-CE8F-2A4D-A0FC-8301BF565F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34038" y="6473825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566FF-C339-3A45-9823-04AE7381A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167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34224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930525" y="852488"/>
            <a:ext cx="4086225" cy="23002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4414" y="3279451"/>
            <a:ext cx="7958448" cy="268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34224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12.svg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2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microsoft.com/office/2007/relationships/hdphoto" Target="../media/hdphoto5.wdp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6.wdp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C8E9D7-5C17-064C-9209-F5724DF9A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912" r="6517" b="8319"/>
          <a:stretch/>
        </p:blipFill>
        <p:spPr>
          <a:xfrm>
            <a:off x="0" y="0"/>
            <a:ext cx="20228511" cy="1131570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2976" y="3574472"/>
            <a:ext cx="7400004" cy="317178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976" y="6998407"/>
            <a:ext cx="7400004" cy="27320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5200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5B1F976-7723-DE44-8A75-BD8CE829A4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71538" y="725488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86F8094-5B3F-EE4E-A069-6B261E1497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06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CBC5857-7A11-A64F-969B-ED0F9B208F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98E52E8-821C-9847-BE35-A2100A9BCE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75391">
            <a:off x="5474785" y="-2762628"/>
            <a:ext cx="17590815" cy="16840956"/>
          </a:xfrm>
          <a:prstGeom prst="rect">
            <a:avLst/>
          </a:prstGeom>
        </p:spPr>
      </p:pic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0ECE03EB-3B62-9045-9BF8-D5D74EDF8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8112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id="{6B5E0E9F-4543-7448-BBFC-18529CE6E316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888112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938B5B4-D636-894E-A4BC-34D240BA9D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88112" y="714058"/>
            <a:ext cx="3177669" cy="11823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5AAB992-4A60-D640-922B-8FE792D118E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84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FB213A-41E3-154A-98C1-317359A92F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3346" y="-3760202"/>
            <a:ext cx="15445312" cy="14464127"/>
          </a:xfrm>
          <a:prstGeom prst="rect">
            <a:avLst/>
          </a:prstGeom>
        </p:spPr>
      </p:pic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E5D23A-A48A-A54D-9B96-8821DF515B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619E01A9-3E43-5241-8B27-5E84F94F0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6400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32B77989-13B4-0345-B00E-3374CF978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00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6" name="Нижний колонтитул 13">
            <a:extLst>
              <a:ext uri="{FF2B5EF4-FFF2-40B4-BE49-F238E27FC236}">
                <a16:creationId xmlns:a16="http://schemas.microsoft.com/office/drawing/2014/main" id="{D15AFD3C-1B44-9C4A-81E5-17FBA6759FB3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06400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E9342B2-9B05-4142-AF50-13B59E7D438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06400" y="714058"/>
            <a:ext cx="3177669" cy="1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14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B31CB517-791B-C349-A525-6168E8125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5" name="Заголовок 12">
            <a:extLst>
              <a:ext uri="{FF2B5EF4-FFF2-40B4-BE49-F238E27FC236}">
                <a16:creationId xmlns:a16="http://schemas.microsoft.com/office/drawing/2014/main" id="{82E44724-F3C5-A44B-A4C0-0BB8A2BF8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0F0A868-8108-1A42-8EDA-CE2F4F7665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97805" y="-1758684"/>
            <a:ext cx="15018686" cy="15364879"/>
          </a:xfrm>
          <a:prstGeom prst="rect">
            <a:avLst/>
          </a:prstGeom>
        </p:spPr>
      </p:pic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9417760D-21B9-594E-B863-A32ABBFF6424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83E484AA-C2CB-E744-84A0-63E84E4BDBE9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DED0A0F-6A06-D645-BB7B-B3C096E8F3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9B7880E-B510-F140-B243-89F0042ED8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73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67D9F912-A1AB-8847-86EE-DFA3A3467A70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253B6D-528B-4C4E-BB42-F73F086058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10865D-6844-4147-9F05-E1231503B73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0B82EC68-AEA6-0A43-90FB-56ED8864A6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97EF1A79-3395-9247-9514-6EC3C047F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3" name="Нижний колонтитул 8">
            <a:extLst>
              <a:ext uri="{FF2B5EF4-FFF2-40B4-BE49-F238E27FC236}">
                <a16:creationId xmlns:a16="http://schemas.microsoft.com/office/drawing/2014/main" id="{E90F4487-3ACF-194B-A678-078B67C106E7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2081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3A7DC9-D1AC-874B-B45F-E5CF03ADE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099" t="15719" r="12464" b="31481"/>
          <a:stretch/>
        </p:blipFill>
        <p:spPr>
          <a:xfrm>
            <a:off x="5163451" y="-2088439"/>
            <a:ext cx="18969642" cy="13404139"/>
          </a:xfrm>
          <a:prstGeom prst="rect">
            <a:avLst/>
          </a:prstGeom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9682D4C5-DDB1-4847-AE76-42212B70D76D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7927BA8-6461-3E44-879B-33796ACFDC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B0058F-50F9-5041-AC23-5BB336A65B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14107C5B-D6F6-9B40-9676-C8C861D75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Заголовок 12">
            <a:extLst>
              <a:ext uri="{FF2B5EF4-FFF2-40B4-BE49-F238E27FC236}">
                <a16:creationId xmlns:a16="http://schemas.microsoft.com/office/drawing/2014/main" id="{1BD850E2-D292-F945-A78D-8B5AA1A545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7" name="Нижний колонтитул 8">
            <a:extLst>
              <a:ext uri="{FF2B5EF4-FFF2-40B4-BE49-F238E27FC236}">
                <a16:creationId xmlns:a16="http://schemas.microsoft.com/office/drawing/2014/main" id="{4853B91A-2247-384D-9817-78F55F4998B1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9797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689338-717F-E34D-AF5C-7B3C597236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588226" y="566928"/>
            <a:ext cx="10849819" cy="1165167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112" y="3574472"/>
            <a:ext cx="7400004" cy="317178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7242047"/>
            <a:ext cx="7400004" cy="248844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336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AAFB9D2-E37D-5C45-938E-F6E2AF1FAA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42976" y="740509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520F069-FF96-6243-A457-E2DD79A146A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725488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76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 userDrawn="1">
          <p15:clr>
            <a:srgbClr val="FBAE40"/>
          </p15:clr>
        </p15:guide>
        <p15:guide id="3" orient="horz" pos="6535" userDrawn="1">
          <p15:clr>
            <a:srgbClr val="FBAE40"/>
          </p15:clr>
        </p15:guide>
        <p15:guide id="4" orient="horz" pos="45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813822"/>
            <a:ext cx="8793162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id="{63953D88-C688-0B48-A8A0-24BCDBD844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id="{6C99F359-399D-7748-B91D-8091C1933D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495788" y="1813822"/>
            <a:ext cx="8841739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274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728887"/>
            <a:ext cx="9741216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1842465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630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07925" y="3344736"/>
            <a:ext cx="8211315" cy="911089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7925" y="2271023"/>
            <a:ext cx="8211315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07925" y="4483209"/>
            <a:ext cx="8211315" cy="5707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2C0A17A-4977-714A-AE03-EAB92E295D8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0202755" cy="113157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Вставка </a:t>
            </a:r>
          </a:p>
          <a:p>
            <a:r>
              <a:rPr lang="ru-RU" dirty="0"/>
              <a:t>для изображения</a:t>
            </a:r>
          </a:p>
        </p:txBody>
      </p:sp>
    </p:spTree>
    <p:extLst>
      <p:ext uri="{BB962C8B-B14F-4D97-AF65-F5344CB8AC3E}">
        <p14:creationId xmlns:p14="http://schemas.microsoft.com/office/powerpoint/2010/main" val="2846499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8650225" y="-2453964"/>
            <a:ext cx="14708920" cy="13769664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7" y="2942400"/>
            <a:ext cx="18432491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81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 rot="10800000">
            <a:off x="-2925208" y="4296696"/>
            <a:ext cx="10473262" cy="9804479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54C84263-40A1-BE42-A9FA-C5F2407C32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5311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A89293F9-473B-7A44-AD01-FABB3438F7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110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4588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11A7303-58E2-D643-8654-4CE3CDD6A66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95350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:a16="http://schemas.microsoft.com/office/drawing/2014/main" id="{F4ACFC93-6EE1-0545-AB5D-2AA612F3EF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4588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5" name="Текст 8">
            <a:extLst>
              <a:ext uri="{FF2B5EF4-FFF2-40B4-BE49-F238E27FC236}">
                <a16:creationId xmlns:a16="http://schemas.microsoft.com/office/drawing/2014/main" id="{FAAF74B4-50BB-4C47-AE2D-5CFD665532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44134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6" name="Рисунок 2">
            <a:extLst>
              <a:ext uri="{FF2B5EF4-FFF2-40B4-BE49-F238E27FC236}">
                <a16:creationId xmlns:a16="http://schemas.microsoft.com/office/drawing/2014/main" id="{74135ABC-39DF-C84C-9E74-CD31114C4C7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644896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7" name="Текст 8">
            <a:extLst>
              <a:ext uri="{FF2B5EF4-FFF2-40B4-BE49-F238E27FC236}">
                <a16:creationId xmlns:a16="http://schemas.microsoft.com/office/drawing/2014/main" id="{49455812-9A6F-1A42-AC06-36E3D8CA32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44134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:a16="http://schemas.microsoft.com/office/drawing/2014/main" id="{57C0AD6E-F1D7-A149-A0FC-DAF36E1FDE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93680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9" name="Рисунок 2">
            <a:extLst>
              <a:ext uri="{FF2B5EF4-FFF2-40B4-BE49-F238E27FC236}">
                <a16:creationId xmlns:a16="http://schemas.microsoft.com/office/drawing/2014/main" id="{EB2CE1F9-D25E-5543-8864-3A9687FC35C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394442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:a16="http://schemas.microsoft.com/office/drawing/2014/main" id="{EA195AAF-3E42-0347-9095-DF2A73CA79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393680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1" name="Текст 8">
            <a:extLst>
              <a:ext uri="{FF2B5EF4-FFF2-40B4-BE49-F238E27FC236}">
                <a16:creationId xmlns:a16="http://schemas.microsoft.com/office/drawing/2014/main" id="{A8701132-B8B8-DE40-81BE-06BA5765DE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3226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2" name="Рисунок 2">
            <a:extLst>
              <a:ext uri="{FF2B5EF4-FFF2-40B4-BE49-F238E27FC236}">
                <a16:creationId xmlns:a16="http://schemas.microsoft.com/office/drawing/2014/main" id="{7E432881-2541-8845-BCC6-E44649FE266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5143988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3" name="Текст 8">
            <a:extLst>
              <a:ext uri="{FF2B5EF4-FFF2-40B4-BE49-F238E27FC236}">
                <a16:creationId xmlns:a16="http://schemas.microsoft.com/office/drawing/2014/main" id="{F74A8EF0-3118-354B-A16C-3B709AC281A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143226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2083456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1EBDE21A-55B7-DD49-B2FF-E349F0F9B888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66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6" r:id="rId2"/>
    <p:sldLayoutId id="2147483670" r:id="rId3"/>
    <p:sldLayoutId id="2147483675" r:id="rId4"/>
    <p:sldLayoutId id="2147483673" r:id="rId5"/>
    <p:sldLayoutId id="2147483671" r:id="rId6"/>
    <p:sldLayoutId id="2147483674" r:id="rId7"/>
    <p:sldLayoutId id="2147483672" r:id="rId8"/>
    <p:sldLayoutId id="214748367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4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5F479B8B-10D3-674C-9BA6-DD782C3538CD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73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6" r:id="rId3"/>
    <p:sldLayoutId id="2147483669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ABAF0E-B356-8A4A-BFDC-8AEA703BC8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112" y="3712464"/>
            <a:ext cx="7400004" cy="914400"/>
          </a:xfrm>
        </p:spPr>
        <p:txBody>
          <a:bodyPr>
            <a:normAutofit/>
          </a:bodyPr>
          <a:lstStyle/>
          <a:p>
            <a:r>
              <a:rPr lang="ru-RU" dirty="0"/>
              <a:t>Название проекта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4AF7252-0A3C-7145-83C5-764AA3E129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320" y="5298947"/>
            <a:ext cx="8644508" cy="4174237"/>
          </a:xfrm>
        </p:spPr>
        <p:txBody>
          <a:bodyPr/>
          <a:lstStyle/>
          <a:p>
            <a:pPr algn="ctr"/>
            <a:r>
              <a:rPr lang="en-US" sz="6000" b="1" cap="all" dirty="0" smtClean="0"/>
              <a:t>Smart Air Care </a:t>
            </a:r>
            <a:endParaRPr lang="ru-RU" sz="6000" b="1" cap="all" dirty="0" smtClean="0"/>
          </a:p>
          <a:p>
            <a:pPr algn="ctr"/>
            <a:r>
              <a:rPr lang="en-US" sz="4400" dirty="0" smtClean="0"/>
              <a:t>(</a:t>
            </a:r>
            <a:r>
              <a:rPr lang="ru-RU" sz="4400" dirty="0" smtClean="0"/>
              <a:t>Очистка и витаминизация воздуха в городском автотранспорте)</a:t>
            </a:r>
            <a:endParaRPr lang="ru-RU" sz="4400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352A1D-B41E-1342-9F17-0F2653F526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ru-RU" sz="3200" b="1" dirty="0" smtClean="0"/>
              <a:t>Версия 1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206805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06463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ts val="4360"/>
              </a:lnSpc>
              <a:buNone/>
            </a:pPr>
            <a:r>
              <a:rPr lang="ru-RU" sz="1800" dirty="0"/>
              <a:t>Сайт </a:t>
            </a:r>
          </a:p>
          <a:p>
            <a:pPr>
              <a:lnSpc>
                <a:spcPts val="4360"/>
              </a:lnSpc>
              <a:buNone/>
            </a:pPr>
            <a:r>
              <a:rPr lang="ru-RU" sz="1800" dirty="0"/>
              <a:t>Телефон</a:t>
            </a:r>
          </a:p>
          <a:p>
            <a:pPr>
              <a:lnSpc>
                <a:spcPts val="4360"/>
              </a:lnSpc>
              <a:buNone/>
            </a:pPr>
            <a:r>
              <a:rPr lang="en-US" sz="1800" dirty="0" smtClean="0"/>
              <a:t>Email</a:t>
            </a:r>
            <a:r>
              <a:rPr lang="ru-RU" sz="1800" dirty="0" smtClean="0"/>
              <a:t>                 </a:t>
            </a:r>
            <a:r>
              <a:rPr lang="en-US" sz="1800" b="1" dirty="0" smtClean="0"/>
              <a:t>andreyorlov.200@mail.ru</a:t>
            </a:r>
            <a:endParaRPr lang="ru-RU" sz="1800" b="1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64" y="4564856"/>
            <a:ext cx="9733828" cy="218598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b="1" dirty="0"/>
              <a:t>Контакты</a:t>
            </a:r>
            <a:endParaRPr lang="ru-RU" dirty="0"/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7082242F-83C6-084D-AE29-2946DC57981E}"/>
              </a:ext>
            </a:extLst>
          </p:cNvPr>
          <p:cNvSpPr txBox="1">
            <a:spLocks/>
          </p:cNvSpPr>
          <p:nvPr/>
        </p:nvSpPr>
        <p:spPr>
          <a:xfrm>
            <a:off x="2668761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360"/>
              </a:lnSpc>
              <a:buClrTx/>
            </a:pPr>
            <a:r>
              <a:rPr lang="en-US" sz="2800" dirty="0" err="1"/>
              <a:t>Website.ru</a:t>
            </a:r>
            <a:r>
              <a:rPr lang="ru-RU" sz="2800" dirty="0"/>
              <a:t> </a:t>
            </a:r>
          </a:p>
          <a:p>
            <a:pPr>
              <a:lnSpc>
                <a:spcPts val="4360"/>
              </a:lnSpc>
              <a:buClrTx/>
            </a:pPr>
            <a:r>
              <a:rPr lang="en-US" sz="2800" dirty="0"/>
              <a:t>+7 </a:t>
            </a:r>
            <a:r>
              <a:rPr lang="en-US" sz="2800" dirty="0" smtClean="0"/>
              <a:t>(</a:t>
            </a:r>
            <a:r>
              <a:rPr lang="ru-RU" sz="2800" dirty="0" smtClean="0"/>
              <a:t>950)-912-73-84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30906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18">
            <a:extLst>
              <a:ext uri="{FF2B5EF4-FFF2-40B4-BE49-F238E27FC236}">
                <a16:creationId xmlns:a16="http://schemas.microsoft.com/office/drawing/2014/main" id="{860BAB42-92E5-6D4C-988B-4C5779B99D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3148" y="1190077"/>
            <a:ext cx="11152632" cy="1135824"/>
          </a:xfrm>
        </p:spPr>
        <p:txBody>
          <a:bodyPr/>
          <a:lstStyle/>
          <a:p>
            <a:pPr algn="ctr"/>
            <a:r>
              <a:rPr lang="ru-RU" b="1" dirty="0" smtClean="0"/>
              <a:t>Проблема загрязнения воздуха и негативного воздействия на здоровье пассажиров и водителей в городском автотранспорте</a:t>
            </a:r>
            <a:endParaRPr lang="ru-RU" b="1" dirty="0"/>
          </a:p>
        </p:txBody>
      </p:sp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5E3FCA23-D8EC-B74D-B073-8974604F5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3388" y="0"/>
            <a:ext cx="9741217" cy="911089"/>
          </a:xfrm>
        </p:spPr>
        <p:txBody>
          <a:bodyPr/>
          <a:lstStyle/>
          <a:p>
            <a:r>
              <a:rPr lang="ru-RU" b="1" dirty="0"/>
              <a:t>Актуальность проекта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283F6D99-FE8F-3447-990D-DE77451547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3148" y="2399178"/>
            <a:ext cx="9438132" cy="8098133"/>
          </a:xfrm>
        </p:spPr>
        <p:txBody>
          <a:bodyPr/>
          <a:lstStyle/>
          <a:p>
            <a:pPr algn="just"/>
            <a:r>
              <a:rPr lang="ru-RU" sz="3600" dirty="0" smtClean="0"/>
              <a:t>Воздух </a:t>
            </a:r>
            <a:r>
              <a:rPr lang="ru-RU" sz="3600" dirty="0"/>
              <a:t>в салонах </a:t>
            </a:r>
            <a:r>
              <a:rPr lang="ru-RU" sz="3600" dirty="0" smtClean="0"/>
              <a:t>городского автотранспорта </a:t>
            </a:r>
            <a:r>
              <a:rPr lang="ru-RU" sz="3600" dirty="0"/>
              <a:t>часто содержит вредные </a:t>
            </a:r>
            <a:r>
              <a:rPr lang="ru-RU" sz="3600" dirty="0" smtClean="0"/>
              <a:t>загрязнители (пыль</a:t>
            </a:r>
            <a:r>
              <a:rPr lang="ru-RU" sz="3600" dirty="0"/>
              <a:t>, дым, токсичные </a:t>
            </a:r>
            <a:r>
              <a:rPr lang="ru-RU" sz="3600" dirty="0" smtClean="0"/>
              <a:t>газы, аллергены), </a:t>
            </a:r>
            <a:r>
              <a:rPr lang="ru-RU" sz="3600" dirty="0"/>
              <a:t>что может приводить к </a:t>
            </a:r>
            <a:r>
              <a:rPr lang="ru-RU" sz="3600" dirty="0" smtClean="0"/>
              <a:t>различным заболеваниям ( </a:t>
            </a:r>
            <a:r>
              <a:rPr lang="ru-RU" sz="3600" dirty="0"/>
              <a:t>респираторные заболевания, </a:t>
            </a:r>
            <a:r>
              <a:rPr lang="ru-RU" sz="3600" dirty="0" smtClean="0"/>
              <a:t>аллергии и др.).   Традиционные </a:t>
            </a:r>
            <a:r>
              <a:rPr lang="ru-RU" sz="3600" dirty="0"/>
              <a:t>системы вентиляции </a:t>
            </a:r>
            <a:r>
              <a:rPr lang="ru-RU" sz="3600" dirty="0" smtClean="0"/>
              <a:t>недостаточно эффективны. </a:t>
            </a:r>
          </a:p>
          <a:p>
            <a:pPr algn="just"/>
            <a:r>
              <a:rPr lang="ru-RU" sz="3600" dirty="0"/>
              <a:t> </a:t>
            </a:r>
            <a:r>
              <a:rPr lang="ru-RU" sz="3600" dirty="0" smtClean="0"/>
              <a:t>    Наш продукт </a:t>
            </a:r>
            <a:r>
              <a:rPr lang="ru-RU" sz="3600" dirty="0"/>
              <a:t>решает эту проблему, предлагая инновационные фильтры и </a:t>
            </a:r>
            <a:r>
              <a:rPr lang="ru-RU" sz="3600" dirty="0" smtClean="0"/>
              <a:t>технологи, что позволяет удалять </a:t>
            </a:r>
            <a:r>
              <a:rPr lang="ru-RU" sz="3600" dirty="0"/>
              <a:t>вредные загрязнители из воздуха и </a:t>
            </a:r>
            <a:r>
              <a:rPr lang="ru-RU" sz="3600" dirty="0" smtClean="0"/>
              <a:t>обогащать </a:t>
            </a:r>
            <a:r>
              <a:rPr lang="ru-RU" sz="3600" dirty="0"/>
              <a:t>его полезными веществами, такими как витамины и </a:t>
            </a:r>
            <a:r>
              <a:rPr lang="ru-RU" sz="3600" dirty="0" smtClean="0"/>
              <a:t>антиоксиданты, что делает наш продукт </a:t>
            </a:r>
            <a:r>
              <a:rPr lang="ru-RU" sz="3600" b="1" dirty="0" smtClean="0"/>
              <a:t>уникальным</a:t>
            </a:r>
          </a:p>
          <a:p>
            <a:pPr algn="just"/>
            <a:r>
              <a:rPr lang="ru-RU" sz="3600" dirty="0" smtClean="0"/>
              <a:t> </a:t>
            </a:r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7EAC65FC-622C-F345-B63F-43F6DE7BD5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5" y="2399178"/>
            <a:ext cx="9343835" cy="7554912"/>
          </a:xfrm>
        </p:spPr>
        <p:txBody>
          <a:bodyPr/>
          <a:lstStyle/>
          <a:p>
            <a:pPr algn="just"/>
            <a:r>
              <a:rPr lang="ru-RU" sz="3200" dirty="0" smtClean="0"/>
              <a:t>    </a:t>
            </a:r>
            <a:r>
              <a:rPr lang="ru-RU" sz="3600" dirty="0" smtClean="0"/>
              <a:t>Благодаря </a:t>
            </a:r>
            <a:r>
              <a:rPr lang="ru-RU" sz="3600" dirty="0"/>
              <a:t>продукту, пассажиры и водители городского автотранспорта смогут наслаждаться чистым и свежим воздухом в салонах, избегая негативных последствий загрязнения </a:t>
            </a:r>
            <a:r>
              <a:rPr lang="ru-RU" sz="3600" dirty="0" smtClean="0"/>
              <a:t>воздуха, что поможет </a:t>
            </a:r>
            <a:r>
              <a:rPr lang="ru-RU" sz="3600" dirty="0"/>
              <a:t>улучшить качество жизни, снизить риск заболеваний дыхательной системы, аллергических реакций и других проблем, связанных с плохим качеством воздуха.</a:t>
            </a:r>
          </a:p>
          <a:p>
            <a:pPr algn="just"/>
            <a:r>
              <a:rPr lang="ru-RU" sz="3600" dirty="0" smtClean="0"/>
              <a:t>    Таким образом, продукт </a:t>
            </a:r>
            <a:r>
              <a:rPr lang="ru-RU" sz="3600" dirty="0"/>
              <a:t>частично решает проблему загрязнения воздуха и негативного воздействия на здоровье в городском автотранспорте, предоставляя эффективную систему очистки и витаминизации воздуха в салонах транспортных средств.</a:t>
            </a:r>
          </a:p>
          <a:p>
            <a:pPr algn="just"/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560195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0">
            <a:extLst>
              <a:ext uri="{FF2B5EF4-FFF2-40B4-BE49-F238E27FC236}">
                <a16:creationId xmlns:a16="http://schemas.microsoft.com/office/drawing/2014/main" id="{C72ED528-466D-BB48-85E5-2A2D73A027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b="1" dirty="0"/>
              <a:t>Проблема клиента, которую вы решаете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857418DB-37CF-2943-BAD4-176F0C2D3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Проблема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BFFD4462-BD95-854B-8FD9-709FEADBF5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404533"/>
            <a:ext cx="8793163" cy="8092779"/>
          </a:xfrm>
        </p:spPr>
        <p:txBody>
          <a:bodyPr/>
          <a:lstStyle/>
          <a:p>
            <a:pPr algn="just"/>
            <a:r>
              <a:rPr lang="ru-RU" sz="2800" dirty="0" smtClean="0"/>
              <a:t>  </a:t>
            </a:r>
            <a:r>
              <a:rPr lang="ru-RU" sz="3600" dirty="0" smtClean="0"/>
              <a:t>Наш продукт частично решает проблему  загрязнении воздуха и его негативного воздействия на здоровье пассажиров и водителей в городском автотранспорте. </a:t>
            </a:r>
          </a:p>
          <a:p>
            <a:pPr algn="just"/>
            <a:r>
              <a:rPr lang="ru-RU" sz="3600" dirty="0" smtClean="0"/>
              <a:t>   Выявленная проблема загрязнения воздуха в городском автотранспорте непосредственно связана с потенциальными потребителями - </a:t>
            </a:r>
            <a:r>
              <a:rPr lang="ru-RU" sz="3600" b="1" dirty="0" smtClean="0"/>
              <a:t>пассажирами и водителями</a:t>
            </a:r>
            <a:r>
              <a:rPr lang="ru-RU" sz="3600" dirty="0" smtClean="0"/>
              <a:t>. </a:t>
            </a:r>
          </a:p>
          <a:p>
            <a:pPr algn="just"/>
            <a:r>
              <a:rPr lang="ru-RU" sz="3600" dirty="0" smtClean="0"/>
              <a:t>    Решение</a:t>
            </a:r>
            <a:r>
              <a:rPr lang="ru-RU" sz="3600" dirty="0"/>
              <a:t>, предлагаемое </a:t>
            </a:r>
            <a:r>
              <a:rPr lang="ru-RU" sz="3600" dirty="0" smtClean="0"/>
              <a:t>проектом</a:t>
            </a:r>
            <a:r>
              <a:rPr lang="ru-RU" sz="3600" dirty="0"/>
              <a:t>, направлено на улучшение здоровья, повышение комфорта и удобства, а также удовлетворение экологических </a:t>
            </a:r>
            <a:r>
              <a:rPr lang="ru-RU" sz="3600" dirty="0" smtClean="0"/>
              <a:t>требований, </a:t>
            </a:r>
            <a:r>
              <a:rPr lang="ru-RU" sz="3600" dirty="0"/>
              <a:t>что делает его привлекательным и востребованным на рынке городского автотранспорта.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2152D6DA-EBB8-DF4B-A09D-F2FF5954B99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445912" y="2127210"/>
            <a:ext cx="9188750" cy="8370101"/>
          </a:xfrm>
        </p:spPr>
        <p:txBody>
          <a:bodyPr/>
          <a:lstStyle/>
          <a:p>
            <a:pPr algn="just"/>
            <a:r>
              <a:rPr lang="ru-RU" dirty="0" smtClean="0"/>
              <a:t>1. </a:t>
            </a:r>
            <a:r>
              <a:rPr lang="ru-RU" sz="3200" b="1" i="1" dirty="0" smtClean="0"/>
              <a:t>Отсутствие финансирования</a:t>
            </a:r>
            <a:r>
              <a:rPr lang="ru-RU" sz="3200" dirty="0" smtClean="0"/>
              <a:t>, когда многие </a:t>
            </a:r>
            <a:r>
              <a:rPr lang="ru-RU" sz="3200" dirty="0"/>
              <a:t>проекты, связанные с снижением загрязнения воздуха, требуют значительных инвестиций для разработки и внедрения новых технологий или инфраструктуры. </a:t>
            </a:r>
          </a:p>
          <a:p>
            <a:pPr algn="just"/>
            <a:r>
              <a:rPr lang="ru-RU" sz="3200" b="1" i="1" dirty="0" smtClean="0"/>
              <a:t>2.Расширение сотрудничества </a:t>
            </a:r>
            <a:r>
              <a:rPr lang="ru-RU" sz="3200" b="1" i="1" dirty="0"/>
              <a:t>между различными заинтересованными </a:t>
            </a:r>
            <a:r>
              <a:rPr lang="ru-RU" sz="3200" b="1" i="1" dirty="0" smtClean="0"/>
              <a:t>сторонами </a:t>
            </a:r>
            <a:r>
              <a:rPr lang="ru-RU" sz="3200" dirty="0" smtClean="0"/>
              <a:t>(Правительство, </a:t>
            </a:r>
            <a:r>
              <a:rPr lang="ru-RU" sz="3200" dirty="0"/>
              <a:t>транспортные компании, производителей </a:t>
            </a:r>
            <a:r>
              <a:rPr lang="ru-RU" sz="3200" dirty="0" smtClean="0"/>
              <a:t>автомобилей, </a:t>
            </a:r>
            <a:r>
              <a:rPr lang="ru-RU" sz="3200" dirty="0"/>
              <a:t>общественность в </a:t>
            </a:r>
            <a:r>
              <a:rPr lang="ru-RU" sz="3200" dirty="0" smtClean="0"/>
              <a:t>целом). </a:t>
            </a:r>
            <a:endParaRPr lang="ru-RU" sz="3200" dirty="0"/>
          </a:p>
          <a:p>
            <a:pPr algn="just"/>
            <a:r>
              <a:rPr lang="ru-RU" sz="3200" dirty="0" smtClean="0"/>
              <a:t>3. </a:t>
            </a:r>
            <a:r>
              <a:rPr lang="ru-RU" sz="3200" b="1" dirty="0"/>
              <a:t>Недостаток </a:t>
            </a:r>
            <a:r>
              <a:rPr lang="ru-RU" sz="3200" b="1" dirty="0" smtClean="0"/>
              <a:t>осведомленности</a:t>
            </a:r>
            <a:r>
              <a:rPr lang="ru-RU" sz="3200" dirty="0" smtClean="0"/>
              <a:t>, когда </a:t>
            </a:r>
            <a:r>
              <a:rPr lang="ru-RU" sz="3200" dirty="0"/>
              <a:t>многие люди не осознают серьезности проблемы загрязнения воздуха и его воздействия на </a:t>
            </a:r>
            <a:r>
              <a:rPr lang="ru-RU" sz="3200" dirty="0" smtClean="0"/>
              <a:t>здоровье, что приводит </a:t>
            </a:r>
            <a:r>
              <a:rPr lang="ru-RU" sz="3200" dirty="0"/>
              <a:t>к недостаточному интересу и поддержке </a:t>
            </a:r>
            <a:r>
              <a:rPr lang="ru-RU" sz="3200" dirty="0" smtClean="0"/>
              <a:t>проектов. </a:t>
            </a:r>
          </a:p>
          <a:p>
            <a:pPr algn="just"/>
            <a:r>
              <a:rPr lang="ru-RU" sz="3200" dirty="0" smtClean="0"/>
              <a:t>4. </a:t>
            </a:r>
            <a:r>
              <a:rPr lang="ru-RU" sz="3200" b="1" dirty="0" smtClean="0"/>
              <a:t>Необходимость разработки более жестких правовых норм, </a:t>
            </a:r>
            <a:r>
              <a:rPr lang="ru-RU" sz="3200" dirty="0" smtClean="0"/>
              <a:t>эффективно регулирующих и контролирующих загрязнение </a:t>
            </a:r>
            <a:r>
              <a:rPr lang="ru-RU" sz="3200" dirty="0"/>
              <a:t>воздуха в городском автотранспорте</a:t>
            </a:r>
            <a:r>
              <a:rPr lang="ru-RU" sz="3200" dirty="0" smtClean="0"/>
              <a:t>.</a:t>
            </a:r>
            <a:endParaRPr lang="ru-RU" sz="3200" dirty="0"/>
          </a:p>
          <a:p>
            <a:endParaRPr lang="ru-RU" sz="3200" dirty="0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E8E038BC-E53B-614C-A9F9-2C3CA505EC5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635805" y="1216122"/>
            <a:ext cx="8841739" cy="911090"/>
          </a:xfrm>
        </p:spPr>
        <p:txBody>
          <a:bodyPr/>
          <a:lstStyle/>
          <a:p>
            <a:pPr algn="ctr"/>
            <a:r>
              <a:rPr lang="ru-RU" b="1" dirty="0"/>
              <a:t>Почему существующих вариантов решения </a:t>
            </a:r>
            <a:br>
              <a:rPr lang="ru-RU" b="1" dirty="0"/>
            </a:br>
            <a:r>
              <a:rPr lang="ru-RU" b="1" dirty="0"/>
              <a:t>не достаточно?</a:t>
            </a:r>
          </a:p>
        </p:txBody>
      </p:sp>
    </p:spTree>
    <p:extLst>
      <p:ext uri="{BB962C8B-B14F-4D97-AF65-F5344CB8AC3E}">
        <p14:creationId xmlns:p14="http://schemas.microsoft.com/office/powerpoint/2010/main" val="3915285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4588" y="1310806"/>
            <a:ext cx="10891011" cy="946580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ru-RU" sz="2800" b="1" dirty="0"/>
              <a:t>Что вы предлагаете, уникальные преимущества и выгоды для клиента.</a:t>
            </a:r>
          </a:p>
          <a:p>
            <a:pPr algn="ctr"/>
            <a:endParaRPr lang="ru-RU" sz="2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Решение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D114D169-39CA-9F4E-8E20-E19DCB371C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5921" y="2170421"/>
            <a:ext cx="18985146" cy="8183399"/>
          </a:xfrm>
        </p:spPr>
        <p:txBody>
          <a:bodyPr/>
          <a:lstStyle/>
          <a:p>
            <a:pPr algn="just"/>
            <a:r>
              <a:rPr lang="ru-RU" dirty="0" smtClean="0"/>
              <a:t>1</a:t>
            </a:r>
            <a:r>
              <a:rPr lang="ru-RU" b="1" dirty="0"/>
              <a:t>. </a:t>
            </a:r>
            <a:r>
              <a:rPr lang="ru-RU" sz="3600" b="1" dirty="0"/>
              <a:t>Высокая эффективность </a:t>
            </a:r>
            <a:r>
              <a:rPr lang="ru-RU" sz="3600" b="1" dirty="0" smtClean="0"/>
              <a:t>очистки. </a:t>
            </a:r>
            <a:r>
              <a:rPr lang="ru-RU" sz="3600" dirty="0" smtClean="0"/>
              <a:t>Система </a:t>
            </a:r>
            <a:r>
              <a:rPr lang="ru-RU" sz="3600" dirty="0"/>
              <a:t>обладает передовыми технологиями и специальными фильтрами, которые обеспечивают высокую эффективность в удалении вредных загрязнителей из воздуха в салонах автотранспорта. </a:t>
            </a:r>
          </a:p>
          <a:p>
            <a:pPr algn="just"/>
            <a:r>
              <a:rPr lang="ru-RU" sz="3600" dirty="0" smtClean="0"/>
              <a:t>2</a:t>
            </a:r>
            <a:r>
              <a:rPr lang="ru-RU" sz="3600" dirty="0"/>
              <a:t>. </a:t>
            </a:r>
            <a:r>
              <a:rPr lang="ru-RU" sz="3600" b="1" dirty="0"/>
              <a:t>Витаминизация воздуха</a:t>
            </a:r>
            <a:r>
              <a:rPr lang="ru-RU" sz="3600" dirty="0"/>
              <a:t>: </a:t>
            </a:r>
            <a:r>
              <a:rPr lang="ru-RU" sz="3600" dirty="0" smtClean="0"/>
              <a:t>Система </a:t>
            </a:r>
            <a:r>
              <a:rPr lang="ru-RU" sz="3600" dirty="0"/>
              <a:t>также обогащает воздух полезными веществами, включая </a:t>
            </a:r>
            <a:r>
              <a:rPr lang="ru-RU" sz="3600" i="1" u="sng" dirty="0"/>
              <a:t>витамины и антиоксиданты</a:t>
            </a:r>
            <a:r>
              <a:rPr lang="ru-RU" sz="3600" dirty="0"/>
              <a:t>, что способствует поддержанию здоровья и благополучия пассажиров и </a:t>
            </a:r>
            <a:r>
              <a:rPr lang="ru-RU" sz="3600" dirty="0" smtClean="0"/>
              <a:t>водителей, в чем и состоит </a:t>
            </a:r>
            <a:r>
              <a:rPr lang="ru-RU" sz="3600" dirty="0"/>
              <a:t>уникальная особенность нашего </a:t>
            </a:r>
            <a:r>
              <a:rPr lang="ru-RU" sz="3600" dirty="0" smtClean="0"/>
              <a:t>продукта.</a:t>
            </a:r>
            <a:endParaRPr lang="ru-RU" sz="3600" dirty="0"/>
          </a:p>
          <a:p>
            <a:pPr algn="just"/>
            <a:r>
              <a:rPr lang="ru-RU" sz="3600" dirty="0" smtClean="0"/>
              <a:t>3</a:t>
            </a:r>
            <a:r>
              <a:rPr lang="ru-RU" sz="3600" dirty="0"/>
              <a:t>. </a:t>
            </a:r>
            <a:r>
              <a:rPr lang="ru-RU" sz="3600" b="1" dirty="0" smtClean="0"/>
              <a:t>Интегрированная система </a:t>
            </a:r>
            <a:r>
              <a:rPr lang="ru-RU" sz="3600" b="1" dirty="0"/>
              <a:t>очистки и витаминизации воздуха</a:t>
            </a:r>
            <a:r>
              <a:rPr lang="ru-RU" sz="3600" dirty="0"/>
              <a:t>, которая </a:t>
            </a:r>
            <a:r>
              <a:rPr lang="ru-RU" sz="3600" dirty="0" smtClean="0"/>
              <a:t>легко устанавливается </a:t>
            </a:r>
            <a:r>
              <a:rPr lang="ru-RU" sz="3600" dirty="0"/>
              <a:t>и </a:t>
            </a:r>
            <a:r>
              <a:rPr lang="ru-RU" sz="3600" dirty="0" smtClean="0"/>
              <a:t>интегрируется в </a:t>
            </a:r>
            <a:r>
              <a:rPr lang="ru-RU" sz="3600" dirty="0"/>
              <a:t>существующую систему вентиляции </a:t>
            </a:r>
            <a:r>
              <a:rPr lang="ru-RU" sz="3600" dirty="0" smtClean="0"/>
              <a:t>автотранспорта, что </a:t>
            </a:r>
            <a:r>
              <a:rPr lang="ru-RU" sz="3600" dirty="0"/>
              <a:t>обеспечивает полный спектр очистки и улучшения качества воздуха в салонах транспортных средств.</a:t>
            </a:r>
          </a:p>
          <a:p>
            <a:pPr algn="just"/>
            <a:r>
              <a:rPr lang="ru-RU" sz="3600" dirty="0" smtClean="0"/>
              <a:t>4</a:t>
            </a:r>
            <a:r>
              <a:rPr lang="ru-RU" sz="3600" dirty="0"/>
              <a:t>. </a:t>
            </a:r>
            <a:r>
              <a:rPr lang="ru-RU" sz="3600" b="1" dirty="0"/>
              <a:t>Качество и надежность</a:t>
            </a:r>
            <a:r>
              <a:rPr lang="ru-RU" sz="3600" dirty="0"/>
              <a:t>: </a:t>
            </a:r>
            <a:r>
              <a:rPr lang="ru-RU" sz="3600" dirty="0" smtClean="0"/>
              <a:t>Система </a:t>
            </a:r>
            <a:r>
              <a:rPr lang="ru-RU" sz="3600" dirty="0"/>
              <a:t>очистки и витаминизации воздуха проходит строгие испытания и контроль качества, чтобы гарантировать ее эффективность и долговечность.</a:t>
            </a:r>
          </a:p>
          <a:p>
            <a:pPr algn="just"/>
            <a:r>
              <a:rPr lang="ru-RU" sz="3600" dirty="0" smtClean="0"/>
              <a:t>5</a:t>
            </a:r>
            <a:r>
              <a:rPr lang="ru-RU" sz="3600" dirty="0"/>
              <a:t>. </a:t>
            </a:r>
            <a:r>
              <a:rPr lang="ru-RU" sz="3600" b="1" dirty="0" smtClean="0"/>
              <a:t>Удобство </a:t>
            </a:r>
            <a:r>
              <a:rPr lang="ru-RU" sz="3600" b="1" dirty="0"/>
              <a:t>использования и установки </a:t>
            </a:r>
            <a:r>
              <a:rPr lang="ru-RU" sz="3600" b="1" dirty="0" smtClean="0"/>
              <a:t>системы</a:t>
            </a:r>
            <a:r>
              <a:rPr lang="ru-RU" sz="3600" dirty="0" smtClean="0"/>
              <a:t>, а также создание эргономичных модулей, </a:t>
            </a:r>
            <a:r>
              <a:rPr lang="ru-RU" sz="3600" dirty="0"/>
              <a:t>которые будут легко интегрироваться в салоны транспортных средств и обеспечивать удобство обслуживания и замены компонентов.</a:t>
            </a:r>
          </a:p>
          <a:p>
            <a:pPr algn="just"/>
            <a:endParaRPr lang="ru-RU" sz="3600" dirty="0"/>
          </a:p>
          <a:p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129518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4587" y="1256578"/>
            <a:ext cx="9741217" cy="1135824"/>
          </a:xfrm>
        </p:spPr>
        <p:txBody>
          <a:bodyPr/>
          <a:lstStyle/>
          <a:p>
            <a:pPr>
              <a:buNone/>
            </a:pPr>
            <a:r>
              <a:rPr lang="ru-RU" sz="2800" b="1" dirty="0"/>
              <a:t>Рынок, на котором вы работаете, его объем, рост и уровень конкуренции.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Рынок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C4896C73-F32D-8247-AB33-4BFBCE9D95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7" y="2167666"/>
            <a:ext cx="18873078" cy="8855009"/>
          </a:xfrm>
        </p:spPr>
        <p:txBody>
          <a:bodyPr/>
          <a:lstStyle/>
          <a:p>
            <a:pPr algn="just"/>
            <a:r>
              <a:rPr lang="ru-RU" sz="2400" dirty="0" smtClean="0"/>
              <a:t>    </a:t>
            </a:r>
            <a:r>
              <a:rPr lang="ru-RU" sz="3200" b="1" dirty="0" smtClean="0"/>
              <a:t>Объем перевозок городским транспортом </a:t>
            </a:r>
            <a:r>
              <a:rPr lang="ru-RU" sz="3200" dirty="0" smtClean="0"/>
              <a:t>в </a:t>
            </a:r>
            <a:r>
              <a:rPr lang="en-US" sz="3200" dirty="0" smtClean="0"/>
              <a:t>1 </a:t>
            </a:r>
            <a:r>
              <a:rPr lang="ru-RU" sz="3200" dirty="0" smtClean="0"/>
              <a:t>половине 2022 г. году составил  </a:t>
            </a:r>
            <a:r>
              <a:rPr lang="ru-RU" sz="3200" dirty="0"/>
              <a:t>14 </a:t>
            </a:r>
            <a:r>
              <a:rPr lang="ru-RU" sz="3200" dirty="0" smtClean="0"/>
              <a:t>229,9 </a:t>
            </a:r>
            <a:r>
              <a:rPr lang="ru-RU" sz="3200" dirty="0" err="1" smtClean="0"/>
              <a:t>млн.чел</a:t>
            </a:r>
            <a:r>
              <a:rPr lang="ru-RU" sz="3200" dirty="0" smtClean="0"/>
              <a:t>, </a:t>
            </a:r>
            <a:r>
              <a:rPr lang="ru-RU" sz="3200" dirty="0" err="1" smtClean="0"/>
              <a:t>т.е</a:t>
            </a:r>
            <a:r>
              <a:rPr lang="ru-RU" sz="3200" dirty="0" smtClean="0"/>
              <a:t> по сравнению с 2021 г. 104,1%.</a:t>
            </a:r>
            <a:endParaRPr lang="ru-RU" sz="3200" dirty="0"/>
          </a:p>
          <a:p>
            <a:pPr algn="just"/>
            <a:r>
              <a:rPr lang="ru-RU" sz="3200" b="1" dirty="0" smtClean="0"/>
              <a:t>    Сегмент рынка</a:t>
            </a:r>
            <a:r>
              <a:rPr lang="ru-RU" sz="3200" dirty="0" smtClean="0"/>
              <a:t>: городской </a:t>
            </a:r>
            <a:r>
              <a:rPr lang="ru-RU" sz="3200" dirty="0"/>
              <a:t>автотранспорт, включая автобусы, троллейбусы, трамваи и другие общественные и коммерческие транспортные средства. </a:t>
            </a:r>
            <a:endParaRPr lang="ru-RU" sz="3200" dirty="0" smtClean="0"/>
          </a:p>
          <a:p>
            <a:pPr algn="just"/>
            <a:r>
              <a:rPr lang="ru-RU" sz="3200" b="1" dirty="0"/>
              <a:t> </a:t>
            </a:r>
            <a:r>
              <a:rPr lang="ru-RU" sz="3200" b="1" dirty="0" smtClean="0"/>
              <a:t>     Доля </a:t>
            </a:r>
            <a:r>
              <a:rPr lang="ru-RU" sz="3200" b="1" dirty="0"/>
              <a:t>рынка</a:t>
            </a:r>
            <a:r>
              <a:rPr lang="ru-RU" sz="3200" dirty="0"/>
              <a:t>: Мы провели исследование и оценили, что городской автотранспорт представляет значительную долю рынка. С учетом роста </a:t>
            </a:r>
            <a:r>
              <a:rPr lang="ru-RU" sz="3200" dirty="0" smtClean="0"/>
              <a:t> городов и </a:t>
            </a:r>
            <a:r>
              <a:rPr lang="ru-RU" sz="3200" dirty="0"/>
              <a:t>увеличения числа перевозок общественным транспортом, </a:t>
            </a:r>
            <a:r>
              <a:rPr lang="ru-RU" sz="3200" dirty="0" smtClean="0"/>
              <a:t>проект </a:t>
            </a:r>
            <a:r>
              <a:rPr lang="ru-RU" sz="3200" dirty="0"/>
              <a:t>имеет потенциал охватить значительную долю этого сегмента рынка</a:t>
            </a:r>
            <a:r>
              <a:rPr lang="ru-RU" sz="3200" dirty="0" smtClean="0"/>
              <a:t>.</a:t>
            </a:r>
          </a:p>
          <a:p>
            <a:pPr algn="just"/>
            <a:r>
              <a:rPr lang="ru-RU" sz="3200" dirty="0"/>
              <a:t>     </a:t>
            </a:r>
            <a:r>
              <a:rPr lang="ru-RU" sz="3200" b="1" dirty="0"/>
              <a:t>Ключевыми игроками </a:t>
            </a:r>
            <a:r>
              <a:rPr lang="ru-RU" sz="3200" dirty="0"/>
              <a:t>на рынке являются как крупные компании, имеющие ресурсы и опыт в области инженерии и производства, так и </a:t>
            </a:r>
            <a:r>
              <a:rPr lang="ru-RU" sz="3200" dirty="0" err="1"/>
              <a:t>стартапы</a:t>
            </a:r>
            <a:r>
              <a:rPr lang="ru-RU" sz="3200" dirty="0"/>
              <a:t>, предлагающие инновационные и передовые </a:t>
            </a:r>
            <a:r>
              <a:rPr lang="ru-RU" sz="3200" dirty="0" smtClean="0"/>
              <a:t>решения. Уровень конкуренции в данной области можно охарактеризовать как достаточно </a:t>
            </a:r>
            <a:r>
              <a:rPr lang="ru-RU" sz="3200" b="1" dirty="0" smtClean="0"/>
              <a:t>высокий.</a:t>
            </a:r>
          </a:p>
          <a:p>
            <a:pPr algn="just"/>
            <a:r>
              <a:rPr lang="ru-RU" sz="3200" dirty="0" smtClean="0"/>
              <a:t>    В России </a:t>
            </a:r>
            <a:r>
              <a:rPr lang="ru-RU" sz="3200" b="1" dirty="0"/>
              <a:t>основными конкурентами </a:t>
            </a:r>
            <a:r>
              <a:rPr lang="ru-RU" sz="3200" dirty="0" smtClean="0"/>
              <a:t>проекта</a:t>
            </a:r>
            <a:r>
              <a:rPr lang="ru-RU" sz="3200" dirty="0"/>
              <a:t>, </a:t>
            </a:r>
            <a:r>
              <a:rPr lang="ru-RU" sz="3200" dirty="0" smtClean="0"/>
              <a:t>предлагающего системы </a:t>
            </a:r>
            <a:r>
              <a:rPr lang="ru-RU" sz="3200" dirty="0"/>
              <a:t>очистки и витаминизации воздуха в городском автотранспорте, </a:t>
            </a:r>
            <a:r>
              <a:rPr lang="ru-RU" sz="3200" dirty="0" smtClean="0"/>
              <a:t>являются следующие компании: </a:t>
            </a:r>
            <a:r>
              <a:rPr lang="ru-RU" sz="3200" dirty="0"/>
              <a:t>"</a:t>
            </a:r>
            <a:r>
              <a:rPr lang="ru-RU" sz="3200" dirty="0" err="1"/>
              <a:t>Air</a:t>
            </a:r>
            <a:r>
              <a:rPr lang="ru-RU" sz="3200" dirty="0"/>
              <a:t> </a:t>
            </a:r>
            <a:r>
              <a:rPr lang="ru-RU" sz="3200" dirty="0" err="1" smtClean="0"/>
              <a:t>Vento</a:t>
            </a:r>
            <a:r>
              <a:rPr lang="ru-RU" sz="3200" dirty="0" smtClean="0"/>
              <a:t>»,  </a:t>
            </a:r>
            <a:r>
              <a:rPr lang="ru-RU" sz="3200" dirty="0"/>
              <a:t>"</a:t>
            </a:r>
            <a:r>
              <a:rPr lang="ru-RU" sz="3200" dirty="0" err="1" smtClean="0"/>
              <a:t>CleanAirTech</a:t>
            </a:r>
            <a:r>
              <a:rPr lang="ru-RU" sz="3200" dirty="0" smtClean="0"/>
              <a:t>», </a:t>
            </a:r>
            <a:r>
              <a:rPr lang="ru-RU" sz="3200" dirty="0"/>
              <a:t>"</a:t>
            </a:r>
            <a:r>
              <a:rPr lang="ru-RU" sz="3200" dirty="0" err="1" smtClean="0"/>
              <a:t>EcoAir</a:t>
            </a:r>
            <a:r>
              <a:rPr lang="ru-RU" sz="3200" dirty="0" smtClean="0"/>
              <a:t>», «</a:t>
            </a:r>
            <a:r>
              <a:rPr lang="ru-RU" sz="3200" dirty="0" err="1" smtClean="0"/>
              <a:t>AirPurify</a:t>
            </a:r>
            <a:r>
              <a:rPr lang="ru-RU" sz="3200" dirty="0" smtClean="0"/>
              <a:t>», «</a:t>
            </a:r>
            <a:r>
              <a:rPr lang="ru-RU" sz="3200" dirty="0" err="1" smtClean="0"/>
              <a:t>GreenAir</a:t>
            </a:r>
            <a:r>
              <a:rPr lang="ru-RU" sz="3200" dirty="0" smtClean="0"/>
              <a:t>»- компании, </a:t>
            </a:r>
            <a:r>
              <a:rPr lang="ru-RU" sz="3200" dirty="0"/>
              <a:t>предлагающая экологические решения для очистки воздуха в транспортных средствах, включая системы фильтрации и витаминизации </a:t>
            </a:r>
            <a:r>
              <a:rPr lang="ru-RU" sz="3200" dirty="0" smtClean="0"/>
              <a:t>воздуха, а также производители систем вентиляции и очистки воздуха для транспортных средств.</a:t>
            </a:r>
          </a:p>
          <a:p>
            <a:pPr algn="just"/>
            <a:endParaRPr lang="ru-RU" sz="3200" dirty="0"/>
          </a:p>
          <a:p>
            <a:pPr algn="just"/>
            <a:r>
              <a:rPr lang="ru-RU" sz="3200" dirty="0" smtClean="0"/>
              <a:t>     </a:t>
            </a:r>
            <a:endParaRPr lang="ru-RU" sz="32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4738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1542857"/>
          </a:xfrm>
          <a:prstGeom prst="rect">
            <a:avLst/>
          </a:prstGeom>
        </p:spPr>
        <p:txBody>
          <a:bodyPr/>
          <a:lstStyle/>
          <a:p>
            <a:r>
              <a:rPr lang="ru-RU" b="1" dirty="0" smtClean="0"/>
              <a:t>Бизнес-модель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5F7AD820-9E6E-A040-BEDF-7E0541D825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8703" y="1715740"/>
            <a:ext cx="18839827" cy="9257060"/>
          </a:xfrm>
        </p:spPr>
        <p:txBody>
          <a:bodyPr/>
          <a:lstStyle/>
          <a:p>
            <a:pPr marL="473075" indent="-457200" algn="just">
              <a:buAutoNum type="arabicPeriod"/>
            </a:pPr>
            <a:r>
              <a:rPr lang="ru-RU" sz="3600" b="1" i="1" dirty="0" smtClean="0"/>
              <a:t>Установление долгосрочных отношений </a:t>
            </a:r>
            <a:r>
              <a:rPr lang="ru-RU" sz="3600" b="1" i="1" dirty="0"/>
              <a:t>с потребителями</a:t>
            </a:r>
            <a:r>
              <a:rPr lang="ru-RU" sz="3600" dirty="0"/>
              <a:t>, включая городских автоперевозчиков, компании, предоставляющие услуги пассажирских перевозок, и физических лиц. </a:t>
            </a:r>
            <a:endParaRPr lang="ru-RU" sz="3600" dirty="0" smtClean="0"/>
          </a:p>
          <a:p>
            <a:pPr marL="473075" indent="-457200" algn="just">
              <a:buAutoNum type="arabicPeriod"/>
            </a:pPr>
            <a:r>
              <a:rPr lang="ru-RU" sz="3600" b="1" i="1" dirty="0" smtClean="0"/>
              <a:t>Установление долгосрочных партнерских отношений </a:t>
            </a:r>
            <a:r>
              <a:rPr lang="ru-RU" sz="3600" b="1" i="1" dirty="0"/>
              <a:t>с надежными поставщиками</a:t>
            </a:r>
            <a:r>
              <a:rPr lang="ru-RU" sz="3600" dirty="0"/>
              <a:t>, которые предоставят нам необходимые компоненты и материалы для производства </a:t>
            </a:r>
            <a:r>
              <a:rPr lang="ru-RU" sz="3600" dirty="0" smtClean="0"/>
              <a:t>системы </a:t>
            </a:r>
            <a:r>
              <a:rPr lang="ru-RU" sz="3600" dirty="0"/>
              <a:t>очистки и витаминизации воздуха. </a:t>
            </a:r>
            <a:endParaRPr lang="ru-RU" sz="3600" dirty="0" smtClean="0"/>
          </a:p>
          <a:p>
            <a:pPr marL="473075" indent="-457200" algn="just">
              <a:buAutoNum type="arabicPeriod"/>
            </a:pPr>
            <a:r>
              <a:rPr lang="ru-RU" sz="3600" dirty="0" smtClean="0"/>
              <a:t> </a:t>
            </a:r>
            <a:r>
              <a:rPr lang="ru-RU" sz="3600" b="1" i="1" dirty="0" smtClean="0"/>
              <a:t>Источники финансирования</a:t>
            </a:r>
            <a:r>
              <a:rPr lang="ru-RU" sz="3600" dirty="0" smtClean="0"/>
              <a:t>: </a:t>
            </a:r>
            <a:r>
              <a:rPr lang="ru-RU" sz="3600" dirty="0"/>
              <a:t>привлечение инвестиций, заемные средства и гранты. </a:t>
            </a:r>
            <a:endParaRPr lang="ru-RU" sz="3600" dirty="0" smtClean="0"/>
          </a:p>
          <a:p>
            <a:pPr marL="473075" indent="-457200" algn="just">
              <a:buAutoNum type="arabicPeriod"/>
            </a:pPr>
            <a:r>
              <a:rPr lang="ru-RU" sz="3600" dirty="0" smtClean="0"/>
              <a:t> </a:t>
            </a:r>
            <a:r>
              <a:rPr lang="ru-RU" sz="3600" b="1" i="1" dirty="0" smtClean="0"/>
              <a:t>Использование различных каналов </a:t>
            </a:r>
            <a:r>
              <a:rPr lang="ru-RU" sz="3600" b="1" i="1" dirty="0"/>
              <a:t>продвижения и </a:t>
            </a:r>
            <a:r>
              <a:rPr lang="ru-RU" sz="3600" b="1" i="1" dirty="0" smtClean="0"/>
              <a:t>сбыта</a:t>
            </a:r>
            <a:r>
              <a:rPr lang="ru-RU" sz="3600" dirty="0" smtClean="0"/>
              <a:t>, включая </a:t>
            </a:r>
            <a:r>
              <a:rPr lang="ru-RU" sz="3600" dirty="0"/>
              <a:t>цифровой маркетинг, участие в отраслевых мероприятиях и выставках, сотрудничество с автоперевозчиками и благотворительными </a:t>
            </a:r>
            <a:r>
              <a:rPr lang="ru-RU" sz="3600" dirty="0" smtClean="0"/>
              <a:t>организациями, а также партнерство </a:t>
            </a:r>
            <a:r>
              <a:rPr lang="ru-RU" sz="3600" dirty="0"/>
              <a:t>с медицинскими учреждениями и государственными организациями для продвижения нашего продукта.</a:t>
            </a:r>
          </a:p>
          <a:p>
            <a:pPr algn="just"/>
            <a:r>
              <a:rPr lang="ru-RU" sz="3600" dirty="0" smtClean="0"/>
              <a:t>5. </a:t>
            </a:r>
            <a:r>
              <a:rPr lang="ru-RU" sz="3600" b="1" dirty="0" smtClean="0"/>
              <a:t>Р</a:t>
            </a:r>
            <a:r>
              <a:rPr lang="ru-RU" sz="3600" b="1" i="1" dirty="0" smtClean="0"/>
              <a:t>азвитие и улучшение продукта</a:t>
            </a:r>
            <a:r>
              <a:rPr lang="ru-RU" sz="3600" dirty="0" smtClean="0"/>
              <a:t>, </a:t>
            </a:r>
            <a:r>
              <a:rPr lang="ru-RU" sz="3600" dirty="0"/>
              <a:t>исходя из обратной связи потребителей и последних тенденций в области очистки и </a:t>
            </a:r>
            <a:r>
              <a:rPr lang="ru-RU" sz="3600" dirty="0" smtClean="0"/>
              <a:t>витаминизации воздуха, а также расширение </a:t>
            </a:r>
            <a:r>
              <a:rPr lang="ru-RU" sz="3600" dirty="0"/>
              <a:t>в другие регионы и отрасли, чтобы максимально использовать потенциал </a:t>
            </a:r>
            <a:r>
              <a:rPr lang="ru-RU" sz="3600" dirty="0" smtClean="0"/>
              <a:t>продукта</a:t>
            </a:r>
            <a:r>
              <a:rPr lang="ru-RU" sz="3600" dirty="0"/>
              <a:t>.</a:t>
            </a:r>
          </a:p>
          <a:p>
            <a:pPr algn="just"/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546277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4588" y="1589088"/>
            <a:ext cx="12707112" cy="1135824"/>
          </a:xfrm>
        </p:spPr>
        <p:txBody>
          <a:bodyPr/>
          <a:lstStyle/>
          <a:p>
            <a:pPr>
              <a:buNone/>
            </a:pPr>
            <a:r>
              <a:rPr lang="ru-RU" sz="2800" b="1" dirty="0"/>
              <a:t>Текущие результаты: успешные кейсы, клиенты или предварительные договоренности, привлеченные инвестиции и др</a:t>
            </a:r>
            <a:r>
              <a:rPr lang="ru-RU" sz="2800" dirty="0"/>
              <a:t>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Текущие результаты</a:t>
            </a:r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977D909F-9EDA-3741-9984-4E6538C4E5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just"/>
            <a:r>
              <a:rPr lang="ru-RU" sz="2800" dirty="0" smtClean="0"/>
              <a:t>   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Идет работа над разработкой специальных систем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очистки и фильтрации воздуха в общественном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транспорте (автобусы, трамваи), которые активно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улавливают и задерживают различные вредные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частицы (пыль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дым, выхлопные газы и другие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загрязнители),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прежде чем они попадут внутрь салона транспортного средства. </a:t>
            </a: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Ключевые этапы.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1. Исследуется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состояния воздуха в городском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транспорте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включая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уровня загрязнений и вредных веществ, таких как пыль, выхлопные газы и другие канцерогенные вещества, которые могут присутствовать в салоне транспортного средства.</a:t>
            </a:r>
          </a:p>
          <a:p>
            <a:pPr algn="just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2.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адаптация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специальных систем очистки и фильтрации воздуха,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которые будут устанавливаться в общественном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транспорте. Важным аспектом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разработки таких систем является их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энергоэффективность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экономическая целесообразность. </a:t>
            </a:r>
          </a:p>
          <a:p>
            <a:pPr algn="just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3.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Тестирование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разработанных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оценить их функциональность, эффективность и соответствие заданным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требованиям, а затем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модификация и совершенствование систем на основе полученных результатов тестирования.</a:t>
            </a:r>
          </a:p>
          <a:p>
            <a:pPr algn="just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330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2800" dirty="0"/>
              <a:t>Ключевые члены ваше команды (</a:t>
            </a:r>
            <a:r>
              <a:rPr lang="en" sz="2800" dirty="0"/>
              <a:t>CEO, CTO </a:t>
            </a:r>
            <a:r>
              <a:rPr lang="ru-RU" sz="2800" dirty="0"/>
              <a:t>и С</a:t>
            </a:r>
            <a:r>
              <a:rPr lang="en" sz="2800" dirty="0"/>
              <a:t>MO), </a:t>
            </a:r>
            <a:r>
              <a:rPr lang="ru-RU" sz="2800" dirty="0"/>
              <a:t>опыт и компетенции;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Команда</a:t>
            </a:r>
            <a:endParaRPr lang="ru-RU" dirty="0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7FDD3F57-7643-9446-901D-8FBE090AE2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33516" y="7700868"/>
            <a:ext cx="4134612" cy="2103120"/>
          </a:xfrm>
        </p:spPr>
        <p:txBody>
          <a:bodyPr/>
          <a:lstStyle/>
          <a:p>
            <a:r>
              <a:rPr lang="ru-RU" dirty="0" smtClean="0"/>
              <a:t> </a:t>
            </a:r>
          </a:p>
          <a:p>
            <a:pPr algn="ctr"/>
            <a:r>
              <a:rPr lang="ru-RU" dirty="0" smtClean="0"/>
              <a:t>Имеет незначительный опыт в данной </a:t>
            </a:r>
            <a:r>
              <a:rPr lang="ru-RU" dirty="0" smtClean="0"/>
              <a:t>сфере</a:t>
            </a:r>
            <a:r>
              <a:rPr lang="ru-RU" dirty="0" smtClean="0"/>
              <a:t>, но стремиться его получить</a:t>
            </a:r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t="16642" b="16642"/>
          <a:stretch>
            <a:fillRect/>
          </a:stretch>
        </p:blipFill>
        <p:spPr>
          <a:xfrm>
            <a:off x="6033516" y="2285720"/>
            <a:ext cx="4111341" cy="4114392"/>
          </a:xfrm>
          <a:prstGeom prst="rect">
            <a:avLst/>
          </a:prstGeom>
        </p:spPr>
      </p:pic>
      <p:sp>
        <p:nvSpPr>
          <p:cNvPr id="24" name="Текст 23">
            <a:extLst>
              <a:ext uri="{FF2B5EF4-FFF2-40B4-BE49-F238E27FC236}">
                <a16:creationId xmlns:a16="http://schemas.microsoft.com/office/drawing/2014/main" id="{3A491EAE-61CE-9549-AB51-FD2BFFBEC8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356859" y="6730450"/>
            <a:ext cx="4309179" cy="640080"/>
          </a:xfrm>
        </p:spPr>
        <p:txBody>
          <a:bodyPr/>
          <a:lstStyle/>
          <a:p>
            <a:pPr algn="ctr"/>
            <a:r>
              <a:rPr lang="ru-RU" dirty="0" smtClean="0"/>
              <a:t>Орлов Андрей Андреевич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9364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4588" y="1259904"/>
            <a:ext cx="9741217" cy="1135824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2800" b="1" dirty="0"/>
              <a:t>Планы развития, потребности и предложение для того, кому вы адресуете презентацию.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Планы развития</a:t>
            </a:r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C1D705DB-48BD-5A41-8B3E-9DE81E2C92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4340" y="2393760"/>
            <a:ext cx="9624060" cy="7554912"/>
          </a:xfrm>
        </p:spPr>
        <p:txBody>
          <a:bodyPr/>
          <a:lstStyle/>
          <a:p>
            <a:pPr algn="just"/>
            <a:r>
              <a:rPr lang="ru-RU" dirty="0" smtClean="0"/>
              <a:t>1</a:t>
            </a:r>
            <a:r>
              <a:rPr lang="ru-RU" dirty="0"/>
              <a:t>. </a:t>
            </a:r>
            <a:r>
              <a:rPr lang="ru-RU" sz="3200" b="1" dirty="0"/>
              <a:t>Расширение клиентской </a:t>
            </a:r>
            <a:r>
              <a:rPr lang="ru-RU" sz="3200" b="1" dirty="0" smtClean="0"/>
              <a:t>базы</a:t>
            </a:r>
            <a:r>
              <a:rPr lang="ru-RU" sz="3200" dirty="0" smtClean="0"/>
              <a:t>. Продвижение </a:t>
            </a:r>
            <a:r>
              <a:rPr lang="ru-RU" sz="3200" dirty="0"/>
              <a:t>наши продукты и услуги, </a:t>
            </a:r>
            <a:r>
              <a:rPr lang="ru-RU" sz="3200" dirty="0" smtClean="0"/>
              <a:t>включая маркетинговые </a:t>
            </a:r>
            <a:r>
              <a:rPr lang="ru-RU" sz="3200" dirty="0"/>
              <a:t>кампании, использование цифровых каналов продвижения, установление партнерских отношений и активное участие в отраслевых мероприятиях.</a:t>
            </a:r>
          </a:p>
          <a:p>
            <a:pPr algn="just"/>
            <a:r>
              <a:rPr lang="ru-RU" sz="3200" dirty="0" smtClean="0"/>
              <a:t>2</a:t>
            </a:r>
            <a:r>
              <a:rPr lang="ru-RU" sz="3200" dirty="0"/>
              <a:t>. </a:t>
            </a:r>
            <a:r>
              <a:rPr lang="ru-RU" sz="3200" b="1" dirty="0"/>
              <a:t>Географическое расширение</a:t>
            </a:r>
            <a:r>
              <a:rPr lang="ru-RU" sz="3200" dirty="0"/>
              <a:t>: </a:t>
            </a:r>
            <a:r>
              <a:rPr lang="ru-RU" sz="3200" dirty="0" smtClean="0"/>
              <a:t>Планируется расширение своей деятельности </a:t>
            </a:r>
            <a:r>
              <a:rPr lang="ru-RU" sz="3200" dirty="0"/>
              <a:t>на новые географические </a:t>
            </a:r>
            <a:r>
              <a:rPr lang="ru-RU" sz="3200" dirty="0" smtClean="0"/>
              <a:t>рынки, для чего необходимо исследование </a:t>
            </a:r>
            <a:r>
              <a:rPr lang="ru-RU" sz="3200" dirty="0"/>
              <a:t>рынка, </a:t>
            </a:r>
            <a:r>
              <a:rPr lang="ru-RU" sz="3200" dirty="0" smtClean="0"/>
              <a:t>адаптация стратегией </a:t>
            </a:r>
            <a:r>
              <a:rPr lang="ru-RU" sz="3200" dirty="0"/>
              <a:t>под новые условия и </a:t>
            </a:r>
            <a:r>
              <a:rPr lang="ru-RU" sz="3200" dirty="0" smtClean="0"/>
              <a:t>установление </a:t>
            </a:r>
            <a:r>
              <a:rPr lang="ru-RU" sz="3200" dirty="0"/>
              <a:t>партнерства на местном </a:t>
            </a:r>
            <a:r>
              <a:rPr lang="ru-RU" sz="3200" dirty="0" smtClean="0"/>
              <a:t>уровне.</a:t>
            </a:r>
            <a:endParaRPr lang="ru-RU" sz="3200" dirty="0"/>
          </a:p>
          <a:p>
            <a:pPr algn="just"/>
            <a:r>
              <a:rPr lang="ru-RU" sz="3200" dirty="0" smtClean="0"/>
              <a:t>3</a:t>
            </a:r>
            <a:r>
              <a:rPr lang="ru-RU" sz="3200" dirty="0"/>
              <a:t>. </a:t>
            </a:r>
            <a:r>
              <a:rPr lang="ru-RU" sz="3200" b="1" dirty="0"/>
              <a:t>Развитие новых продуктов и услуг</a:t>
            </a:r>
            <a:r>
              <a:rPr lang="ru-RU" sz="3200" dirty="0"/>
              <a:t>: </a:t>
            </a:r>
            <a:r>
              <a:rPr lang="ru-RU" sz="3200" dirty="0" smtClean="0"/>
              <a:t>Продолжать инновационные </a:t>
            </a:r>
            <a:r>
              <a:rPr lang="ru-RU" sz="3200" dirty="0"/>
              <a:t>исследования и разработки, чтобы предлагать новые продукты и услуги, отвечающие потребностям наших клиентов и требованиям рынка. </a:t>
            </a:r>
            <a:endParaRPr lang="ru-RU" sz="3200" dirty="0" smtClean="0"/>
          </a:p>
          <a:p>
            <a:endParaRPr lang="ru-RU" sz="3200" dirty="0" smtClean="0"/>
          </a:p>
          <a:p>
            <a:endParaRPr lang="ru-RU" sz="2800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2422DFB3-C58B-9F4C-9DF7-32CFEC4A11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18648" y="1621092"/>
            <a:ext cx="9278112" cy="8327580"/>
          </a:xfrm>
        </p:spPr>
        <p:txBody>
          <a:bodyPr/>
          <a:lstStyle/>
          <a:p>
            <a:pPr algn="just"/>
            <a:r>
              <a:rPr lang="ru-RU" sz="2800" b="1" dirty="0" smtClean="0"/>
              <a:t> </a:t>
            </a:r>
            <a:r>
              <a:rPr lang="ru-RU" sz="2800" dirty="0" smtClean="0"/>
              <a:t>4. </a:t>
            </a:r>
            <a:r>
              <a:rPr lang="ru-RU" sz="3200" b="1" dirty="0" smtClean="0"/>
              <a:t>Развивать </a:t>
            </a:r>
            <a:r>
              <a:rPr lang="ru-RU" sz="3200" b="1" dirty="0"/>
              <a:t>и укреплять наши партнерские отношения </a:t>
            </a:r>
            <a:r>
              <a:rPr lang="ru-RU" sz="3200" dirty="0"/>
              <a:t>с производителями автотранспорта, автоперевозчиками и организациями общественного транспорта, а также искать возможности для сотрудничества и взаимовыгодного партнерства, чтобы расширить нашу клиентскую базу и увеличить присутствие на рынке.</a:t>
            </a:r>
          </a:p>
          <a:p>
            <a:pPr marL="473075" indent="-457200">
              <a:buAutoNum type="arabicPeriod" startAt="5"/>
            </a:pPr>
            <a:r>
              <a:rPr lang="ru-RU" sz="3200" b="1" dirty="0" smtClean="0"/>
              <a:t>Привлечение </a:t>
            </a:r>
            <a:r>
              <a:rPr lang="ru-RU" sz="3200" b="1" dirty="0"/>
              <a:t>инвестиций</a:t>
            </a:r>
            <a:r>
              <a:rPr lang="ru-RU" sz="3200" dirty="0"/>
              <a:t>: </a:t>
            </a:r>
            <a:r>
              <a:rPr lang="ru-RU" sz="3200" dirty="0" smtClean="0"/>
              <a:t>Активно искать </a:t>
            </a:r>
            <a:r>
              <a:rPr lang="ru-RU" sz="3200" dirty="0"/>
              <a:t>и привлекать инвестиции для финансирования </a:t>
            </a:r>
            <a:r>
              <a:rPr lang="ru-RU" sz="3200" dirty="0" smtClean="0"/>
              <a:t>и развития, </a:t>
            </a:r>
          </a:p>
          <a:p>
            <a:r>
              <a:rPr lang="ru-RU" sz="3200" dirty="0" smtClean="0"/>
              <a:t>6. </a:t>
            </a:r>
            <a:r>
              <a:rPr lang="ru-RU" sz="3200" b="1" dirty="0"/>
              <a:t>Укрепление бренда и репутации</a:t>
            </a:r>
            <a:r>
              <a:rPr lang="ru-RU" sz="3200" dirty="0"/>
              <a:t>: </a:t>
            </a:r>
            <a:r>
              <a:rPr lang="ru-RU" sz="3200" dirty="0" smtClean="0"/>
              <a:t>Создание </a:t>
            </a:r>
            <a:r>
              <a:rPr lang="ru-RU" sz="3200" dirty="0"/>
              <a:t>сильного бренда и хорошей репутации на </a:t>
            </a:r>
            <a:r>
              <a:rPr lang="ru-RU" sz="3200" dirty="0" smtClean="0"/>
              <a:t>рынке.</a:t>
            </a:r>
          </a:p>
          <a:p>
            <a:pPr algn="just"/>
            <a:r>
              <a:rPr lang="ru-RU" sz="3200" dirty="0" smtClean="0"/>
              <a:t>       Этот </a:t>
            </a:r>
            <a:r>
              <a:rPr lang="ru-RU" sz="3200" dirty="0"/>
              <a:t>план </a:t>
            </a:r>
            <a:r>
              <a:rPr lang="ru-RU" sz="3200" dirty="0" smtClean="0"/>
              <a:t>поможет реализовать </a:t>
            </a:r>
            <a:r>
              <a:rPr lang="ru-RU" sz="3200" dirty="0"/>
              <a:t>наш потенциал, расширить </a:t>
            </a:r>
            <a:r>
              <a:rPr lang="ru-RU" sz="3200" dirty="0" smtClean="0"/>
              <a:t>клиентскую базу и </a:t>
            </a:r>
            <a:r>
              <a:rPr lang="ru-RU" sz="3200" dirty="0"/>
              <a:t>укрепить </a:t>
            </a:r>
            <a:r>
              <a:rPr lang="ru-RU" sz="3200" dirty="0" smtClean="0"/>
              <a:t> </a:t>
            </a:r>
            <a:r>
              <a:rPr lang="ru-RU" sz="3200" dirty="0"/>
              <a:t>позицию </a:t>
            </a:r>
            <a:r>
              <a:rPr lang="ru-RU" sz="3200" dirty="0" smtClean="0"/>
              <a:t>на рынке для стабильного </a:t>
            </a:r>
            <a:r>
              <a:rPr lang="ru-RU" sz="3200" dirty="0"/>
              <a:t>и </a:t>
            </a:r>
            <a:r>
              <a:rPr lang="ru-RU" sz="3200" dirty="0" smtClean="0"/>
              <a:t>устойчивого роста, достижения </a:t>
            </a:r>
            <a:r>
              <a:rPr lang="ru-RU" sz="3200" dirty="0"/>
              <a:t>новых рынков и </a:t>
            </a:r>
            <a:r>
              <a:rPr lang="ru-RU" sz="3200" dirty="0" smtClean="0"/>
              <a:t>создания </a:t>
            </a:r>
            <a:r>
              <a:rPr lang="ru-RU" sz="3200" dirty="0"/>
              <a:t>успешного бизнеса в отрасли </a:t>
            </a:r>
            <a:r>
              <a:rPr lang="ru-RU" sz="3200" dirty="0" smtClean="0"/>
              <a:t>по очистке </a:t>
            </a:r>
            <a:r>
              <a:rPr lang="ru-RU" sz="3200" dirty="0"/>
              <a:t>и витаминизации воздуха в городском автотранспорте </a:t>
            </a: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453340339"/>
      </p:ext>
    </p:extLst>
  </p:cSld>
  <p:clrMapOvr>
    <a:masterClrMapping/>
  </p:clrMapOvr>
</p:sld>
</file>

<file path=ppt/theme/theme1.xml><?xml version="1.0" encoding="utf-8"?>
<a:theme xmlns:a="http://schemas.openxmlformats.org/drawingml/2006/main" name="ОБЛОЖК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РАЗДЕЛИТЕЛ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89BBA01C4FE21449AAFFFA76EBF4062" ma:contentTypeVersion="11" ma:contentTypeDescription="Создание документа." ma:contentTypeScope="" ma:versionID="79aedfc5a69420e3d16d7088044bfd88">
  <xsd:schema xmlns:xsd="http://www.w3.org/2001/XMLSchema" xmlns:xs="http://www.w3.org/2001/XMLSchema" xmlns:p="http://schemas.microsoft.com/office/2006/metadata/properties" xmlns:ns2="dae585fd-f7dc-4d5a-b1b8-e5742ef77c8f" xmlns:ns3="f3f21cfc-4d3e-42b1-8a95-d7209818f9d6" targetNamespace="http://schemas.microsoft.com/office/2006/metadata/properties" ma:root="true" ma:fieldsID="cf8c26219cdb8dd4a9c0e137e475de8a" ns2:_="" ns3:_="">
    <xsd:import namespace="dae585fd-f7dc-4d5a-b1b8-e5742ef77c8f"/>
    <xsd:import namespace="f3f21cfc-4d3e-42b1-8a95-d7209818f9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e585fd-f7dc-4d5a-b1b8-e5742ef77c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f21cfc-4d3e-42b1-8a95-d7209818f9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3A4F37C-2065-498A-9F8A-F1C3212BD4FE}">
  <ds:schemaRefs>
    <ds:schemaRef ds:uri="dae585fd-f7dc-4d5a-b1b8-e5742ef77c8f"/>
    <ds:schemaRef ds:uri="f3f21cfc-4d3e-42b1-8a95-d7209818f9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FF6784E-6852-4EC6-93B9-B2F40371A23B}">
  <ds:schemaRefs>
    <ds:schemaRef ds:uri="http://schemas.microsoft.com/office/2006/metadata/properties"/>
    <ds:schemaRef ds:uri="http://schemas.microsoft.com/office/2006/documentManagement/types"/>
    <ds:schemaRef ds:uri="http://purl.org/dc/dcmitype/"/>
    <ds:schemaRef ds:uri="http://www.w3.org/XML/1998/namespace"/>
    <ds:schemaRef ds:uri="http://purl.org/dc/terms/"/>
    <ds:schemaRef ds:uri="http://schemas.openxmlformats.org/package/2006/metadata/core-properties"/>
    <ds:schemaRef ds:uri="f3f21cfc-4d3e-42b1-8a95-d7209818f9d6"/>
    <ds:schemaRef ds:uri="dae585fd-f7dc-4d5a-b1b8-e5742ef77c8f"/>
    <ds:schemaRef ds:uri="http://schemas.microsoft.com/office/infopath/2007/PartnerControl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9FF58AEB-2291-40AF-B249-515FE11CFB6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3826</TotalTime>
  <Words>1308</Words>
  <Application>Microsoft Office PowerPoint</Application>
  <PresentationFormat>Произвольный</PresentationFormat>
  <Paragraphs>72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Times New Roman</vt:lpstr>
      <vt:lpstr>ОБЛОЖКИ</vt:lpstr>
      <vt:lpstr>РАЗДЕЛИТЕЛИ</vt:lpstr>
      <vt:lpstr>Название проекта</vt:lpstr>
      <vt:lpstr>Актуальность проекта</vt:lpstr>
      <vt:lpstr>Проблема</vt:lpstr>
      <vt:lpstr>Решение</vt:lpstr>
      <vt:lpstr>Рынок</vt:lpstr>
      <vt:lpstr>Бизнес-модель</vt:lpstr>
      <vt:lpstr>Текущие результаты</vt:lpstr>
      <vt:lpstr>Команда</vt:lpstr>
      <vt:lpstr>Планы развития</vt:lpstr>
      <vt:lpstr>Контакты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Пешкова Василиса Олеговна</dc:creator>
  <cp:lastModifiedBy>311</cp:lastModifiedBy>
  <cp:revision>239</cp:revision>
  <dcterms:created xsi:type="dcterms:W3CDTF">2021-03-01T12:07:13Z</dcterms:created>
  <dcterms:modified xsi:type="dcterms:W3CDTF">2023-10-06T12:43:19Z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2021-03-01T00:00:00Z</vt:filetime>
  </property>
  <property fmtid="{D5CDD505-2E9C-101B-9397-08002B2CF9AE}" pid="3" name="ContentTypeId">
    <vt:lpwstr>0x010100389BBA01C4FE21449AAFFFA76EBF4062</vt:lpwstr>
  </property>
</Properties>
</file>