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65" r:id="rId6"/>
    <p:sldId id="277" r:id="rId7"/>
    <p:sldId id="276" r:id="rId8"/>
    <p:sldId id="278" r:id="rId9"/>
    <p:sldId id="279" r:id="rId10"/>
    <p:sldId id="263" r:id="rId11"/>
    <p:sldId id="280" r:id="rId12"/>
    <p:sldId id="275" r:id="rId13"/>
    <p:sldId id="282" r:id="rId14"/>
    <p:sldId id="283" r:id="rId15"/>
    <p:sldId id="281" r:id="rId16"/>
    <p:sldId id="257" r:id="rId17"/>
  </p:sldIdLst>
  <p:sldSz cx="14630400" cy="8229600"/>
  <p:notesSz cx="8229600" cy="14630400"/>
  <p:embeddedFontLst>
    <p:embeddedFont>
      <p:font typeface="SimSun" panose="02010600030101010101" pitchFamily="2" charset="-122"/>
      <p:regular r:id="rId21"/>
    </p:embeddedFont>
    <p:embeddedFont>
      <p:font typeface="Dela Gothic One" panose="00000500000000000000" pitchFamily="34" charset="-128"/>
      <p:regular r:id="rId22"/>
    </p:embeddedFont>
    <p:embeddedFont>
      <p:font typeface="Dela Gothic One" panose="00000500000000000000" pitchFamily="34" charset="-122"/>
      <p:regular r:id="rId23"/>
    </p:embeddedFont>
    <p:embeddedFont>
      <p:font typeface="Dela Gothic One" panose="00000500000000000000" pitchFamily="34" charset="-120"/>
      <p:regular r:id="rId24"/>
    </p:embeddedFont>
    <p:embeddedFont>
      <p:font typeface="DM Sans" pitchFamily="34" charset="0"/>
      <p:regular r:id="rId25"/>
      <p:bold r:id="rId26"/>
      <p:italic r:id="rId27"/>
      <p:boldItalic r:id="rId28"/>
    </p:embeddedFont>
    <p:embeddedFont>
      <p:font typeface="DM Sans" pitchFamily="34" charset="-122"/>
      <p:regular r:id="rId29"/>
    </p:embeddedFont>
    <p:embeddedFont>
      <p:font typeface="DM Sans" pitchFamily="34" charset="-120"/>
      <p:regular r:id="rId30"/>
    </p:embeddedFont>
    <p:embeddedFont>
      <p:font typeface="Livvic"/>
      <p:regular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0808"/>
    <a:srgbClr val="B30327"/>
    <a:srgbClr val="740B0A"/>
    <a:srgbClr val="700900"/>
    <a:srgbClr val="0B0606"/>
    <a:srgbClr val="E80039"/>
    <a:srgbClr val="0A07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76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5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font" Target="fonts/font15.fntdata"/><Relationship Id="rId34" Type="http://schemas.openxmlformats.org/officeDocument/2006/relationships/font" Target="fonts/font14.fntdata"/><Relationship Id="rId33" Type="http://schemas.openxmlformats.org/officeDocument/2006/relationships/font" Target="fonts/font13.fntdata"/><Relationship Id="rId32" Type="http://schemas.openxmlformats.org/officeDocument/2006/relationships/font" Target="fonts/font12.fntdata"/><Relationship Id="rId31" Type="http://schemas.openxmlformats.org/officeDocument/2006/relationships/font" Target="fonts/font11.fntdata"/><Relationship Id="rId30" Type="http://schemas.openxmlformats.org/officeDocument/2006/relationships/font" Target="fonts/font10.fntdata"/><Relationship Id="rId3" Type="http://schemas.openxmlformats.org/officeDocument/2006/relationships/slide" Target="slides/slide1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7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slow">
    <p:wipe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image" Target="../media/image8.png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7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6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image" Target="../media/image9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11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8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02246" y="2105770"/>
            <a:ext cx="13625908" cy="295072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6000" dirty="0" err="1">
                <a:solidFill>
                  <a:srgbClr val="FAEBEB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NeuroProduction</a:t>
            </a:r>
            <a:r>
              <a:rPr lang="en-US" sz="6000" dirty="0">
                <a:solidFill>
                  <a:srgbClr val="FAEBEB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:</a:t>
            </a:r>
            <a:endParaRPr lang="ru-RU" sz="6000" dirty="0">
              <a:solidFill>
                <a:srgbClr val="FAEBEB"/>
              </a:solidFill>
              <a:latin typeface="Dela Gothic One" panose="00000500000000000000" pitchFamily="34" charset="-128"/>
              <a:ea typeface="Dela Gothic One" panose="00000500000000000000" pitchFamily="34" charset="-122"/>
              <a:cs typeface="Dela Gothic One" panose="00000500000000000000" pitchFamily="34" charset="-120"/>
            </a:endParaRPr>
          </a:p>
          <a:p>
            <a:pPr marL="0" indent="0" algn="ctr">
              <a:buNone/>
            </a:pPr>
            <a:r>
              <a:rPr lang="en-US" sz="6000" dirty="0">
                <a:ln w="0"/>
                <a:solidFill>
                  <a:srgbClr val="B30327"/>
                </a:solidFill>
                <a:effectLst>
                  <a:reflection blurRad="6350" stA="53000" endA="300" endPos="35500" dir="5400000" sy="-90000" algn="bl" rotWithShape="0"/>
                </a:effectLst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AI – </a:t>
            </a:r>
            <a:r>
              <a:rPr lang="ru-RU" altLang="en-US" sz="6000" dirty="0">
                <a:ln w="0"/>
                <a:solidFill>
                  <a:srgbClr val="B30327"/>
                </a:solidFill>
                <a:effectLst>
                  <a:reflection blurRad="6350" stA="53000" endA="300" endPos="35500" dir="5400000" sy="-90000" algn="bl" rotWithShape="0"/>
                </a:effectLst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реклама с цифровыми знаменитостями</a:t>
            </a:r>
            <a:endParaRPr lang="ru-RU" sz="6000" dirty="0">
              <a:ln w="0"/>
              <a:solidFill>
                <a:srgbClr val="B30327"/>
              </a:solidFill>
              <a:effectLst>
                <a:reflection blurRad="6350" stA="53000" endA="300" endPos="35500" dir="5400000" sy="-90000" algn="bl" rotWithShape="0"/>
              </a:effectLst>
              <a:latin typeface="Dela Gothic One" panose="00000500000000000000" pitchFamily="34" charset="-128"/>
              <a:ea typeface="Dela Gothic One" panose="00000500000000000000" pitchFamily="34" charset="-122"/>
              <a:cs typeface="Dela Gothic One" panose="00000500000000000000" pitchFamily="34" charset="-120"/>
            </a:endParaRPr>
          </a:p>
          <a:p>
            <a:pPr marL="0" indent="0" algn="ctr">
              <a:buNone/>
            </a:pPr>
            <a:endParaRPr lang="ru-RU" sz="6000" dirty="0">
              <a:ln w="0"/>
              <a:solidFill>
                <a:srgbClr val="B30327"/>
              </a:solidFill>
              <a:effectLst>
                <a:reflection blurRad="6350" stA="53000" endA="300" endPos="35500" dir="5400000" sy="-90000" algn="bl" rotWithShape="0"/>
              </a:effectLst>
              <a:latin typeface="Dela Gothic One" panose="00000500000000000000" pitchFamily="34" charset="-128"/>
              <a:ea typeface="Dela Gothic One" panose="00000500000000000000" pitchFamily="34" charset="-122"/>
              <a:cs typeface="Dela Gothic One" panose="00000500000000000000" pitchFamily="34" charset="-120"/>
            </a:endParaRPr>
          </a:p>
          <a:p>
            <a:pPr marL="0" indent="0" algn="ctr">
              <a:lnSpc>
                <a:spcPts val="5600"/>
              </a:lnSpc>
              <a:buNone/>
            </a:pPr>
            <a:r>
              <a:rPr lang="ru-RU" sz="2800" dirty="0">
                <a:solidFill>
                  <a:srgbClr val="FAEBEB"/>
                </a:solidFill>
                <a:latin typeface="Dela Gothic One" panose="00000500000000000000" pitchFamily="34" charset="-128"/>
                <a:ea typeface="Dela Gothic One" panose="00000500000000000000" pitchFamily="34" charset="-122"/>
              </a:rPr>
              <a:t>«Создаем рекламу быстрее, дешевле и лучше с помощью ИИ»</a:t>
            </a:r>
            <a:endParaRPr lang="ru-RU" sz="2800" dirty="0">
              <a:solidFill>
                <a:srgbClr val="FAEBEB"/>
              </a:solidFill>
              <a:latin typeface="Dela Gothic One" panose="00000500000000000000" pitchFamily="34" charset="-128"/>
              <a:ea typeface="Dela Gothic One" panose="00000500000000000000" pitchFamily="34" charset="-12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69839" y="7765576"/>
            <a:ext cx="1760561" cy="354842"/>
          </a:xfrm>
          <a:prstGeom prst="rect">
            <a:avLst/>
          </a:prstGeom>
          <a:solidFill>
            <a:srgbClr val="0B06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9185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64408" y="2611397"/>
            <a:ext cx="11701463" cy="6556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ru-RU" sz="4100" dirty="0">
                <a:solidFill>
                  <a:srgbClr val="FAEBEB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Бизнес - модель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748506" y="3570487"/>
            <a:ext cx="4278749" cy="2491859"/>
          </a:xfrm>
          <a:prstGeom prst="roundRect">
            <a:avLst>
              <a:gd name="adj" fmla="val 3287"/>
            </a:avLst>
          </a:prstGeom>
          <a:solidFill>
            <a:srgbClr val="0A0A0A">
              <a:alpha val="95000"/>
            </a:srgbClr>
          </a:solidFill>
          <a:ln w="22860">
            <a:solidFill>
              <a:srgbClr val="8D2424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25646" y="3570487"/>
            <a:ext cx="91440" cy="2491859"/>
          </a:xfrm>
          <a:prstGeom prst="roundRect">
            <a:avLst>
              <a:gd name="adj" fmla="val 91568"/>
            </a:avLst>
          </a:prstGeom>
          <a:solidFill>
            <a:srgbClr val="C91313"/>
          </a:solidFill>
        </p:spPr>
      </p:sp>
      <p:sp>
        <p:nvSpPr>
          <p:cNvPr id="6" name="Text 3"/>
          <p:cNvSpPr/>
          <p:nvPr/>
        </p:nvSpPr>
        <p:spPr>
          <a:xfrm>
            <a:off x="1039257" y="3792658"/>
            <a:ext cx="3765828" cy="11805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ru-RU" sz="24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Проектная модель</a:t>
            </a:r>
            <a:endParaRPr lang="en-US" sz="2450" dirty="0"/>
          </a:p>
        </p:txBody>
      </p:sp>
      <p:sp>
        <p:nvSpPr>
          <p:cNvPr id="7" name="Text 4"/>
          <p:cNvSpPr/>
          <p:nvPr/>
        </p:nvSpPr>
        <p:spPr>
          <a:xfrm>
            <a:off x="1063838" y="4880056"/>
            <a:ext cx="3765828" cy="15942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50-150 тыс. руб. за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AI-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рекламный проект.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26566" y="3570487"/>
            <a:ext cx="4278749" cy="2491859"/>
          </a:xfrm>
          <a:prstGeom prst="roundRect">
            <a:avLst>
              <a:gd name="adj" fmla="val 3287"/>
            </a:avLst>
          </a:prstGeom>
          <a:solidFill>
            <a:srgbClr val="0A0A0A">
              <a:alpha val="95000"/>
            </a:srgbClr>
          </a:solidFill>
          <a:ln w="22860">
            <a:solidFill>
              <a:srgbClr val="8D2424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517317" y="3792658"/>
            <a:ext cx="3765828" cy="11805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ru-RU" sz="24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Подписка для </a:t>
            </a:r>
            <a:r>
              <a:rPr lang="ru-RU" sz="2450" dirty="0" err="1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агенства</a:t>
            </a:r>
            <a:endParaRPr lang="en-US" sz="2450" dirty="0"/>
          </a:p>
        </p:txBody>
      </p:sp>
      <p:sp>
        <p:nvSpPr>
          <p:cNvPr id="11" name="Text 8"/>
          <p:cNvSpPr/>
          <p:nvPr/>
        </p:nvSpPr>
        <p:spPr>
          <a:xfrm>
            <a:off x="5550166" y="4880056"/>
            <a:ext cx="3765828" cy="12753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2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Ежемесячный пакет </a:t>
            </a:r>
            <a:r>
              <a:rPr lang="ru-RU" sz="22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генераций+продакшн</a:t>
            </a:r>
            <a:r>
              <a:rPr lang="ru-RU" sz="2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9704626" y="3570487"/>
            <a:ext cx="4278868" cy="2491859"/>
          </a:xfrm>
          <a:prstGeom prst="roundRect">
            <a:avLst>
              <a:gd name="adj" fmla="val 3287"/>
            </a:avLst>
          </a:prstGeom>
          <a:solidFill>
            <a:srgbClr val="0A0A0A">
              <a:alpha val="95000"/>
            </a:srgbClr>
          </a:solidFill>
          <a:ln w="22860">
            <a:solidFill>
              <a:srgbClr val="8D2424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995376" y="3792658"/>
            <a:ext cx="3765947" cy="11805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ru-RU" sz="2450" dirty="0" err="1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D</a:t>
            </a:r>
            <a:r>
              <a:rPr lang="en-US" sz="2450" dirty="0" err="1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igital</a:t>
            </a:r>
            <a:r>
              <a:rPr lang="en-US" sz="24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 Twins</a:t>
            </a:r>
            <a:endParaRPr lang="en-US" sz="2450" dirty="0"/>
          </a:p>
        </p:txBody>
      </p:sp>
      <p:sp>
        <p:nvSpPr>
          <p:cNvPr id="15" name="Text 12"/>
          <p:cNvSpPr/>
          <p:nvPr/>
        </p:nvSpPr>
        <p:spPr>
          <a:xfrm>
            <a:off x="9961086" y="4385612"/>
            <a:ext cx="3765947" cy="15942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Бренд оплачивает использование цифрового образа;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образа получает роялти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869839" y="7765576"/>
            <a:ext cx="1760561" cy="354842"/>
          </a:xfrm>
          <a:prstGeom prst="rect">
            <a:avLst/>
          </a:prstGeom>
          <a:solidFill>
            <a:srgbClr val="0B06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Shape 2"/>
          <p:cNvSpPr/>
          <p:nvPr/>
        </p:nvSpPr>
        <p:spPr>
          <a:xfrm>
            <a:off x="5234782" y="3570487"/>
            <a:ext cx="91440" cy="2491859"/>
          </a:xfrm>
          <a:prstGeom prst="roundRect">
            <a:avLst>
              <a:gd name="adj" fmla="val 91568"/>
            </a:avLst>
          </a:prstGeom>
          <a:solidFill>
            <a:srgbClr val="C91313"/>
          </a:solidFill>
        </p:spPr>
      </p:sp>
      <p:sp>
        <p:nvSpPr>
          <p:cNvPr id="18" name="Shape 2"/>
          <p:cNvSpPr/>
          <p:nvPr/>
        </p:nvSpPr>
        <p:spPr>
          <a:xfrm>
            <a:off x="9721110" y="3587043"/>
            <a:ext cx="91440" cy="2491859"/>
          </a:xfrm>
          <a:prstGeom prst="roundRect">
            <a:avLst>
              <a:gd name="adj" fmla="val 91568"/>
            </a:avLst>
          </a:prstGeom>
          <a:solidFill>
            <a:srgbClr val="C91313"/>
          </a:solidFill>
        </p:spPr>
      </p:sp>
      <p:sp>
        <p:nvSpPr>
          <p:cNvPr id="20" name="TextBox 19"/>
          <p:cNvSpPr txBox="1"/>
          <p:nvPr/>
        </p:nvSpPr>
        <p:spPr>
          <a:xfrm>
            <a:off x="1238926" y="7067257"/>
            <a:ext cx="127445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Лид </a:t>
            </a:r>
            <a:r>
              <a:rPr lang="ru-RU" sz="2800" b="1" i="0" u="none" strike="noStrike" dirty="0">
                <a:solidFill>
                  <a:srgbClr val="B303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ru-RU" sz="2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Бриф </a:t>
            </a:r>
            <a:r>
              <a:rPr lang="ru-RU" sz="2800" b="1" i="0" u="none" strike="noStrike" dirty="0">
                <a:solidFill>
                  <a:srgbClr val="B303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2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Сценарий </a:t>
            </a:r>
            <a:r>
              <a:rPr lang="ru-RU" sz="2800" b="1" i="0" u="none" strike="noStrike" dirty="0">
                <a:solidFill>
                  <a:srgbClr val="B303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ru-RU" sz="2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Генерация </a:t>
            </a:r>
            <a:r>
              <a:rPr lang="ru-RU" sz="2800" b="1" i="0" u="none" strike="noStrike" dirty="0">
                <a:solidFill>
                  <a:srgbClr val="B303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ru-RU" sz="2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 </a:t>
            </a:r>
            <a:r>
              <a:rPr lang="ru-RU" sz="2800" b="1" i="0" u="none" strike="noStrike" dirty="0">
                <a:solidFill>
                  <a:srgbClr val="B303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2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Финал </a:t>
            </a:r>
            <a:r>
              <a:rPr lang="ru-RU" sz="2800" b="1" i="0" u="none" strike="noStrike" dirty="0">
                <a:solidFill>
                  <a:srgbClr val="B3032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2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Платёж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0"/>
          <p:cNvSpPr/>
          <p:nvPr/>
        </p:nvSpPr>
        <p:spPr>
          <a:xfrm>
            <a:off x="1582348" y="6374973"/>
            <a:ext cx="11701463" cy="6556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ru-RU" sz="3200" dirty="0">
                <a:solidFill>
                  <a:srgbClr val="FAEBEB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Схема продаж</a:t>
            </a:r>
            <a:endParaRPr lang="en-US" sz="3200" dirty="0"/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5629910" y="361950"/>
            <a:ext cx="3369945" cy="775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4450" dirty="0">
                <a:solidFill>
                  <a:srgbClr val="FAEBEB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  <a:sym typeface="+mn-ea"/>
              </a:rPr>
              <a:t>Финансы</a:t>
            </a:r>
            <a:endParaRPr lang="ru-RU" altLang="en-US" sz="4450" dirty="0">
              <a:solidFill>
                <a:srgbClr val="FAEBEB"/>
              </a:solidFill>
              <a:latin typeface="Dela Gothic One" panose="00000500000000000000" pitchFamily="34" charset="-128"/>
              <a:ea typeface="Dela Gothic One" panose="00000500000000000000" pitchFamily="34" charset="-122"/>
              <a:cs typeface="Dela Gothic One" panose="00000500000000000000" pitchFamily="34" charset="-120"/>
              <a:sym typeface="+mn-e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6385" y="2181860"/>
            <a:ext cx="5950585" cy="3066415"/>
          </a:xfrm>
          <a:prstGeom prst="rect">
            <a:avLst/>
          </a:prstGeom>
          <a:solidFill>
            <a:srgbClr val="740B0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12869839" y="7765576"/>
            <a:ext cx="1760561" cy="354842"/>
          </a:xfrm>
          <a:prstGeom prst="rect">
            <a:avLst/>
          </a:prstGeom>
          <a:solidFill>
            <a:srgbClr val="0B06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54025" y="2328545"/>
            <a:ext cx="5694045" cy="2399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2400" b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Доходы:</a:t>
            </a:r>
            <a:r>
              <a:rPr sz="240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sz="240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Консервативный прогноз — выполнение 2-3 проектов по AI-продакшну в месяц со средним чеком 150 000 руб.</a:t>
            </a:r>
            <a:br>
              <a:rPr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br>
              <a:rPr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 концу года возможен рост до 3-4 проектов и заключение 1-2 пилотных контрактов на цифровых двойников с авансом.</a:t>
            </a:r>
            <a:endParaRPr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13115" y="2181860"/>
            <a:ext cx="5950585" cy="3066415"/>
          </a:xfrm>
          <a:prstGeom prst="rect">
            <a:avLst/>
          </a:prstGeom>
          <a:solidFill>
            <a:srgbClr val="740B0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8848725" y="2406968"/>
            <a:ext cx="5080000" cy="2614930"/>
          </a:xfrm>
          <a:prstGeom prst="rect">
            <a:avLst/>
          </a:prstGeom>
        </p:spPr>
        <p:txBody>
          <a:bodyPr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</a:t>
            </a:r>
            <a:r>
              <a:rPr sz="2000" b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асходы</a:t>
            </a:r>
            <a:r>
              <a:rPr sz="200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sz="2000" b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(ежемесячные):</a:t>
            </a:r>
            <a:endParaRPr sz="2000" b="1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sz="160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160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Заработная плата команды (5 человек на частичной занятости/проектной основе): 200 000 руб.</a:t>
            </a:r>
            <a:endParaRPr sz="160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sz="160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160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Подписки на облачные сервисы и AI-инструменты: 25 000 руб.</a:t>
            </a:r>
            <a:endParaRPr sz="160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sz="160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160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Прочие операционные расходы (реклама, связь): 15 000 руб.</a:t>
            </a:r>
            <a:endParaRPr sz="160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62530" y="5620385"/>
            <a:ext cx="9772650" cy="1722120"/>
          </a:xfrm>
          <a:prstGeom prst="rect">
            <a:avLst/>
          </a:prstGeom>
          <a:solidFill>
            <a:srgbClr val="47080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2400935" y="5831840"/>
            <a:ext cx="9827895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sz="2000" b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Финансовый результат (прогноз): </a:t>
            </a:r>
            <a:endParaRPr sz="2000" b="1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endParaRPr sz="200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sz="160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При выходе на плановые 2-3 проекта в месяц (выручка 300 000 – 450 000 руб.) проект достигает операционной</a:t>
            </a:r>
            <a:r>
              <a:rPr lang="ru-RU" sz="160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sz="160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безубыточности на 4-6 месяц. Цель первого года — выручка в 3,5 – 4,5 мл</a:t>
            </a:r>
            <a:r>
              <a:rPr lang="ru-RU" sz="160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н. руб.</a:t>
            </a:r>
            <a:endParaRPr sz="1600">
              <a:solidFill>
                <a:srgbClr val="000000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4876165" y="1137920"/>
            <a:ext cx="4876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400" b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доходов и расходов</a:t>
            </a:r>
            <a:endParaRPr lang="ru-RU" altLang="en-US" sz="2400" b="1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Текстовое поле 2"/>
          <p:cNvSpPr txBox="1"/>
          <p:nvPr/>
        </p:nvSpPr>
        <p:spPr>
          <a:xfrm>
            <a:off x="454025" y="478155"/>
            <a:ext cx="3369945" cy="775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4450" dirty="0">
                <a:solidFill>
                  <a:srgbClr val="FAEBEB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  <a:sym typeface="+mn-ea"/>
              </a:rPr>
              <a:t>Финансы</a:t>
            </a:r>
            <a:endParaRPr lang="ru-RU" altLang="en-US" sz="4450" dirty="0">
              <a:solidFill>
                <a:srgbClr val="FAEBEB"/>
              </a:solidFill>
              <a:latin typeface="Dela Gothic One" panose="00000500000000000000" pitchFamily="34" charset="-128"/>
              <a:ea typeface="Dela Gothic One" panose="00000500000000000000" pitchFamily="34" charset="-122"/>
              <a:cs typeface="Dela Gothic One" panose="00000500000000000000" pitchFamily="34" charset="-120"/>
              <a:sym typeface="+mn-ea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54025" y="1254125"/>
            <a:ext cx="110178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b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 на запуск (капитальные затраты)</a:t>
            </a:r>
            <a:endParaRPr lang="ru-RU" altLang="en-US" sz="2400" b="1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993775" y="1946275"/>
            <a:ext cx="5080000" cy="1076325"/>
          </a:xfrm>
          <a:prstGeom prst="rect">
            <a:avLst/>
          </a:prstGeom>
        </p:spPr>
        <p:txBody>
          <a:bodyPr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160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• Оборудование и ПО: </a:t>
            </a:r>
            <a:r>
              <a:rPr sz="1600" b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300 000 руб</a:t>
            </a:r>
            <a:r>
              <a:rPr sz="160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(2 рабочих места с мощными ПК для рендеринга, коммерческие подписки на Midjourney, доступ к API GPT-5/аналогам).</a:t>
            </a:r>
            <a:endParaRPr sz="160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sz="160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915160" y="3254375"/>
            <a:ext cx="73152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160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• Первоначальный маркетинг и пиар: </a:t>
            </a:r>
            <a:r>
              <a:rPr sz="1600" b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150 000 руб</a:t>
            </a:r>
            <a:r>
              <a:rPr sz="160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. (создание сайта-портфолио, презентационных материалов, участие в 1-2 отраслевых мероприятиях).</a:t>
            </a:r>
            <a:endParaRPr sz="160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lang="ru-RU" altLang="en-US" sz="160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902585" y="4316095"/>
            <a:ext cx="73152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160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• Юридическое оформление: </a:t>
            </a:r>
            <a:r>
              <a:rPr sz="1600" b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50 000 руб</a:t>
            </a:r>
            <a:r>
              <a:rPr sz="160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. (регистрация ИП/ООО, разработка типовых договоров и соглашений для цифровых двойников).</a:t>
            </a:r>
            <a:endParaRPr sz="160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lang="ru-RU" altLang="en-US" sz="160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57465" y="6438900"/>
            <a:ext cx="6250305" cy="488950"/>
          </a:xfrm>
          <a:prstGeom prst="rect">
            <a:avLst/>
          </a:prstGeom>
          <a:solidFill>
            <a:srgbClr val="740B0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4396740" y="5377815"/>
            <a:ext cx="73152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160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• Операционный буфер на первые 3 месяца: </a:t>
            </a:r>
            <a:r>
              <a:rPr sz="1600" b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240 000 руб</a:t>
            </a:r>
            <a:r>
              <a:rPr sz="160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. (покрытие частичных зарплат команде до поступления первых платежей).</a:t>
            </a:r>
            <a:endParaRPr sz="160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lang="ru-RU" altLang="en-US" sz="160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7657465" y="6439535"/>
            <a:ext cx="64230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2000" b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Итого требуемые инвестиции на запуск: 740 000 руб.</a:t>
            </a:r>
            <a:endParaRPr lang="ru-RU" altLang="en-US" sz="2000" b="1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869839" y="7765576"/>
            <a:ext cx="1760561" cy="354842"/>
          </a:xfrm>
          <a:prstGeom prst="rect">
            <a:avLst/>
          </a:prstGeom>
          <a:solidFill>
            <a:srgbClr val="0B06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3949700" y="2869565"/>
            <a:ext cx="447040" cy="384810"/>
          </a:xfrm>
          <a:prstGeom prst="downArrow">
            <a:avLst/>
          </a:prstGeom>
          <a:solidFill>
            <a:srgbClr val="B3032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1" name="Стрелка вниз 10"/>
          <p:cNvSpPr/>
          <p:nvPr/>
        </p:nvSpPr>
        <p:spPr>
          <a:xfrm>
            <a:off x="5180330" y="3931285"/>
            <a:ext cx="447040" cy="384810"/>
          </a:xfrm>
          <a:prstGeom prst="downArrow">
            <a:avLst/>
          </a:prstGeom>
          <a:solidFill>
            <a:srgbClr val="B3032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2" name="Стрелка вниз 11"/>
          <p:cNvSpPr/>
          <p:nvPr/>
        </p:nvSpPr>
        <p:spPr>
          <a:xfrm>
            <a:off x="6073775" y="4993005"/>
            <a:ext cx="447040" cy="384810"/>
          </a:xfrm>
          <a:prstGeom prst="downArrow">
            <a:avLst/>
          </a:prstGeom>
          <a:solidFill>
            <a:srgbClr val="B3032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222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41345" y="3096040"/>
            <a:ext cx="12147590" cy="6637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200"/>
              </a:lnSpc>
              <a:buNone/>
            </a:pPr>
            <a:r>
              <a:rPr lang="ru-RU" sz="4150" dirty="0">
                <a:solidFill>
                  <a:srgbClr val="FAEBEB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Риски и способы их снижение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706160" y="4046696"/>
            <a:ext cx="4271486" cy="3624739"/>
          </a:xfrm>
          <a:prstGeom prst="roundRect">
            <a:avLst>
              <a:gd name="adj" fmla="val 2338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15472" y="4256008"/>
            <a:ext cx="605314" cy="605314"/>
          </a:xfrm>
          <a:prstGeom prst="roundRect">
            <a:avLst>
              <a:gd name="adj" fmla="val 15104699"/>
            </a:avLst>
          </a:prstGeom>
          <a:solidFill>
            <a:srgbClr val="C91313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7" name="Text 3"/>
          <p:cNvSpPr/>
          <p:nvPr/>
        </p:nvSpPr>
        <p:spPr>
          <a:xfrm>
            <a:off x="926782" y="4481673"/>
            <a:ext cx="3852863" cy="6636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Быстрое проявление новых </a:t>
            </a:r>
            <a:r>
              <a:rPr lang="ru-RU" sz="2050" dirty="0" err="1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A</a:t>
            </a:r>
            <a:r>
              <a:rPr lang="en-US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I-</a:t>
            </a:r>
            <a:r>
              <a:rPr lang="ru-RU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технологий</a:t>
            </a:r>
            <a:endParaRPr lang="en-US" sz="2050" dirty="0"/>
          </a:p>
        </p:txBody>
      </p:sp>
      <p:sp>
        <p:nvSpPr>
          <p:cNvPr id="9" name="Shape 5"/>
          <p:cNvSpPr/>
          <p:nvPr/>
        </p:nvSpPr>
        <p:spPr>
          <a:xfrm>
            <a:off x="5179338" y="4046696"/>
            <a:ext cx="4271605" cy="3624739"/>
          </a:xfrm>
          <a:prstGeom prst="roundRect">
            <a:avLst>
              <a:gd name="adj" fmla="val 2338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5388650" y="4256008"/>
            <a:ext cx="605314" cy="605314"/>
          </a:xfrm>
          <a:prstGeom prst="roundRect">
            <a:avLst>
              <a:gd name="adj" fmla="val 15104699"/>
            </a:avLst>
          </a:prstGeom>
          <a:solidFill>
            <a:srgbClr val="C91313"/>
          </a:solidFill>
        </p:spPr>
      </p:sp>
      <p:sp>
        <p:nvSpPr>
          <p:cNvPr id="12" name="Text 7"/>
          <p:cNvSpPr/>
          <p:nvPr/>
        </p:nvSpPr>
        <p:spPr>
          <a:xfrm>
            <a:off x="5429130" y="4479789"/>
            <a:ext cx="2905244" cy="33182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Рост конкуренции среди </a:t>
            </a:r>
            <a:endParaRPr lang="ru-RU" sz="2050" dirty="0">
              <a:solidFill>
                <a:srgbClr val="FFE5E5"/>
              </a:solidFill>
              <a:latin typeface="Dela Gothic One" panose="00000500000000000000" pitchFamily="34" charset="-128"/>
              <a:ea typeface="Dela Gothic One" panose="00000500000000000000" pitchFamily="34" charset="-122"/>
              <a:cs typeface="Dela Gothic One" panose="00000500000000000000" pitchFamily="34" charset="-120"/>
            </a:endParaRPr>
          </a:p>
          <a:p>
            <a:pPr marL="0" indent="0" algn="l">
              <a:lnSpc>
                <a:spcPts val="2600"/>
              </a:lnSpc>
              <a:buNone/>
            </a:pPr>
            <a:r>
              <a:rPr lang="ru-RU" sz="2050" dirty="0" err="1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A</a:t>
            </a:r>
            <a:r>
              <a:rPr lang="en-US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I-</a:t>
            </a:r>
            <a:r>
              <a:rPr lang="ru-RU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 </a:t>
            </a:r>
            <a:r>
              <a:rPr lang="ru-RU" sz="2050" dirty="0" err="1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агенств</a:t>
            </a:r>
            <a:endParaRPr lang="en-US" sz="2050" dirty="0"/>
          </a:p>
        </p:txBody>
      </p:sp>
      <p:sp>
        <p:nvSpPr>
          <p:cNvPr id="14" name="Shape 9"/>
          <p:cNvSpPr/>
          <p:nvPr/>
        </p:nvSpPr>
        <p:spPr>
          <a:xfrm>
            <a:off x="9652635" y="4046696"/>
            <a:ext cx="4271605" cy="3624739"/>
          </a:xfrm>
          <a:prstGeom prst="roundRect">
            <a:avLst>
              <a:gd name="adj" fmla="val 2338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9861947" y="4256008"/>
            <a:ext cx="605314" cy="605314"/>
          </a:xfrm>
          <a:prstGeom prst="roundRect">
            <a:avLst>
              <a:gd name="adj" fmla="val 15104699"/>
            </a:avLst>
          </a:prstGeom>
          <a:solidFill>
            <a:srgbClr val="C91313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17" name="Text 11"/>
          <p:cNvSpPr/>
          <p:nvPr/>
        </p:nvSpPr>
        <p:spPr>
          <a:xfrm>
            <a:off x="9861947" y="4529495"/>
            <a:ext cx="3044666" cy="33182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Юридические изменения </a:t>
            </a:r>
            <a:endParaRPr lang="en-US" sz="2050" dirty="0">
              <a:solidFill>
                <a:srgbClr val="FFE5E5"/>
              </a:solidFill>
              <a:latin typeface="Dela Gothic One" panose="00000500000000000000" pitchFamily="34" charset="-128"/>
              <a:ea typeface="Dela Gothic One" panose="00000500000000000000" pitchFamily="34" charset="-122"/>
              <a:cs typeface="Dela Gothic One" panose="00000500000000000000" pitchFamily="34" charset="-120"/>
            </a:endParaRPr>
          </a:p>
          <a:p>
            <a:pPr marL="0" indent="0" algn="l">
              <a:lnSpc>
                <a:spcPts val="2600"/>
              </a:lnSpc>
              <a:buNone/>
            </a:pPr>
            <a:r>
              <a:rPr lang="ru-RU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в сфере цифровых </a:t>
            </a:r>
            <a:endParaRPr lang="ru-RU" sz="2050" dirty="0">
              <a:solidFill>
                <a:srgbClr val="FFE5E5"/>
              </a:solidFill>
              <a:latin typeface="Dela Gothic One" panose="00000500000000000000" pitchFamily="34" charset="-128"/>
              <a:ea typeface="Dela Gothic One" panose="00000500000000000000" pitchFamily="34" charset="-122"/>
              <a:cs typeface="Dela Gothic One" panose="00000500000000000000" pitchFamily="34" charset="-120"/>
            </a:endParaRPr>
          </a:p>
          <a:p>
            <a:pPr marL="0" indent="0" algn="l">
              <a:lnSpc>
                <a:spcPts val="2600"/>
              </a:lnSpc>
              <a:buNone/>
            </a:pPr>
            <a:r>
              <a:rPr lang="ru-RU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двойников</a:t>
            </a:r>
            <a:endParaRPr lang="en-US" sz="2050" dirty="0"/>
          </a:p>
        </p:txBody>
      </p:sp>
      <p:sp>
        <p:nvSpPr>
          <p:cNvPr id="19" name="Text 3"/>
          <p:cNvSpPr/>
          <p:nvPr/>
        </p:nvSpPr>
        <p:spPr>
          <a:xfrm>
            <a:off x="926782" y="6672735"/>
            <a:ext cx="3852863" cy="6636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Регулярное обновление </a:t>
            </a:r>
            <a:r>
              <a:rPr lang="ru-RU" sz="2050" dirty="0" err="1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A</a:t>
            </a:r>
            <a:r>
              <a:rPr lang="en-US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I-</a:t>
            </a:r>
            <a:r>
              <a:rPr lang="ru-RU" sz="2050" dirty="0" err="1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пайплана</a:t>
            </a:r>
            <a:r>
              <a:rPr lang="ru-RU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 и обучение команды </a:t>
            </a:r>
            <a:endParaRPr lang="en-US" sz="2050" dirty="0"/>
          </a:p>
        </p:txBody>
      </p:sp>
      <p:sp>
        <p:nvSpPr>
          <p:cNvPr id="20" name="Text 3"/>
          <p:cNvSpPr/>
          <p:nvPr/>
        </p:nvSpPr>
        <p:spPr>
          <a:xfrm>
            <a:off x="9861947" y="6815295"/>
            <a:ext cx="4014133" cy="6636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Постоянная юридическая экспертиза</a:t>
            </a:r>
            <a:endParaRPr lang="en-US" sz="2050" dirty="0"/>
          </a:p>
        </p:txBody>
      </p:sp>
      <p:sp>
        <p:nvSpPr>
          <p:cNvPr id="21" name="Text 3"/>
          <p:cNvSpPr/>
          <p:nvPr/>
        </p:nvSpPr>
        <p:spPr>
          <a:xfrm>
            <a:off x="5429130" y="6815295"/>
            <a:ext cx="3852863" cy="6636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Быстрое проявление новых </a:t>
            </a:r>
            <a:r>
              <a:rPr lang="ru-RU" sz="2050" dirty="0" err="1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A</a:t>
            </a:r>
            <a:r>
              <a:rPr lang="en-US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I-</a:t>
            </a:r>
            <a:r>
              <a:rPr lang="ru-RU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технологий</a:t>
            </a:r>
            <a:endParaRPr lang="en-US" sz="2050" dirty="0"/>
          </a:p>
        </p:txBody>
      </p:sp>
      <p:sp>
        <p:nvSpPr>
          <p:cNvPr id="22" name="Стрелка вниз 21"/>
          <p:cNvSpPr/>
          <p:nvPr/>
        </p:nvSpPr>
        <p:spPr>
          <a:xfrm>
            <a:off x="2373528" y="5530614"/>
            <a:ext cx="959370" cy="998680"/>
          </a:xfrm>
          <a:prstGeom prst="downArrow">
            <a:avLst/>
          </a:prstGeom>
          <a:solidFill>
            <a:srgbClr val="47080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6835455" y="5530614"/>
            <a:ext cx="959370" cy="998680"/>
          </a:xfrm>
          <a:prstGeom prst="downArrow">
            <a:avLst/>
          </a:prstGeom>
          <a:solidFill>
            <a:srgbClr val="47080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11308752" y="5529732"/>
            <a:ext cx="959370" cy="998680"/>
          </a:xfrm>
          <a:prstGeom prst="downArrow">
            <a:avLst/>
          </a:prstGeom>
          <a:solidFill>
            <a:srgbClr val="47080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2869839" y="7765576"/>
            <a:ext cx="1760561" cy="354842"/>
          </a:xfrm>
          <a:prstGeom prst="rect">
            <a:avLst/>
          </a:prstGeom>
          <a:solidFill>
            <a:srgbClr val="0B06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481864"/>
            <a:ext cx="13113782" cy="14254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ru-RU" sz="4450" dirty="0">
                <a:ln w="0"/>
                <a:solidFill>
                  <a:srgbClr val="B30327"/>
                </a:solidFill>
                <a:effectLst>
                  <a:reflection blurRad="6350" stA="53000" endA="300" endPos="35500" dir="5400000" sy="-90000" algn="bl" rotWithShape="0"/>
                </a:effectLst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Команда </a:t>
            </a:r>
            <a:r>
              <a:rPr lang="ru-RU" sz="4450" dirty="0" err="1">
                <a:ln w="0"/>
                <a:solidFill>
                  <a:srgbClr val="B30327"/>
                </a:solidFill>
                <a:effectLst>
                  <a:reflection blurRad="6350" stA="53000" endA="300" endPos="35500" dir="5400000" sy="-90000" algn="bl" rotWithShape="0"/>
                </a:effectLst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N</a:t>
            </a:r>
            <a:r>
              <a:rPr lang="en-US" sz="4450" dirty="0" err="1">
                <a:ln w="0"/>
                <a:solidFill>
                  <a:srgbClr val="B30327"/>
                </a:solidFill>
                <a:effectLst>
                  <a:reflection blurRad="6350" stA="53000" endA="300" endPos="35500" dir="5400000" sy="-90000" algn="bl" rotWithShape="0"/>
                </a:effectLst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euroProduction</a:t>
            </a:r>
            <a:endParaRPr lang="en-US" sz="4450" dirty="0">
              <a:ln w="0"/>
              <a:solidFill>
                <a:srgbClr val="B30327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 1"/>
          <p:cNvSpPr/>
          <p:nvPr/>
        </p:nvSpPr>
        <p:spPr>
          <a:xfrm>
            <a:off x="3621280" y="5997830"/>
            <a:ext cx="2850713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400" dirty="0" err="1">
                <a:solidFill>
                  <a:srgbClr val="FAEBEB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Г</a:t>
            </a:r>
            <a:r>
              <a:rPr lang="ru-RU" sz="2400" dirty="0" err="1">
                <a:solidFill>
                  <a:srgbClr val="FAEBEB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уменюк</a:t>
            </a:r>
            <a:r>
              <a:rPr lang="ru-RU" sz="2400" dirty="0">
                <a:solidFill>
                  <a:srgbClr val="FAEBEB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 Виктория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2694472" y="6423951"/>
            <a:ext cx="4534138" cy="10401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ru-RU" sz="2000" u="sng" dirty="0">
                <a:solidFill>
                  <a:srgbClr val="FFE5E5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Креативный директор, маркетинг и продажи</a:t>
            </a:r>
            <a:endParaRPr lang="ru-RU" sz="2000" u="sng" dirty="0">
              <a:solidFill>
                <a:srgbClr val="FFE5E5"/>
              </a:solidFill>
              <a:latin typeface="Times New Roman" panose="02020603050405020304" pitchFamily="18" charset="0"/>
              <a:ea typeface="DM Sans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700"/>
              </a:lnSpc>
              <a:buNone/>
            </a:pPr>
            <a:r>
              <a:rPr lang="ru-RU" dirty="0" err="1">
                <a:solidFill>
                  <a:srgbClr val="FFE5E5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B</a:t>
            </a:r>
            <a:r>
              <a:rPr lang="en-US" dirty="0">
                <a:solidFill>
                  <a:srgbClr val="FFE5E5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2B,</a:t>
            </a:r>
            <a:r>
              <a:rPr lang="ru-RU" dirty="0">
                <a:solidFill>
                  <a:srgbClr val="FFE5E5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соцсети, коммуникации</a:t>
            </a:r>
            <a:endParaRPr lang="ru-RU" dirty="0">
              <a:solidFill>
                <a:srgbClr val="FFE5E5"/>
              </a:solidFill>
              <a:latin typeface="Times New Roman" panose="02020603050405020304" pitchFamily="18" charset="0"/>
              <a:ea typeface="DM Sans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7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708224" y="5997830"/>
            <a:ext cx="2850713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ru-RU" sz="2400" dirty="0">
                <a:solidFill>
                  <a:srgbClr val="FAEBEB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Анищенко Денис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758837" y="6423951"/>
            <a:ext cx="4749489" cy="13868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000" u="sng" dirty="0">
                <a:solidFill>
                  <a:srgbClr val="FF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CEO</a:t>
            </a:r>
            <a:r>
              <a:rPr lang="ru-RU" sz="2000" u="sng" dirty="0">
                <a:solidFill>
                  <a:srgbClr val="FF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технический директор</a:t>
            </a:r>
            <a:endParaRPr lang="ru-RU" sz="2000" u="sng" dirty="0">
              <a:solidFill>
                <a:srgbClr val="FFE5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700"/>
              </a:lnSpc>
              <a:buNone/>
            </a:pPr>
            <a:r>
              <a:rPr lang="ru-RU" dirty="0">
                <a:solidFill>
                  <a:srgbClr val="FF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Проектное управление, бизнес-процессы, </a:t>
            </a:r>
            <a:r>
              <a:rPr lang="ru-RU" dirty="0" err="1">
                <a:solidFill>
                  <a:srgbClr val="FF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FF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srgbClr val="FF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solidFill>
                  <a:srgbClr val="FF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пайпланы</a:t>
            </a:r>
            <a:r>
              <a:rPr lang="ru-RU" dirty="0">
                <a:solidFill>
                  <a:srgbClr val="FF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интеграции</a:t>
            </a:r>
            <a:endParaRPr lang="ru-RU" dirty="0">
              <a:solidFill>
                <a:srgbClr val="FFE5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1486301" y="3258439"/>
            <a:ext cx="4018359" cy="7124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ru-RU" dirty="0">
                <a:solidFill>
                  <a:srgbClr val="FAEBEB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Другие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11486301" y="3685951"/>
            <a:ext cx="4018359" cy="13868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ru-RU" sz="1600" dirty="0">
                <a:solidFill>
                  <a:srgbClr val="FF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Юрист</a:t>
            </a:r>
            <a:endParaRPr lang="ru-RU" sz="1600" dirty="0">
              <a:solidFill>
                <a:srgbClr val="FFE5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700"/>
              </a:lnSpc>
              <a:buNone/>
            </a:pPr>
            <a:r>
              <a:rPr lang="ru-RU" sz="1400" dirty="0">
                <a:solidFill>
                  <a:srgbClr val="FF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двойники, </a:t>
            </a:r>
            <a:r>
              <a:rPr lang="en-US" sz="1400" dirty="0">
                <a:solidFill>
                  <a:srgbClr val="FF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IP,</a:t>
            </a:r>
            <a:r>
              <a:rPr lang="ru-RU" sz="1400" dirty="0">
                <a:solidFill>
                  <a:srgbClr val="FF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rgbClr val="FFE5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700"/>
              </a:lnSpc>
              <a:buNone/>
            </a:pPr>
            <a:r>
              <a:rPr lang="ru-RU" sz="1400" dirty="0">
                <a:solidFill>
                  <a:srgbClr val="FFE5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01600" y="7620000"/>
            <a:ext cx="1828800" cy="609600"/>
          </a:xfrm>
          <a:prstGeom prst="rect">
            <a:avLst/>
          </a:prstGeom>
          <a:solidFill>
            <a:srgbClr val="0A07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"/>
          <a:srcRect t="11112" b="22767"/>
          <a:stretch>
            <a:fillRect/>
          </a:stretch>
        </p:blipFill>
        <p:spPr>
          <a:xfrm>
            <a:off x="3084138" y="1768133"/>
            <a:ext cx="3924995" cy="3895231"/>
          </a:xfrm>
          <a:prstGeom prst="ellipse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117" y="1645005"/>
            <a:ext cx="4018359" cy="4018359"/>
          </a:xfrm>
          <a:prstGeom prst="ellipse">
            <a:avLst/>
          </a:prstGeom>
        </p:spPr>
      </p:pic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41415" y="528247"/>
            <a:ext cx="7728347" cy="19956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ru-RU" sz="4150" dirty="0">
                <a:ln w="0"/>
                <a:solidFill>
                  <a:srgbClr val="B30327"/>
                </a:solidFill>
                <a:effectLst>
                  <a:reflection blurRad="6350" stA="53000" endA="300" endPos="35500" dir="5400000" sy="-90000" algn="bl" rotWithShape="0"/>
                </a:effectLst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Ключевые барьеры современного рекламного </a:t>
            </a:r>
            <a:r>
              <a:rPr lang="ru-RU" sz="4150" dirty="0" err="1">
                <a:ln w="0"/>
                <a:solidFill>
                  <a:srgbClr val="B30327"/>
                </a:solidFill>
                <a:effectLst>
                  <a:reflection blurRad="6350" stA="53000" endA="300" endPos="35500" dir="5400000" sy="-90000" algn="bl" rotWithShape="0"/>
                </a:effectLst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продакшна</a:t>
            </a:r>
            <a:endParaRPr lang="en-US" sz="4150" dirty="0">
              <a:ln w="0"/>
              <a:solidFill>
                <a:srgbClr val="B30327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Shape 1"/>
          <p:cNvSpPr/>
          <p:nvPr/>
        </p:nvSpPr>
        <p:spPr>
          <a:xfrm>
            <a:off x="707827" y="3082409"/>
            <a:ext cx="454938" cy="454938"/>
          </a:xfrm>
          <a:prstGeom prst="roundRect">
            <a:avLst>
              <a:gd name="adj" fmla="val 18671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41415" y="3150156"/>
            <a:ext cx="187762" cy="31932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1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1364933" y="3082409"/>
            <a:ext cx="3388042" cy="6650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ru-RU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Высокая стоимость производства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1364933" y="3868817"/>
            <a:ext cx="3712034" cy="16180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Классические съёмки требуют больших бюджетов: аренда, команда, техника.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ролик — </a:t>
            </a:r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300 тыс.–3 млн руб.</a:t>
            </a:r>
            <a:endParaRPr lang="en-US" sz="15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178743" y="3082409"/>
            <a:ext cx="454938" cy="454938"/>
          </a:xfrm>
          <a:prstGeom prst="roundRect">
            <a:avLst>
              <a:gd name="adj" fmla="val 18671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272921" y="3150156"/>
            <a:ext cx="266581" cy="31932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7"/>
          <p:cNvSpPr/>
          <p:nvPr/>
        </p:nvSpPr>
        <p:spPr>
          <a:xfrm>
            <a:off x="5835849" y="3082409"/>
            <a:ext cx="3105983" cy="9976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ru-RU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Длительные сроки выполнения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5841242" y="3868817"/>
            <a:ext cx="3105983" cy="12944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Полный цикл классического </a:t>
            </a:r>
            <a:r>
              <a:rPr lang="ru-RU" sz="16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продакшна</a:t>
            </a:r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занимает </a:t>
            </a:r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2–6 недель</a:t>
            </a:r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что не подходит для быстрого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digital-</a:t>
            </a:r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маркетинга.</a:t>
            </a:r>
            <a:endParaRPr lang="en-US" sz="15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07827" y="5700169"/>
            <a:ext cx="454938" cy="454938"/>
          </a:xfrm>
          <a:prstGeom prst="roundRect">
            <a:avLst>
              <a:gd name="adj" fmla="val 18671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94623" y="5767916"/>
            <a:ext cx="281226" cy="31932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3</a:t>
            </a:r>
            <a:endParaRPr lang="en-US" sz="2500" dirty="0"/>
          </a:p>
        </p:txBody>
      </p:sp>
      <p:sp>
        <p:nvSpPr>
          <p:cNvPr id="14" name="Text 11"/>
          <p:cNvSpPr/>
          <p:nvPr/>
        </p:nvSpPr>
        <p:spPr>
          <a:xfrm>
            <a:off x="1364933" y="5700169"/>
            <a:ext cx="2752963" cy="33254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ru-RU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Резкий рост спроса </a:t>
            </a:r>
            <a:endParaRPr lang="ru-RU" sz="2050" dirty="0">
              <a:solidFill>
                <a:srgbClr val="FFE5E5"/>
              </a:solidFill>
              <a:latin typeface="Dela Gothic One" panose="00000500000000000000" pitchFamily="34" charset="-128"/>
              <a:ea typeface="Dela Gothic One" panose="00000500000000000000" pitchFamily="34" charset="-122"/>
              <a:cs typeface="Dela Gothic One" panose="00000500000000000000" pitchFamily="34" charset="-120"/>
            </a:endParaRPr>
          </a:p>
          <a:p>
            <a:pPr marL="0" indent="0">
              <a:lnSpc>
                <a:spcPts val="2600"/>
              </a:lnSpc>
              <a:buNone/>
            </a:pPr>
            <a:r>
              <a:rPr lang="ru-RU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на визуальный контент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1364933" y="6505363"/>
            <a:ext cx="3712034" cy="12944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Рынок рекламы вырос на </a:t>
            </a:r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24%</a:t>
            </a:r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интерактивной — на </a:t>
            </a:r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53%</a:t>
            </a:r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брендам нужно больше контента.</a:t>
            </a:r>
            <a:endParaRPr lang="en-US" sz="15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178743" y="5700169"/>
            <a:ext cx="454938" cy="454938"/>
          </a:xfrm>
          <a:prstGeom prst="roundRect">
            <a:avLst>
              <a:gd name="adj" fmla="val 18671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5258634" y="5767916"/>
            <a:ext cx="295037" cy="31932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4</a:t>
            </a:r>
            <a:endParaRPr lang="en-US" sz="2500" dirty="0"/>
          </a:p>
        </p:txBody>
      </p:sp>
      <p:sp>
        <p:nvSpPr>
          <p:cNvPr id="18" name="Text 15"/>
          <p:cNvSpPr/>
          <p:nvPr/>
        </p:nvSpPr>
        <p:spPr>
          <a:xfrm>
            <a:off x="5835849" y="5700169"/>
            <a:ext cx="2661047" cy="33254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ru-RU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Низкая скорость</a:t>
            </a:r>
            <a:endParaRPr lang="ru-RU" sz="2050" dirty="0">
              <a:solidFill>
                <a:srgbClr val="FFE5E5"/>
              </a:solidFill>
              <a:latin typeface="Dela Gothic One" panose="00000500000000000000" pitchFamily="34" charset="-128"/>
              <a:ea typeface="Dela Gothic One" panose="00000500000000000000" pitchFamily="34" charset="-122"/>
              <a:cs typeface="Dela Gothic One" panose="00000500000000000000" pitchFamily="34" charset="-120"/>
            </a:endParaRPr>
          </a:p>
          <a:p>
            <a:pPr marL="0" indent="0">
              <a:lnSpc>
                <a:spcPts val="2600"/>
              </a:lnSpc>
              <a:buNone/>
            </a:pPr>
            <a:r>
              <a:rPr lang="ru-RU" sz="205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 масштабирования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5854889" y="6505363"/>
            <a:ext cx="3105983" cy="12944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Компании не успевают производить объёмы, требуемые соцсетями и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digital-</a:t>
            </a:r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каналами.</a:t>
            </a:r>
            <a:endParaRPr lang="en-US" sz="15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67888" y="341829"/>
            <a:ext cx="13494623" cy="10846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ru-RU" sz="3600" dirty="0">
                <a:ln w="0"/>
                <a:solidFill>
                  <a:srgbClr val="B30327"/>
                </a:solidFill>
                <a:effectLst>
                  <a:reflection blurRad="6350" stA="53000" endA="300" endPos="35500" dir="5400000" sy="-90000" algn="bl" rotWithShape="0"/>
                </a:effectLst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Наше решение: ускоренный </a:t>
            </a:r>
            <a:r>
              <a:rPr lang="ru-RU" sz="3600" dirty="0" err="1">
                <a:ln w="0"/>
                <a:solidFill>
                  <a:srgbClr val="B30327"/>
                </a:solidFill>
                <a:effectLst>
                  <a:reflection blurRad="6350" stA="53000" endA="300" endPos="35500" dir="5400000" sy="-90000" algn="bl" rotWithShape="0"/>
                </a:effectLst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A</a:t>
            </a:r>
            <a:r>
              <a:rPr lang="en-US" sz="3600" dirty="0">
                <a:ln w="0"/>
                <a:solidFill>
                  <a:srgbClr val="B30327"/>
                </a:solidFill>
                <a:effectLst>
                  <a:reflection blurRad="6350" stA="53000" endA="300" endPos="35500" dir="5400000" sy="-90000" algn="bl" rotWithShape="0"/>
                </a:effectLst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I</a:t>
            </a:r>
            <a:r>
              <a:rPr lang="ru-RU" sz="3600" dirty="0">
                <a:ln w="0"/>
                <a:solidFill>
                  <a:srgbClr val="B30327"/>
                </a:solidFill>
                <a:effectLst>
                  <a:reflection blurRad="6350" stA="53000" endA="300" endPos="35500" dir="5400000" sy="-90000" algn="bl" rotWithShape="0"/>
                </a:effectLst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-</a:t>
            </a:r>
            <a:r>
              <a:rPr lang="ru-RU" sz="3600" dirty="0" err="1">
                <a:ln w="0"/>
                <a:solidFill>
                  <a:srgbClr val="B30327"/>
                </a:solidFill>
                <a:effectLst>
                  <a:reflection blurRad="6350" stA="53000" endA="300" endPos="35500" dir="5400000" sy="-90000" algn="bl" rotWithShape="0"/>
                </a:effectLst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продакш</a:t>
            </a:r>
            <a:endParaRPr lang="en-US" sz="3600" dirty="0">
              <a:ln w="0"/>
              <a:solidFill>
                <a:srgbClr val="B30327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977" y="911766"/>
            <a:ext cx="1071562" cy="1714529"/>
          </a:xfrm>
          <a:prstGeom prst="rect">
            <a:avLst/>
          </a:prstGeom>
        </p:spPr>
      </p:pic>
      <p:sp>
        <p:nvSpPr>
          <p:cNvPr id="6" name="Text 2"/>
          <p:cNvSpPr/>
          <p:nvPr>
            <p:custDataLst>
              <p:tags r:id="rId2"/>
            </p:custDataLst>
          </p:nvPr>
        </p:nvSpPr>
        <p:spPr>
          <a:xfrm>
            <a:off x="1936406" y="1426488"/>
            <a:ext cx="2169200" cy="2711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ru-RU" sz="320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Быстрое производство контента</a:t>
            </a:r>
            <a:endParaRPr lang="en-US" sz="3200" dirty="0"/>
          </a:p>
        </p:txBody>
      </p:sp>
      <p:sp>
        <p:nvSpPr>
          <p:cNvPr id="7" name="Text 3"/>
          <p:cNvSpPr/>
          <p:nvPr>
            <p:custDataLst>
              <p:tags r:id="rId3"/>
            </p:custDataLst>
          </p:nvPr>
        </p:nvSpPr>
        <p:spPr>
          <a:xfrm>
            <a:off x="1936406" y="1982453"/>
            <a:ext cx="6918484" cy="26384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GB" sz="24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NeuroProduction</a:t>
            </a:r>
            <a:r>
              <a:rPr lang="en-GB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создаёт рекламные фото и видео за </a:t>
            </a:r>
            <a:r>
              <a:rPr lang="ru-RU" sz="2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2–5 дней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вместо стандартных недель.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87" y="2750872"/>
            <a:ext cx="1062473" cy="1699986"/>
          </a:xfrm>
          <a:prstGeom prst="rect">
            <a:avLst/>
          </a:prstGeom>
        </p:spPr>
      </p:pic>
      <p:sp>
        <p:nvSpPr>
          <p:cNvPr id="9" name="Text 4"/>
          <p:cNvSpPr/>
          <p:nvPr>
            <p:custDataLst>
              <p:tags r:id="rId5"/>
            </p:custDataLst>
          </p:nvPr>
        </p:nvSpPr>
        <p:spPr>
          <a:xfrm>
            <a:off x="1936406" y="3264415"/>
            <a:ext cx="2169200" cy="2711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ru-RU" sz="320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Технологичный </a:t>
            </a:r>
            <a:r>
              <a:rPr lang="ru-RU" sz="3200" dirty="0" err="1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A</a:t>
            </a:r>
            <a:r>
              <a:rPr lang="en-US" sz="320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I-</a:t>
            </a:r>
            <a:r>
              <a:rPr lang="ru-RU" sz="3200" dirty="0" err="1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пайплайн</a:t>
            </a:r>
            <a:endParaRPr lang="en-US" sz="3200" dirty="0"/>
          </a:p>
        </p:txBody>
      </p:sp>
      <p:sp>
        <p:nvSpPr>
          <p:cNvPr id="10" name="Text 5"/>
          <p:cNvSpPr/>
          <p:nvPr>
            <p:custDataLst>
              <p:tags r:id="rId6"/>
            </p:custDataLst>
          </p:nvPr>
        </p:nvSpPr>
        <p:spPr>
          <a:xfrm>
            <a:off x="1936406" y="3813118"/>
            <a:ext cx="6918484" cy="26384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 </a:t>
            </a:r>
            <a:r>
              <a:rPr lang="en-GB" sz="24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Midjourney</a:t>
            </a:r>
            <a:r>
              <a:rPr lang="en-GB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GB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3, GPT-5 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генерации, </a:t>
            </a:r>
            <a:r>
              <a:rPr lang="ru-RU" sz="24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апскейла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креативных задач.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886" y="4554761"/>
            <a:ext cx="1062473" cy="1699986"/>
          </a:xfrm>
          <a:prstGeom prst="rect">
            <a:avLst/>
          </a:prstGeom>
        </p:spPr>
      </p:pic>
      <p:sp>
        <p:nvSpPr>
          <p:cNvPr id="12" name="Text 6"/>
          <p:cNvSpPr/>
          <p:nvPr>
            <p:custDataLst>
              <p:tags r:id="rId8"/>
            </p:custDataLst>
          </p:nvPr>
        </p:nvSpPr>
        <p:spPr>
          <a:xfrm>
            <a:off x="1936406" y="5075391"/>
            <a:ext cx="2169200" cy="2711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ru-RU" sz="320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Полный цикл под ключ</a:t>
            </a:r>
            <a:endParaRPr lang="en-US" sz="3200" dirty="0"/>
          </a:p>
        </p:txBody>
      </p:sp>
      <p:sp>
        <p:nvSpPr>
          <p:cNvPr id="13" name="Text 7"/>
          <p:cNvSpPr/>
          <p:nvPr>
            <p:custDataLst>
              <p:tags r:id="rId9"/>
            </p:custDataLst>
          </p:nvPr>
        </p:nvSpPr>
        <p:spPr>
          <a:xfrm>
            <a:off x="1936406" y="5623592"/>
            <a:ext cx="6918484" cy="26384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 → генерация → постпродакшн → финальный рекламный материал высокого качества.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886" y="6358650"/>
            <a:ext cx="1053383" cy="1685442"/>
          </a:xfrm>
          <a:prstGeom prst="rect">
            <a:avLst/>
          </a:prstGeom>
        </p:spPr>
      </p:pic>
      <p:sp>
        <p:nvSpPr>
          <p:cNvPr id="15" name="Text 8"/>
          <p:cNvSpPr/>
          <p:nvPr>
            <p:custDataLst>
              <p:tags r:id="rId11"/>
            </p:custDataLst>
          </p:nvPr>
        </p:nvSpPr>
        <p:spPr>
          <a:xfrm>
            <a:off x="1936406" y="6865704"/>
            <a:ext cx="2169200" cy="2711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ru-RU" sz="3200" dirty="0">
                <a:solidFill>
                  <a:srgbClr val="FFE5E5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Легальные цифровые двойники</a:t>
            </a:r>
            <a:endParaRPr lang="en-US" sz="3200" dirty="0"/>
          </a:p>
        </p:txBody>
      </p:sp>
      <p:sp>
        <p:nvSpPr>
          <p:cNvPr id="16" name="Text 9"/>
          <p:cNvSpPr/>
          <p:nvPr>
            <p:custDataLst>
              <p:tags r:id="rId12"/>
            </p:custDataLst>
          </p:nvPr>
        </p:nvSpPr>
        <p:spPr>
          <a:xfrm>
            <a:off x="1936406" y="7302144"/>
            <a:ext cx="6918484" cy="26384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ru-RU" sz="2400" dirty="0">
                <a:solidFill>
                  <a:srgbClr val="FFE5E5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Создание и управление </a:t>
            </a:r>
            <a:r>
              <a:rPr lang="ru-RU" sz="2400" dirty="0" err="1">
                <a:solidFill>
                  <a:srgbClr val="FFE5E5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цифровыми образами</a:t>
            </a:r>
            <a:r>
              <a:rPr lang="ru-RU" sz="2400" dirty="0">
                <a:solidFill>
                  <a:srgbClr val="FFE5E5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с юридическими разрешениями и </a:t>
            </a:r>
            <a:endParaRPr lang="ru-RU" sz="2400" dirty="0">
              <a:solidFill>
                <a:srgbClr val="FFE5E5"/>
              </a:solidFill>
              <a:latin typeface="Times New Roman" panose="02020603050405020304" pitchFamily="18" charset="0"/>
              <a:ea typeface="DM Sans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050"/>
              </a:lnSpc>
              <a:buNone/>
            </a:pPr>
            <a:r>
              <a:rPr lang="ru-RU" sz="2400" dirty="0">
                <a:solidFill>
                  <a:srgbClr val="FFE5E5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договорной моделью.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869839" y="7765576"/>
            <a:ext cx="1760561" cy="354842"/>
          </a:xfrm>
          <a:prstGeom prst="rect">
            <a:avLst/>
          </a:prstGeom>
          <a:solidFill>
            <a:srgbClr val="0B06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36431" y="760367"/>
            <a:ext cx="6197412" cy="61974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869839" y="7765576"/>
            <a:ext cx="1760561" cy="354842"/>
          </a:xfrm>
          <a:prstGeom prst="rect">
            <a:avLst/>
          </a:prstGeom>
          <a:solidFill>
            <a:srgbClr val="0B06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8757144799289100736_80690796-86B0-4CE4-A382-5C8B8D07440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5874" y="237125"/>
            <a:ext cx="7840133" cy="6669558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560654" y="1820420"/>
            <a:ext cx="3971590" cy="4588760"/>
            <a:chOff x="534148" y="290692"/>
            <a:chExt cx="4143795" cy="4752837"/>
          </a:xfrm>
        </p:grpSpPr>
        <p:sp>
          <p:nvSpPr>
            <p:cNvPr id="5" name="Shape 1"/>
            <p:cNvSpPr/>
            <p:nvPr/>
          </p:nvSpPr>
          <p:spPr>
            <a:xfrm>
              <a:off x="780281" y="486212"/>
              <a:ext cx="54976" cy="4557317"/>
            </a:xfrm>
            <a:prstGeom prst="roundRect">
              <a:avLst>
                <a:gd name="adj" fmla="val 359436"/>
              </a:avLst>
            </a:prstGeom>
            <a:solidFill>
              <a:srgbClr val="8D2424"/>
            </a:solidFill>
          </p:spPr>
        </p:sp>
        <p:sp>
          <p:nvSpPr>
            <p:cNvPr id="6" name="Shape 2"/>
            <p:cNvSpPr/>
            <p:nvPr/>
          </p:nvSpPr>
          <p:spPr>
            <a:xfrm>
              <a:off x="988939" y="953617"/>
              <a:ext cx="684609" cy="22860"/>
            </a:xfrm>
            <a:prstGeom prst="roundRect">
              <a:avLst>
                <a:gd name="adj" fmla="val 359436"/>
              </a:avLst>
            </a:prstGeom>
            <a:solidFill>
              <a:srgbClr val="8D2424"/>
            </a:solidFill>
          </p:spPr>
        </p:sp>
        <p:sp>
          <p:nvSpPr>
            <p:cNvPr id="7" name="Shape 3"/>
            <p:cNvSpPr/>
            <p:nvPr/>
          </p:nvSpPr>
          <p:spPr>
            <a:xfrm>
              <a:off x="571625" y="745019"/>
              <a:ext cx="440174" cy="440174"/>
            </a:xfrm>
            <a:prstGeom prst="roundRect">
              <a:avLst>
                <a:gd name="adj" fmla="val 18667"/>
              </a:avLst>
            </a:prstGeom>
            <a:solidFill>
              <a:srgbClr val="740B0B"/>
            </a:solidFill>
            <a:ln w="7620">
              <a:solidFill>
                <a:srgbClr val="8D2424"/>
              </a:solidFill>
              <a:prstDash val="solid"/>
            </a:ln>
          </p:spPr>
        </p:sp>
        <p:sp>
          <p:nvSpPr>
            <p:cNvPr id="8" name="Text 4"/>
            <p:cNvSpPr/>
            <p:nvPr/>
          </p:nvSpPr>
          <p:spPr>
            <a:xfrm>
              <a:off x="700927" y="810622"/>
              <a:ext cx="181570" cy="308848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400"/>
                </a:lnSpc>
                <a:buNone/>
              </a:pPr>
              <a:r>
                <a:rPr lang="en-US" sz="2400" dirty="0">
                  <a:solidFill>
                    <a:srgbClr val="FFE5E5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1</a:t>
              </a:r>
              <a:endParaRPr lang="en-US" sz="2400" dirty="0"/>
            </a:p>
          </p:txBody>
        </p:sp>
        <p:sp>
          <p:nvSpPr>
            <p:cNvPr id="9" name="Shape 7"/>
            <p:cNvSpPr/>
            <p:nvPr/>
          </p:nvSpPr>
          <p:spPr>
            <a:xfrm>
              <a:off x="988939" y="1714471"/>
              <a:ext cx="684609" cy="22860"/>
            </a:xfrm>
            <a:prstGeom prst="roundRect">
              <a:avLst>
                <a:gd name="adj" fmla="val 359436"/>
              </a:avLst>
            </a:prstGeom>
            <a:solidFill>
              <a:srgbClr val="8D2424"/>
            </a:solidFill>
          </p:spPr>
        </p:sp>
        <p:sp>
          <p:nvSpPr>
            <p:cNvPr id="10" name="Shape 8"/>
            <p:cNvSpPr/>
            <p:nvPr/>
          </p:nvSpPr>
          <p:spPr>
            <a:xfrm>
              <a:off x="583055" y="1494384"/>
              <a:ext cx="440174" cy="440174"/>
            </a:xfrm>
            <a:prstGeom prst="roundRect">
              <a:avLst>
                <a:gd name="adj" fmla="val 18667"/>
              </a:avLst>
            </a:prstGeom>
            <a:solidFill>
              <a:srgbClr val="740B0B"/>
            </a:solidFill>
            <a:ln w="7620">
              <a:solidFill>
                <a:srgbClr val="8D2424"/>
              </a:solidFill>
              <a:prstDash val="solid"/>
            </a:ln>
          </p:spPr>
        </p:sp>
        <p:sp>
          <p:nvSpPr>
            <p:cNvPr id="11" name="Text 9"/>
            <p:cNvSpPr/>
            <p:nvPr/>
          </p:nvSpPr>
          <p:spPr>
            <a:xfrm>
              <a:off x="674197" y="1560047"/>
              <a:ext cx="257889" cy="308848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400"/>
                </a:lnSpc>
                <a:buNone/>
              </a:pPr>
              <a:r>
                <a:rPr lang="en-US" sz="2400" dirty="0">
                  <a:solidFill>
                    <a:srgbClr val="FFE5E5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2</a:t>
              </a:r>
              <a:endParaRPr lang="en-US" sz="2400" dirty="0"/>
            </a:p>
          </p:txBody>
        </p:sp>
        <p:sp>
          <p:nvSpPr>
            <p:cNvPr id="12" name="Shape 12"/>
            <p:cNvSpPr/>
            <p:nvPr/>
          </p:nvSpPr>
          <p:spPr>
            <a:xfrm>
              <a:off x="1003264" y="2456047"/>
              <a:ext cx="684609" cy="22860"/>
            </a:xfrm>
            <a:prstGeom prst="roundRect">
              <a:avLst>
                <a:gd name="adj" fmla="val 359436"/>
              </a:avLst>
            </a:prstGeom>
            <a:solidFill>
              <a:srgbClr val="8D2424"/>
            </a:solidFill>
          </p:spPr>
        </p:sp>
        <p:sp>
          <p:nvSpPr>
            <p:cNvPr id="13" name="Shape 13"/>
            <p:cNvSpPr/>
            <p:nvPr/>
          </p:nvSpPr>
          <p:spPr>
            <a:xfrm>
              <a:off x="571625" y="2238949"/>
              <a:ext cx="440174" cy="440174"/>
            </a:xfrm>
            <a:prstGeom prst="roundRect">
              <a:avLst>
                <a:gd name="adj" fmla="val 18667"/>
              </a:avLst>
            </a:prstGeom>
            <a:solidFill>
              <a:srgbClr val="740B0B"/>
            </a:solidFill>
            <a:ln w="7620">
              <a:solidFill>
                <a:srgbClr val="8D2424"/>
              </a:solidFill>
              <a:prstDash val="solid"/>
            </a:ln>
          </p:spPr>
        </p:sp>
        <p:sp>
          <p:nvSpPr>
            <p:cNvPr id="14" name="Text 14"/>
            <p:cNvSpPr/>
            <p:nvPr/>
          </p:nvSpPr>
          <p:spPr>
            <a:xfrm>
              <a:off x="655683" y="2342848"/>
              <a:ext cx="272058" cy="308848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400"/>
                </a:lnSpc>
                <a:buNone/>
              </a:pPr>
              <a:r>
                <a:rPr lang="en-US" sz="2400" dirty="0">
                  <a:solidFill>
                    <a:srgbClr val="FFE5E5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3</a:t>
              </a:r>
              <a:endParaRPr lang="en-US" sz="2400" dirty="0"/>
            </a:p>
          </p:txBody>
        </p:sp>
        <p:sp>
          <p:nvSpPr>
            <p:cNvPr id="25" name="Shape 13"/>
            <p:cNvSpPr/>
            <p:nvPr/>
          </p:nvSpPr>
          <p:spPr>
            <a:xfrm>
              <a:off x="571625" y="2952014"/>
              <a:ext cx="440174" cy="440174"/>
            </a:xfrm>
            <a:prstGeom prst="roundRect">
              <a:avLst>
                <a:gd name="adj" fmla="val 18667"/>
              </a:avLst>
            </a:prstGeom>
            <a:solidFill>
              <a:srgbClr val="740B0B"/>
            </a:solidFill>
            <a:ln w="7620">
              <a:solidFill>
                <a:srgbClr val="8D2424"/>
              </a:solidFill>
              <a:prstDash val="solid"/>
            </a:ln>
          </p:spPr>
        </p:sp>
        <p:sp>
          <p:nvSpPr>
            <p:cNvPr id="26" name="Shape 13"/>
            <p:cNvSpPr/>
            <p:nvPr/>
          </p:nvSpPr>
          <p:spPr>
            <a:xfrm>
              <a:off x="571625" y="3683977"/>
              <a:ext cx="440174" cy="440174"/>
            </a:xfrm>
            <a:prstGeom prst="roundRect">
              <a:avLst>
                <a:gd name="adj" fmla="val 18667"/>
              </a:avLst>
            </a:prstGeom>
            <a:solidFill>
              <a:srgbClr val="740B0B"/>
            </a:solidFill>
            <a:ln w="7620">
              <a:solidFill>
                <a:srgbClr val="8D2424"/>
              </a:solidFill>
              <a:prstDash val="solid"/>
            </a:ln>
          </p:spPr>
        </p:sp>
        <p:sp>
          <p:nvSpPr>
            <p:cNvPr id="27" name="Shape 13"/>
            <p:cNvSpPr/>
            <p:nvPr/>
          </p:nvSpPr>
          <p:spPr>
            <a:xfrm>
              <a:off x="571625" y="4484127"/>
              <a:ext cx="440174" cy="440174"/>
            </a:xfrm>
            <a:prstGeom prst="roundRect">
              <a:avLst>
                <a:gd name="adj" fmla="val 18667"/>
              </a:avLst>
            </a:prstGeom>
            <a:solidFill>
              <a:srgbClr val="740B0B"/>
            </a:solidFill>
            <a:ln w="7620">
              <a:solidFill>
                <a:srgbClr val="8D2424"/>
              </a:solidFill>
              <a:prstDash val="solid"/>
            </a:ln>
          </p:spPr>
        </p:sp>
        <p:sp>
          <p:nvSpPr>
            <p:cNvPr id="29" name="Shape 12"/>
            <p:cNvSpPr/>
            <p:nvPr/>
          </p:nvSpPr>
          <p:spPr>
            <a:xfrm>
              <a:off x="1002865" y="3174763"/>
              <a:ext cx="684609" cy="22860"/>
            </a:xfrm>
            <a:prstGeom prst="roundRect">
              <a:avLst>
                <a:gd name="adj" fmla="val 359436"/>
              </a:avLst>
            </a:prstGeom>
            <a:solidFill>
              <a:srgbClr val="8D2424"/>
            </a:solidFill>
          </p:spPr>
        </p:sp>
        <p:sp>
          <p:nvSpPr>
            <p:cNvPr id="30" name="Shape 12"/>
            <p:cNvSpPr/>
            <p:nvPr/>
          </p:nvSpPr>
          <p:spPr>
            <a:xfrm>
              <a:off x="995052" y="3888820"/>
              <a:ext cx="684609" cy="22860"/>
            </a:xfrm>
            <a:prstGeom prst="roundRect">
              <a:avLst>
                <a:gd name="adj" fmla="val 359436"/>
              </a:avLst>
            </a:prstGeom>
            <a:solidFill>
              <a:srgbClr val="8D2424"/>
            </a:solidFill>
          </p:spPr>
        </p:sp>
        <p:sp>
          <p:nvSpPr>
            <p:cNvPr id="31" name="Shape 12"/>
            <p:cNvSpPr/>
            <p:nvPr/>
          </p:nvSpPr>
          <p:spPr>
            <a:xfrm>
              <a:off x="988939" y="4704214"/>
              <a:ext cx="684609" cy="22860"/>
            </a:xfrm>
            <a:prstGeom prst="roundRect">
              <a:avLst>
                <a:gd name="adj" fmla="val 359436"/>
              </a:avLst>
            </a:prstGeom>
            <a:solidFill>
              <a:srgbClr val="8D2424"/>
            </a:solidFill>
          </p:spPr>
        </p:sp>
        <p:sp>
          <p:nvSpPr>
            <p:cNvPr id="34" name="TextBox 33"/>
            <p:cNvSpPr txBox="1"/>
            <p:nvPr/>
          </p:nvSpPr>
          <p:spPr>
            <a:xfrm>
              <a:off x="534148" y="3011672"/>
              <a:ext cx="51512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ts val="2400"/>
                </a:lnSpc>
                <a:buNone/>
              </a:pPr>
              <a:r>
                <a:rPr lang="ru-RU" sz="2400" dirty="0">
                  <a:solidFill>
                    <a:srgbClr val="FFE5E5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4</a:t>
              </a:r>
              <a:endParaRPr lang="en-US" sz="24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4148" y="3731156"/>
              <a:ext cx="515128" cy="402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ts val="2400"/>
                </a:lnSpc>
                <a:buNone/>
              </a:pPr>
              <a:r>
                <a:rPr lang="ru-RU" sz="2400" dirty="0">
                  <a:solidFill>
                    <a:srgbClr val="FFE5E5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5</a:t>
              </a:r>
              <a:endParaRPr lang="en-US" sz="2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2300" y="4520899"/>
              <a:ext cx="515128" cy="4044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ts val="2400"/>
                </a:lnSpc>
                <a:buNone/>
              </a:pPr>
              <a:r>
                <a:rPr lang="ru-RU" sz="2400" dirty="0">
                  <a:solidFill>
                    <a:srgbClr val="FFE5E5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</a:rPr>
                <a:t>6</a:t>
              </a:r>
              <a:endParaRPr lang="en-US" sz="2400" dirty="0"/>
            </a:p>
          </p:txBody>
        </p:sp>
        <p:sp>
          <p:nvSpPr>
            <p:cNvPr id="38" name="Text 1"/>
            <p:cNvSpPr/>
            <p:nvPr/>
          </p:nvSpPr>
          <p:spPr>
            <a:xfrm>
              <a:off x="1827229" y="786928"/>
              <a:ext cx="2850713" cy="35623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>
                <a:lnSpc>
                  <a:spcPts val="2800"/>
                </a:lnSpc>
                <a:buNone/>
              </a:pPr>
              <a:r>
                <a:rPr lang="ru-RU" dirty="0">
                  <a:solidFill>
                    <a:srgbClr val="FAEBEB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Запрос клиента</a:t>
              </a:r>
              <a:endParaRPr lang="en-US" dirty="0"/>
            </a:p>
          </p:txBody>
        </p:sp>
        <p:sp>
          <p:nvSpPr>
            <p:cNvPr id="39" name="Text 1"/>
            <p:cNvSpPr/>
            <p:nvPr/>
          </p:nvSpPr>
          <p:spPr>
            <a:xfrm>
              <a:off x="1827228" y="3016782"/>
              <a:ext cx="2850713" cy="35623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>
                <a:lnSpc>
                  <a:spcPts val="2800"/>
                </a:lnSpc>
                <a:buNone/>
              </a:pPr>
              <a:r>
                <a:rPr lang="ru-RU" dirty="0" err="1">
                  <a:solidFill>
                    <a:srgbClr val="FAEBEB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A</a:t>
              </a:r>
              <a:r>
                <a:rPr lang="en-US" dirty="0">
                  <a:solidFill>
                    <a:srgbClr val="FAEBEB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I-</a:t>
              </a:r>
              <a:r>
                <a:rPr lang="ru-RU" dirty="0">
                  <a:solidFill>
                    <a:srgbClr val="FAEBEB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генерация</a:t>
              </a:r>
              <a:endParaRPr lang="en-US" dirty="0"/>
            </a:p>
          </p:txBody>
        </p:sp>
        <p:sp>
          <p:nvSpPr>
            <p:cNvPr id="40" name="Text 1"/>
            <p:cNvSpPr/>
            <p:nvPr/>
          </p:nvSpPr>
          <p:spPr>
            <a:xfrm>
              <a:off x="1827228" y="3722132"/>
              <a:ext cx="2850713" cy="35623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>
                <a:lnSpc>
                  <a:spcPts val="2800"/>
                </a:lnSpc>
                <a:buNone/>
              </a:pPr>
              <a:r>
                <a:rPr lang="ru-RU" dirty="0" err="1">
                  <a:solidFill>
                    <a:srgbClr val="FAEBEB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A</a:t>
              </a:r>
              <a:r>
                <a:rPr lang="ru-RU" dirty="0">
                  <a:solidFill>
                    <a:srgbClr val="FAEBEB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/</a:t>
              </a:r>
              <a:r>
                <a:rPr lang="en-US" dirty="0">
                  <a:solidFill>
                    <a:srgbClr val="FAEBEB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B </a:t>
              </a:r>
              <a:r>
                <a:rPr lang="ru-RU" dirty="0">
                  <a:solidFill>
                    <a:srgbClr val="FAEBEB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анализ и подбор лучших вариантов</a:t>
              </a:r>
              <a:endParaRPr lang="en-US" dirty="0"/>
            </a:p>
          </p:txBody>
        </p:sp>
        <p:sp>
          <p:nvSpPr>
            <p:cNvPr id="41" name="Text 1"/>
            <p:cNvSpPr/>
            <p:nvPr/>
          </p:nvSpPr>
          <p:spPr>
            <a:xfrm>
              <a:off x="1827228" y="4544984"/>
              <a:ext cx="2850713" cy="35623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>
                <a:lnSpc>
                  <a:spcPts val="2800"/>
                </a:lnSpc>
                <a:buNone/>
              </a:pPr>
              <a:r>
                <a:rPr lang="ru-RU" dirty="0">
                  <a:solidFill>
                    <a:srgbClr val="FAEBEB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Готовые рекламные материалы</a:t>
              </a:r>
              <a:endParaRPr lang="en-US" dirty="0"/>
            </a:p>
          </p:txBody>
        </p:sp>
        <p:sp>
          <p:nvSpPr>
            <p:cNvPr id="43" name="Text 1"/>
            <p:cNvSpPr/>
            <p:nvPr/>
          </p:nvSpPr>
          <p:spPr>
            <a:xfrm>
              <a:off x="1827229" y="2305654"/>
              <a:ext cx="2850713" cy="35623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>
                <a:lnSpc>
                  <a:spcPts val="2800"/>
                </a:lnSpc>
                <a:buNone/>
              </a:pPr>
              <a:r>
                <a:rPr lang="ru-RU" dirty="0">
                  <a:solidFill>
                    <a:srgbClr val="FAEBEB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Создание цифрового двойника продукта</a:t>
              </a:r>
              <a:endParaRPr lang="en-US" dirty="0"/>
            </a:p>
          </p:txBody>
        </p:sp>
        <p:sp>
          <p:nvSpPr>
            <p:cNvPr id="44" name="Text 1"/>
            <p:cNvSpPr/>
            <p:nvPr/>
          </p:nvSpPr>
          <p:spPr>
            <a:xfrm>
              <a:off x="1827230" y="1552020"/>
              <a:ext cx="2850713" cy="35623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>
                <a:lnSpc>
                  <a:spcPts val="2800"/>
                </a:lnSpc>
                <a:buNone/>
              </a:pPr>
              <a:r>
                <a:rPr lang="ru-RU" dirty="0">
                  <a:solidFill>
                    <a:srgbClr val="FAEBEB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Генерация концепции</a:t>
              </a:r>
              <a:endParaRPr lang="en-US" dirty="0"/>
            </a:p>
          </p:txBody>
        </p:sp>
        <p:sp>
          <p:nvSpPr>
            <p:cNvPr id="45" name="Text 1"/>
            <p:cNvSpPr/>
            <p:nvPr/>
          </p:nvSpPr>
          <p:spPr>
            <a:xfrm>
              <a:off x="700927" y="290692"/>
              <a:ext cx="2850713" cy="35623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>
                <a:lnSpc>
                  <a:spcPts val="2800"/>
                </a:lnSpc>
                <a:buNone/>
              </a:pPr>
              <a:r>
                <a:rPr lang="ru-RU" sz="2800" dirty="0">
                  <a:solidFill>
                    <a:srgbClr val="740B0A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Схема </a:t>
              </a:r>
              <a:r>
                <a:rPr lang="ru-RU" sz="2800" dirty="0" err="1">
                  <a:solidFill>
                    <a:srgbClr val="740B0A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пайплана</a:t>
              </a:r>
              <a:r>
                <a:rPr lang="ru-RU" sz="2800" dirty="0">
                  <a:solidFill>
                    <a:srgbClr val="740B0A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 работы</a:t>
              </a:r>
              <a:endParaRPr lang="en-US" sz="2800" dirty="0">
                <a:solidFill>
                  <a:srgbClr val="740B0A"/>
                </a:solidFill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1109323" y="2241823"/>
            <a:ext cx="5105697" cy="3934724"/>
            <a:chOff x="1256246" y="3041675"/>
            <a:chExt cx="5105697" cy="3934724"/>
          </a:xfrm>
        </p:grpSpPr>
        <p:sp>
          <p:nvSpPr>
            <p:cNvPr id="47" name="Shape 1"/>
            <p:cNvSpPr/>
            <p:nvPr/>
          </p:nvSpPr>
          <p:spPr>
            <a:xfrm>
              <a:off x="1256246" y="3041675"/>
              <a:ext cx="5105697" cy="3934724"/>
            </a:xfrm>
            <a:prstGeom prst="roundRect">
              <a:avLst>
                <a:gd name="adj" fmla="val 3287"/>
              </a:avLst>
            </a:prstGeom>
            <a:solidFill>
              <a:srgbClr val="0A0A0A">
                <a:alpha val="95000"/>
              </a:srgbClr>
            </a:solidFill>
            <a:ln w="22860">
              <a:solidFill>
                <a:srgbClr val="8D2424"/>
              </a:solidFill>
              <a:prstDash val="solid"/>
            </a:ln>
          </p:spPr>
        </p:sp>
        <p:sp>
          <p:nvSpPr>
            <p:cNvPr id="48" name="Shape 2"/>
            <p:cNvSpPr/>
            <p:nvPr/>
          </p:nvSpPr>
          <p:spPr>
            <a:xfrm>
              <a:off x="1256671" y="3045954"/>
              <a:ext cx="105335" cy="3930445"/>
            </a:xfrm>
            <a:prstGeom prst="roundRect">
              <a:avLst>
                <a:gd name="adj" fmla="val 91568"/>
              </a:avLst>
            </a:prstGeom>
            <a:solidFill>
              <a:srgbClr val="C91313"/>
            </a:solidFill>
          </p:spPr>
        </p:sp>
        <p:sp>
          <p:nvSpPr>
            <p:cNvPr id="49" name="Text 3"/>
            <p:cNvSpPr/>
            <p:nvPr/>
          </p:nvSpPr>
          <p:spPr>
            <a:xfrm>
              <a:off x="1556065" y="3332884"/>
              <a:ext cx="4146301" cy="52240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3050"/>
                </a:lnSpc>
                <a:buNone/>
              </a:pPr>
              <a:r>
                <a:rPr lang="ru-RU" sz="2450" dirty="0">
                  <a:solidFill>
                    <a:srgbClr val="FFE5E5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Пример «До</a:t>
              </a:r>
              <a:r>
                <a:rPr lang="ru-RU" sz="2800" b="0" i="0" u="none" strike="noStrike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/>
                  <a:latin typeface="-webkit-standard"/>
                </a:rPr>
                <a:t>→</a:t>
              </a:r>
              <a:r>
                <a:rPr lang="ru-RU" sz="2450" dirty="0">
                  <a:solidFill>
                    <a:srgbClr val="FFE5E5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 После»</a:t>
              </a:r>
              <a:endParaRPr lang="en-US" sz="2450" dirty="0"/>
            </a:p>
          </p:txBody>
        </p:sp>
        <p:sp>
          <p:nvSpPr>
            <p:cNvPr id="50" name="Text 4"/>
            <p:cNvSpPr/>
            <p:nvPr/>
          </p:nvSpPr>
          <p:spPr>
            <a:xfrm>
              <a:off x="1556066" y="4274843"/>
              <a:ext cx="4787174" cy="1594247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До:</a:t>
              </a:r>
              <a:endParaRPr lang="ru-RU" sz="20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исходный баннер / фото / контент клиента</a:t>
              </a:r>
              <a:endPara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l">
                <a:lnSpc>
                  <a:spcPts val="2500"/>
                </a:lnSpc>
                <a:buNone/>
              </a:pPr>
              <a:endPara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После: </a:t>
              </a:r>
              <a:endPara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улучшенный 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AI-</a:t>
              </a:r>
              <a:r>
                <a:rPr lang="ru-RU" sz="2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кретив</a:t>
              </a:r>
              <a:endPara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адаптация под стиль бренда</a:t>
              </a:r>
              <a:endPara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визуально более привлекательный результат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1116678" y="2241823"/>
            <a:ext cx="5105697" cy="3934724"/>
            <a:chOff x="1116678" y="2259063"/>
            <a:chExt cx="5105697" cy="3934724"/>
          </a:xfrm>
        </p:grpSpPr>
        <p:sp>
          <p:nvSpPr>
            <p:cNvPr id="53" name="Shape 1"/>
            <p:cNvSpPr/>
            <p:nvPr/>
          </p:nvSpPr>
          <p:spPr>
            <a:xfrm>
              <a:off x="1116678" y="2259063"/>
              <a:ext cx="5105697" cy="3934724"/>
            </a:xfrm>
            <a:prstGeom prst="roundRect">
              <a:avLst>
                <a:gd name="adj" fmla="val 3287"/>
              </a:avLst>
            </a:prstGeom>
            <a:solidFill>
              <a:srgbClr val="0A0A0A">
                <a:alpha val="95000"/>
              </a:srgbClr>
            </a:solidFill>
            <a:ln w="22860">
              <a:solidFill>
                <a:srgbClr val="8D2424"/>
              </a:solidFill>
              <a:prstDash val="solid"/>
            </a:ln>
          </p:spPr>
        </p:sp>
        <p:sp>
          <p:nvSpPr>
            <p:cNvPr id="54" name="Shape 2"/>
            <p:cNvSpPr/>
            <p:nvPr/>
          </p:nvSpPr>
          <p:spPr>
            <a:xfrm>
              <a:off x="1117103" y="2263342"/>
              <a:ext cx="105335" cy="3930445"/>
            </a:xfrm>
            <a:prstGeom prst="roundRect">
              <a:avLst>
                <a:gd name="adj" fmla="val 91568"/>
              </a:avLst>
            </a:prstGeom>
            <a:solidFill>
              <a:srgbClr val="C91313"/>
            </a:solidFill>
          </p:spPr>
        </p:sp>
        <p:sp>
          <p:nvSpPr>
            <p:cNvPr id="55" name="Text 3"/>
            <p:cNvSpPr/>
            <p:nvPr/>
          </p:nvSpPr>
          <p:spPr>
            <a:xfrm>
              <a:off x="1416497" y="2550272"/>
              <a:ext cx="4146301" cy="52240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3050"/>
                </a:lnSpc>
                <a:buNone/>
              </a:pPr>
              <a:r>
                <a:rPr lang="ru-RU" sz="2450" dirty="0">
                  <a:solidFill>
                    <a:srgbClr val="FFE5E5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Пример цифрового двойника</a:t>
              </a:r>
              <a:endParaRPr lang="en-US" sz="2450" dirty="0"/>
            </a:p>
          </p:txBody>
        </p:sp>
        <p:sp>
          <p:nvSpPr>
            <p:cNvPr id="56" name="Text 4"/>
            <p:cNvSpPr/>
            <p:nvPr/>
          </p:nvSpPr>
          <p:spPr>
            <a:xfrm>
              <a:off x="1416498" y="3492231"/>
              <a:ext cx="4787174" cy="1594247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Исходная фотография</a:t>
              </a:r>
              <a:r>
                <a:rPr lang="ru-RU" sz="2400" b="0" i="0" u="none" strike="noStrike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ru-R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- 1 изображение продукта/лица</a:t>
              </a:r>
              <a:endPara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l">
                <a:lnSpc>
                  <a:spcPts val="2500"/>
                </a:lnSpc>
                <a:buNone/>
              </a:pPr>
              <a:endPara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Цифровой двойник: </a:t>
              </a:r>
              <a:endPara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- 4-6 вариантов в разных ракурсах, сценах, стилях</a:t>
              </a:r>
              <a:endPara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демонстрация гибкости генерации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9" name="8017517299396596883 2_CAC5A9A4-5FAA-4400-A6D2-C1D762B41BC7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67546" y="37780"/>
            <a:ext cx="7315200" cy="7924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500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 mute="1">
                <p:cTn id="43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9294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6043" y="3163372"/>
            <a:ext cx="9577387" cy="68234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ru-RU" sz="4250" dirty="0">
                <a:solidFill>
                  <a:srgbClr val="FAEBEB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Уникальность и инновационность проекта</a:t>
            </a:r>
            <a:endParaRPr lang="en-US" sz="425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801600" y="7535932"/>
            <a:ext cx="1828800" cy="609600"/>
          </a:xfrm>
          <a:prstGeom prst="rect">
            <a:avLst/>
          </a:prstGeom>
          <a:solidFill>
            <a:srgbClr val="0A07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785236" y="4066255"/>
          <a:ext cx="11476382" cy="34442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130506"/>
                <a:gridCol w="3918054"/>
                <a:gridCol w="4427822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</a:rPr>
                        <a:t>Параметр</a:t>
                      </a:r>
                      <a:endParaRPr lang="ru-RU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</a:rPr>
                        <a:t>Традиционный </a:t>
                      </a:r>
                      <a:r>
                        <a:rPr lang="ru-RU" sz="2800" dirty="0" err="1">
                          <a:solidFill>
                            <a:schemeClr val="bg1"/>
                          </a:solidFill>
                        </a:rPr>
                        <a:t>продакшн</a:t>
                      </a:r>
                      <a:endParaRPr lang="ru-RU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AI</a:t>
                      </a:r>
                      <a:r>
                        <a:rPr lang="ru-RU" sz="2800" dirty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ru-RU" sz="2800" dirty="0" err="1">
                          <a:solidFill>
                            <a:schemeClr val="bg1"/>
                          </a:solidFill>
                        </a:rPr>
                        <a:t>продакшн</a:t>
                      </a:r>
                      <a:r>
                        <a:rPr lang="ru-RU" sz="2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800" dirty="0" err="1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</a:rPr>
                        <a:t>euroProduction</a:t>
                      </a:r>
                      <a:endParaRPr lang="ru-RU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</a:rPr>
                        <a:t>Ц</a:t>
                      </a:r>
                      <a:r>
                        <a:rPr lang="ru-RU" sz="2800" dirty="0" err="1">
                          <a:solidFill>
                            <a:schemeClr val="bg1"/>
                          </a:solidFill>
                        </a:rPr>
                        <a:t>ена</a:t>
                      </a:r>
                      <a:endParaRPr lang="ru-RU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</a:rPr>
                        <a:t>300 тыс. – 3 млн</a:t>
                      </a:r>
                      <a:endParaRPr lang="ru-RU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</a:rPr>
                        <a:t>50 – 150 тыс.</a:t>
                      </a:r>
                      <a:endParaRPr lang="ru-RU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</a:rPr>
                        <a:t>Сроки</a:t>
                      </a:r>
                      <a:endParaRPr lang="ru-RU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</a:rPr>
                        <a:t>2 – 6 недель</a:t>
                      </a:r>
                      <a:endParaRPr lang="ru-RU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</a:rPr>
                        <a:t>2 – 5 дней</a:t>
                      </a:r>
                      <a:endParaRPr lang="ru-RU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>
                          <a:solidFill>
                            <a:schemeClr val="bg1"/>
                          </a:solidFill>
                        </a:rPr>
                        <a:t>Гиброксть</a:t>
                      </a:r>
                      <a:endParaRPr lang="ru-RU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</a:rPr>
                        <a:t>Низкая</a:t>
                      </a:r>
                      <a:endParaRPr lang="ru-RU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</a:rPr>
                        <a:t>Высокая</a:t>
                      </a:r>
                      <a:endParaRPr lang="ru-RU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</a:rPr>
                        <a:t>Цифровые двойники</a:t>
                      </a:r>
                      <a:endParaRPr lang="ru-RU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</a:rPr>
                        <a:t>Нет</a:t>
                      </a:r>
                      <a:endParaRPr lang="ru-RU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</a:rPr>
                        <a:t>Да</a:t>
                      </a:r>
                      <a:endParaRPr lang="ru-RU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4" name="Группа 23"/>
          <p:cNvGrpSpPr/>
          <p:nvPr/>
        </p:nvGrpSpPr>
        <p:grpSpPr>
          <a:xfrm>
            <a:off x="486273" y="4163345"/>
            <a:ext cx="14959017" cy="3261888"/>
            <a:chOff x="486273" y="4163345"/>
            <a:chExt cx="14959017" cy="3261888"/>
          </a:xfrm>
        </p:grpSpPr>
        <p:sp>
          <p:nvSpPr>
            <p:cNvPr id="4" name="Shape 1"/>
            <p:cNvSpPr/>
            <p:nvPr/>
          </p:nvSpPr>
          <p:spPr>
            <a:xfrm>
              <a:off x="491066" y="4163345"/>
              <a:ext cx="3456491" cy="622221"/>
            </a:xfrm>
            <a:prstGeom prst="roundRect">
              <a:avLst>
                <a:gd name="adj" fmla="val 480082"/>
              </a:avLst>
            </a:prstGeom>
            <a:solidFill>
              <a:srgbClr val="740B0B"/>
            </a:solidFill>
            <a:ln w="7620">
              <a:solidFill>
                <a:srgbClr val="8D2424"/>
              </a:solidFill>
              <a:prstDash val="solid"/>
            </a:ln>
          </p:spPr>
          <p:txBody>
            <a:bodyPr/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Быстрее</a:t>
              </a:r>
              <a:endPara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Shape 4"/>
            <p:cNvSpPr/>
            <p:nvPr/>
          </p:nvSpPr>
          <p:spPr>
            <a:xfrm>
              <a:off x="491066" y="5039737"/>
              <a:ext cx="4607958" cy="622221"/>
            </a:xfrm>
            <a:prstGeom prst="roundRect">
              <a:avLst>
                <a:gd name="adj" fmla="val 480082"/>
              </a:avLst>
            </a:prstGeom>
            <a:solidFill>
              <a:srgbClr val="740B0B"/>
            </a:solidFill>
            <a:ln w="7620">
              <a:solidFill>
                <a:srgbClr val="8D2424"/>
              </a:solidFill>
              <a:prstDash val="solid"/>
            </a:ln>
          </p:spPr>
          <p:txBody>
            <a:bodyPr/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Дешевле</a:t>
              </a:r>
              <a:endPara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Shape 7"/>
            <p:cNvSpPr/>
            <p:nvPr/>
          </p:nvSpPr>
          <p:spPr>
            <a:xfrm>
              <a:off x="491066" y="5924291"/>
              <a:ext cx="6318225" cy="622221"/>
            </a:xfrm>
            <a:prstGeom prst="roundRect">
              <a:avLst>
                <a:gd name="adj" fmla="val 480082"/>
              </a:avLst>
            </a:prstGeom>
            <a:solidFill>
              <a:srgbClr val="740B0B"/>
            </a:solidFill>
            <a:ln w="7620">
              <a:solidFill>
                <a:srgbClr val="8D2424"/>
              </a:solidFill>
              <a:prstDash val="solid"/>
            </a:ln>
          </p:spPr>
          <p:txBody>
            <a:bodyPr/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Гибкость</a:t>
              </a:r>
              <a:endPara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Shape 7"/>
            <p:cNvSpPr/>
            <p:nvPr/>
          </p:nvSpPr>
          <p:spPr>
            <a:xfrm>
              <a:off x="486273" y="6803012"/>
              <a:ext cx="7643817" cy="622221"/>
            </a:xfrm>
            <a:prstGeom prst="roundRect">
              <a:avLst>
                <a:gd name="adj" fmla="val 480082"/>
              </a:avLst>
            </a:prstGeom>
            <a:solidFill>
              <a:srgbClr val="740B0B"/>
            </a:solidFill>
            <a:ln w="7620">
              <a:solidFill>
                <a:srgbClr val="8D2424"/>
              </a:solidFill>
              <a:prstDash val="solid"/>
            </a:ln>
          </p:spPr>
          <p:txBody>
            <a:bodyPr/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Юридически защищенные цифровые двойники</a:t>
              </a:r>
              <a:endPara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47557" y="4300328"/>
              <a:ext cx="7315200" cy="41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ru-RU" sz="2000" b="0" i="0" u="none" strike="noStrike" dirty="0">
                  <a:solidFill>
                    <a:schemeClr val="bg1"/>
                  </a:solidFill>
                  <a:effectLst/>
                  <a:latin typeface="-webkit-standard"/>
                </a:rPr>
                <a:t>—</a:t>
              </a:r>
              <a:r>
                <a:rPr lang="ru-RU" sz="2000" b="0" i="0" u="none" strike="noStrike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создание контента за считанные дни</a:t>
              </a: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34982" y="5147297"/>
              <a:ext cx="7795750" cy="41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ru-RU" sz="2000" b="0" i="0" u="none" strike="noStrike" dirty="0">
                  <a:solidFill>
                    <a:schemeClr val="bg1"/>
                  </a:solidFill>
                  <a:effectLst/>
                  <a:latin typeface="-webkit-standard"/>
                </a:rPr>
                <a:t>—</a:t>
              </a:r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 3-7 раз ниже стоимости традиционного </a:t>
              </a:r>
              <a:r>
                <a:rPr lang="ru-RU" sz="2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продакшна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45830" y="6033306"/>
              <a:ext cx="7315200" cy="398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ts val="2500"/>
                </a:lnSpc>
                <a:buNone/>
              </a:pPr>
              <a:r>
                <a:rPr lang="ru-RU" sz="2000" b="0" i="0" u="none" strike="noStrike" dirty="0">
                  <a:solidFill>
                    <a:schemeClr val="bg1"/>
                  </a:solidFill>
                  <a:effectLst/>
                  <a:latin typeface="-webkit-standard"/>
                </a:rPr>
                <a:t>—</a:t>
              </a:r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можно быстрее тестировать гипотезы и менять креатив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130090" y="6881400"/>
              <a:ext cx="7315200" cy="398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ru-RU" sz="2000" b="0" i="0" u="none" strike="noStrike" dirty="0">
                  <a:solidFill>
                    <a:schemeClr val="bg1"/>
                  </a:solidFill>
                  <a:effectLst/>
                  <a:latin typeface="-webkit-standard"/>
                </a:rPr>
                <a:t>—</a:t>
              </a:r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>
                  <a:solidFill>
                    <a:schemeClr val="bg1"/>
                  </a:solidFill>
                  <a:latin typeface="-webkit-standard"/>
                  <a:cs typeface="Times New Roman" panose="02020603050405020304" pitchFamily="18" charset="0"/>
                </a:rPr>
                <a:t>у</a:t>
              </a:r>
              <a:r>
                <a:rPr lang="ru-RU" sz="2000" b="0" i="0" u="none" strike="noStrike" dirty="0">
                  <a:solidFill>
                    <a:schemeClr val="bg1"/>
                  </a:solidFill>
                  <a:effectLst/>
                  <a:latin typeface="-webkit-standard"/>
                </a:rPr>
                <a:t>никальная </a:t>
              </a:r>
              <a:r>
                <a:rPr lang="ru-RU" sz="2000" b="0" i="0" u="none" strike="noStrike" dirty="0" err="1">
                  <a:solidFill>
                    <a:schemeClr val="bg1"/>
                  </a:solidFill>
                  <a:effectLst/>
                  <a:latin typeface="-webkit-standard"/>
                </a:rPr>
                <a:t>B</a:t>
              </a:r>
              <a:r>
                <a:rPr lang="en-US" sz="2000" dirty="0">
                  <a:solidFill>
                    <a:schemeClr val="bg1"/>
                  </a:solidFill>
                  <a:latin typeface="-webkit-standard"/>
                </a:rPr>
                <a:t>2B2C – </a:t>
              </a:r>
              <a:r>
                <a:rPr lang="en-US" sz="2000" dirty="0" err="1">
                  <a:solidFill>
                    <a:schemeClr val="bg1"/>
                  </a:solidFill>
                  <a:latin typeface="-webkit-standard"/>
                </a:rPr>
                <a:t>м</a:t>
              </a:r>
              <a:r>
                <a:rPr lang="ru-RU" sz="2000" dirty="0" err="1">
                  <a:solidFill>
                    <a:schemeClr val="bg1"/>
                  </a:solidFill>
                  <a:latin typeface="-webkit-standard"/>
                </a:rPr>
                <a:t>одель</a:t>
              </a:r>
              <a:r>
                <a:rPr lang="ru-RU" sz="2000" dirty="0">
                  <a:solidFill>
                    <a:schemeClr val="bg1"/>
                  </a:solidFill>
                  <a:latin typeface="-webkit-standard"/>
                </a:rPr>
                <a:t> на российском рынке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12801600" y="7535932"/>
            <a:ext cx="1828800" cy="609600"/>
          </a:xfrm>
          <a:prstGeom prst="rect">
            <a:avLst/>
          </a:prstGeom>
          <a:solidFill>
            <a:srgbClr val="0A07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Google Shape;338;p38"/>
          <p:cNvSpPr/>
          <p:nvPr/>
        </p:nvSpPr>
        <p:spPr>
          <a:xfrm>
            <a:off x="4016776" y="997945"/>
            <a:ext cx="9533817" cy="16055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340;p38"/>
          <p:cNvSpPr txBox="1"/>
          <p:nvPr/>
        </p:nvSpPr>
        <p:spPr>
          <a:xfrm>
            <a:off x="4382523" y="1276815"/>
            <a:ext cx="9252197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1000"/>
              <a:tabLst>
                <a:tab pos="457200" algn="l"/>
              </a:tabLst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 рынок рекламы России: 904 млрд руб.</a:t>
            </a:r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общий объём рекламных бюджетов, включая ТВ, наружную рекламу, </a:t>
            </a:r>
            <a:r>
              <a:rPr lang="en-GB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продакшн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 показывает максимальный потенциальный потолок для масштабирования.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0" name="Google Shape;342;p38"/>
          <p:cNvSpPr/>
          <p:nvPr/>
        </p:nvSpPr>
        <p:spPr>
          <a:xfrm>
            <a:off x="4016776" y="3032906"/>
            <a:ext cx="9449690" cy="1565680"/>
          </a:xfrm>
          <a:prstGeom prst="rect">
            <a:avLst/>
          </a:prstGeom>
          <a:solidFill>
            <a:srgbClr val="740B0A">
              <a:alpha val="7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344;p38"/>
          <p:cNvSpPr/>
          <p:nvPr/>
        </p:nvSpPr>
        <p:spPr>
          <a:xfrm>
            <a:off x="4185031" y="4782350"/>
            <a:ext cx="9365562" cy="156567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337;p38"/>
          <p:cNvSpPr/>
          <p:nvPr/>
        </p:nvSpPr>
        <p:spPr>
          <a:xfrm>
            <a:off x="1297673" y="3086602"/>
            <a:ext cx="3135900" cy="116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346;p38"/>
          <p:cNvSpPr/>
          <p:nvPr/>
        </p:nvSpPr>
        <p:spPr>
          <a:xfrm>
            <a:off x="1297673" y="1251787"/>
            <a:ext cx="3135900" cy="1167900"/>
          </a:xfrm>
          <a:prstGeom prst="rect">
            <a:avLst/>
          </a:prstGeom>
          <a:solidFill>
            <a:srgbClr val="740B0A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347;p38"/>
          <p:cNvSpPr txBox="1"/>
          <p:nvPr/>
        </p:nvSpPr>
        <p:spPr>
          <a:xfrm>
            <a:off x="1424998" y="1348523"/>
            <a:ext cx="2830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</a:t>
            </a:r>
            <a:endParaRPr lang="en-GB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Google Shape;348;p38"/>
          <p:cNvSpPr/>
          <p:nvPr/>
        </p:nvSpPr>
        <p:spPr>
          <a:xfrm>
            <a:off x="1297673" y="4921417"/>
            <a:ext cx="3135900" cy="1167900"/>
          </a:xfrm>
          <a:prstGeom prst="rect">
            <a:avLst/>
          </a:prstGeom>
          <a:solidFill>
            <a:srgbClr val="740B0A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349;p38"/>
          <p:cNvSpPr txBox="1"/>
          <p:nvPr/>
        </p:nvSpPr>
        <p:spPr>
          <a:xfrm>
            <a:off x="1424998" y="5036123"/>
            <a:ext cx="2830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endParaRPr lang="ru-RU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441981" y="3189513"/>
            <a:ext cx="88516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SzPts val="1000"/>
              <a:tabLst>
                <a:tab pos="457200" algn="l"/>
              </a:tabLs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Сегмент </a:t>
            </a:r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digital-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продакшна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визуального контента: 542,7 млрд руб.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доля рекламного рынка, где создаются креативы, баннеры, ролики, визуальные материалы. Именно здесь используется основная часть графики и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продакшна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зона прямой конкуренции 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AI-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решений.</a:t>
            </a:r>
            <a:endParaRPr lang="ru-RU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7" name="Google Shape;340;p38"/>
          <p:cNvSpPr txBox="1"/>
          <p:nvPr/>
        </p:nvSpPr>
        <p:spPr>
          <a:xfrm>
            <a:off x="4667579" y="4986519"/>
            <a:ext cx="8789053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vvic"/>
              <a:buNone/>
              <a:defRPr sz="24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vvic"/>
              <a:buNone/>
              <a:defRPr sz="30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Компании Москвы, готовые внедрять </a:t>
            </a:r>
            <a:r>
              <a:rPr lang="en-GB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AI-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генерацию: 39,3 млрд руб.</a:t>
            </a:r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реалистичный, достижимый рынок: города с высокой концентрацией бизнеса, быстрое внедрение технологий и высокий спрос на недорогой, быстрый </a:t>
            </a:r>
            <a:r>
              <a:rPr lang="ru-RU" sz="1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продакшн</a:t>
            </a:r>
            <a:r>
              <a:rPr lang="ru-RU" sz="1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9" name="Google Shape;341;p38"/>
          <p:cNvSpPr txBox="1"/>
          <p:nvPr/>
        </p:nvSpPr>
        <p:spPr>
          <a:xfrm>
            <a:off x="1450523" y="3279632"/>
            <a:ext cx="2830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</a:t>
            </a:r>
            <a:endParaRPr lang="en-GB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413760" y="6996489"/>
            <a:ext cx="8768080" cy="873509"/>
          </a:xfrm>
          <a:prstGeom prst="rect">
            <a:avLst/>
          </a:prstGeom>
          <a:noFill/>
          <a:ln>
            <a:solidFill>
              <a:srgbClr val="740B0A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рост рынка 2025: </a:t>
            </a:r>
            <a:r>
              <a:rPr lang="ru-RU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+9,3%</a:t>
            </a:r>
            <a:r>
              <a:rPr lang="ru-RU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Растущий спрос на визуальный контент делает 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AI-</a:t>
            </a:r>
            <a:r>
              <a:rPr lang="ru-RU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продакшн</a:t>
            </a:r>
            <a:r>
              <a:rPr lang="ru-RU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стратегически важным.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/>
      <p:bldP spid="70" grpId="0" animBg="1"/>
      <p:bldP spid="71" grpId="0" animBg="1"/>
      <p:bldP spid="76" grpId="0"/>
      <p:bldP spid="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1;p29"/>
          <p:cNvSpPr/>
          <p:nvPr/>
        </p:nvSpPr>
        <p:spPr>
          <a:xfrm>
            <a:off x="9702" y="4003040"/>
            <a:ext cx="14630400" cy="4244379"/>
          </a:xfrm>
          <a:prstGeom prst="rect">
            <a:avLst/>
          </a:prstGeom>
          <a:solidFill>
            <a:srgbClr val="740B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92;p29"/>
          <p:cNvSpPr txBox="1"/>
          <p:nvPr/>
        </p:nvSpPr>
        <p:spPr>
          <a:xfrm>
            <a:off x="10078816" y="6244650"/>
            <a:ext cx="4286994" cy="13385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Ищут доступный, гибкий и масштабируемый контент для своих проектов и публикаций.</a:t>
            </a:r>
            <a:endParaRPr lang="ru-RU" sz="20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193;p29"/>
          <p:cNvSpPr txBox="1"/>
          <p:nvPr/>
        </p:nvSpPr>
        <p:spPr>
          <a:xfrm>
            <a:off x="278881" y="6447877"/>
            <a:ext cx="4527589" cy="13385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Нуждаются в постоянном потоке визуального контента для кампаний.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94;p29"/>
          <p:cNvSpPr txBox="1"/>
          <p:nvPr/>
        </p:nvSpPr>
        <p:spPr>
          <a:xfrm>
            <a:off x="264589" y="5129458"/>
            <a:ext cx="4541881" cy="9120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Рекламные агентства и </a:t>
            </a:r>
            <a:r>
              <a:rPr lang="en-GB" sz="2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digital-</a:t>
            </a:r>
            <a:r>
              <a:rPr lang="ru-RU" sz="2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отделы крупных брендов (</a:t>
            </a:r>
            <a:r>
              <a:rPr lang="en-GB" sz="2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FMCG, retail, fashion)</a:t>
            </a:r>
            <a:endParaRPr lang="en-GB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95;p29"/>
          <p:cNvSpPr txBox="1"/>
          <p:nvPr/>
        </p:nvSpPr>
        <p:spPr>
          <a:xfrm>
            <a:off x="9951373" y="4668395"/>
            <a:ext cx="4541881" cy="9120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Студии дизайна, онлайн-магазины, медиа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96;p29"/>
          <p:cNvSpPr txBox="1"/>
          <p:nvPr/>
        </p:nvSpPr>
        <p:spPr>
          <a:xfrm>
            <a:off x="5090481" y="4826497"/>
            <a:ext cx="4468842" cy="9120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Креативные директора, маркетологи, </a:t>
            </a:r>
            <a:r>
              <a:rPr lang="en-GB" sz="2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SMM-</a:t>
            </a:r>
            <a:r>
              <a:rPr lang="ru-RU" sz="2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97;p29"/>
          <p:cNvSpPr txBox="1"/>
          <p:nvPr/>
        </p:nvSpPr>
        <p:spPr>
          <a:xfrm>
            <a:off x="5036866" y="6269832"/>
            <a:ext cx="4576072" cy="13385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Требуют быстрые и качественные решения для тестирования гипотез и запуска </a:t>
            </a:r>
            <a:r>
              <a:rPr lang="en-GB" sz="20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digital-</a:t>
            </a:r>
            <a:r>
              <a:rPr lang="ru-RU" sz="20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кампаний.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98;p29"/>
          <p:cNvSpPr/>
          <p:nvPr/>
        </p:nvSpPr>
        <p:spPr>
          <a:xfrm rot="10800000" flipH="1">
            <a:off x="0" y="3596640"/>
            <a:ext cx="14640102" cy="698539"/>
          </a:xfrm>
          <a:prstGeom prst="rect">
            <a:avLst/>
          </a:prstGeom>
          <a:solidFill>
            <a:srgbClr val="740B0A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1" name="Рисунок 10" descr="Пользователи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918593" y="1568852"/>
            <a:ext cx="914400" cy="914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73839" y="1515396"/>
            <a:ext cx="85484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5400" dirty="0">
                <a:ln w="0">
                  <a:noFill/>
                </a:ln>
                <a:solidFill>
                  <a:srgbClr val="B30327"/>
                </a:solidFill>
                <a:effectLst>
                  <a:reflection blurRad="6350" stA="53000" endA="300" endPos="35500" dir="5400000" sy="-90000" algn="bl" rotWithShape="0"/>
                </a:effectLst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Целевая аудитория</a:t>
            </a:r>
            <a:endParaRPr lang="ru-RU" sz="5400" dirty="0">
              <a:ln w="0">
                <a:noFill/>
              </a:ln>
              <a:solidFill>
                <a:srgbClr val="B30327"/>
              </a:solidFill>
              <a:effectLst>
                <a:reflection blurRad="6350" stA="53000" endA="300" endPos="35500" dir="5400000" sy="-90000" algn="bl" rotWithShape="0"/>
              </a:effectLst>
              <a:latin typeface="Dela Gothic One" panose="00000500000000000000" pitchFamily="34" charset="-128"/>
              <a:ea typeface="Dela Gothic One" panose="00000500000000000000" pitchFamily="34" charset="-122"/>
              <a:cs typeface="Dela Gothic One" panose="00000500000000000000" pitchFamily="34" charset="-120"/>
            </a:endParaRP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9319" y="788402"/>
            <a:ext cx="8674298" cy="7127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ru-RU" sz="4450" dirty="0">
                <a:solidFill>
                  <a:srgbClr val="FAEBEB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План и </a:t>
            </a:r>
            <a:r>
              <a:rPr lang="ru-RU" sz="4450" dirty="0">
                <a:solidFill>
                  <a:srgbClr val="FAEBEB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  <a:sym typeface="+mn-ea"/>
              </a:rPr>
              <a:t>график </a:t>
            </a:r>
            <a:r>
              <a:rPr lang="ru-RU" sz="4450" b="1" dirty="0">
                <a:solidFill>
                  <a:srgbClr val="FAEBEB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 </a:t>
            </a:r>
            <a:r>
              <a:rPr lang="ru-RU" sz="4450" dirty="0">
                <a:solidFill>
                  <a:srgbClr val="FAEBEB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развития на 18 месяцев </a:t>
            </a:r>
            <a:endParaRPr lang="en-US" sz="4450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758309" y="3147537"/>
            <a:ext cx="13699563" cy="4015978"/>
            <a:chOff x="758309" y="3147537"/>
            <a:chExt cx="13699563" cy="4015978"/>
          </a:xfrm>
        </p:grpSpPr>
        <p:sp>
          <p:nvSpPr>
            <p:cNvPr id="3" name="Text 1"/>
            <p:cNvSpPr/>
            <p:nvPr/>
          </p:nvSpPr>
          <p:spPr>
            <a:xfrm>
              <a:off x="8273831" y="3147537"/>
              <a:ext cx="6184041" cy="1252298"/>
            </a:xfrm>
            <a:prstGeom prst="rect">
              <a:avLst/>
            </a:prstGeom>
            <a:noFill/>
            <a:ln>
              <a:solidFill>
                <a:srgbClr val="740B0A"/>
              </a:solidFill>
            </a:ln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700"/>
                </a:lnSpc>
                <a:buNone/>
              </a:pPr>
              <a:r>
                <a:rPr lang="ru-RU" sz="2000" b="1" i="0" u="none" strike="noStrike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График роста:</a:t>
              </a:r>
              <a:b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000" b="0" i="0" u="none" strike="noStrike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— Рост проектов: от 2–3 в месяц → до 5–7</a:t>
              </a:r>
              <a:b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000" b="0" i="0" u="none" strike="noStrike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— Рост выручки: от 300–450 тыс. → до 600–900 тыс.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Shape 2"/>
            <p:cNvSpPr/>
            <p:nvPr/>
          </p:nvSpPr>
          <p:spPr>
            <a:xfrm>
              <a:off x="758309" y="3149084"/>
              <a:ext cx="2185511" cy="1265992"/>
            </a:xfrm>
            <a:prstGeom prst="roundRect">
              <a:avLst>
                <a:gd name="adj" fmla="val 7188"/>
              </a:avLst>
            </a:prstGeom>
            <a:solidFill>
              <a:srgbClr val="740B0B"/>
            </a:solidFill>
            <a:ln w="7620">
              <a:solidFill>
                <a:srgbClr val="8D2424"/>
              </a:solidFill>
              <a:prstDash val="solid"/>
            </a:ln>
          </p:spPr>
        </p:sp>
        <p:sp>
          <p:nvSpPr>
            <p:cNvPr id="5" name="Text 3"/>
            <p:cNvSpPr/>
            <p:nvPr/>
          </p:nvSpPr>
          <p:spPr>
            <a:xfrm>
              <a:off x="1698665" y="3591639"/>
              <a:ext cx="304681" cy="380762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3800"/>
                </a:lnSpc>
                <a:buNone/>
              </a:pPr>
              <a:r>
                <a:rPr lang="en-US" sz="2350" dirty="0">
                  <a:solidFill>
                    <a:srgbClr val="FFE5E5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1</a:t>
              </a:r>
              <a:endParaRPr lang="en-US" sz="2350" dirty="0"/>
            </a:p>
          </p:txBody>
        </p:sp>
        <p:sp>
          <p:nvSpPr>
            <p:cNvPr id="6" name="Text 4"/>
            <p:cNvSpPr/>
            <p:nvPr/>
          </p:nvSpPr>
          <p:spPr>
            <a:xfrm>
              <a:off x="3160395" y="3365659"/>
              <a:ext cx="2850713" cy="35623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800"/>
                </a:lnSpc>
                <a:buNone/>
              </a:pPr>
              <a:r>
                <a:rPr lang="ru-RU" sz="2200" dirty="0">
                  <a:solidFill>
                    <a:srgbClr val="FFE5E5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0-6 месяцев</a:t>
              </a:r>
              <a:endParaRPr lang="en-US" sz="2200" dirty="0"/>
            </a:p>
          </p:txBody>
        </p:sp>
        <p:sp>
          <p:nvSpPr>
            <p:cNvPr id="7" name="Text 5"/>
            <p:cNvSpPr/>
            <p:nvPr/>
          </p:nvSpPr>
          <p:spPr>
            <a:xfrm>
              <a:off x="3160395" y="3851791"/>
              <a:ext cx="3832146" cy="34671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ru-RU" sz="1700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Запуск коммерции, 5-7 клиентов, упаковка кейсов.</a:t>
              </a:r>
              <a:endParaRPr lang="en-US" sz="1700" dirty="0"/>
            </a:p>
          </p:txBody>
        </p:sp>
        <p:sp>
          <p:nvSpPr>
            <p:cNvPr id="8" name="Shape 6"/>
            <p:cNvSpPr/>
            <p:nvPr/>
          </p:nvSpPr>
          <p:spPr>
            <a:xfrm>
              <a:off x="3052048" y="4399836"/>
              <a:ext cx="10711815" cy="15240"/>
            </a:xfrm>
            <a:prstGeom prst="roundRect">
              <a:avLst>
                <a:gd name="adj" fmla="val 597101"/>
              </a:avLst>
            </a:prstGeom>
            <a:solidFill>
              <a:srgbClr val="8D2424"/>
            </a:solidFill>
          </p:spPr>
        </p:sp>
        <p:sp>
          <p:nvSpPr>
            <p:cNvPr id="9" name="Shape 7"/>
            <p:cNvSpPr/>
            <p:nvPr/>
          </p:nvSpPr>
          <p:spPr>
            <a:xfrm>
              <a:off x="758309" y="4523303"/>
              <a:ext cx="4371142" cy="1265992"/>
            </a:xfrm>
            <a:prstGeom prst="roundRect">
              <a:avLst>
                <a:gd name="adj" fmla="val 7188"/>
              </a:avLst>
            </a:prstGeom>
            <a:solidFill>
              <a:srgbClr val="740B0B"/>
            </a:solidFill>
            <a:ln w="7620">
              <a:solidFill>
                <a:srgbClr val="8D2424"/>
              </a:solidFill>
              <a:prstDash val="solid"/>
            </a:ln>
          </p:spPr>
        </p:sp>
        <p:sp>
          <p:nvSpPr>
            <p:cNvPr id="10" name="Text 8"/>
            <p:cNvSpPr/>
            <p:nvPr/>
          </p:nvSpPr>
          <p:spPr>
            <a:xfrm>
              <a:off x="2791539" y="4965859"/>
              <a:ext cx="304681" cy="380762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3800"/>
                </a:lnSpc>
                <a:buNone/>
              </a:pPr>
              <a:r>
                <a:rPr lang="en-US" sz="2350" dirty="0">
                  <a:solidFill>
                    <a:srgbClr val="FFE5E5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2</a:t>
              </a:r>
              <a:endParaRPr lang="en-US" sz="2350" dirty="0"/>
            </a:p>
          </p:txBody>
        </p:sp>
        <p:sp>
          <p:nvSpPr>
            <p:cNvPr id="11" name="Text 9"/>
            <p:cNvSpPr/>
            <p:nvPr/>
          </p:nvSpPr>
          <p:spPr>
            <a:xfrm>
              <a:off x="5346025" y="4739878"/>
              <a:ext cx="2850713" cy="35623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800"/>
                </a:lnSpc>
                <a:buNone/>
              </a:pPr>
              <a:r>
                <a:rPr lang="ru-RU" sz="2200" dirty="0">
                  <a:solidFill>
                    <a:srgbClr val="FFE5E5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6-12 месяцев</a:t>
              </a:r>
              <a:endParaRPr lang="en-US" sz="2200" dirty="0"/>
            </a:p>
          </p:txBody>
        </p:sp>
        <p:sp>
          <p:nvSpPr>
            <p:cNvPr id="12" name="Text 10"/>
            <p:cNvSpPr/>
            <p:nvPr/>
          </p:nvSpPr>
          <p:spPr>
            <a:xfrm>
              <a:off x="5346025" y="5226010"/>
              <a:ext cx="5855613" cy="34671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ru-RU" sz="1700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Выход на самоокупаемость, создание </a:t>
              </a:r>
              <a:r>
                <a:rPr lang="en-US" sz="1700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MPV</a:t>
              </a:r>
              <a:r>
                <a:rPr lang="ru-RU" sz="1700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 платформы цифровых двойников.</a:t>
              </a:r>
              <a:endParaRPr lang="en-US" sz="1700" dirty="0"/>
            </a:p>
          </p:txBody>
        </p:sp>
        <p:sp>
          <p:nvSpPr>
            <p:cNvPr id="13" name="Shape 11"/>
            <p:cNvSpPr/>
            <p:nvPr/>
          </p:nvSpPr>
          <p:spPr>
            <a:xfrm>
              <a:off x="5237678" y="5774055"/>
              <a:ext cx="8526185" cy="15240"/>
            </a:xfrm>
            <a:prstGeom prst="roundRect">
              <a:avLst>
                <a:gd name="adj" fmla="val 597101"/>
              </a:avLst>
            </a:prstGeom>
            <a:solidFill>
              <a:srgbClr val="8D2424"/>
            </a:solidFill>
          </p:spPr>
        </p:sp>
        <p:sp>
          <p:nvSpPr>
            <p:cNvPr id="14" name="Shape 12"/>
            <p:cNvSpPr/>
            <p:nvPr/>
          </p:nvSpPr>
          <p:spPr>
            <a:xfrm>
              <a:off x="758309" y="5897523"/>
              <a:ext cx="6556891" cy="1265992"/>
            </a:xfrm>
            <a:prstGeom prst="roundRect">
              <a:avLst>
                <a:gd name="adj" fmla="val 7188"/>
              </a:avLst>
            </a:prstGeom>
            <a:solidFill>
              <a:srgbClr val="740B0B"/>
            </a:solidFill>
            <a:ln w="7620">
              <a:solidFill>
                <a:srgbClr val="8D2424"/>
              </a:solidFill>
              <a:prstDash val="solid"/>
            </a:ln>
          </p:spPr>
        </p:sp>
        <p:sp>
          <p:nvSpPr>
            <p:cNvPr id="15" name="Text 13"/>
            <p:cNvSpPr/>
            <p:nvPr/>
          </p:nvSpPr>
          <p:spPr>
            <a:xfrm>
              <a:off x="3884414" y="6340078"/>
              <a:ext cx="304681" cy="380762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3800"/>
                </a:lnSpc>
                <a:buNone/>
              </a:pPr>
              <a:r>
                <a:rPr lang="en-US" sz="2350" dirty="0">
                  <a:solidFill>
                    <a:srgbClr val="FFE5E5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3</a:t>
              </a:r>
              <a:endParaRPr lang="en-US" sz="2350" dirty="0"/>
            </a:p>
          </p:txBody>
        </p:sp>
        <p:sp>
          <p:nvSpPr>
            <p:cNvPr id="16" name="Text 14"/>
            <p:cNvSpPr/>
            <p:nvPr/>
          </p:nvSpPr>
          <p:spPr>
            <a:xfrm>
              <a:off x="7531775" y="6114098"/>
              <a:ext cx="2913697" cy="35623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800"/>
                </a:lnSpc>
                <a:buNone/>
              </a:pPr>
              <a:r>
                <a:rPr lang="ru-RU" sz="2200" dirty="0">
                  <a:solidFill>
                    <a:srgbClr val="FFE5E5"/>
                  </a:solidFill>
                  <a:latin typeface="Dela Gothic One" panose="00000500000000000000" pitchFamily="34" charset="-128"/>
                  <a:ea typeface="Dela Gothic One" panose="00000500000000000000" pitchFamily="34" charset="-122"/>
                  <a:cs typeface="Dela Gothic One" panose="00000500000000000000" pitchFamily="34" charset="-120"/>
                </a:rPr>
                <a:t>12-18 месяцев</a:t>
              </a:r>
              <a:endParaRPr lang="en-US" sz="2200" dirty="0"/>
            </a:p>
          </p:txBody>
        </p:sp>
        <p:sp>
          <p:nvSpPr>
            <p:cNvPr id="17" name="Text 15"/>
            <p:cNvSpPr/>
            <p:nvPr/>
          </p:nvSpPr>
          <p:spPr>
            <a:xfrm>
              <a:off x="7531775" y="6600230"/>
              <a:ext cx="5104686" cy="34671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ru-RU" sz="1700" dirty="0" err="1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Масшатибирование</a:t>
              </a:r>
              <a:r>
                <a:rPr lang="ru-RU" sz="1700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, привлечение инвестиций, расширение команды.</a:t>
              </a:r>
              <a:endParaRPr lang="en-US" sz="17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12801600" y="7535932"/>
            <a:ext cx="1828800" cy="609600"/>
          </a:xfrm>
          <a:prstGeom prst="rect">
            <a:avLst/>
          </a:prstGeom>
          <a:solidFill>
            <a:srgbClr val="0A07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Выходное изображение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036" y="2476228"/>
            <a:ext cx="8447917" cy="523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69839" y="7765576"/>
            <a:ext cx="1760561" cy="354842"/>
          </a:xfrm>
          <a:prstGeom prst="rect">
            <a:avLst/>
          </a:prstGeom>
          <a:solidFill>
            <a:srgbClr val="0B06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34715" y="269823"/>
            <a:ext cx="13626058" cy="3844977"/>
          </a:xfrm>
          <a:prstGeom prst="rect">
            <a:avLst/>
          </a:prstGeom>
          <a:solidFill>
            <a:srgbClr val="470808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69625" y="434715"/>
            <a:ext cx="13356237" cy="3540707"/>
          </a:xfrm>
          <a:prstGeom prst="rect">
            <a:avLst/>
          </a:prstGeom>
          <a:solidFill>
            <a:srgbClr val="740B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04538" y="559102"/>
            <a:ext cx="661066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Прямые конкуренты (</a:t>
            </a:r>
            <a:r>
              <a:rPr lang="en-GB" sz="2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AI-</a:t>
            </a:r>
            <a:r>
              <a:rPr lang="ru-RU" sz="2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агентства, фрилансеры)</a:t>
            </a:r>
            <a:endParaRPr lang="ru-RU" sz="2400" b="1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b="1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Их сильные стороны: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низкая стоимость, быстрые простые задачи.</a:t>
            </a:r>
            <a:br>
              <a:rPr lang="ru-R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Наше преимущество: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полный </a:t>
            </a:r>
            <a:r>
              <a:rPr lang="ru-RU" sz="24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продакшн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-цикл, высокий креативный контроль, стабильное качество, юридически оформленные цифровые двойники, бренд-</a:t>
            </a:r>
            <a:r>
              <a:rPr lang="ru-RU" sz="24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консистентность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7330" y="628791"/>
            <a:ext cx="61159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Косвенные конкуренты (классические </a:t>
            </a:r>
            <a:r>
              <a:rPr lang="ru-RU" sz="2400" b="1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продакшн</a:t>
            </a:r>
            <a:r>
              <a:rPr lang="ru-RU" sz="2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-студии)</a:t>
            </a:r>
            <a:endParaRPr lang="ru-RU" sz="2400" b="1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b="1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Их сильные стороны: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репутация, большой опыт, высокое качество.</a:t>
            </a:r>
            <a:br>
              <a:rPr lang="ru-R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Наше преимущество:</a:t>
            </a:r>
            <a:r>
              <a:rPr lang="ru-RU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скорость в 5–10 раз выше, стоимость ниже в 3–7 раз, гибкость, возможность </a:t>
            </a:r>
            <a:r>
              <a:rPr lang="en-GB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digital twins.</a:t>
            </a:r>
            <a:endParaRPr lang="en-GB" sz="24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9427" y="5169374"/>
            <a:ext cx="12891541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получения конкурентного преимущества</a:t>
            </a:r>
            <a:endParaRPr lang="ru-RU" sz="3200" b="1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Запуск уникальной платформы цифровых двойников (</a:t>
            </a:r>
            <a:r>
              <a:rPr lang="en-GB" sz="240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MVP → </a:t>
            </a:r>
            <a:r>
              <a:rPr lang="ru-RU" sz="240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масштабирование).</a:t>
            </a:r>
            <a:endParaRPr lang="ru-RU" sz="240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Глубокая интеграция </a:t>
            </a:r>
            <a:r>
              <a:rPr lang="en-GB" sz="240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ru-RU" sz="240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весь </a:t>
            </a:r>
            <a:r>
              <a:rPr lang="ru-RU" sz="240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продакшн</a:t>
            </a:r>
            <a:r>
              <a:rPr lang="ru-RU" sz="240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-процесс.</a:t>
            </a:r>
            <a:endParaRPr lang="ru-RU" sz="240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 портфолио проектов для крупных брендов.</a:t>
            </a:r>
            <a:endParaRPr lang="ru-RU" sz="240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нетворкинг: участие в конференциях и отраслевых мероприятиях.</a:t>
            </a:r>
            <a:endParaRPr lang="ru-RU" sz="240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0"/>
          <p:cNvSpPr/>
          <p:nvPr/>
        </p:nvSpPr>
        <p:spPr>
          <a:xfrm>
            <a:off x="2526503" y="4308876"/>
            <a:ext cx="9577387" cy="68234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50"/>
              </a:lnSpc>
              <a:buNone/>
            </a:pPr>
            <a:r>
              <a:rPr lang="ru-RU" sz="4800" dirty="0">
                <a:solidFill>
                  <a:srgbClr val="470808"/>
                </a:solidFill>
                <a:latin typeface="Dela Gothic One" panose="00000500000000000000" pitchFamily="34" charset="-128"/>
                <a:ea typeface="Dela Gothic One" panose="00000500000000000000" pitchFamily="34" charset="-122"/>
                <a:cs typeface="Dela Gothic One" panose="00000500000000000000" pitchFamily="34" charset="-120"/>
              </a:rPr>
              <a:t>Конкуренты</a:t>
            </a:r>
            <a:endParaRPr lang="en-US" sz="4800" dirty="0">
              <a:solidFill>
                <a:srgbClr val="470808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tags/tag1.xml><?xml version="1.0" encoding="utf-8"?>
<p:tagLst xmlns:p="http://schemas.openxmlformats.org/presentationml/2006/main">
  <p:tag name="KSO_WM_DIAGRAM_VIRTUALLY_FRAME" val="{&quot;height&quot;:483.4251181102363,&quot;left&quot;:152.47291338582676,&quot;top&quot;:112.32188976377952,&quot;width&quot;:544.7625196850395}"/>
</p:tagLst>
</file>

<file path=ppt/tags/tag2.xml><?xml version="1.0" encoding="utf-8"?>
<p:tagLst xmlns:p="http://schemas.openxmlformats.org/presentationml/2006/main">
  <p:tag name="KSO_WM_DIAGRAM_VIRTUALLY_FRAME" val="{&quot;height&quot;:483.4251181102363,&quot;left&quot;:152.47291338582676,&quot;top&quot;:112.32188976377952,&quot;width&quot;:544.7625196850395}"/>
</p:tagLst>
</file>

<file path=ppt/tags/tag3.xml><?xml version="1.0" encoding="utf-8"?>
<p:tagLst xmlns:p="http://schemas.openxmlformats.org/presentationml/2006/main">
  <p:tag name="KSO_WM_DIAGRAM_VIRTUALLY_FRAME" val="{&quot;height&quot;:483.4251181102363,&quot;left&quot;:152.47291338582676,&quot;top&quot;:112.32188976377952,&quot;width&quot;:544.7625196850395}"/>
</p:tagLst>
</file>

<file path=ppt/tags/tag4.xml><?xml version="1.0" encoding="utf-8"?>
<p:tagLst xmlns:p="http://schemas.openxmlformats.org/presentationml/2006/main">
  <p:tag name="KSO_WM_DIAGRAM_VIRTUALLY_FRAME" val="{&quot;height&quot;:483.4251181102363,&quot;left&quot;:152.47291338582676,&quot;top&quot;:112.32188976377952,&quot;width&quot;:544.7625196850395}"/>
</p:tagLst>
</file>

<file path=ppt/tags/tag5.xml><?xml version="1.0" encoding="utf-8"?>
<p:tagLst xmlns:p="http://schemas.openxmlformats.org/presentationml/2006/main">
  <p:tag name="KSO_WM_DIAGRAM_VIRTUALLY_FRAME" val="{&quot;height&quot;:483.4251181102363,&quot;left&quot;:152.47291338582676,&quot;top&quot;:112.32188976377952,&quot;width&quot;:544.7625196850395}"/>
</p:tagLst>
</file>

<file path=ppt/tags/tag6.xml><?xml version="1.0" encoding="utf-8"?>
<p:tagLst xmlns:p="http://schemas.openxmlformats.org/presentationml/2006/main">
  <p:tag name="KSO_WM_DIAGRAM_VIRTUALLY_FRAME" val="{&quot;height&quot;:483.4251181102363,&quot;left&quot;:152.47291338582676,&quot;top&quot;:112.32188976377952,&quot;width&quot;:544.7625196850395}"/>
</p:tagLst>
</file>

<file path=ppt/tags/tag7.xml><?xml version="1.0" encoding="utf-8"?>
<p:tagLst xmlns:p="http://schemas.openxmlformats.org/presentationml/2006/main">
  <p:tag name="KSO_WM_DIAGRAM_VIRTUALLY_FRAME" val="{&quot;height&quot;:483.4251181102363,&quot;left&quot;:152.47291338582676,&quot;top&quot;:112.32188976377952,&quot;width&quot;:544.7625196850395}"/>
</p:tagLst>
</file>

<file path=ppt/tags/tag8.xml><?xml version="1.0" encoding="utf-8"?>
<p:tagLst xmlns:p="http://schemas.openxmlformats.org/presentationml/2006/main">
  <p:tag name="KSO_WM_DIAGRAM_VIRTUALLY_FRAME" val="{&quot;height&quot;:483.4251181102363,&quot;left&quot;:152.47291338582676,&quot;top&quot;:112.32188976377952,&quot;width&quot;:544.762519685039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6569</Words>
  <Application>WPS Presentation</Application>
  <PresentationFormat>Произвольный</PresentationFormat>
  <Paragraphs>307</Paragraphs>
  <Slides>14</Slides>
  <Notes>8</Notes>
  <HiddenSlides>0</HiddenSlides>
  <MMClips>2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SimSun</vt:lpstr>
      <vt:lpstr>Wingdings</vt:lpstr>
      <vt:lpstr>Dela Gothic One</vt:lpstr>
      <vt:lpstr>Dela Gothic One</vt:lpstr>
      <vt:lpstr>Dela Gothic One</vt:lpstr>
      <vt:lpstr>Times New Roman</vt:lpstr>
      <vt:lpstr>DM Sans</vt:lpstr>
      <vt:lpstr>DM Sans</vt:lpstr>
      <vt:lpstr>DM Sans</vt:lpstr>
      <vt:lpstr>-webkit-standard</vt:lpstr>
      <vt:lpstr>Segoe Print</vt:lpstr>
      <vt:lpstr>Livvic</vt:lpstr>
      <vt:lpstr>Calibri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An_ Denchik</cp:lastModifiedBy>
  <cp:revision>10</cp:revision>
  <dcterms:created xsi:type="dcterms:W3CDTF">2024-09-23T11:05:00Z</dcterms:created>
  <dcterms:modified xsi:type="dcterms:W3CDTF">2025-12-15T20:45:15Z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9568F5C9317846DF965A94D384C1166C_12</vt:lpwstr>
  </property>
  <property fmtid="{D5CDD505-2E9C-101B-9397-08002B2CF9AE}" pid="3" name="KSOProductBuildVer">
    <vt:lpwstr>1049-12.2.0.23149</vt:lpwstr>
  </property>
</Properties>
</file>