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0104100" cy="11315700"/>
  <p:notesSz cx="20104100" cy="11315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75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7867"/>
            <a:ext cx="17088486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547463" y="2891970"/>
            <a:ext cx="8768080" cy="674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154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865" y="420054"/>
            <a:ext cx="18340369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5484" y="2891970"/>
            <a:ext cx="18553130" cy="6285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odmesh42@gmail.com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7.png"/><Relationship Id="rId7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154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7483" y="566913"/>
            <a:ext cx="10516616" cy="107484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3355" y="740645"/>
            <a:ext cx="5432898" cy="19736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10387" y="725405"/>
            <a:ext cx="6406404" cy="5651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54984" y="3454947"/>
            <a:ext cx="682688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FFFFFF"/>
                </a:solidFill>
                <a:latin typeface="Arial"/>
                <a:cs typeface="Arial"/>
              </a:rPr>
              <a:t>Название</a:t>
            </a:r>
            <a:r>
              <a:rPr sz="6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dirty="0">
                <a:solidFill>
                  <a:srgbClr val="FFFFFF"/>
                </a:solidFill>
                <a:latin typeface="Arial"/>
                <a:cs typeface="Arial"/>
              </a:rPr>
              <a:t>проекта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9733" y="5505450"/>
            <a:ext cx="7957386" cy="182421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4000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«</a:t>
            </a:r>
            <a:r>
              <a:rPr lang="en-US" sz="4000" b="1" cap="all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IT</a:t>
            </a:r>
            <a:r>
              <a:rPr sz="4000" b="1" cap="all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-КАРНАВАЛ»</a:t>
            </a:r>
            <a:endParaRPr lang="ru-RU" sz="4000" b="1" cap="all" spc="-30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lang="en-US" sz="3200" b="1" cap="all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ru-RU" sz="3200" b="1" cap="all" spc="-30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lang="ru-RU" sz="3200" b="1" cap="all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(Проект для поддержки детей, страдающих онкологическими заболеваниями)</a:t>
            </a:r>
            <a:endParaRPr sz="3200" b="1" cap="all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1540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063483" y="0"/>
            <a:ext cx="12040870" cy="10704830"/>
            <a:chOff x="8063483" y="0"/>
            <a:chExt cx="12040870" cy="107048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3483" y="0"/>
              <a:ext cx="12040616" cy="107042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10387" y="458712"/>
              <a:ext cx="6406404" cy="56360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6780" y="714725"/>
            <a:ext cx="3177436" cy="11808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93752" y="7810682"/>
            <a:ext cx="1028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Microsoft Sans Serif"/>
                <a:cs typeface="Microsoft Sans Serif"/>
              </a:rPr>
              <a:t>Т</a:t>
            </a:r>
            <a:r>
              <a:rPr sz="1800" spc="-70" dirty="0">
                <a:latin typeface="Microsoft Sans Serif"/>
                <a:cs typeface="Microsoft Sans Serif"/>
              </a:rPr>
              <a:t>е</a:t>
            </a:r>
            <a:r>
              <a:rPr sz="1800" spc="20" dirty="0">
                <a:latin typeface="Microsoft Sans Serif"/>
                <a:cs typeface="Microsoft Sans Serif"/>
              </a:rPr>
              <a:t>л</a:t>
            </a:r>
            <a:r>
              <a:rPr sz="1800" spc="-20" dirty="0">
                <a:latin typeface="Microsoft Sans Serif"/>
                <a:cs typeface="Microsoft Sans Serif"/>
              </a:rPr>
              <a:t>ег</a:t>
            </a:r>
            <a:r>
              <a:rPr sz="1800" spc="-25" dirty="0">
                <a:latin typeface="Microsoft Sans Serif"/>
                <a:cs typeface="Microsoft Sans Serif"/>
              </a:rPr>
              <a:t>р</a:t>
            </a:r>
            <a:r>
              <a:rPr sz="1800" spc="-30" dirty="0">
                <a:latin typeface="Microsoft Sans Serif"/>
                <a:cs typeface="Microsoft Sans Serif"/>
              </a:rPr>
              <a:t>ам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3752" y="8496465"/>
            <a:ext cx="975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Microsoft Sans Serif"/>
                <a:cs typeface="Microsoft Sans Serif"/>
              </a:rPr>
              <a:t>Т</a:t>
            </a:r>
            <a:r>
              <a:rPr sz="1800" spc="-70" dirty="0">
                <a:latin typeface="Microsoft Sans Serif"/>
                <a:cs typeface="Microsoft Sans Serif"/>
              </a:rPr>
              <a:t>е</a:t>
            </a:r>
            <a:r>
              <a:rPr sz="1800" spc="20" dirty="0">
                <a:latin typeface="Microsoft Sans Serif"/>
                <a:cs typeface="Microsoft Sans Serif"/>
              </a:rPr>
              <a:t>л</a:t>
            </a:r>
            <a:r>
              <a:rPr sz="1800" spc="-10" dirty="0">
                <a:latin typeface="Microsoft Sans Serif"/>
                <a:cs typeface="Microsoft Sans Serif"/>
              </a:rPr>
              <a:t>е</a:t>
            </a:r>
            <a:r>
              <a:rPr sz="1800" spc="-20" dirty="0">
                <a:latin typeface="Microsoft Sans Serif"/>
                <a:cs typeface="Microsoft Sans Serif"/>
              </a:rPr>
              <a:t>ф</a:t>
            </a:r>
            <a:r>
              <a:rPr sz="1800" spc="-10" dirty="0">
                <a:latin typeface="Microsoft Sans Serif"/>
                <a:cs typeface="Microsoft Sans Serif"/>
              </a:rPr>
              <a:t>он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3752" y="9181943"/>
            <a:ext cx="5708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e</a:t>
            </a:r>
            <a:r>
              <a:rPr sz="1800" dirty="0">
                <a:latin typeface="Microsoft Sans Serif"/>
                <a:cs typeface="Microsoft Sans Serif"/>
              </a:rPr>
              <a:t>m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il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3752" y="5990819"/>
            <a:ext cx="28981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Arial"/>
                <a:cs typeface="Arial"/>
              </a:rPr>
              <a:t>Контакты</a:t>
            </a:r>
            <a:endParaRPr sz="4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56010" y="7684194"/>
            <a:ext cx="3669665" cy="182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Sans Serif"/>
                <a:cs typeface="Microsoft Sans Serif"/>
              </a:rPr>
              <a:t>@xiaonight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2800" spc="-5" dirty="0">
                <a:latin typeface="Microsoft Sans Serif"/>
                <a:cs typeface="Microsoft Sans Serif"/>
              </a:rPr>
              <a:t>+7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(980)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012-21-58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2800" spc="-5" dirty="0">
                <a:latin typeface="Microsoft Sans Serif"/>
                <a:cs typeface="Microsoft Sans Serif"/>
                <a:hlinkClick r:id="rId6"/>
              </a:rPr>
              <a:t>odmesh42@gmail.com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98714"/>
            <a:ext cx="7548181" cy="70166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15828" y="496811"/>
            <a:ext cx="5976703" cy="5255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05604" y="458712"/>
            <a:ext cx="1913655" cy="7114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1865" y="420054"/>
            <a:ext cx="62591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Актуальность</a:t>
            </a:r>
            <a:r>
              <a:rPr spc="-90" dirty="0"/>
              <a:t> </a:t>
            </a:r>
            <a:r>
              <a:rPr dirty="0"/>
              <a:t>проекта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7105" y="1524418"/>
            <a:ext cx="8611870" cy="842281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222250">
              <a:lnSpc>
                <a:spcPts val="3020"/>
              </a:lnSpc>
              <a:spcBef>
                <a:spcPts val="480"/>
              </a:spcBef>
            </a:pPr>
            <a:r>
              <a:rPr sz="2800" spc="-20" dirty="0">
                <a:latin typeface="Microsoft Sans Serif"/>
                <a:cs typeface="Microsoft Sans Serif"/>
              </a:rPr>
              <a:t>Аргументы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пользу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реализуемости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бизнес-идеи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полезности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40" dirty="0" err="1">
                <a:latin typeface="Microsoft Sans Serif"/>
                <a:cs typeface="Microsoft Sans Serif"/>
              </a:rPr>
              <a:t>продукта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40" dirty="0" smtClean="0">
                <a:latin typeface="Microsoft Sans Serif"/>
                <a:cs typeface="Microsoft Sans Serif"/>
              </a:rPr>
              <a:t>"</a:t>
            </a:r>
            <a:r>
              <a:rPr lang="en-US" sz="2800" spc="-40" dirty="0" smtClean="0">
                <a:latin typeface="Microsoft Sans Serif"/>
                <a:cs typeface="Microsoft Sans Serif"/>
              </a:rPr>
              <a:t>IT</a:t>
            </a:r>
            <a:r>
              <a:rPr sz="2800" spc="-40" dirty="0" smtClean="0">
                <a:latin typeface="Microsoft Sans Serif"/>
                <a:cs typeface="Microsoft Sans Serif"/>
              </a:rPr>
              <a:t>-КАРНАВАЛ</a:t>
            </a:r>
            <a:r>
              <a:rPr sz="2800" spc="-40" dirty="0">
                <a:latin typeface="Microsoft Sans Serif"/>
                <a:cs typeface="Microsoft Sans Serif"/>
              </a:rPr>
              <a:t>"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включают 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следующее: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76835" algn="just">
              <a:lnSpc>
                <a:spcPts val="2160"/>
              </a:lnSpc>
              <a:spcBef>
                <a:spcPts val="1605"/>
              </a:spcBef>
              <a:buAutoNum type="arabicPeriod"/>
              <a:tabLst>
                <a:tab pos="293370" algn="l"/>
              </a:tabLst>
            </a:pPr>
            <a:r>
              <a:rPr sz="2800" spc="-20" dirty="0">
                <a:latin typeface="Microsoft Sans Serif"/>
                <a:cs typeface="Microsoft Sans Serif"/>
              </a:rPr>
              <a:t>Уникальность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специализация: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25" dirty="0" err="1">
                <a:latin typeface="Microsoft Sans Serif"/>
                <a:cs typeface="Microsoft Sans Serif"/>
              </a:rPr>
              <a:t>Продукт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5" dirty="0" smtClean="0">
                <a:latin typeface="Microsoft Sans Serif"/>
                <a:cs typeface="Microsoft Sans Serif"/>
              </a:rPr>
              <a:t>"</a:t>
            </a:r>
            <a:r>
              <a:rPr lang="en-US" sz="2800" spc="-25" dirty="0" smtClean="0">
                <a:latin typeface="Microsoft Sans Serif"/>
                <a:cs typeface="Microsoft Sans Serif"/>
              </a:rPr>
              <a:t>IT</a:t>
            </a:r>
            <a:r>
              <a:rPr sz="2800" spc="-25" dirty="0" smtClean="0">
                <a:latin typeface="Microsoft Sans Serif"/>
                <a:cs typeface="Microsoft Sans Serif"/>
              </a:rPr>
              <a:t>-КАРНАВАЛ</a:t>
            </a:r>
            <a:r>
              <a:rPr sz="2800" spc="-25" dirty="0">
                <a:latin typeface="Microsoft Sans Serif"/>
                <a:cs typeface="Microsoft Sans Serif"/>
              </a:rPr>
              <a:t>"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предлагает </a:t>
            </a:r>
            <a:r>
              <a:rPr sz="2800" spc="-5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уникальный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опыт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виртуальной </a:t>
            </a:r>
            <a:r>
              <a:rPr sz="2800" spc="-5" dirty="0">
                <a:latin typeface="Microsoft Sans Serif"/>
                <a:cs typeface="Microsoft Sans Serif"/>
              </a:rPr>
              <a:t>реальности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мире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цирка</a:t>
            </a:r>
            <a:r>
              <a:rPr sz="2800" dirty="0">
                <a:latin typeface="Microsoft Sans Serif"/>
                <a:cs typeface="Microsoft Sans Serif"/>
              </a:rPr>
              <a:t> и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развлечений </a:t>
            </a:r>
            <a:r>
              <a:rPr sz="2800" spc="-515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для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детей,</a:t>
            </a:r>
            <a:r>
              <a:rPr sz="2800" spc="-5" dirty="0">
                <a:latin typeface="Microsoft Sans Serif"/>
                <a:cs typeface="Microsoft Sans Serif"/>
              </a:rPr>
              <a:t> больных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онкологией.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Это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делает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его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отличным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от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других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продуктов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на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рынке,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которые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могут</a:t>
            </a:r>
            <a:r>
              <a:rPr sz="2800" dirty="0">
                <a:latin typeface="Microsoft Sans Serif"/>
                <a:cs typeface="Microsoft Sans Serif"/>
              </a:rPr>
              <a:t> быть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более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общими</a:t>
            </a:r>
            <a:r>
              <a:rPr sz="2800" spc="5" dirty="0">
                <a:latin typeface="Microsoft Sans Serif"/>
                <a:cs typeface="Microsoft Sans Serif"/>
              </a:rPr>
              <a:t> или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не</a:t>
            </a:r>
            <a:endParaRPr sz="2800" dirty="0">
              <a:latin typeface="Microsoft Sans Serif"/>
              <a:cs typeface="Microsoft Sans Serif"/>
            </a:endParaRPr>
          </a:p>
          <a:p>
            <a:pPr marL="12700" algn="just">
              <a:lnSpc>
                <a:spcPts val="2130"/>
              </a:lnSpc>
            </a:pPr>
            <a:r>
              <a:rPr sz="2800" spc="-5" dirty="0">
                <a:latin typeface="Microsoft Sans Serif"/>
                <a:cs typeface="Microsoft Sans Serif"/>
              </a:rPr>
              <a:t>ориентированы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на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эту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конкретную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группу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потребителей.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ts val="2160"/>
              </a:lnSpc>
              <a:spcBef>
                <a:spcPts val="1025"/>
              </a:spcBef>
              <a:buAutoNum type="arabicPeriod" startAt="2"/>
              <a:tabLst>
                <a:tab pos="29337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Потребность</a:t>
            </a:r>
            <a:r>
              <a:rPr sz="2800" dirty="0">
                <a:latin typeface="Microsoft Sans Serif"/>
                <a:cs typeface="Microsoft Sans Serif"/>
              </a:rPr>
              <a:t> и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востребованность: </a:t>
            </a:r>
            <a:r>
              <a:rPr sz="2800" spc="-60" dirty="0">
                <a:latin typeface="Microsoft Sans Serif"/>
                <a:cs typeface="Microsoft Sans Serif"/>
              </a:rPr>
              <a:t>Дети,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больные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онкологией, имеют 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ограниченные </a:t>
            </a:r>
            <a:r>
              <a:rPr sz="2800" spc="-30" dirty="0">
                <a:latin typeface="Microsoft Sans Serif"/>
                <a:cs typeface="Microsoft Sans Serif"/>
              </a:rPr>
              <a:t>возможности </a:t>
            </a:r>
            <a:r>
              <a:rPr sz="2800" spc="5" dirty="0">
                <a:latin typeface="Microsoft Sans Serif"/>
                <a:cs typeface="Microsoft Sans Serif"/>
              </a:rPr>
              <a:t>для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развлечений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социальной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активности.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25" dirty="0" err="1">
                <a:latin typeface="Microsoft Sans Serif"/>
                <a:cs typeface="Microsoft Sans Serif"/>
              </a:rPr>
              <a:t>Продукт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25" dirty="0" smtClean="0">
                <a:latin typeface="Microsoft Sans Serif"/>
                <a:cs typeface="Microsoft Sans Serif"/>
              </a:rPr>
              <a:t>"</a:t>
            </a:r>
            <a:r>
              <a:rPr lang="en-US" sz="2800" spc="-25" dirty="0" smtClean="0">
                <a:latin typeface="Microsoft Sans Serif"/>
                <a:cs typeface="Microsoft Sans Serif"/>
              </a:rPr>
              <a:t>I</a:t>
            </a:r>
            <a:r>
              <a:rPr sz="2800" spc="-25" dirty="0" smtClean="0">
                <a:latin typeface="Microsoft Sans Serif"/>
                <a:cs typeface="Microsoft Sans Serif"/>
              </a:rPr>
              <a:t>Т-КАРНАВАЛ</a:t>
            </a:r>
            <a:r>
              <a:rPr sz="2800" spc="-25" dirty="0">
                <a:latin typeface="Microsoft Sans Serif"/>
                <a:cs typeface="Microsoft Sans Serif"/>
              </a:rPr>
              <a:t>" </a:t>
            </a:r>
            <a:r>
              <a:rPr sz="2800" spc="-20" dirty="0">
                <a:latin typeface="Microsoft Sans Serif"/>
                <a:cs typeface="Microsoft Sans Serif"/>
              </a:rPr>
              <a:t>предоставляет </a:t>
            </a:r>
            <a:r>
              <a:rPr sz="2800" spc="-25" dirty="0">
                <a:latin typeface="Microsoft Sans Serif"/>
                <a:cs typeface="Microsoft Sans Serif"/>
              </a:rPr>
              <a:t>им </a:t>
            </a:r>
            <a:r>
              <a:rPr sz="2800" spc="-5" dirty="0">
                <a:latin typeface="Microsoft Sans Serif"/>
                <a:cs typeface="Microsoft Sans Serif"/>
              </a:rPr>
              <a:t>доступ </a:t>
            </a:r>
            <a:r>
              <a:rPr sz="2800" spc="-125" dirty="0">
                <a:latin typeface="Microsoft Sans Serif"/>
                <a:cs typeface="Microsoft Sans Serif"/>
              </a:rPr>
              <a:t>к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позитивному </a:t>
            </a:r>
            <a:r>
              <a:rPr sz="2800" dirty="0">
                <a:latin typeface="Microsoft Sans Serif"/>
                <a:cs typeface="Microsoft Sans Serif"/>
              </a:rPr>
              <a:t>и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эмоционально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благоприятному</a:t>
            </a:r>
            <a:r>
              <a:rPr sz="2800" spc="-5" dirty="0">
                <a:latin typeface="Microsoft Sans Serif"/>
                <a:cs typeface="Microsoft Sans Serif"/>
              </a:rPr>
              <a:t> опыту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виртуальной</a:t>
            </a:r>
            <a:r>
              <a:rPr sz="2800" spc="-5" dirty="0">
                <a:latin typeface="Microsoft Sans Serif"/>
                <a:cs typeface="Microsoft Sans Serif"/>
              </a:rPr>
              <a:t> реальности,</a:t>
            </a:r>
            <a:r>
              <a:rPr sz="2800" spc="-30" dirty="0">
                <a:latin typeface="Microsoft Sans Serif"/>
                <a:cs typeface="Microsoft Sans Serif"/>
              </a:rPr>
              <a:t> который </a:t>
            </a:r>
            <a:r>
              <a:rPr sz="2800" spc="-515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может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помочь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снять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чувство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изоляции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улучшить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их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психологическое 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благополучие.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78105" algn="just">
              <a:lnSpc>
                <a:spcPts val="2160"/>
              </a:lnSpc>
              <a:spcBef>
                <a:spcPts val="1010"/>
              </a:spcBef>
              <a:buAutoNum type="arabicPeriod" startAt="2"/>
              <a:tabLst>
                <a:tab pos="293370" algn="l"/>
              </a:tabLst>
            </a:pPr>
            <a:r>
              <a:rPr sz="2800" dirty="0">
                <a:latin typeface="Microsoft Sans Serif"/>
                <a:cs typeface="Microsoft Sans Serif"/>
              </a:rPr>
              <a:t>Прибыльность </a:t>
            </a:r>
            <a:r>
              <a:rPr sz="2800" spc="-10" dirty="0">
                <a:latin typeface="Microsoft Sans Serif"/>
                <a:cs typeface="Microsoft Sans Serif"/>
              </a:rPr>
              <a:t>бизнеса: </a:t>
            </a:r>
            <a:r>
              <a:rPr sz="2800" spc="-20" dirty="0">
                <a:latin typeface="Microsoft Sans Serif"/>
                <a:cs typeface="Microsoft Sans Serif"/>
              </a:rPr>
              <a:t>Благодаря </a:t>
            </a:r>
            <a:r>
              <a:rPr sz="2800" spc="-10" dirty="0">
                <a:latin typeface="Microsoft Sans Serif"/>
                <a:cs typeface="Microsoft Sans Serif"/>
              </a:rPr>
              <a:t>специализации </a:t>
            </a:r>
            <a:r>
              <a:rPr sz="2800" spc="-5" dirty="0">
                <a:latin typeface="Microsoft Sans Serif"/>
                <a:cs typeface="Microsoft Sans Serif"/>
              </a:rPr>
              <a:t>на </a:t>
            </a:r>
            <a:r>
              <a:rPr sz="2800" spc="-20" dirty="0">
                <a:latin typeface="Microsoft Sans Serif"/>
                <a:cs typeface="Microsoft Sans Serif"/>
              </a:rPr>
              <a:t>целевой 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аудитории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уникальному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предложению,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15" dirty="0" err="1">
                <a:latin typeface="Microsoft Sans Serif"/>
                <a:cs typeface="Microsoft Sans Serif"/>
              </a:rPr>
              <a:t>бизнес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5" dirty="0" smtClean="0">
                <a:latin typeface="Microsoft Sans Serif"/>
                <a:cs typeface="Microsoft Sans Serif"/>
              </a:rPr>
              <a:t>"</a:t>
            </a:r>
            <a:r>
              <a:rPr lang="en-US" sz="2800" spc="-25" dirty="0" smtClean="0">
                <a:latin typeface="Microsoft Sans Serif"/>
                <a:cs typeface="Microsoft Sans Serif"/>
              </a:rPr>
              <a:t>I</a:t>
            </a:r>
            <a:r>
              <a:rPr sz="2800" spc="-25" dirty="0" smtClean="0">
                <a:latin typeface="Microsoft Sans Serif"/>
                <a:cs typeface="Microsoft Sans Serif"/>
              </a:rPr>
              <a:t>Т-КАРНАВАЛ</a:t>
            </a:r>
            <a:r>
              <a:rPr sz="2800" spc="-25" dirty="0">
                <a:latin typeface="Microsoft Sans Serif"/>
                <a:cs typeface="Microsoft Sans Serif"/>
              </a:rPr>
              <a:t>"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может </a:t>
            </a:r>
            <a:r>
              <a:rPr sz="2800" spc="-51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привлечь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клиентов</a:t>
            </a:r>
            <a:r>
              <a:rPr sz="2800" dirty="0">
                <a:latin typeface="Microsoft Sans Serif"/>
                <a:cs typeface="Microsoft Sans Serif"/>
              </a:rPr>
              <a:t> и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генерировать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доход.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Платные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подписки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или 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лицензии </a:t>
            </a:r>
            <a:r>
              <a:rPr sz="2800" spc="-5" dirty="0">
                <a:latin typeface="Microsoft Sans Serif"/>
                <a:cs typeface="Microsoft Sans Serif"/>
              </a:rPr>
              <a:t>на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использование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продукта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могут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обеспечить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стабильный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повторяющийся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источник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дохода.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47463" y="2891970"/>
            <a:ext cx="8731885" cy="474168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75"/>
              </a:spcBef>
              <a:buAutoNum type="arabicPeriod" startAt="4"/>
              <a:tabLst>
                <a:tab pos="293370" algn="l"/>
              </a:tabLst>
            </a:pPr>
            <a:r>
              <a:rPr sz="2800" spc="-20" dirty="0">
                <a:latin typeface="Microsoft Sans Serif"/>
                <a:cs typeface="Microsoft Sans Serif"/>
              </a:rPr>
              <a:t>Устойчивость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бизнеса: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Потребность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развлечениях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поддержке</a:t>
            </a:r>
            <a:r>
              <a:rPr sz="2800" spc="5" dirty="0">
                <a:latin typeface="Microsoft Sans Serif"/>
                <a:cs typeface="Microsoft Sans Serif"/>
              </a:rPr>
              <a:t> для 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детей,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больных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онкологией,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будет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оставаться</a:t>
            </a:r>
            <a:r>
              <a:rPr sz="2800" spc="-15" dirty="0">
                <a:latin typeface="Microsoft Sans Serif"/>
                <a:cs typeface="Microsoft Sans Serif"/>
              </a:rPr>
              <a:t> актуальной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долгосрочной </a:t>
            </a:r>
            <a:r>
              <a:rPr sz="2800" spc="-51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перспективе.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Бизнес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"ИТ-КАРНАВАЛ"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может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развиваться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</a:p>
          <a:p>
            <a:pPr marL="12700" marR="227965" algn="just">
              <a:lnSpc>
                <a:spcPts val="2160"/>
              </a:lnSpc>
            </a:pPr>
            <a:r>
              <a:rPr sz="2800" spc="-10" dirty="0">
                <a:latin typeface="Microsoft Sans Serif"/>
                <a:cs typeface="Microsoft Sans Serif"/>
              </a:rPr>
              <a:t>адаптироваться,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предлагая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новый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контент,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функциональность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услуги, </a:t>
            </a:r>
            <a:r>
              <a:rPr sz="2800" spc="-5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чтобы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соответствовать </a:t>
            </a:r>
            <a:r>
              <a:rPr sz="2800" spc="-15" dirty="0">
                <a:latin typeface="Microsoft Sans Serif"/>
                <a:cs typeface="Microsoft Sans Serif"/>
              </a:rPr>
              <a:t>изменяющимся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потребностям</a:t>
            </a:r>
            <a:r>
              <a:rPr sz="2800" dirty="0">
                <a:latin typeface="Microsoft Sans Serif"/>
                <a:cs typeface="Microsoft Sans Serif"/>
              </a:rPr>
              <a:t> и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требованиям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клиентов.</a:t>
            </a:r>
            <a:endParaRPr sz="2800" dirty="0">
              <a:latin typeface="Microsoft Sans Serif"/>
              <a:cs typeface="Microsoft Sans Serif"/>
            </a:endParaRPr>
          </a:p>
          <a:p>
            <a:pPr marL="292735" indent="-280670" algn="just">
              <a:lnSpc>
                <a:spcPts val="2280"/>
              </a:lnSpc>
              <a:spcBef>
                <a:spcPts val="725"/>
              </a:spcBef>
              <a:buAutoNum type="arabicPeriod" startAt="5"/>
              <a:tabLst>
                <a:tab pos="293370" algn="l"/>
              </a:tabLst>
            </a:pPr>
            <a:r>
              <a:rPr sz="2800" spc="-15" dirty="0">
                <a:latin typeface="Microsoft Sans Serif"/>
                <a:cs typeface="Microsoft Sans Serif"/>
              </a:rPr>
              <a:t>Позитивное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воздействие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социальная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ценность: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20" dirty="0" err="1">
                <a:latin typeface="Microsoft Sans Serif"/>
                <a:cs typeface="Microsoft Sans Serif"/>
              </a:rPr>
              <a:t>Бизнес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 smtClean="0">
                <a:latin typeface="Microsoft Sans Serif"/>
                <a:cs typeface="Microsoft Sans Serif"/>
              </a:rPr>
              <a:t>"</a:t>
            </a:r>
            <a:r>
              <a:rPr lang="en-US" sz="2800" dirty="0" smtClean="0">
                <a:latin typeface="Microsoft Sans Serif"/>
                <a:cs typeface="Microsoft Sans Serif"/>
              </a:rPr>
              <a:t>I</a:t>
            </a:r>
            <a:r>
              <a:rPr sz="2800" dirty="0" smtClean="0">
                <a:latin typeface="Microsoft Sans Serif"/>
                <a:cs typeface="Microsoft Sans Serif"/>
              </a:rPr>
              <a:t>Т-</a:t>
            </a:r>
            <a:r>
              <a:rPr sz="2800" spc="-35" dirty="0" smtClean="0">
                <a:latin typeface="Microsoft Sans Serif"/>
                <a:cs typeface="Microsoft Sans Serif"/>
              </a:rPr>
              <a:t>КАРНАВАЛ</a:t>
            </a:r>
            <a:r>
              <a:rPr sz="2800" spc="-35" dirty="0">
                <a:latin typeface="Microsoft Sans Serif"/>
                <a:cs typeface="Microsoft Sans Serif"/>
              </a:rPr>
              <a:t>"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имеет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потенциал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для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создания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позитивного</a:t>
            </a:r>
            <a:r>
              <a:rPr sz="2800" spc="-10" dirty="0">
                <a:latin typeface="Microsoft Sans Serif"/>
                <a:cs typeface="Microsoft Sans Serif"/>
              </a:rPr>
              <a:t> социального </a:t>
            </a:r>
            <a:r>
              <a:rPr sz="2800" spc="-52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воздействия.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Помогая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детям,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больным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онкологией,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получать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радость, </a:t>
            </a:r>
            <a:r>
              <a:rPr sz="2800" spc="-51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веселье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позитивные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эмоции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во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время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трудного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периода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лечения,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продукт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может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улучшить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их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качество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жизни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 </a:t>
            </a:r>
            <a:r>
              <a:rPr sz="2800" spc="-20" dirty="0">
                <a:latin typeface="Microsoft Sans Serif"/>
                <a:cs typeface="Microsoft Sans Serif"/>
              </a:rPr>
              <a:t>благополучие.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5828" y="496811"/>
            <a:ext cx="5976703" cy="5255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05604" y="458712"/>
            <a:ext cx="1913655" cy="71143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1865" y="420054"/>
            <a:ext cx="28105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Проблема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7105" y="1749634"/>
            <a:ext cx="8755380" cy="8681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latin typeface="Microsoft Sans Serif"/>
                <a:cs typeface="Microsoft Sans Serif"/>
              </a:rPr>
              <a:t>Проблема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клиента,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которую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вы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решаете.</a:t>
            </a:r>
            <a:endParaRPr sz="2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100" dirty="0">
              <a:latin typeface="Microsoft Sans Serif"/>
              <a:cs typeface="Microsoft Sans Serif"/>
            </a:endParaRPr>
          </a:p>
          <a:p>
            <a:pPr marL="12700" marR="5080">
              <a:spcBef>
                <a:spcPts val="2375"/>
              </a:spcBef>
            </a:pPr>
            <a:r>
              <a:rPr sz="2800" spc="-15" dirty="0">
                <a:latin typeface="Microsoft Sans Serif"/>
                <a:cs typeface="Microsoft Sans Serif"/>
              </a:rPr>
              <a:t>Проблема,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на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решение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которой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направлен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стартап-проект,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заключается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 </a:t>
            </a:r>
            <a:r>
              <a:rPr sz="2800" spc="-51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отсутствии</a:t>
            </a:r>
            <a:r>
              <a:rPr sz="2800" spc="-5" dirty="0">
                <a:latin typeface="Microsoft Sans Serif"/>
                <a:cs typeface="Microsoft Sans Serif"/>
              </a:rPr>
              <a:t> доступных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эффективных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развлекательных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возможностей 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для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детей,</a:t>
            </a:r>
            <a:r>
              <a:rPr sz="2800" spc="-5" dirty="0">
                <a:latin typeface="Microsoft Sans Serif"/>
                <a:cs typeface="Microsoft Sans Serif"/>
              </a:rPr>
              <a:t> больных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онкологией,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во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время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их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лечения.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Эти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дети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часто 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ограничены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своих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возможностях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для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активного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времяпрепровождения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развлечений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из-за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своего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состояния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ограничений,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связанных </a:t>
            </a:r>
            <a:r>
              <a:rPr sz="2800" dirty="0">
                <a:latin typeface="Microsoft Sans Serif"/>
                <a:cs typeface="Microsoft Sans Serif"/>
              </a:rPr>
              <a:t>с</a:t>
            </a:r>
          </a:p>
          <a:p>
            <a:pPr marL="12700"/>
            <a:r>
              <a:rPr sz="2800" spc="-15" dirty="0">
                <a:latin typeface="Microsoft Sans Serif"/>
                <a:cs typeface="Microsoft Sans Serif"/>
              </a:rPr>
              <a:t>лечением.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31750">
              <a:spcBef>
                <a:spcPts val="1025"/>
              </a:spcBef>
            </a:pPr>
            <a:r>
              <a:rPr sz="2800" spc="-35" dirty="0">
                <a:latin typeface="Microsoft Sans Serif"/>
                <a:cs typeface="Microsoft Sans Serif"/>
              </a:rPr>
              <a:t>Такая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ситуация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создает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психологическое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эмоциональное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напряжение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у </a:t>
            </a:r>
            <a:r>
              <a:rPr sz="2800" spc="-52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детей,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приводящее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25" dirty="0">
                <a:latin typeface="Microsoft Sans Serif"/>
                <a:cs typeface="Microsoft Sans Serif"/>
              </a:rPr>
              <a:t>к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снижению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их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жизненного </a:t>
            </a:r>
            <a:r>
              <a:rPr sz="2800" spc="-25" dirty="0">
                <a:latin typeface="Microsoft Sans Serif"/>
                <a:cs typeface="Microsoft Sans Serif"/>
              </a:rPr>
              <a:t>качества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благополучия.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472440"/>
            <a:r>
              <a:rPr sz="2800" spc="-5" dirty="0">
                <a:latin typeface="Microsoft Sans Serif"/>
                <a:cs typeface="Microsoft Sans Serif"/>
              </a:rPr>
              <a:t>Они </a:t>
            </a:r>
            <a:r>
              <a:rPr sz="2800" spc="-10" dirty="0">
                <a:latin typeface="Microsoft Sans Serif"/>
                <a:cs typeface="Microsoft Sans Serif"/>
              </a:rPr>
              <a:t>испытывают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чувство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изоляции,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скучают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не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могут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наслаждаться </a:t>
            </a:r>
            <a:r>
              <a:rPr sz="2800" spc="-51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обычными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видами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развлечений,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которые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доступны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другим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детям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помогают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им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восстанавливаться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радоваться </a:t>
            </a:r>
            <a:r>
              <a:rPr sz="2800" spc="-30" dirty="0">
                <a:latin typeface="Microsoft Sans Serif"/>
                <a:cs typeface="Microsoft Sans Serif"/>
              </a:rPr>
              <a:t>жизни.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47463" y="6524205"/>
            <a:ext cx="8710930" cy="281807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75"/>
              </a:spcBef>
            </a:pPr>
            <a:r>
              <a:rPr sz="2400" spc="-55" dirty="0">
                <a:latin typeface="Microsoft Sans Serif"/>
                <a:cs typeface="Microsoft Sans Serif"/>
              </a:rPr>
              <a:t>Таким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образом,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выявленная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проблема</a:t>
            </a:r>
            <a:r>
              <a:rPr sz="2400" dirty="0">
                <a:latin typeface="Microsoft Sans Serif"/>
                <a:cs typeface="Microsoft Sans Serif"/>
              </a:rPr>
              <a:t> и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потенциальные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потребители 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тесно</a:t>
            </a:r>
            <a:r>
              <a:rPr sz="2400" spc="-15" dirty="0">
                <a:latin typeface="Microsoft Sans Serif"/>
                <a:cs typeface="Microsoft Sans Serif"/>
              </a:rPr>
              <a:t> связаны, </a:t>
            </a:r>
            <a:r>
              <a:rPr sz="2400" spc="-30" dirty="0">
                <a:latin typeface="Microsoft Sans Serif"/>
                <a:cs typeface="Microsoft Sans Serif"/>
              </a:rPr>
              <a:t>поскольку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проблема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непосредственно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затрагивает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детей, </a:t>
            </a:r>
            <a:r>
              <a:rPr sz="2400" spc="-5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больных </a:t>
            </a:r>
            <a:r>
              <a:rPr sz="2400" spc="-20" dirty="0">
                <a:latin typeface="Microsoft Sans Serif"/>
                <a:cs typeface="Microsoft Sans Serif"/>
              </a:rPr>
              <a:t>онкологией,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 их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потребность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позитивных </a:t>
            </a:r>
            <a:r>
              <a:rPr sz="2400" spc="-20" dirty="0">
                <a:latin typeface="Microsoft Sans Serif"/>
                <a:cs typeface="Microsoft Sans Serif"/>
              </a:rPr>
              <a:t>развлечениях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 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эмоциональной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стимуляции.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Решение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проблемы,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предлагаемое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стартап- </a:t>
            </a:r>
            <a:r>
              <a:rPr sz="2400" spc="-5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проектом </a:t>
            </a:r>
            <a:r>
              <a:rPr sz="2400" dirty="0">
                <a:latin typeface="Microsoft Sans Serif"/>
                <a:cs typeface="Microsoft Sans Serif"/>
              </a:rPr>
              <a:t>в </a:t>
            </a:r>
            <a:r>
              <a:rPr sz="2400" spc="-5" dirty="0">
                <a:latin typeface="Microsoft Sans Serif"/>
                <a:cs typeface="Microsoft Sans Serif"/>
              </a:rPr>
              <a:t>виде доступа </a:t>
            </a:r>
            <a:r>
              <a:rPr sz="2400" spc="-125" dirty="0">
                <a:latin typeface="Microsoft Sans Serif"/>
                <a:cs typeface="Microsoft Sans Serif"/>
              </a:rPr>
              <a:t>к</a:t>
            </a:r>
            <a:r>
              <a:rPr sz="2400" spc="-1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VR-развлечениям, </a:t>
            </a:r>
            <a:r>
              <a:rPr sz="2400" spc="-30" dirty="0">
                <a:latin typeface="Microsoft Sans Serif"/>
                <a:cs typeface="Microsoft Sans Serif"/>
              </a:rPr>
              <a:t>отвечает </a:t>
            </a:r>
            <a:r>
              <a:rPr sz="2400" spc="-15" dirty="0">
                <a:latin typeface="Microsoft Sans Serif"/>
                <a:cs typeface="Microsoft Sans Serif"/>
              </a:rPr>
              <a:t>потребностям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потенциальных </a:t>
            </a:r>
            <a:r>
              <a:rPr sz="2400" spc="-20" dirty="0">
                <a:latin typeface="Microsoft Sans Serif"/>
                <a:cs typeface="Microsoft Sans Serif"/>
              </a:rPr>
              <a:t>потребителей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позволяет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им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наслаждаться</a:t>
            </a:r>
            <a:endParaRPr sz="2400" dirty="0">
              <a:latin typeface="Microsoft Sans Serif"/>
              <a:cs typeface="Microsoft Sans Serif"/>
            </a:endParaRPr>
          </a:p>
          <a:p>
            <a:pPr marL="12700" algn="just">
              <a:lnSpc>
                <a:spcPts val="2010"/>
              </a:lnSpc>
            </a:pPr>
            <a:r>
              <a:rPr sz="2400" spc="-25" dirty="0">
                <a:latin typeface="Microsoft Sans Serif"/>
                <a:cs typeface="Microsoft Sans Serif"/>
              </a:rPr>
              <a:t>развлечениями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приключениями,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создавая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0" dirty="0" err="1">
                <a:latin typeface="Microsoft Sans Serif"/>
                <a:cs typeface="Microsoft Sans Serif"/>
              </a:rPr>
              <a:t>положительную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 err="1" smtClean="0">
                <a:latin typeface="Microsoft Sans Serif"/>
                <a:cs typeface="Microsoft Sans Serif"/>
              </a:rPr>
              <a:t>атмосферу</a:t>
            </a:r>
            <a:r>
              <a:rPr lang="en-US" sz="2400" spc="-15" dirty="0" smtClean="0">
                <a:latin typeface="Microsoft Sans Serif"/>
                <a:cs typeface="Microsoft Sans Serif"/>
              </a:rPr>
              <a:t> </a:t>
            </a:r>
            <a:r>
              <a:rPr sz="2400" spc="-10" dirty="0" err="1" smtClean="0">
                <a:latin typeface="Microsoft Sans Serif"/>
                <a:cs typeface="Microsoft Sans Serif"/>
              </a:rPr>
              <a:t>во</a:t>
            </a:r>
            <a:r>
              <a:rPr sz="2400" spc="-15" dirty="0" smtClean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время </a:t>
            </a:r>
            <a:r>
              <a:rPr sz="2400" dirty="0">
                <a:latin typeface="Microsoft Sans Serif"/>
                <a:cs typeface="Microsoft Sans Serif"/>
              </a:rPr>
              <a:t>их </a:t>
            </a:r>
            <a:r>
              <a:rPr sz="2400" spc="-15" dirty="0">
                <a:latin typeface="Microsoft Sans Serif"/>
                <a:cs typeface="Microsoft Sans Serif"/>
              </a:rPr>
              <a:t>лечения.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98697" y="1749634"/>
            <a:ext cx="8586470" cy="48577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349375">
              <a:lnSpc>
                <a:spcPts val="3020"/>
              </a:lnSpc>
              <a:spcBef>
                <a:spcPts val="480"/>
              </a:spcBef>
            </a:pPr>
            <a:r>
              <a:rPr sz="2800" spc="-30" dirty="0">
                <a:latin typeface="Microsoft Sans Serif"/>
                <a:cs typeface="Microsoft Sans Serif"/>
              </a:rPr>
              <a:t>Почему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существующих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вариантов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решения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не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достаточно?</a:t>
            </a:r>
            <a:endParaRPr sz="2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 dirty="0">
              <a:latin typeface="Microsoft Sans Serif"/>
              <a:cs typeface="Microsoft Sans Serif"/>
            </a:endParaRPr>
          </a:p>
          <a:p>
            <a:pPr marL="60960" marR="5080">
              <a:lnSpc>
                <a:spcPts val="2160"/>
              </a:lnSpc>
            </a:pPr>
            <a:r>
              <a:rPr sz="2400" spc="-10" dirty="0">
                <a:latin typeface="Microsoft Sans Serif"/>
                <a:cs typeface="Microsoft Sans Serif"/>
              </a:rPr>
              <a:t>Выявленная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проблема,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связанная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ограниченными </a:t>
            </a:r>
            <a:r>
              <a:rPr sz="2400" spc="-30" dirty="0">
                <a:latin typeface="Microsoft Sans Serif"/>
                <a:cs typeface="Microsoft Sans Serif"/>
              </a:rPr>
              <a:t>возможностями </a:t>
            </a:r>
            <a:r>
              <a:rPr sz="2400" spc="-25" dirty="0">
                <a:latin typeface="Microsoft Sans Serif"/>
                <a:cs typeface="Microsoft Sans Serif"/>
              </a:rPr>
              <a:t> развлечений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для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детей,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больных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онкологией,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тесно </a:t>
            </a:r>
            <a:r>
              <a:rPr sz="2400" spc="-20" dirty="0">
                <a:latin typeface="Microsoft Sans Serif"/>
                <a:cs typeface="Microsoft Sans Serif"/>
              </a:rPr>
              <a:t>связана</a:t>
            </a:r>
            <a:r>
              <a:rPr sz="2400" dirty="0">
                <a:latin typeface="Microsoft Sans Serif"/>
                <a:cs typeface="Microsoft Sans Serif"/>
              </a:rPr>
              <a:t> с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их 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потенциальными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потребителями.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Вот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детальное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описание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взаимосвязи </a:t>
            </a:r>
            <a:r>
              <a:rPr sz="2400" spc="-5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между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проблемой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 </a:t>
            </a:r>
            <a:r>
              <a:rPr sz="2400" spc="-20" dirty="0">
                <a:latin typeface="Microsoft Sans Serif"/>
                <a:cs typeface="Microsoft Sans Serif"/>
              </a:rPr>
              <a:t>потребителем:</a:t>
            </a:r>
            <a:endParaRPr sz="2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400" dirty="0">
              <a:latin typeface="Microsoft Sans Serif"/>
              <a:cs typeface="Microsoft Sans Serif"/>
            </a:endParaRPr>
          </a:p>
          <a:p>
            <a:pPr marL="341630" indent="-281305">
              <a:lnSpc>
                <a:spcPct val="100000"/>
              </a:lnSpc>
              <a:spcBef>
                <a:spcPts val="1405"/>
              </a:spcBef>
              <a:buAutoNum type="arabicPeriod"/>
              <a:tabLst>
                <a:tab pos="342265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Ограниченные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возможности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развлечений;</a:t>
            </a:r>
            <a:endParaRPr sz="2400" dirty="0">
              <a:latin typeface="Microsoft Sans Serif"/>
              <a:cs typeface="Microsoft Sans Serif"/>
            </a:endParaRPr>
          </a:p>
          <a:p>
            <a:pPr marL="341630" indent="-281305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42265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Потребность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позитивной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эмоциональной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стимуляции;</a:t>
            </a:r>
            <a:endParaRPr sz="2400" dirty="0">
              <a:latin typeface="Microsoft Sans Serif"/>
              <a:cs typeface="Microsoft Sans Serif"/>
            </a:endParaRPr>
          </a:p>
          <a:p>
            <a:pPr marL="341630" indent="-281305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42265" algn="l"/>
              </a:tabLst>
            </a:pPr>
            <a:r>
              <a:rPr sz="2400" spc="-25" dirty="0">
                <a:latin typeface="Microsoft Sans Serif"/>
                <a:cs typeface="Microsoft Sans Serif"/>
              </a:rPr>
              <a:t>Возможность</a:t>
            </a:r>
            <a:r>
              <a:rPr sz="2400" spc="-20" dirty="0">
                <a:latin typeface="Microsoft Sans Serif"/>
                <a:cs typeface="Microsoft Sans Serif"/>
              </a:rPr>
              <a:t> погружения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виртуальный </a:t>
            </a:r>
            <a:r>
              <a:rPr sz="2400" spc="-20" dirty="0">
                <a:latin typeface="Microsoft Sans Serif"/>
                <a:cs typeface="Microsoft Sans Serif"/>
              </a:rPr>
              <a:t>мир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развлечений.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5828" y="496811"/>
            <a:ext cx="5976703" cy="5255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05604" y="458712"/>
            <a:ext cx="1913655" cy="71143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1865" y="420054"/>
            <a:ext cx="24669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Решение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1865" y="1278593"/>
            <a:ext cx="18418810" cy="1003710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8793480">
              <a:lnSpc>
                <a:spcPts val="3020"/>
              </a:lnSpc>
              <a:spcBef>
                <a:spcPts val="480"/>
              </a:spcBef>
            </a:pPr>
            <a:r>
              <a:rPr sz="2800" spc="-35" dirty="0">
                <a:latin typeface="Microsoft Sans Serif"/>
                <a:cs typeface="Microsoft Sans Serif"/>
              </a:rPr>
              <a:t>Что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вы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предлагаете,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уникальные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преимущества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выгоды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для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клиента.</a:t>
            </a:r>
            <a:endParaRPr sz="2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 dirty="0">
              <a:latin typeface="Microsoft Sans Serif"/>
              <a:cs typeface="Microsoft Sans Serif"/>
            </a:endParaRPr>
          </a:p>
          <a:p>
            <a:pPr marL="12700" marR="505459" algn="just">
              <a:lnSpc>
                <a:spcPts val="2160"/>
              </a:lnSpc>
            </a:pPr>
            <a:r>
              <a:rPr sz="2400" spc="-20" dirty="0">
                <a:latin typeface="Microsoft Sans Serif"/>
                <a:cs typeface="Microsoft Sans Serif"/>
              </a:rPr>
              <a:t>Стартап-проект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стремится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решить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эту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проблему,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предоставляя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детям,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больным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онкологией, </a:t>
            </a:r>
            <a:r>
              <a:rPr sz="2400" spc="-5" dirty="0">
                <a:latin typeface="Microsoft Sans Serif"/>
                <a:cs typeface="Microsoft Sans Serif"/>
              </a:rPr>
              <a:t>доступ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25" dirty="0">
                <a:latin typeface="Microsoft Sans Serif"/>
                <a:cs typeface="Microsoft Sans Serif"/>
              </a:rPr>
              <a:t>к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виртуальной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реальности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(VR)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мире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цирка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 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развлечений.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Путем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использования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VR-технологий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специально </a:t>
            </a:r>
            <a:r>
              <a:rPr sz="2400" spc="-25" dirty="0">
                <a:latin typeface="Microsoft Sans Serif"/>
                <a:cs typeface="Microsoft Sans Serif"/>
              </a:rPr>
              <a:t>разработанного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контента,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стартап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позволяет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детям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погрузиться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виртуальную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среду</a:t>
            </a:r>
            <a:endParaRPr sz="2400" dirty="0">
              <a:latin typeface="Microsoft Sans Serif"/>
              <a:cs typeface="Microsoft Sans Serif"/>
            </a:endParaRPr>
          </a:p>
          <a:p>
            <a:pPr marL="12700" algn="just">
              <a:lnSpc>
                <a:spcPts val="2130"/>
              </a:lnSpc>
            </a:pPr>
            <a:r>
              <a:rPr sz="2400" spc="-15" dirty="0">
                <a:latin typeface="Microsoft Sans Serif"/>
                <a:cs typeface="Microsoft Sans Serif"/>
              </a:rPr>
              <a:t>цирка,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где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они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могут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испытывать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удивительные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представления,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участвовать</a:t>
            </a:r>
            <a:r>
              <a:rPr sz="2400" dirty="0">
                <a:latin typeface="Microsoft Sans Serif"/>
                <a:cs typeface="Microsoft Sans Serif"/>
              </a:rPr>
              <a:t> в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интерактивных</a:t>
            </a:r>
            <a:r>
              <a:rPr sz="2400" spc="-10" dirty="0">
                <a:latin typeface="Microsoft Sans Serif"/>
                <a:cs typeface="Microsoft Sans Serif"/>
              </a:rPr>
              <a:t> играх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получать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позитивные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эмоциональные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впечатления.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673100" algn="just">
              <a:lnSpc>
                <a:spcPct val="90000"/>
              </a:lnSpc>
              <a:spcBef>
                <a:spcPts val="994"/>
              </a:spcBef>
            </a:pPr>
            <a:r>
              <a:rPr sz="2400" spc="-40" dirty="0">
                <a:latin typeface="Microsoft Sans Serif"/>
                <a:cs typeface="Microsoft Sans Serif"/>
              </a:rPr>
              <a:t>Такое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решение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позволяет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детям,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больным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онкологией,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наслаждаться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развлечениями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приключениями,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которые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ранее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были </a:t>
            </a:r>
            <a:r>
              <a:rPr sz="2400" spc="-10" dirty="0">
                <a:latin typeface="Microsoft Sans Serif"/>
                <a:cs typeface="Microsoft Sans Serif"/>
              </a:rPr>
              <a:t>недоступны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им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из-за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их </a:t>
            </a:r>
            <a:r>
              <a:rPr sz="2400" spc="-5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состояния. </a:t>
            </a:r>
            <a:r>
              <a:rPr sz="2400" dirty="0">
                <a:latin typeface="Microsoft Sans Serif"/>
                <a:cs typeface="Microsoft Sans Serif"/>
              </a:rPr>
              <a:t>Оно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помогает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снять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психологическое </a:t>
            </a:r>
            <a:r>
              <a:rPr sz="2400" spc="-15" dirty="0">
                <a:latin typeface="Microsoft Sans Serif"/>
                <a:cs typeface="Microsoft Sans Serif"/>
              </a:rPr>
              <a:t>напряжение,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улучшить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их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настроение,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стимулирует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их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воображение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создает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положительную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атмосферу,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которая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способствует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их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эмоциональному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благополучию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лечению.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1315720" algn="just">
              <a:lnSpc>
                <a:spcPts val="2160"/>
              </a:lnSpc>
              <a:spcBef>
                <a:spcPts val="1705"/>
              </a:spcBef>
            </a:pPr>
            <a:r>
              <a:rPr sz="2400" dirty="0" err="1" smtClean="0">
                <a:latin typeface="Microsoft Sans Serif"/>
                <a:cs typeface="Microsoft Sans Serif"/>
              </a:rPr>
              <a:t>Наш</a:t>
            </a:r>
            <a:r>
              <a:rPr sz="2400" spc="15" dirty="0" smtClean="0">
                <a:latin typeface="Microsoft Sans Serif"/>
                <a:cs typeface="Microsoft Sans Serif"/>
              </a:rPr>
              <a:t> </a:t>
            </a:r>
            <a:r>
              <a:rPr sz="2400" spc="-20" dirty="0" err="1">
                <a:latin typeface="Microsoft Sans Serif"/>
                <a:cs typeface="Microsoft Sans Serif"/>
              </a:rPr>
              <a:t>стартап-проект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5" dirty="0" err="1" smtClean="0">
                <a:latin typeface="Microsoft Sans Serif"/>
                <a:cs typeface="Microsoft Sans Serif"/>
              </a:rPr>
              <a:t>предлагает</a:t>
            </a:r>
            <a:r>
              <a:rPr sz="2400" spc="10" dirty="0" smtClean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следующие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b="1" spc="-15" dirty="0">
                <a:latin typeface="Arial"/>
                <a:cs typeface="Arial"/>
              </a:rPr>
              <a:t>товары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 </a:t>
            </a:r>
            <a:r>
              <a:rPr sz="2400" b="1" spc="-20" dirty="0">
                <a:latin typeface="Arial"/>
                <a:cs typeface="Arial"/>
              </a:rPr>
              <a:t>услуги,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которые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помогут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потребителям,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детям,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больным </a:t>
            </a:r>
            <a:r>
              <a:rPr sz="2400" b="1" spc="-5" dirty="0">
                <a:latin typeface="Arial"/>
                <a:cs typeface="Arial"/>
              </a:rPr>
              <a:t>онкологией</a:t>
            </a:r>
            <a:r>
              <a:rPr sz="2400" spc="-5" dirty="0">
                <a:latin typeface="Microsoft Sans Serif"/>
                <a:cs typeface="Microsoft Sans Serif"/>
              </a:rPr>
              <a:t>,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справляться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 </a:t>
            </a:r>
            <a:r>
              <a:rPr sz="2400" spc="-5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проблемой</a:t>
            </a:r>
            <a:r>
              <a:rPr sz="2400" spc="-10" dirty="0">
                <a:latin typeface="Microsoft Sans Serif"/>
                <a:cs typeface="Microsoft Sans Serif"/>
              </a:rPr>
              <a:t> ограниченных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возможностей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развлечений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необходимостью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позитивной</a:t>
            </a:r>
            <a:r>
              <a:rPr sz="2400" spc="-5" dirty="0">
                <a:latin typeface="Microsoft Sans Serif"/>
                <a:cs typeface="Microsoft Sans Serif"/>
              </a:rPr>
              <a:t> эмоциональной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0" dirty="0" err="1">
                <a:latin typeface="Microsoft Sans Serif"/>
                <a:cs typeface="Microsoft Sans Serif"/>
              </a:rPr>
              <a:t>стимуляции</a:t>
            </a:r>
            <a:r>
              <a:rPr sz="2400" spc="-10" dirty="0" smtClean="0">
                <a:latin typeface="Microsoft Sans Serif"/>
                <a:cs typeface="Microsoft Sans Serif"/>
              </a:rPr>
              <a:t>: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625475" algn="just">
              <a:lnSpc>
                <a:spcPts val="2160"/>
              </a:lnSpc>
              <a:spcBef>
                <a:spcPts val="1680"/>
              </a:spcBef>
              <a:buFont typeface="Microsoft Sans Serif"/>
              <a:buAutoNum type="arabicPeriod"/>
              <a:tabLst>
                <a:tab pos="293370" algn="l"/>
              </a:tabLst>
            </a:pPr>
            <a:r>
              <a:rPr sz="2400" b="1" spc="-10" dirty="0" err="1" smtClean="0">
                <a:latin typeface="Arial"/>
                <a:cs typeface="Arial"/>
              </a:rPr>
              <a:t>Виртуальная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реальность </a:t>
            </a:r>
            <a:r>
              <a:rPr sz="2400" b="1" dirty="0">
                <a:latin typeface="Arial"/>
                <a:cs typeface="Arial"/>
              </a:rPr>
              <a:t>(VR) в мире цирка и </a:t>
            </a:r>
            <a:r>
              <a:rPr sz="2400" b="1" spc="-5" dirty="0">
                <a:latin typeface="Arial"/>
                <a:cs typeface="Arial"/>
              </a:rPr>
              <a:t>развлечений</a:t>
            </a:r>
            <a:r>
              <a:rPr sz="2400" spc="-5" dirty="0">
                <a:latin typeface="Microsoft Sans Serif"/>
                <a:cs typeface="Microsoft Sans Serif"/>
              </a:rPr>
              <a:t>: </a:t>
            </a:r>
            <a:r>
              <a:rPr sz="2400" spc="5" dirty="0">
                <a:latin typeface="Microsoft Sans Serif"/>
                <a:cs typeface="Microsoft Sans Serif"/>
              </a:rPr>
              <a:t>Мы </a:t>
            </a:r>
            <a:r>
              <a:rPr sz="2400" spc="-20" dirty="0">
                <a:latin typeface="Microsoft Sans Serif"/>
                <a:cs typeface="Microsoft Sans Serif"/>
              </a:rPr>
              <a:t>предоставляем </a:t>
            </a:r>
            <a:r>
              <a:rPr sz="2400" spc="-5" dirty="0">
                <a:latin typeface="Microsoft Sans Serif"/>
                <a:cs typeface="Microsoft Sans Serif"/>
              </a:rPr>
              <a:t>доступ </a:t>
            </a:r>
            <a:r>
              <a:rPr sz="2400" spc="-125" dirty="0">
                <a:latin typeface="Microsoft Sans Serif"/>
                <a:cs typeface="Microsoft Sans Serif"/>
              </a:rPr>
              <a:t>к</a:t>
            </a:r>
            <a:r>
              <a:rPr sz="2400" spc="-1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VR-платформе, </a:t>
            </a:r>
            <a:r>
              <a:rPr sz="2400" dirty="0">
                <a:latin typeface="Microsoft Sans Serif"/>
                <a:cs typeface="Microsoft Sans Serif"/>
              </a:rPr>
              <a:t>специально </a:t>
            </a:r>
            <a:r>
              <a:rPr sz="2400" spc="-20" dirty="0">
                <a:latin typeface="Microsoft Sans Serif"/>
                <a:cs typeface="Microsoft Sans Serif"/>
              </a:rPr>
              <a:t>разработанной </a:t>
            </a:r>
            <a:r>
              <a:rPr sz="2400" spc="5" dirty="0">
                <a:latin typeface="Microsoft Sans Serif"/>
                <a:cs typeface="Microsoft Sans Serif"/>
              </a:rPr>
              <a:t>для </a:t>
            </a:r>
            <a:r>
              <a:rPr sz="2400" spc="-25" dirty="0">
                <a:latin typeface="Microsoft Sans Serif"/>
                <a:cs typeface="Microsoft Sans Serif"/>
              </a:rPr>
              <a:t>детей, </a:t>
            </a:r>
            <a:r>
              <a:rPr sz="2400" spc="-5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больных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онкологией. </a:t>
            </a:r>
            <a:r>
              <a:rPr sz="2400" dirty="0">
                <a:latin typeface="Microsoft Sans Serif"/>
                <a:cs typeface="Microsoft Sans Serif"/>
              </a:rPr>
              <a:t>С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помощью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VR-технологий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контента,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дети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погружаются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виртуальную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среду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цирка,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где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они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могут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испытывать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удивительные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представления,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участвовать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интерактивных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играх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получать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позитивные</a:t>
            </a:r>
            <a:r>
              <a:rPr sz="2400" spc="-5" dirty="0">
                <a:latin typeface="Microsoft Sans Serif"/>
                <a:cs typeface="Microsoft Sans Serif"/>
              </a:rPr>
              <a:t> эмоциональные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впечатления.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650875" algn="just">
              <a:lnSpc>
                <a:spcPts val="2160"/>
              </a:lnSpc>
              <a:spcBef>
                <a:spcPts val="994"/>
              </a:spcBef>
              <a:buFont typeface="Microsoft Sans Serif"/>
              <a:buAutoNum type="arabicPeriod"/>
              <a:tabLst>
                <a:tab pos="293370" algn="l"/>
              </a:tabLst>
            </a:pPr>
            <a:r>
              <a:rPr sz="2400" b="1" spc="-5" dirty="0">
                <a:latin typeface="Arial"/>
                <a:cs typeface="Arial"/>
              </a:rPr>
              <a:t>Интерактивные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развлекательные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приложения</a:t>
            </a:r>
            <a:r>
              <a:rPr sz="2400" spc="-5" dirty="0">
                <a:latin typeface="Microsoft Sans Serif"/>
                <a:cs typeface="Microsoft Sans Serif"/>
              </a:rPr>
              <a:t>: </a:t>
            </a:r>
            <a:r>
              <a:rPr sz="2400" spc="5" dirty="0">
                <a:latin typeface="Microsoft Sans Serif"/>
                <a:cs typeface="Microsoft Sans Serif"/>
              </a:rPr>
              <a:t>Мы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разрабатываем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предлагаем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специальные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интерактивные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приложения,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которые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позволяют </a:t>
            </a:r>
            <a:r>
              <a:rPr sz="2400" spc="-5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детям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взаимодействовать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виртуальной средой </a:t>
            </a:r>
            <a:r>
              <a:rPr sz="2400" spc="-15" dirty="0">
                <a:latin typeface="Microsoft Sans Serif"/>
                <a:cs typeface="Microsoft Sans Serif"/>
              </a:rPr>
              <a:t>цирка.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Они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могут</a:t>
            </a:r>
            <a:r>
              <a:rPr sz="2400" spc="-10" dirty="0">
                <a:latin typeface="Microsoft Sans Serif"/>
                <a:cs typeface="Microsoft Sans Serif"/>
              </a:rPr>
              <a:t> управлять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персонажами,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участвовать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играх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выполнять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задания,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создавая</a:t>
            </a:r>
            <a:endParaRPr sz="2400" dirty="0">
              <a:latin typeface="Microsoft Sans Serif"/>
              <a:cs typeface="Microsoft Sans Serif"/>
            </a:endParaRPr>
          </a:p>
          <a:p>
            <a:pPr marL="12700" algn="just">
              <a:lnSpc>
                <a:spcPts val="2130"/>
              </a:lnSpc>
            </a:pPr>
            <a:r>
              <a:rPr sz="2400" spc="-10" dirty="0">
                <a:latin typeface="Microsoft Sans Serif"/>
                <a:cs typeface="Microsoft Sans Serif"/>
              </a:rPr>
              <a:t>уникальный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захватывающий </a:t>
            </a:r>
            <a:r>
              <a:rPr sz="2400" spc="-10" dirty="0">
                <a:latin typeface="Microsoft Sans Serif"/>
                <a:cs typeface="Microsoft Sans Serif"/>
              </a:rPr>
              <a:t>опыт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развлечений.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465455" algn="just">
              <a:lnSpc>
                <a:spcPts val="2160"/>
              </a:lnSpc>
              <a:spcBef>
                <a:spcPts val="1030"/>
              </a:spcBef>
              <a:buFont typeface="Microsoft Sans Serif"/>
              <a:buAutoNum type="arabicPeriod" startAt="3"/>
              <a:tabLst>
                <a:tab pos="293370" algn="l"/>
              </a:tabLst>
            </a:pPr>
            <a:r>
              <a:rPr sz="2400" b="1" spc="-10" dirty="0">
                <a:latin typeface="Arial"/>
                <a:cs typeface="Arial"/>
              </a:rPr>
              <a:t>Контент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для </a:t>
            </a:r>
            <a:r>
              <a:rPr sz="2400" b="1" spc="-10" dirty="0">
                <a:latin typeface="Arial"/>
                <a:cs typeface="Arial"/>
              </a:rPr>
              <a:t>восстановления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релаксации</a:t>
            </a:r>
            <a:r>
              <a:rPr sz="2400" dirty="0">
                <a:latin typeface="Microsoft Sans Serif"/>
                <a:cs typeface="Microsoft Sans Serif"/>
              </a:rPr>
              <a:t>: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Мы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предлагаем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специально </a:t>
            </a:r>
            <a:r>
              <a:rPr sz="2400" spc="-20" dirty="0">
                <a:latin typeface="Microsoft Sans Serif"/>
                <a:cs typeface="Microsoft Sans Serif"/>
              </a:rPr>
              <a:t>разработанный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контент,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направленный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на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восстановление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релаксацию </a:t>
            </a:r>
            <a:r>
              <a:rPr sz="2400" spc="-5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детей,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больных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онкологией. </a:t>
            </a:r>
            <a:r>
              <a:rPr sz="2400" spc="-10" dirty="0">
                <a:latin typeface="Microsoft Sans Serif"/>
                <a:cs typeface="Microsoft Sans Serif"/>
              </a:rPr>
              <a:t>Это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может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включать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гайды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медитации,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расслабляющие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видеоролики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или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звуковые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треки,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которые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помогают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улучшить </a:t>
            </a:r>
            <a:r>
              <a:rPr sz="2400" spc="-5" dirty="0">
                <a:latin typeface="Microsoft Sans Serif"/>
                <a:cs typeface="Microsoft Sans Serif"/>
              </a:rPr>
              <a:t> настроение,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снять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стресс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создать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позитивную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атмосферу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во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время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лечения.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ts val="2160"/>
              </a:lnSpc>
              <a:spcBef>
                <a:spcPts val="1010"/>
              </a:spcBef>
              <a:buFont typeface="Microsoft Sans Serif"/>
              <a:buAutoNum type="arabicPeriod" startAt="3"/>
              <a:tabLst>
                <a:tab pos="293370" algn="l"/>
              </a:tabLst>
            </a:pPr>
            <a:r>
              <a:rPr sz="2400" b="1" spc="-5" dirty="0">
                <a:latin typeface="Arial"/>
                <a:cs typeface="Arial"/>
              </a:rPr>
              <a:t>Поддержка</a:t>
            </a:r>
            <a:r>
              <a:rPr sz="2400" b="1" dirty="0">
                <a:latin typeface="Arial"/>
                <a:cs typeface="Arial"/>
              </a:rPr>
              <a:t> и </a:t>
            </a:r>
            <a:r>
              <a:rPr sz="2400" b="1" spc="-25" dirty="0">
                <a:latin typeface="Arial"/>
                <a:cs typeface="Arial"/>
              </a:rPr>
              <a:t>консультации</a:t>
            </a:r>
            <a:r>
              <a:rPr sz="2400" spc="-25" dirty="0">
                <a:latin typeface="Microsoft Sans Serif"/>
                <a:cs typeface="Microsoft Sans Serif"/>
              </a:rPr>
              <a:t>: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Мы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предоставляем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поддержку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консультации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родителям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медицинскому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персоналу,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связанные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использованием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наших </a:t>
            </a:r>
            <a:r>
              <a:rPr sz="2400" spc="-5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товаров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услуг.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Мы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обеспечиваем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обучение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руководства,</a:t>
            </a:r>
            <a:r>
              <a:rPr sz="2400" spc="-15" dirty="0">
                <a:latin typeface="Microsoft Sans Serif"/>
                <a:cs typeface="Microsoft Sans Serif"/>
              </a:rPr>
              <a:t> чтобы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помочь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им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максимально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использовать </a:t>
            </a:r>
            <a:r>
              <a:rPr sz="2400" spc="-5" dirty="0">
                <a:latin typeface="Microsoft Sans Serif"/>
                <a:cs typeface="Microsoft Sans Serif"/>
              </a:rPr>
              <a:t>наши ресурсы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создать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наилучший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опыт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для 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детей.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50223" y="0"/>
            <a:ext cx="11454130" cy="11311890"/>
            <a:chOff x="8650223" y="0"/>
            <a:chExt cx="11454130" cy="11311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50223" y="0"/>
              <a:ext cx="11453876" cy="113116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15827" y="496811"/>
              <a:ext cx="5976703" cy="5255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05604" y="458712"/>
              <a:ext cx="1913655" cy="71143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Рынок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object 7"/>
          <p:cNvSpPr txBox="1"/>
          <p:nvPr/>
        </p:nvSpPr>
        <p:spPr>
          <a:xfrm>
            <a:off x="897105" y="1524418"/>
            <a:ext cx="18431510" cy="910441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9897110" algn="just">
              <a:lnSpc>
                <a:spcPts val="3030"/>
              </a:lnSpc>
              <a:spcBef>
                <a:spcPts val="475"/>
              </a:spcBef>
            </a:pPr>
            <a:r>
              <a:rPr sz="2800" spc="-40" dirty="0">
                <a:latin typeface="Microsoft Sans Serif"/>
                <a:cs typeface="Microsoft Sans Serif"/>
              </a:rPr>
              <a:t>Рынок, </a:t>
            </a:r>
            <a:r>
              <a:rPr sz="2800" spc="-10" dirty="0">
                <a:latin typeface="Microsoft Sans Serif"/>
                <a:cs typeface="Microsoft Sans Serif"/>
              </a:rPr>
              <a:t>на </a:t>
            </a:r>
            <a:r>
              <a:rPr sz="2800" spc="-50" dirty="0">
                <a:latin typeface="Microsoft Sans Serif"/>
                <a:cs typeface="Microsoft Sans Serif"/>
              </a:rPr>
              <a:t>котором </a:t>
            </a:r>
            <a:r>
              <a:rPr sz="2800" spc="-5" dirty="0">
                <a:latin typeface="Microsoft Sans Serif"/>
                <a:cs typeface="Microsoft Sans Serif"/>
              </a:rPr>
              <a:t>вы </a:t>
            </a:r>
            <a:r>
              <a:rPr sz="2800" spc="-30" dirty="0">
                <a:latin typeface="Microsoft Sans Serif"/>
                <a:cs typeface="Microsoft Sans Serif"/>
              </a:rPr>
              <a:t>работаете, </a:t>
            </a:r>
            <a:r>
              <a:rPr sz="2800" spc="-40" dirty="0">
                <a:latin typeface="Microsoft Sans Serif"/>
                <a:cs typeface="Microsoft Sans Serif"/>
              </a:rPr>
              <a:t>его </a:t>
            </a:r>
            <a:r>
              <a:rPr sz="2800" spc="-30" dirty="0">
                <a:latin typeface="Microsoft Sans Serif"/>
                <a:cs typeface="Microsoft Sans Serif"/>
              </a:rPr>
              <a:t>объем, </a:t>
            </a:r>
            <a:r>
              <a:rPr sz="2800" spc="-5" dirty="0">
                <a:latin typeface="Microsoft Sans Serif"/>
                <a:cs typeface="Microsoft Sans Serif"/>
              </a:rPr>
              <a:t>рост и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уровень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конкуренции.</a:t>
            </a:r>
            <a:endParaRPr sz="28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endParaRPr lang="en-US" sz="2000" spc="-55" dirty="0" smtClean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2400" spc="-55" dirty="0" err="1" smtClean="0">
                <a:latin typeface="Microsoft Sans Serif"/>
                <a:cs typeface="Microsoft Sans Serif"/>
              </a:rPr>
              <a:t>Кратко</a:t>
            </a:r>
            <a:r>
              <a:rPr sz="2400" dirty="0" smtClean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обоснование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сегмента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доли </a:t>
            </a:r>
            <a:r>
              <a:rPr sz="2400" spc="-20" dirty="0">
                <a:latin typeface="Microsoft Sans Serif"/>
                <a:cs typeface="Microsoft Sans Serif"/>
              </a:rPr>
              <a:t>рынка: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694690" algn="just">
              <a:lnSpc>
                <a:spcPts val="2160"/>
              </a:lnSpc>
              <a:spcBef>
                <a:spcPts val="1030"/>
              </a:spcBef>
              <a:buFont typeface="Microsoft Sans Serif"/>
              <a:buChar char="-"/>
              <a:tabLst>
                <a:tab pos="167005" algn="l"/>
              </a:tabLst>
            </a:pPr>
            <a:r>
              <a:rPr sz="2400" b="1" spc="-5" dirty="0">
                <a:latin typeface="Arial"/>
                <a:cs typeface="Arial"/>
              </a:rPr>
              <a:t>Сегмент</a:t>
            </a:r>
            <a:r>
              <a:rPr sz="2400" spc="-5" dirty="0">
                <a:latin typeface="Microsoft Sans Serif"/>
                <a:cs typeface="Microsoft Sans Serif"/>
              </a:rPr>
              <a:t>: </a:t>
            </a:r>
            <a:r>
              <a:rPr sz="2400" dirty="0">
                <a:latin typeface="Microsoft Sans Serif"/>
                <a:cs typeface="Microsoft Sans Serif"/>
              </a:rPr>
              <a:t>Наш </a:t>
            </a:r>
            <a:r>
              <a:rPr sz="2400" spc="-20" dirty="0">
                <a:latin typeface="Microsoft Sans Serif"/>
                <a:cs typeface="Microsoft Sans Serif"/>
              </a:rPr>
              <a:t>стартап-проект </a:t>
            </a:r>
            <a:r>
              <a:rPr sz="2400" spc="-15" dirty="0">
                <a:latin typeface="Microsoft Sans Serif"/>
                <a:cs typeface="Microsoft Sans Serif"/>
              </a:rPr>
              <a:t>сфокусирован </a:t>
            </a:r>
            <a:r>
              <a:rPr sz="2400" spc="-5" dirty="0">
                <a:latin typeface="Microsoft Sans Serif"/>
                <a:cs typeface="Microsoft Sans Serif"/>
              </a:rPr>
              <a:t>на </a:t>
            </a:r>
            <a:r>
              <a:rPr sz="2400" spc="-10" dirty="0">
                <a:latin typeface="Microsoft Sans Serif"/>
                <a:cs typeface="Microsoft Sans Serif"/>
              </a:rPr>
              <a:t>обслуживание </a:t>
            </a:r>
            <a:r>
              <a:rPr sz="2400" spc="-20" dirty="0">
                <a:latin typeface="Microsoft Sans Serif"/>
                <a:cs typeface="Microsoft Sans Serif"/>
              </a:rPr>
              <a:t>детей, </a:t>
            </a:r>
            <a:r>
              <a:rPr sz="2400" spc="-5" dirty="0">
                <a:latin typeface="Microsoft Sans Serif"/>
                <a:cs typeface="Microsoft Sans Serif"/>
              </a:rPr>
              <a:t>больных </a:t>
            </a:r>
            <a:r>
              <a:rPr sz="2400" spc="-20" dirty="0">
                <a:latin typeface="Microsoft Sans Serif"/>
                <a:cs typeface="Microsoft Sans Serif"/>
              </a:rPr>
              <a:t>онкологией, </a:t>
            </a:r>
            <a:r>
              <a:rPr sz="2400" spc="-30" dirty="0">
                <a:latin typeface="Microsoft Sans Serif"/>
                <a:cs typeface="Microsoft Sans Serif"/>
              </a:rPr>
              <a:t>которые </a:t>
            </a:r>
            <a:r>
              <a:rPr sz="2400" spc="-20" dirty="0">
                <a:latin typeface="Microsoft Sans Serif"/>
                <a:cs typeface="Microsoft Sans Serif"/>
              </a:rPr>
              <a:t>сталкиваются </a:t>
            </a:r>
            <a:r>
              <a:rPr sz="2400" dirty="0">
                <a:latin typeface="Microsoft Sans Serif"/>
                <a:cs typeface="Microsoft Sans Serif"/>
              </a:rPr>
              <a:t>с </a:t>
            </a:r>
            <a:r>
              <a:rPr sz="2400" spc="-15" dirty="0">
                <a:latin typeface="Microsoft Sans Serif"/>
                <a:cs typeface="Microsoft Sans Serif"/>
              </a:rPr>
              <a:t>ограниченными </a:t>
            </a:r>
            <a:r>
              <a:rPr sz="2400" spc="-30" dirty="0">
                <a:latin typeface="Microsoft Sans Serif"/>
                <a:cs typeface="Microsoft Sans Serif"/>
              </a:rPr>
              <a:t>возможностями </a:t>
            </a:r>
            <a:r>
              <a:rPr sz="2400" spc="-25" dirty="0">
                <a:latin typeface="Microsoft Sans Serif"/>
                <a:cs typeface="Microsoft Sans Serif"/>
              </a:rPr>
              <a:t> развлечений </a:t>
            </a:r>
            <a:r>
              <a:rPr sz="2400" spc="-10" dirty="0">
                <a:latin typeface="Microsoft Sans Serif"/>
                <a:cs typeface="Microsoft Sans Serif"/>
              </a:rPr>
              <a:t>во </a:t>
            </a:r>
            <a:r>
              <a:rPr sz="2400" spc="-15" dirty="0">
                <a:latin typeface="Microsoft Sans Serif"/>
                <a:cs typeface="Microsoft Sans Serif"/>
              </a:rPr>
              <a:t>время лечения. </a:t>
            </a:r>
            <a:r>
              <a:rPr sz="2400" spc="-10" dirty="0">
                <a:latin typeface="Microsoft Sans Serif"/>
                <a:cs typeface="Microsoft Sans Serif"/>
              </a:rPr>
              <a:t>Это </a:t>
            </a:r>
            <a:r>
              <a:rPr sz="2400" spc="-40" dirty="0">
                <a:latin typeface="Microsoft Sans Serif"/>
                <a:cs typeface="Microsoft Sans Serif"/>
              </a:rPr>
              <a:t>узкий </a:t>
            </a:r>
            <a:r>
              <a:rPr sz="2400" dirty="0">
                <a:latin typeface="Microsoft Sans Serif"/>
                <a:cs typeface="Microsoft Sans Serif"/>
              </a:rPr>
              <a:t>и </a:t>
            </a:r>
            <a:r>
              <a:rPr sz="2400" spc="-10" dirty="0">
                <a:latin typeface="Microsoft Sans Serif"/>
                <a:cs typeface="Microsoft Sans Serif"/>
              </a:rPr>
              <a:t>специализированный </a:t>
            </a:r>
            <a:r>
              <a:rPr sz="2400" spc="-15" dirty="0">
                <a:latin typeface="Microsoft Sans Serif"/>
                <a:cs typeface="Microsoft Sans Serif"/>
              </a:rPr>
              <a:t>сегмент </a:t>
            </a:r>
            <a:r>
              <a:rPr sz="2400" spc="-20" dirty="0">
                <a:latin typeface="Microsoft Sans Serif"/>
                <a:cs typeface="Microsoft Sans Serif"/>
              </a:rPr>
              <a:t>рынка, </a:t>
            </a:r>
            <a:r>
              <a:rPr sz="2400" spc="-40" dirty="0">
                <a:latin typeface="Microsoft Sans Serif"/>
                <a:cs typeface="Microsoft Sans Serif"/>
              </a:rPr>
              <a:t>где </a:t>
            </a:r>
            <a:r>
              <a:rPr sz="2400" spc="-10" dirty="0">
                <a:latin typeface="Microsoft Sans Serif"/>
                <a:cs typeface="Microsoft Sans Serif"/>
              </a:rPr>
              <a:t>потребности </a:t>
            </a:r>
            <a:r>
              <a:rPr sz="2400" dirty="0">
                <a:latin typeface="Microsoft Sans Serif"/>
                <a:cs typeface="Microsoft Sans Serif"/>
              </a:rPr>
              <a:t>и </a:t>
            </a:r>
            <a:r>
              <a:rPr sz="2400" spc="-5" dirty="0">
                <a:latin typeface="Microsoft Sans Serif"/>
                <a:cs typeface="Microsoft Sans Serif"/>
              </a:rPr>
              <a:t>требования </a:t>
            </a:r>
            <a:r>
              <a:rPr sz="2400" spc="-20" dirty="0">
                <a:latin typeface="Microsoft Sans Serif"/>
                <a:cs typeface="Microsoft Sans Serif"/>
              </a:rPr>
              <a:t>потребителей </a:t>
            </a:r>
            <a:r>
              <a:rPr sz="2400" dirty="0">
                <a:latin typeface="Microsoft Sans Serif"/>
                <a:cs typeface="Microsoft Sans Serif"/>
              </a:rPr>
              <a:t>сильно </a:t>
            </a:r>
            <a:r>
              <a:rPr sz="2400" spc="-20" dirty="0">
                <a:latin typeface="Microsoft Sans Serif"/>
                <a:cs typeface="Microsoft Sans Serif"/>
              </a:rPr>
              <a:t>отличаются </a:t>
            </a:r>
            <a:r>
              <a:rPr sz="2400" spc="-25" dirty="0">
                <a:latin typeface="Microsoft Sans Serif"/>
                <a:cs typeface="Microsoft Sans Serif"/>
              </a:rPr>
              <a:t>от 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других сегментов.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309245">
              <a:lnSpc>
                <a:spcPts val="2160"/>
              </a:lnSpc>
              <a:spcBef>
                <a:spcPts val="1005"/>
              </a:spcBef>
              <a:buFont typeface="Microsoft Sans Serif"/>
              <a:buChar char="-"/>
              <a:tabLst>
                <a:tab pos="167005" algn="l"/>
              </a:tabLst>
            </a:pPr>
            <a:r>
              <a:rPr sz="2400" b="1" spc="-10" dirty="0">
                <a:latin typeface="Arial"/>
                <a:cs typeface="Arial"/>
              </a:rPr>
              <a:t>Доля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рынка</a:t>
            </a:r>
            <a:r>
              <a:rPr sz="2400" dirty="0">
                <a:latin typeface="Microsoft Sans Serif"/>
                <a:cs typeface="Microsoft Sans Serif"/>
              </a:rPr>
              <a:t>: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Хотя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точная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доля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рынка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может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варьироваться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зависимости</a:t>
            </a:r>
            <a:r>
              <a:rPr sz="2400" spc="-25" dirty="0">
                <a:latin typeface="Microsoft Sans Serif"/>
                <a:cs typeface="Microsoft Sans Serif"/>
              </a:rPr>
              <a:t> от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географического </a:t>
            </a:r>
            <a:r>
              <a:rPr sz="2400" spc="-15" dirty="0">
                <a:latin typeface="Microsoft Sans Serif"/>
                <a:cs typeface="Microsoft Sans Serif"/>
              </a:rPr>
              <a:t>расположения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других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факторов,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дети,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больные 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онкологией,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составляют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значительную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долю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общем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числе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детей,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нуждающихся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специализированных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развлекательных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услугах.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Распространенность </a:t>
            </a:r>
            <a:r>
              <a:rPr sz="2400" spc="-5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онкологических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заболеваний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среди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детей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позволяет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предположить,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что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доля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рынка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этом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сегменте </a:t>
            </a:r>
            <a:r>
              <a:rPr sz="2400" spc="-45" dirty="0">
                <a:latin typeface="Microsoft Sans Serif"/>
                <a:cs typeface="Microsoft Sans Serif"/>
              </a:rPr>
              <a:t>может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быть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значительной.</a:t>
            </a:r>
            <a:endParaRPr sz="2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2400" b="1" spc="-5" dirty="0" err="1" smtClean="0">
                <a:latin typeface="Arial"/>
                <a:cs typeface="Arial"/>
              </a:rPr>
              <a:t>Потенциальные</a:t>
            </a:r>
            <a:r>
              <a:rPr sz="2400" b="1" spc="-35" dirty="0" smtClean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возможности </a:t>
            </a:r>
            <a:r>
              <a:rPr sz="2400" spc="5" dirty="0">
                <a:latin typeface="Microsoft Sans Serif"/>
                <a:cs typeface="Microsoft Sans Serif"/>
              </a:rPr>
              <a:t>для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масштабирования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бизнеса:</a:t>
            </a:r>
            <a:endParaRPr sz="2400" dirty="0">
              <a:latin typeface="Microsoft Sans Serif"/>
              <a:cs typeface="Microsoft Sans Serif"/>
            </a:endParaRPr>
          </a:p>
          <a:p>
            <a:pPr marL="166370" indent="-154305">
              <a:lnSpc>
                <a:spcPts val="2280"/>
              </a:lnSpc>
              <a:spcBef>
                <a:spcPts val="770"/>
              </a:spcBef>
              <a:buChar char="-"/>
              <a:tabLst>
                <a:tab pos="167005" algn="l"/>
              </a:tabLst>
            </a:pPr>
            <a:r>
              <a:rPr sz="2400" dirty="0" err="1" smtClean="0">
                <a:latin typeface="Microsoft Sans Serif"/>
                <a:cs typeface="Microsoft Sans Serif"/>
              </a:rPr>
              <a:t>Наш</a:t>
            </a:r>
            <a:r>
              <a:rPr sz="2400" spc="15" dirty="0" smtClean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стартап-проект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имеет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потенциал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для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расширения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охвата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не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только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одной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локации,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но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других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регионов,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endParaRPr lang="ru-RU" sz="2400" b="1" spc="-15" dirty="0" smtClean="0">
              <a:latin typeface="Microsoft Sans Serif"/>
              <a:cs typeface="Microsoft Sans Serif"/>
            </a:endParaRPr>
          </a:p>
          <a:p>
            <a:pPr marL="166370" indent="-154305">
              <a:lnSpc>
                <a:spcPts val="2280"/>
              </a:lnSpc>
              <a:spcBef>
                <a:spcPts val="770"/>
              </a:spcBef>
              <a:buChar char="-"/>
              <a:tabLst>
                <a:tab pos="167005" algn="l"/>
              </a:tabLst>
            </a:pPr>
            <a:r>
              <a:rPr lang="ru-RU" sz="2400" b="1" spc="-15" dirty="0" smtClean="0">
                <a:latin typeface="Microsoft Sans Serif"/>
                <a:cs typeface="Microsoft Sans Serif"/>
              </a:rPr>
              <a:t>Расширение </a:t>
            </a:r>
            <a:r>
              <a:rPr lang="ru-RU" sz="2400" b="1" spc="-25" dirty="0" smtClean="0">
                <a:latin typeface="Microsoft Sans Serif"/>
                <a:cs typeface="Microsoft Sans Serif"/>
              </a:rPr>
              <a:t>географического</a:t>
            </a:r>
            <a:r>
              <a:rPr lang="ru-RU" sz="2400" b="1" spc="-10" dirty="0" smtClean="0">
                <a:latin typeface="Microsoft Sans Serif"/>
                <a:cs typeface="Microsoft Sans Serif"/>
              </a:rPr>
              <a:t> </a:t>
            </a:r>
            <a:r>
              <a:rPr lang="ru-RU" sz="2400" b="1" spc="-20" dirty="0" smtClean="0">
                <a:latin typeface="Microsoft Sans Serif"/>
                <a:cs typeface="Microsoft Sans Serif"/>
              </a:rPr>
              <a:t>охвата</a:t>
            </a:r>
            <a:r>
              <a:rPr lang="ru-RU" sz="2400" b="1" spc="-20" dirty="0" smtClean="0">
                <a:latin typeface="Microsoft Sans Serif"/>
                <a:cs typeface="Microsoft Sans Serif"/>
              </a:rPr>
              <a:t>, где </a:t>
            </a:r>
            <a:r>
              <a:rPr sz="2400" dirty="0" err="1" smtClean="0">
                <a:latin typeface="Microsoft Sans Serif"/>
                <a:cs typeface="Microsoft Sans Serif"/>
              </a:rPr>
              <a:t>есть</a:t>
            </a:r>
            <a:r>
              <a:rPr sz="2400" spc="-5" dirty="0" smtClean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потребность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подобных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развлекательных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услугах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для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детей,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больных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онкологией. </a:t>
            </a:r>
            <a:r>
              <a:rPr sz="2400" spc="-10" dirty="0">
                <a:latin typeface="Microsoft Sans Serif"/>
                <a:cs typeface="Microsoft Sans Serif"/>
              </a:rPr>
              <a:t>Это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позволит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увеличить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нашу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долю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рынка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достичь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большего </a:t>
            </a:r>
            <a:r>
              <a:rPr sz="2400" spc="-5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числа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потенциальных потребителей.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518795" algn="just">
              <a:lnSpc>
                <a:spcPts val="2160"/>
              </a:lnSpc>
              <a:spcBef>
                <a:spcPts val="994"/>
              </a:spcBef>
              <a:buChar char="-"/>
              <a:tabLst>
                <a:tab pos="167005" algn="l"/>
              </a:tabLst>
            </a:pPr>
            <a:r>
              <a:rPr sz="2400" b="1" spc="-25" dirty="0">
                <a:latin typeface="Microsoft Sans Serif"/>
                <a:cs typeface="Microsoft Sans Serif"/>
              </a:rPr>
              <a:t>Развитие </a:t>
            </a:r>
            <a:r>
              <a:rPr sz="2400" b="1" spc="-10" dirty="0">
                <a:latin typeface="Microsoft Sans Serif"/>
                <a:cs typeface="Microsoft Sans Serif"/>
              </a:rPr>
              <a:t>партнерств</a:t>
            </a:r>
            <a:r>
              <a:rPr sz="2400" spc="-10" dirty="0">
                <a:latin typeface="Microsoft Sans Serif"/>
                <a:cs typeface="Microsoft Sans Serif"/>
              </a:rPr>
              <a:t>: </a:t>
            </a:r>
            <a:r>
              <a:rPr sz="2400" spc="-20" dirty="0">
                <a:latin typeface="Microsoft Sans Serif"/>
                <a:cs typeface="Microsoft Sans Serif"/>
              </a:rPr>
              <a:t>Установление </a:t>
            </a:r>
            <a:r>
              <a:rPr sz="2400" spc="-10" dirty="0">
                <a:latin typeface="Microsoft Sans Serif"/>
                <a:cs typeface="Microsoft Sans Serif"/>
              </a:rPr>
              <a:t>партнерств </a:t>
            </a:r>
            <a:r>
              <a:rPr sz="2400" dirty="0">
                <a:latin typeface="Microsoft Sans Serif"/>
                <a:cs typeface="Microsoft Sans Serif"/>
              </a:rPr>
              <a:t>с </a:t>
            </a:r>
            <a:r>
              <a:rPr sz="2400" spc="-25" dirty="0">
                <a:latin typeface="Microsoft Sans Serif"/>
                <a:cs typeface="Microsoft Sans Serif"/>
              </a:rPr>
              <a:t>медицинскими </a:t>
            </a:r>
            <a:r>
              <a:rPr sz="2400" spc="-15" dirty="0">
                <a:latin typeface="Microsoft Sans Serif"/>
                <a:cs typeface="Microsoft Sans Serif"/>
              </a:rPr>
              <a:t>учреждениями, </a:t>
            </a:r>
            <a:r>
              <a:rPr sz="2400" spc="-25" dirty="0">
                <a:latin typeface="Microsoft Sans Serif"/>
                <a:cs typeface="Microsoft Sans Serif"/>
              </a:rPr>
              <a:t>благотворительными </a:t>
            </a:r>
            <a:r>
              <a:rPr sz="2400" spc="-20" dirty="0">
                <a:latin typeface="Microsoft Sans Serif"/>
                <a:cs typeface="Microsoft Sans Serif"/>
              </a:rPr>
              <a:t>организациями </a:t>
            </a:r>
            <a:r>
              <a:rPr sz="2400" dirty="0">
                <a:latin typeface="Microsoft Sans Serif"/>
                <a:cs typeface="Microsoft Sans Serif"/>
              </a:rPr>
              <a:t>и </a:t>
            </a:r>
            <a:r>
              <a:rPr sz="2400" spc="-20" dirty="0">
                <a:latin typeface="Microsoft Sans Serif"/>
                <a:cs typeface="Microsoft Sans Serif"/>
              </a:rPr>
              <a:t>другими </a:t>
            </a:r>
            <a:r>
              <a:rPr sz="2400" spc="-15" dirty="0">
                <a:latin typeface="Microsoft Sans Serif"/>
                <a:cs typeface="Microsoft Sans Serif"/>
              </a:rPr>
              <a:t>заинтересованными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сторонами </a:t>
            </a:r>
            <a:r>
              <a:rPr sz="2400" spc="-45" dirty="0">
                <a:latin typeface="Microsoft Sans Serif"/>
                <a:cs typeface="Microsoft Sans Serif"/>
              </a:rPr>
              <a:t>может </a:t>
            </a:r>
            <a:r>
              <a:rPr sz="2400" spc="-10" dirty="0">
                <a:latin typeface="Microsoft Sans Serif"/>
                <a:cs typeface="Microsoft Sans Serif"/>
              </a:rPr>
              <a:t>способствовать </a:t>
            </a:r>
            <a:r>
              <a:rPr sz="2400" spc="-5" dirty="0">
                <a:latin typeface="Microsoft Sans Serif"/>
                <a:cs typeface="Microsoft Sans Serif"/>
              </a:rPr>
              <a:t>расширению </a:t>
            </a:r>
            <a:r>
              <a:rPr sz="2400" spc="-20" dirty="0">
                <a:latin typeface="Microsoft Sans Serif"/>
                <a:cs typeface="Microsoft Sans Serif"/>
              </a:rPr>
              <a:t>нашего </a:t>
            </a:r>
            <a:r>
              <a:rPr sz="2400" spc="-10" dirty="0">
                <a:latin typeface="Microsoft Sans Serif"/>
                <a:cs typeface="Microsoft Sans Serif"/>
              </a:rPr>
              <a:t>бизнеса. </a:t>
            </a:r>
            <a:r>
              <a:rPr sz="2400" spc="-15" dirty="0">
                <a:latin typeface="Microsoft Sans Serif"/>
                <a:cs typeface="Microsoft Sans Serif"/>
              </a:rPr>
              <a:t>Взаимодействие </a:t>
            </a:r>
            <a:r>
              <a:rPr sz="2400" dirty="0">
                <a:latin typeface="Microsoft Sans Serif"/>
                <a:cs typeface="Microsoft Sans Serif"/>
              </a:rPr>
              <a:t>с </a:t>
            </a:r>
            <a:r>
              <a:rPr sz="2400" spc="-40" dirty="0">
                <a:latin typeface="Microsoft Sans Serif"/>
                <a:cs typeface="Microsoft Sans Serif"/>
              </a:rPr>
              <a:t>такими </a:t>
            </a:r>
            <a:r>
              <a:rPr sz="2400" spc="-15" dirty="0">
                <a:latin typeface="Microsoft Sans Serif"/>
                <a:cs typeface="Microsoft Sans Serif"/>
              </a:rPr>
              <a:t>партнерами </a:t>
            </a:r>
            <a:r>
              <a:rPr sz="2400" spc="-25" dirty="0">
                <a:latin typeface="Microsoft Sans Serif"/>
                <a:cs typeface="Microsoft Sans Serif"/>
              </a:rPr>
              <a:t>позволит нам </a:t>
            </a:r>
            <a:r>
              <a:rPr sz="2400" spc="-10" dirty="0">
                <a:latin typeface="Microsoft Sans Serif"/>
                <a:cs typeface="Microsoft Sans Serif"/>
              </a:rPr>
              <a:t>улучшить </a:t>
            </a:r>
            <a:r>
              <a:rPr sz="2400" spc="-5" dirty="0">
                <a:latin typeface="Microsoft Sans Serif"/>
                <a:cs typeface="Microsoft Sans Serif"/>
              </a:rPr>
              <a:t>доступ </a:t>
            </a:r>
            <a:r>
              <a:rPr sz="2400" spc="-125" dirty="0">
                <a:latin typeface="Microsoft Sans Serif"/>
                <a:cs typeface="Microsoft Sans Serif"/>
              </a:rPr>
              <a:t>к </a:t>
            </a:r>
            <a:r>
              <a:rPr sz="2400" spc="-20" dirty="0">
                <a:latin typeface="Microsoft Sans Serif"/>
                <a:cs typeface="Microsoft Sans Serif"/>
              </a:rPr>
              <a:t>потребителям, 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обеспечить</a:t>
            </a:r>
            <a:r>
              <a:rPr sz="2400" spc="-5" dirty="0">
                <a:latin typeface="Microsoft Sans Serif"/>
                <a:cs typeface="Microsoft Sans Serif"/>
              </a:rPr>
              <a:t> более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эффективную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доставку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наших </a:t>
            </a:r>
            <a:r>
              <a:rPr sz="2400" spc="-10" dirty="0">
                <a:latin typeface="Microsoft Sans Serif"/>
                <a:cs typeface="Microsoft Sans Serif"/>
              </a:rPr>
              <a:t>услуг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расширить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нашу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клиентскую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80" dirty="0">
                <a:latin typeface="Microsoft Sans Serif"/>
                <a:cs typeface="Microsoft Sans Serif"/>
              </a:rPr>
              <a:t>базу.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452755">
              <a:lnSpc>
                <a:spcPts val="2160"/>
              </a:lnSpc>
              <a:spcBef>
                <a:spcPts val="994"/>
              </a:spcBef>
              <a:buChar char="-"/>
              <a:tabLst>
                <a:tab pos="167005" algn="l"/>
              </a:tabLst>
            </a:pPr>
            <a:r>
              <a:rPr sz="2400" b="1" spc="-25" dirty="0">
                <a:latin typeface="Microsoft Sans Serif"/>
                <a:cs typeface="Microsoft Sans Serif"/>
              </a:rPr>
              <a:t>Развитие</a:t>
            </a:r>
            <a:r>
              <a:rPr sz="2400" b="1" spc="5" dirty="0">
                <a:latin typeface="Microsoft Sans Serif"/>
                <a:cs typeface="Microsoft Sans Serif"/>
              </a:rPr>
              <a:t> </a:t>
            </a:r>
            <a:r>
              <a:rPr sz="2400" b="1" spc="-15" dirty="0">
                <a:latin typeface="Microsoft Sans Serif"/>
                <a:cs typeface="Microsoft Sans Serif"/>
              </a:rPr>
              <a:t>дополнительных</a:t>
            </a:r>
            <a:r>
              <a:rPr sz="2400" b="1" spc="10" dirty="0">
                <a:latin typeface="Microsoft Sans Serif"/>
                <a:cs typeface="Microsoft Sans Serif"/>
              </a:rPr>
              <a:t> </a:t>
            </a:r>
            <a:r>
              <a:rPr sz="2400" b="1" spc="-30" dirty="0">
                <a:latin typeface="Microsoft Sans Serif"/>
                <a:cs typeface="Microsoft Sans Serif"/>
              </a:rPr>
              <a:t>продуктов</a:t>
            </a:r>
            <a:r>
              <a:rPr sz="2400" b="1" spc="40" dirty="0">
                <a:latin typeface="Microsoft Sans Serif"/>
                <a:cs typeface="Microsoft Sans Serif"/>
              </a:rPr>
              <a:t> </a:t>
            </a:r>
            <a:r>
              <a:rPr sz="2400" b="1" dirty="0">
                <a:latin typeface="Microsoft Sans Serif"/>
                <a:cs typeface="Microsoft Sans Serif"/>
              </a:rPr>
              <a:t>и</a:t>
            </a:r>
            <a:r>
              <a:rPr sz="2400" b="1" spc="15" dirty="0">
                <a:latin typeface="Microsoft Sans Serif"/>
                <a:cs typeface="Microsoft Sans Serif"/>
              </a:rPr>
              <a:t> </a:t>
            </a:r>
            <a:r>
              <a:rPr sz="2400" b="1" spc="-10" dirty="0">
                <a:latin typeface="Microsoft Sans Serif"/>
                <a:cs typeface="Microsoft Sans Serif"/>
              </a:rPr>
              <a:t>услуг</a:t>
            </a:r>
            <a:r>
              <a:rPr sz="2400" spc="-10" dirty="0">
                <a:latin typeface="Microsoft Sans Serif"/>
                <a:cs typeface="Microsoft Sans Serif"/>
              </a:rPr>
              <a:t>: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Мы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можем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рассмотреть </a:t>
            </a:r>
            <a:r>
              <a:rPr sz="2400" spc="-30" dirty="0">
                <a:latin typeface="Microsoft Sans Serif"/>
                <a:cs typeface="Microsoft Sans Serif"/>
              </a:rPr>
              <a:t>возможность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разработки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предоставления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дополнительных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продуктов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услуг 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связанных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развлекательными</a:t>
            </a:r>
            <a:r>
              <a:rPr sz="2400" dirty="0">
                <a:latin typeface="Microsoft Sans Serif"/>
                <a:cs typeface="Microsoft Sans Serif"/>
              </a:rPr>
              <a:t> 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поддерживающими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потребностями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детей,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больных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онкологией. </a:t>
            </a:r>
            <a:r>
              <a:rPr sz="2400" spc="-10" dirty="0">
                <a:latin typeface="Microsoft Sans Serif"/>
                <a:cs typeface="Microsoft Sans Serif"/>
              </a:rPr>
              <a:t>Это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может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включать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разработку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дополнительных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VR- </a:t>
            </a:r>
            <a:r>
              <a:rPr sz="2400" spc="-5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контента,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интерактивных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игр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других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инновационных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решений,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которые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будут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удовлетворять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разнообразные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потребности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целевой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аудитории.</a:t>
            </a:r>
            <a:endParaRPr sz="2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400" b="1" dirty="0" err="1" smtClean="0">
                <a:latin typeface="Arial"/>
                <a:cs typeface="Arial"/>
              </a:rPr>
              <a:t>Основные</a:t>
            </a:r>
            <a:r>
              <a:rPr sz="2400" b="1" spc="-60" dirty="0" smtClean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конкуренты</a:t>
            </a:r>
            <a:r>
              <a:rPr sz="2400" spc="-10" dirty="0">
                <a:latin typeface="Microsoft Sans Serif"/>
                <a:cs typeface="Microsoft Sans Serif"/>
              </a:rPr>
              <a:t>:</a:t>
            </a:r>
            <a:endParaRPr sz="2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400" spc="-5" dirty="0">
                <a:latin typeface="Microsoft Sans Serif"/>
                <a:cs typeface="Microsoft Sans Serif"/>
              </a:rPr>
              <a:t>"VR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Concept«;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"VR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Inn«;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"Арт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Виртуал«;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"Virtuix«;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"VR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Concept Lab«.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5828" y="496811"/>
            <a:ext cx="5976703" cy="5255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05604" y="458712"/>
            <a:ext cx="1913655" cy="7114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97105" y="1664546"/>
            <a:ext cx="9382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latin typeface="Microsoft Sans Serif"/>
                <a:cs typeface="Microsoft Sans Serif"/>
              </a:rPr>
              <a:t>Бизнес-модель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730" dirty="0">
                <a:latin typeface="Microsoft Sans Serif"/>
                <a:cs typeface="Microsoft Sans Serif"/>
              </a:rPr>
              <a:t>–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5" dirty="0">
                <a:latin typeface="Microsoft Sans Serif"/>
                <a:cs typeface="Microsoft Sans Serif"/>
              </a:rPr>
              <a:t>как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вы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зарабатываете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или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планируете.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1865" y="420054"/>
            <a:ext cx="4293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Бизнес-модель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775484" y="2891970"/>
            <a:ext cx="18553130" cy="73476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algn="just">
              <a:lnSpc>
                <a:spcPct val="100000"/>
              </a:lnSpc>
              <a:spcBef>
                <a:spcPts val="100"/>
              </a:spcBef>
            </a:pPr>
            <a:r>
              <a:rPr sz="2400" spc="-60" dirty="0"/>
              <a:t>Для</a:t>
            </a:r>
            <a:r>
              <a:rPr sz="2400" spc="20" dirty="0"/>
              <a:t> </a:t>
            </a:r>
            <a:r>
              <a:rPr sz="2400" spc="-20" dirty="0"/>
              <a:t>создания</a:t>
            </a:r>
            <a:r>
              <a:rPr sz="2400" dirty="0"/>
              <a:t> </a:t>
            </a:r>
            <a:r>
              <a:rPr sz="2400" spc="-10" dirty="0"/>
              <a:t>ценности</a:t>
            </a:r>
            <a:r>
              <a:rPr sz="2400" spc="-15" dirty="0"/>
              <a:t> </a:t>
            </a:r>
            <a:r>
              <a:rPr sz="2400" dirty="0"/>
              <a:t>и</a:t>
            </a:r>
            <a:r>
              <a:rPr sz="2400" spc="25" dirty="0"/>
              <a:t> </a:t>
            </a:r>
            <a:r>
              <a:rPr sz="2400" spc="-15" dirty="0"/>
              <a:t>получения</a:t>
            </a:r>
            <a:r>
              <a:rPr sz="2400" spc="25" dirty="0"/>
              <a:t> </a:t>
            </a:r>
            <a:r>
              <a:rPr sz="2400" spc="-5" dirty="0"/>
              <a:t>прибыли</a:t>
            </a:r>
            <a:r>
              <a:rPr sz="2400" spc="5" dirty="0"/>
              <a:t> </a:t>
            </a:r>
            <a:r>
              <a:rPr sz="2400" dirty="0"/>
              <a:t>в</a:t>
            </a:r>
            <a:r>
              <a:rPr sz="2400" spc="20" dirty="0"/>
              <a:t> </a:t>
            </a:r>
            <a:r>
              <a:rPr sz="2400" spc="-25" dirty="0"/>
              <a:t>рамках</a:t>
            </a:r>
            <a:r>
              <a:rPr sz="2400" spc="15" dirty="0"/>
              <a:t> </a:t>
            </a:r>
            <a:r>
              <a:rPr sz="2400" spc="-25" dirty="0" err="1"/>
              <a:t>проекта</a:t>
            </a:r>
            <a:r>
              <a:rPr sz="2400" spc="15" dirty="0"/>
              <a:t> </a:t>
            </a:r>
            <a:r>
              <a:rPr sz="2400" spc="-25" dirty="0" smtClean="0"/>
              <a:t>"</a:t>
            </a:r>
            <a:r>
              <a:rPr lang="en-US" sz="2400" spc="-25" dirty="0" smtClean="0"/>
              <a:t>I</a:t>
            </a:r>
            <a:r>
              <a:rPr sz="2400" spc="-25" dirty="0" smtClean="0"/>
              <a:t>Т-КАРНАВАЛ</a:t>
            </a:r>
            <a:r>
              <a:rPr sz="2400" spc="-25" dirty="0"/>
              <a:t>"</a:t>
            </a:r>
            <a:r>
              <a:rPr sz="2400" spc="40" dirty="0"/>
              <a:t> </a:t>
            </a:r>
            <a:r>
              <a:rPr sz="2400" spc="-20" dirty="0"/>
              <a:t>планируется</a:t>
            </a:r>
            <a:r>
              <a:rPr sz="2400" spc="35" dirty="0"/>
              <a:t> </a:t>
            </a:r>
            <a:r>
              <a:rPr sz="2400" spc="-20" dirty="0"/>
              <a:t>использовать</a:t>
            </a:r>
            <a:r>
              <a:rPr sz="2400" spc="-15" dirty="0"/>
              <a:t> </a:t>
            </a:r>
            <a:r>
              <a:rPr sz="2400" spc="-5" dirty="0"/>
              <a:t>следующие</a:t>
            </a:r>
            <a:r>
              <a:rPr sz="2400" spc="15" dirty="0"/>
              <a:t> </a:t>
            </a:r>
            <a:r>
              <a:rPr sz="2400" spc="-25" dirty="0"/>
              <a:t>подходы:</a:t>
            </a:r>
          </a:p>
          <a:p>
            <a:pPr marL="121285" algn="just">
              <a:lnSpc>
                <a:spcPct val="100000"/>
              </a:lnSpc>
            </a:pPr>
            <a:endParaRPr sz="2400" dirty="0"/>
          </a:p>
          <a:p>
            <a:pPr marL="590550" marR="104775" indent="-457200" algn="just">
              <a:lnSpc>
                <a:spcPts val="2160"/>
              </a:lnSpc>
              <a:spcBef>
                <a:spcPts val="1710"/>
              </a:spcBef>
              <a:buAutoNum type="arabicPeriod"/>
              <a:tabLst>
                <a:tab pos="591185" algn="l"/>
                <a:tab pos="591820" algn="l"/>
              </a:tabLst>
            </a:pPr>
            <a:r>
              <a:rPr sz="2400" b="1" spc="-5" dirty="0">
                <a:latin typeface="Arial"/>
                <a:cs typeface="Arial"/>
              </a:rPr>
              <a:t>Модель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монетизации</a:t>
            </a:r>
            <a:r>
              <a:rPr sz="2400" spc="-10" dirty="0"/>
              <a:t>:</a:t>
            </a:r>
            <a:r>
              <a:rPr sz="2400" spc="-20" dirty="0"/>
              <a:t> </a:t>
            </a:r>
            <a:r>
              <a:rPr sz="2400" spc="-25" dirty="0"/>
              <a:t>Продукт</a:t>
            </a:r>
            <a:r>
              <a:rPr sz="2400" spc="10" dirty="0"/>
              <a:t> </a:t>
            </a:r>
            <a:r>
              <a:rPr sz="2400" spc="-40" dirty="0"/>
              <a:t>будет</a:t>
            </a:r>
            <a:r>
              <a:rPr sz="2400" spc="25" dirty="0"/>
              <a:t> </a:t>
            </a:r>
            <a:r>
              <a:rPr sz="2400" spc="-20" dirty="0"/>
              <a:t>предлагаться</a:t>
            </a:r>
            <a:r>
              <a:rPr sz="2400" spc="10" dirty="0"/>
              <a:t> </a:t>
            </a:r>
            <a:r>
              <a:rPr sz="2400" spc="-30" dirty="0"/>
              <a:t>через</a:t>
            </a:r>
            <a:r>
              <a:rPr sz="2400" spc="5" dirty="0"/>
              <a:t> </a:t>
            </a:r>
            <a:r>
              <a:rPr sz="2400" spc="-15" dirty="0"/>
              <a:t>платные</a:t>
            </a:r>
            <a:r>
              <a:rPr sz="2400" spc="35" dirty="0"/>
              <a:t> </a:t>
            </a:r>
            <a:r>
              <a:rPr sz="2400" spc="-35" dirty="0"/>
              <a:t>подписки</a:t>
            </a:r>
            <a:r>
              <a:rPr sz="2400" dirty="0"/>
              <a:t> </a:t>
            </a:r>
            <a:r>
              <a:rPr sz="2400" spc="5" dirty="0"/>
              <a:t>или</a:t>
            </a:r>
            <a:r>
              <a:rPr sz="2400" spc="10" dirty="0"/>
              <a:t> </a:t>
            </a:r>
            <a:r>
              <a:rPr sz="2400" spc="-15" dirty="0"/>
              <a:t>лицензии,</a:t>
            </a:r>
            <a:r>
              <a:rPr sz="2400" spc="-20" dirty="0"/>
              <a:t> </a:t>
            </a:r>
            <a:r>
              <a:rPr sz="2400" spc="-15" dirty="0"/>
              <a:t>обеспечивающие</a:t>
            </a:r>
            <a:r>
              <a:rPr sz="2400" dirty="0"/>
              <a:t> </a:t>
            </a:r>
            <a:r>
              <a:rPr sz="2400" spc="-5" dirty="0"/>
              <a:t>доступ</a:t>
            </a:r>
            <a:r>
              <a:rPr sz="2400" spc="20" dirty="0"/>
              <a:t> </a:t>
            </a:r>
            <a:r>
              <a:rPr sz="2400" spc="-125" dirty="0"/>
              <a:t>к</a:t>
            </a:r>
            <a:r>
              <a:rPr sz="2400" spc="25" dirty="0"/>
              <a:t> </a:t>
            </a:r>
            <a:r>
              <a:rPr sz="2400" spc="-20" dirty="0"/>
              <a:t>полному</a:t>
            </a:r>
            <a:r>
              <a:rPr sz="2400" spc="5" dirty="0"/>
              <a:t> </a:t>
            </a:r>
            <a:r>
              <a:rPr sz="2400" spc="-20" dirty="0"/>
              <a:t>функционалу </a:t>
            </a:r>
            <a:r>
              <a:rPr sz="2400" spc="-15" dirty="0"/>
              <a:t> </a:t>
            </a:r>
            <a:r>
              <a:rPr sz="2400" spc="-10" dirty="0"/>
              <a:t>виртуальной </a:t>
            </a:r>
            <a:r>
              <a:rPr sz="2400" spc="-5" dirty="0"/>
              <a:t>реальности</a:t>
            </a:r>
            <a:r>
              <a:rPr sz="2400" spc="-30" dirty="0"/>
              <a:t> </a:t>
            </a:r>
            <a:r>
              <a:rPr sz="2400" dirty="0"/>
              <a:t>в</a:t>
            </a:r>
            <a:r>
              <a:rPr sz="2400" spc="30" dirty="0"/>
              <a:t> </a:t>
            </a:r>
            <a:r>
              <a:rPr sz="2400" spc="-15" dirty="0"/>
              <a:t>мире</a:t>
            </a:r>
            <a:r>
              <a:rPr sz="2400" spc="5" dirty="0"/>
              <a:t> </a:t>
            </a:r>
            <a:r>
              <a:rPr sz="2400" spc="-15" dirty="0"/>
              <a:t>цирка</a:t>
            </a:r>
            <a:r>
              <a:rPr sz="2400" spc="15" dirty="0"/>
              <a:t> </a:t>
            </a:r>
            <a:r>
              <a:rPr sz="2400" dirty="0"/>
              <a:t>и</a:t>
            </a:r>
            <a:r>
              <a:rPr sz="2400" spc="15" dirty="0"/>
              <a:t> </a:t>
            </a:r>
            <a:r>
              <a:rPr sz="2400" spc="-20" dirty="0"/>
              <a:t>развлечений.</a:t>
            </a:r>
            <a:r>
              <a:rPr sz="2400" spc="-30" dirty="0"/>
              <a:t> </a:t>
            </a:r>
            <a:r>
              <a:rPr sz="2400" spc="-10" dirty="0"/>
              <a:t>Это</a:t>
            </a:r>
            <a:r>
              <a:rPr sz="2400" spc="35" dirty="0"/>
              <a:t> </a:t>
            </a:r>
            <a:r>
              <a:rPr sz="2400" spc="-25" dirty="0"/>
              <a:t>позволит</a:t>
            </a:r>
            <a:r>
              <a:rPr sz="2400" spc="10" dirty="0"/>
              <a:t> </a:t>
            </a:r>
            <a:r>
              <a:rPr sz="2400" spc="-15" dirty="0"/>
              <a:t>генерировать</a:t>
            </a:r>
            <a:r>
              <a:rPr sz="2400" spc="-25" dirty="0"/>
              <a:t> доход</a:t>
            </a:r>
            <a:r>
              <a:rPr sz="2400" spc="20" dirty="0"/>
              <a:t> </a:t>
            </a:r>
            <a:r>
              <a:rPr sz="2400" spc="-25" dirty="0"/>
              <a:t>от</a:t>
            </a:r>
            <a:r>
              <a:rPr sz="2400" spc="25" dirty="0"/>
              <a:t> </a:t>
            </a:r>
            <a:r>
              <a:rPr sz="2400" spc="-25" dirty="0"/>
              <a:t>пользователей,</a:t>
            </a:r>
            <a:r>
              <a:rPr sz="2400" dirty="0"/>
              <a:t> </a:t>
            </a:r>
            <a:r>
              <a:rPr sz="2400" spc="-30" dirty="0"/>
              <a:t>которые</a:t>
            </a:r>
            <a:r>
              <a:rPr sz="2400" spc="15" dirty="0"/>
              <a:t> </a:t>
            </a:r>
            <a:r>
              <a:rPr sz="2400" spc="-30" dirty="0"/>
              <a:t>желают</a:t>
            </a:r>
            <a:r>
              <a:rPr sz="2400" spc="10" dirty="0"/>
              <a:t> </a:t>
            </a:r>
            <a:r>
              <a:rPr sz="2400" spc="-20" dirty="0"/>
              <a:t>использовать</a:t>
            </a:r>
            <a:r>
              <a:rPr sz="2400" spc="-15" dirty="0"/>
              <a:t> </a:t>
            </a:r>
            <a:r>
              <a:rPr sz="2400" spc="-30" dirty="0"/>
              <a:t>продукт</a:t>
            </a:r>
            <a:r>
              <a:rPr sz="2400" spc="25" dirty="0"/>
              <a:t> </a:t>
            </a:r>
            <a:r>
              <a:rPr sz="2400" spc="5" dirty="0"/>
              <a:t>для </a:t>
            </a:r>
            <a:r>
              <a:rPr sz="2400" spc="-515" dirty="0"/>
              <a:t> </a:t>
            </a:r>
            <a:r>
              <a:rPr sz="2400" spc="-25" dirty="0"/>
              <a:t>развлечения</a:t>
            </a:r>
            <a:r>
              <a:rPr sz="2400" spc="-30" dirty="0"/>
              <a:t> </a:t>
            </a:r>
            <a:r>
              <a:rPr sz="2400" dirty="0"/>
              <a:t>и</a:t>
            </a:r>
            <a:r>
              <a:rPr sz="2400" spc="15" dirty="0"/>
              <a:t> </a:t>
            </a:r>
            <a:r>
              <a:rPr sz="2400" spc="-35" dirty="0"/>
              <a:t>поддержки</a:t>
            </a:r>
            <a:r>
              <a:rPr sz="2400" dirty="0"/>
              <a:t> </a:t>
            </a:r>
            <a:r>
              <a:rPr sz="2400" spc="-20" dirty="0"/>
              <a:t>детей,</a:t>
            </a:r>
            <a:r>
              <a:rPr sz="2400" spc="-5" dirty="0"/>
              <a:t> больных</a:t>
            </a:r>
            <a:r>
              <a:rPr sz="2400" dirty="0"/>
              <a:t> </a:t>
            </a:r>
            <a:r>
              <a:rPr sz="2400" spc="-20" dirty="0"/>
              <a:t>онкологией.</a:t>
            </a:r>
          </a:p>
          <a:p>
            <a:pPr marL="590550" marR="303530" indent="-457200" algn="just">
              <a:lnSpc>
                <a:spcPts val="2160"/>
              </a:lnSpc>
              <a:spcBef>
                <a:spcPts val="994"/>
              </a:spcBef>
              <a:buAutoNum type="arabicPeriod"/>
              <a:tabLst>
                <a:tab pos="591185" algn="l"/>
                <a:tab pos="591820" algn="l"/>
              </a:tabLst>
            </a:pPr>
            <a:r>
              <a:rPr sz="2400" b="1" spc="-10" dirty="0">
                <a:latin typeface="Arial"/>
                <a:cs typeface="Arial"/>
              </a:rPr>
              <a:t>Партнерства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5" dirty="0">
                <a:latin typeface="Arial"/>
                <a:cs typeface="Arial"/>
              </a:rPr>
              <a:t> спонсорство</a:t>
            </a:r>
            <a:r>
              <a:rPr sz="2400" spc="-5" dirty="0"/>
              <a:t>:</a:t>
            </a:r>
            <a:r>
              <a:rPr sz="2400" spc="25" dirty="0"/>
              <a:t> </a:t>
            </a:r>
            <a:r>
              <a:rPr sz="2400" spc="-15" dirty="0"/>
              <a:t>Сотрудничество</a:t>
            </a:r>
            <a:r>
              <a:rPr sz="2400" spc="5" dirty="0"/>
              <a:t> </a:t>
            </a:r>
            <a:r>
              <a:rPr sz="2400" dirty="0"/>
              <a:t>с</a:t>
            </a:r>
            <a:r>
              <a:rPr sz="2400" spc="20" dirty="0"/>
              <a:t> </a:t>
            </a:r>
            <a:r>
              <a:rPr sz="2400" spc="-25" dirty="0"/>
              <a:t>благотворительными</a:t>
            </a:r>
            <a:r>
              <a:rPr sz="2400" spc="-5" dirty="0"/>
              <a:t> </a:t>
            </a:r>
            <a:r>
              <a:rPr sz="2400" spc="-20" dirty="0"/>
              <a:t>организациями,</a:t>
            </a:r>
            <a:r>
              <a:rPr sz="2400" spc="-15" dirty="0"/>
              <a:t> </a:t>
            </a:r>
            <a:r>
              <a:rPr sz="2400" spc="-25" dirty="0"/>
              <a:t>медицинскими </a:t>
            </a:r>
            <a:r>
              <a:rPr sz="2400" spc="-20" dirty="0"/>
              <a:t>учреждениями</a:t>
            </a:r>
            <a:r>
              <a:rPr sz="2400" spc="5" dirty="0"/>
              <a:t> </a:t>
            </a:r>
            <a:r>
              <a:rPr sz="2400" dirty="0"/>
              <a:t>и</a:t>
            </a:r>
            <a:r>
              <a:rPr sz="2400" spc="15" dirty="0"/>
              <a:t> </a:t>
            </a:r>
            <a:r>
              <a:rPr sz="2400" spc="-20" dirty="0"/>
              <a:t>другими</a:t>
            </a:r>
            <a:r>
              <a:rPr sz="2400" spc="15" dirty="0"/>
              <a:t> </a:t>
            </a:r>
            <a:r>
              <a:rPr sz="2400" spc="-15" dirty="0"/>
              <a:t>заинтересованными </a:t>
            </a:r>
            <a:r>
              <a:rPr sz="2400" spc="-10" dirty="0"/>
              <a:t> </a:t>
            </a:r>
            <a:r>
              <a:rPr sz="2400" spc="-15" dirty="0"/>
              <a:t>сторонами</a:t>
            </a:r>
            <a:r>
              <a:rPr sz="2400" spc="-5" dirty="0"/>
              <a:t> </a:t>
            </a:r>
            <a:r>
              <a:rPr sz="2400" spc="-25" dirty="0"/>
              <a:t>позволит</a:t>
            </a:r>
            <a:r>
              <a:rPr sz="2400" spc="15" dirty="0"/>
              <a:t> </a:t>
            </a:r>
            <a:r>
              <a:rPr sz="2400" spc="-25" dirty="0"/>
              <a:t>привлечь</a:t>
            </a:r>
            <a:r>
              <a:rPr sz="2400" spc="15" dirty="0"/>
              <a:t> </a:t>
            </a:r>
            <a:r>
              <a:rPr sz="2400" spc="-5" dirty="0"/>
              <a:t>финансовые</a:t>
            </a:r>
            <a:r>
              <a:rPr sz="2400" dirty="0"/>
              <a:t> и</a:t>
            </a:r>
            <a:r>
              <a:rPr sz="2400" spc="35" dirty="0"/>
              <a:t> </a:t>
            </a:r>
            <a:r>
              <a:rPr sz="2400" spc="-5" dirty="0"/>
              <a:t>иные</a:t>
            </a:r>
            <a:r>
              <a:rPr sz="2400" spc="25" dirty="0"/>
              <a:t> </a:t>
            </a:r>
            <a:r>
              <a:rPr sz="2400" spc="-5" dirty="0"/>
              <a:t>ресурсы. </a:t>
            </a:r>
            <a:r>
              <a:rPr sz="2400" spc="-10" dirty="0"/>
              <a:t>Это</a:t>
            </a:r>
            <a:r>
              <a:rPr sz="2400" spc="40" dirty="0"/>
              <a:t> </a:t>
            </a:r>
            <a:r>
              <a:rPr sz="2400" spc="-45" dirty="0"/>
              <a:t>может</a:t>
            </a:r>
            <a:r>
              <a:rPr sz="2400" spc="20" dirty="0"/>
              <a:t> </a:t>
            </a:r>
            <a:r>
              <a:rPr sz="2400" spc="-25" dirty="0"/>
              <a:t>включать</a:t>
            </a:r>
            <a:r>
              <a:rPr sz="2400" spc="5" dirty="0"/>
              <a:t> </a:t>
            </a:r>
            <a:r>
              <a:rPr sz="2400" spc="-20" dirty="0"/>
              <a:t>партнерские</a:t>
            </a:r>
            <a:r>
              <a:rPr sz="2400" spc="10" dirty="0"/>
              <a:t> </a:t>
            </a:r>
            <a:r>
              <a:rPr sz="2400" spc="-20" dirty="0"/>
              <a:t>программы,</a:t>
            </a:r>
            <a:r>
              <a:rPr sz="2400" spc="10" dirty="0"/>
              <a:t> </a:t>
            </a:r>
            <a:r>
              <a:rPr sz="2400" spc="-20" dirty="0"/>
              <a:t>рекламные</a:t>
            </a:r>
            <a:r>
              <a:rPr sz="2400" spc="-10" dirty="0"/>
              <a:t> </a:t>
            </a:r>
            <a:r>
              <a:rPr sz="2400" spc="-15" dirty="0"/>
              <a:t>партнерства</a:t>
            </a:r>
            <a:r>
              <a:rPr sz="2400" spc="15" dirty="0"/>
              <a:t> </a:t>
            </a:r>
            <a:r>
              <a:rPr sz="2400" dirty="0"/>
              <a:t>и</a:t>
            </a:r>
            <a:r>
              <a:rPr sz="2400" spc="30" dirty="0"/>
              <a:t> </a:t>
            </a:r>
            <a:r>
              <a:rPr sz="2400" spc="-20" dirty="0"/>
              <a:t>пожертвования </a:t>
            </a:r>
            <a:r>
              <a:rPr sz="2400" spc="-515" dirty="0"/>
              <a:t> </a:t>
            </a:r>
            <a:r>
              <a:rPr sz="2400" spc="-25" dirty="0"/>
              <a:t>от</a:t>
            </a:r>
            <a:r>
              <a:rPr sz="2400" spc="15" dirty="0"/>
              <a:t> </a:t>
            </a:r>
            <a:r>
              <a:rPr sz="2400" spc="-20" dirty="0"/>
              <a:t>организаций </a:t>
            </a:r>
            <a:r>
              <a:rPr sz="2400" dirty="0"/>
              <a:t>и</a:t>
            </a:r>
            <a:r>
              <a:rPr sz="2400" spc="15" dirty="0"/>
              <a:t> </a:t>
            </a:r>
            <a:r>
              <a:rPr sz="2400" spc="-5" dirty="0"/>
              <a:t>частных</a:t>
            </a:r>
            <a:r>
              <a:rPr sz="2400" spc="-10" dirty="0"/>
              <a:t> </a:t>
            </a:r>
            <a:r>
              <a:rPr sz="2400" dirty="0"/>
              <a:t>лиц,</a:t>
            </a:r>
            <a:r>
              <a:rPr sz="2400" spc="5" dirty="0"/>
              <a:t> </a:t>
            </a:r>
            <a:r>
              <a:rPr sz="2400" spc="-15" dirty="0"/>
              <a:t>поддерживающих</a:t>
            </a:r>
            <a:r>
              <a:rPr sz="2400" spc="-5" dirty="0"/>
              <a:t> </a:t>
            </a:r>
            <a:r>
              <a:rPr sz="2400" dirty="0"/>
              <a:t>идею</a:t>
            </a:r>
            <a:r>
              <a:rPr sz="2400" spc="5" dirty="0"/>
              <a:t> </a:t>
            </a:r>
            <a:r>
              <a:rPr sz="2400" spc="-15" dirty="0"/>
              <a:t>помощи</a:t>
            </a:r>
            <a:r>
              <a:rPr sz="2400" dirty="0"/>
              <a:t> </a:t>
            </a:r>
            <a:r>
              <a:rPr sz="2400" spc="-25" dirty="0"/>
              <a:t>детям,</a:t>
            </a:r>
            <a:r>
              <a:rPr sz="2400" spc="15" dirty="0"/>
              <a:t> </a:t>
            </a:r>
            <a:r>
              <a:rPr sz="2400" spc="-15" dirty="0"/>
              <a:t>больным</a:t>
            </a:r>
            <a:r>
              <a:rPr sz="2400" spc="-5" dirty="0"/>
              <a:t> </a:t>
            </a:r>
            <a:r>
              <a:rPr sz="2400" spc="-20" dirty="0"/>
              <a:t>онкологией.</a:t>
            </a:r>
          </a:p>
          <a:p>
            <a:pPr marL="590550" marR="5080" indent="-457200" algn="just">
              <a:lnSpc>
                <a:spcPct val="90100"/>
              </a:lnSpc>
              <a:spcBef>
                <a:spcPts val="960"/>
              </a:spcBef>
              <a:buAutoNum type="arabicPeriod"/>
              <a:tabLst>
                <a:tab pos="591185" algn="l"/>
                <a:tab pos="591820" algn="l"/>
              </a:tabLst>
            </a:pPr>
            <a:r>
              <a:rPr sz="2400" b="1" spc="-5" dirty="0">
                <a:latin typeface="Arial"/>
                <a:cs typeface="Arial"/>
              </a:rPr>
              <a:t>Отношения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</a:t>
            </a:r>
            <a:r>
              <a:rPr sz="2400" b="1" spc="-10" dirty="0">
                <a:latin typeface="Arial"/>
                <a:cs typeface="Arial"/>
              </a:rPr>
              <a:t> потребителями</a:t>
            </a:r>
            <a:r>
              <a:rPr sz="2400" spc="-10" dirty="0"/>
              <a:t>:</a:t>
            </a:r>
            <a:r>
              <a:rPr sz="2400" spc="30" dirty="0"/>
              <a:t> </a:t>
            </a:r>
            <a:r>
              <a:rPr sz="2400" spc="-15" dirty="0"/>
              <a:t>Планируется</a:t>
            </a:r>
            <a:r>
              <a:rPr sz="2400" spc="15" dirty="0"/>
              <a:t> </a:t>
            </a:r>
            <a:r>
              <a:rPr sz="2400" spc="-20" dirty="0"/>
              <a:t>активно</a:t>
            </a:r>
            <a:r>
              <a:rPr sz="2400" dirty="0"/>
              <a:t> </a:t>
            </a:r>
            <a:r>
              <a:rPr sz="2400" spc="-20" dirty="0"/>
              <a:t>взаимодействовать</a:t>
            </a:r>
            <a:r>
              <a:rPr sz="2400" spc="-25" dirty="0"/>
              <a:t> </a:t>
            </a:r>
            <a:r>
              <a:rPr sz="2400" dirty="0"/>
              <a:t>с</a:t>
            </a:r>
            <a:r>
              <a:rPr sz="2400" spc="15" dirty="0"/>
              <a:t> </a:t>
            </a:r>
            <a:r>
              <a:rPr sz="2400" spc="-20" dirty="0"/>
              <a:t>потребителями</a:t>
            </a:r>
            <a:r>
              <a:rPr sz="2400" spc="25" dirty="0"/>
              <a:t> </a:t>
            </a:r>
            <a:r>
              <a:rPr sz="2400" spc="-30" dirty="0"/>
              <a:t>через</a:t>
            </a:r>
            <a:r>
              <a:rPr sz="2400" spc="5" dirty="0"/>
              <a:t> </a:t>
            </a:r>
            <a:r>
              <a:rPr sz="2400" spc="-20" dirty="0"/>
              <a:t>онлайн-платформу.</a:t>
            </a:r>
            <a:r>
              <a:rPr sz="2400" spc="-15" dirty="0"/>
              <a:t> </a:t>
            </a:r>
            <a:r>
              <a:rPr sz="2400" spc="-10" dirty="0"/>
              <a:t>Это</a:t>
            </a:r>
            <a:r>
              <a:rPr sz="2400" spc="35" dirty="0"/>
              <a:t> </a:t>
            </a:r>
            <a:r>
              <a:rPr sz="2400" spc="-30" dirty="0"/>
              <a:t>включает</a:t>
            </a:r>
            <a:r>
              <a:rPr sz="2400" spc="5" dirty="0"/>
              <a:t> </a:t>
            </a:r>
            <a:r>
              <a:rPr sz="2400" spc="-10" dirty="0"/>
              <a:t>обратную</a:t>
            </a:r>
            <a:r>
              <a:rPr sz="2400" spc="5" dirty="0"/>
              <a:t> </a:t>
            </a:r>
            <a:r>
              <a:rPr sz="2400" spc="-20" dirty="0"/>
              <a:t>связь, </a:t>
            </a:r>
            <a:r>
              <a:rPr sz="2400" spc="-15" dirty="0"/>
              <a:t> </a:t>
            </a:r>
            <a:r>
              <a:rPr sz="2400" spc="-35" dirty="0"/>
              <a:t>поддержку</a:t>
            </a:r>
            <a:r>
              <a:rPr sz="2400" spc="10" dirty="0"/>
              <a:t> </a:t>
            </a:r>
            <a:r>
              <a:rPr sz="2400" spc="-25" dirty="0"/>
              <a:t>пользователей,</a:t>
            </a:r>
            <a:r>
              <a:rPr sz="2400" dirty="0"/>
              <a:t> </a:t>
            </a:r>
            <a:r>
              <a:rPr sz="2400" spc="-15" dirty="0"/>
              <a:t>проведение</a:t>
            </a:r>
            <a:r>
              <a:rPr sz="2400" dirty="0"/>
              <a:t> </a:t>
            </a:r>
            <a:r>
              <a:rPr sz="2400" spc="-20" dirty="0"/>
              <a:t>онлайн-консультаций</a:t>
            </a:r>
            <a:r>
              <a:rPr sz="2400" spc="-25" dirty="0"/>
              <a:t> </a:t>
            </a:r>
            <a:r>
              <a:rPr sz="2400" dirty="0"/>
              <a:t>и</a:t>
            </a:r>
            <a:r>
              <a:rPr sz="2400" spc="25" dirty="0"/>
              <a:t> </a:t>
            </a:r>
            <a:r>
              <a:rPr sz="2400" spc="-20" dirty="0"/>
              <a:t>создание</a:t>
            </a:r>
            <a:r>
              <a:rPr sz="2400" spc="-10" dirty="0"/>
              <a:t> </a:t>
            </a:r>
            <a:r>
              <a:rPr sz="2400" spc="-5" dirty="0"/>
              <a:t>сообщества,</a:t>
            </a:r>
            <a:r>
              <a:rPr sz="2400" spc="-15" dirty="0"/>
              <a:t> </a:t>
            </a:r>
            <a:r>
              <a:rPr sz="2400" spc="-40" dirty="0"/>
              <a:t>где</a:t>
            </a:r>
            <a:r>
              <a:rPr sz="2400" spc="5" dirty="0"/>
              <a:t> </a:t>
            </a:r>
            <a:r>
              <a:rPr sz="2400" spc="-20" dirty="0"/>
              <a:t>родители</a:t>
            </a:r>
            <a:r>
              <a:rPr sz="2400" spc="5" dirty="0"/>
              <a:t> </a:t>
            </a:r>
            <a:r>
              <a:rPr sz="2400" dirty="0"/>
              <a:t>и</a:t>
            </a:r>
            <a:r>
              <a:rPr sz="2400" spc="25" dirty="0"/>
              <a:t> </a:t>
            </a:r>
            <a:r>
              <a:rPr sz="2400" spc="-25" dirty="0"/>
              <a:t>дети</a:t>
            </a:r>
            <a:r>
              <a:rPr sz="2400" spc="30" dirty="0"/>
              <a:t> </a:t>
            </a:r>
            <a:r>
              <a:rPr sz="2400" spc="-20" dirty="0"/>
              <a:t>могут</a:t>
            </a:r>
            <a:r>
              <a:rPr sz="2400" spc="10" dirty="0"/>
              <a:t> </a:t>
            </a:r>
            <a:r>
              <a:rPr sz="2400" spc="-15" dirty="0"/>
              <a:t>обмениваться</a:t>
            </a:r>
            <a:r>
              <a:rPr sz="2400" spc="-10" dirty="0"/>
              <a:t> </a:t>
            </a:r>
            <a:r>
              <a:rPr sz="2400" spc="-20" dirty="0"/>
              <a:t>опытом</a:t>
            </a:r>
            <a:r>
              <a:rPr sz="2400" spc="20" dirty="0"/>
              <a:t> </a:t>
            </a:r>
            <a:r>
              <a:rPr sz="2400" dirty="0"/>
              <a:t>и</a:t>
            </a:r>
            <a:r>
              <a:rPr sz="2400" spc="25" dirty="0"/>
              <a:t> </a:t>
            </a:r>
            <a:r>
              <a:rPr sz="2400" spc="-20" dirty="0"/>
              <a:t>поддерживать </a:t>
            </a:r>
            <a:r>
              <a:rPr sz="2400" spc="-515" dirty="0"/>
              <a:t> </a:t>
            </a:r>
            <a:r>
              <a:rPr sz="2400" spc="-20" dirty="0"/>
              <a:t>друг</a:t>
            </a:r>
            <a:r>
              <a:rPr sz="2400" spc="-5" dirty="0"/>
              <a:t> </a:t>
            </a:r>
            <a:r>
              <a:rPr sz="2400" spc="-25" dirty="0"/>
              <a:t>друга.</a:t>
            </a:r>
          </a:p>
          <a:p>
            <a:pPr marL="590550" marR="1214755" indent="-457200" algn="just">
              <a:lnSpc>
                <a:spcPts val="2160"/>
              </a:lnSpc>
              <a:spcBef>
                <a:spcPts val="1040"/>
              </a:spcBef>
              <a:buAutoNum type="arabicPeriod"/>
              <a:tabLst>
                <a:tab pos="591185" algn="l"/>
                <a:tab pos="591820" algn="l"/>
              </a:tabLst>
            </a:pPr>
            <a:r>
              <a:rPr sz="2400" b="1" dirty="0">
                <a:latin typeface="Arial"/>
                <a:cs typeface="Arial"/>
              </a:rPr>
              <a:t>Каналы </a:t>
            </a:r>
            <a:r>
              <a:rPr sz="2400" b="1" spc="-5" dirty="0">
                <a:latin typeface="Arial"/>
                <a:cs typeface="Arial"/>
              </a:rPr>
              <a:t>продвижения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 </a:t>
            </a:r>
            <a:r>
              <a:rPr sz="2400" b="1" spc="-10" dirty="0">
                <a:latin typeface="Arial"/>
                <a:cs typeface="Arial"/>
              </a:rPr>
              <a:t>сбыта</a:t>
            </a:r>
            <a:r>
              <a:rPr sz="2400" spc="-10" dirty="0"/>
              <a:t>:</a:t>
            </a:r>
            <a:r>
              <a:rPr sz="2400" spc="35" dirty="0"/>
              <a:t> </a:t>
            </a:r>
            <a:r>
              <a:rPr sz="2400" spc="-15" dirty="0"/>
              <a:t>Планируется</a:t>
            </a:r>
            <a:r>
              <a:rPr sz="2400" spc="20" dirty="0"/>
              <a:t> </a:t>
            </a:r>
            <a:r>
              <a:rPr sz="2400" spc="-20" dirty="0"/>
              <a:t>использовать</a:t>
            </a:r>
            <a:r>
              <a:rPr sz="2400" spc="-15" dirty="0"/>
              <a:t> </a:t>
            </a:r>
            <a:r>
              <a:rPr sz="2400" dirty="0"/>
              <a:t>цифровые</a:t>
            </a:r>
            <a:r>
              <a:rPr sz="2400" spc="15" dirty="0"/>
              <a:t> </a:t>
            </a:r>
            <a:r>
              <a:rPr sz="2400" spc="-15" dirty="0"/>
              <a:t>каналы</a:t>
            </a:r>
            <a:r>
              <a:rPr sz="2400" dirty="0"/>
              <a:t> </a:t>
            </a:r>
            <a:r>
              <a:rPr sz="2400" spc="-20" dirty="0"/>
              <a:t>продвижения,</a:t>
            </a:r>
            <a:r>
              <a:rPr sz="2400" spc="10" dirty="0"/>
              <a:t> </a:t>
            </a:r>
            <a:r>
              <a:rPr sz="2400" spc="-35" dirty="0"/>
              <a:t>такие</a:t>
            </a:r>
            <a:r>
              <a:rPr sz="2400" spc="20" dirty="0"/>
              <a:t> </a:t>
            </a:r>
            <a:r>
              <a:rPr sz="2400" spc="-70" dirty="0"/>
              <a:t>как</a:t>
            </a:r>
            <a:r>
              <a:rPr sz="2400" spc="15" dirty="0"/>
              <a:t> </a:t>
            </a:r>
            <a:r>
              <a:rPr sz="2400" dirty="0"/>
              <a:t>социальные</a:t>
            </a:r>
            <a:r>
              <a:rPr sz="2400" spc="-20" dirty="0"/>
              <a:t> медиа,</a:t>
            </a:r>
            <a:r>
              <a:rPr sz="2400" spc="15" dirty="0"/>
              <a:t> </a:t>
            </a:r>
            <a:r>
              <a:rPr sz="2400" spc="-30" dirty="0"/>
              <a:t>веб-сайт,</a:t>
            </a:r>
            <a:r>
              <a:rPr sz="2400" spc="-25" dirty="0"/>
              <a:t> </a:t>
            </a:r>
            <a:r>
              <a:rPr sz="2400" spc="-20" dirty="0"/>
              <a:t>блоги</a:t>
            </a:r>
            <a:r>
              <a:rPr sz="2400" spc="10" dirty="0"/>
              <a:t> </a:t>
            </a:r>
            <a:r>
              <a:rPr sz="2400" dirty="0"/>
              <a:t>и </a:t>
            </a:r>
            <a:r>
              <a:rPr sz="2400" spc="-520" dirty="0"/>
              <a:t> </a:t>
            </a:r>
            <a:r>
              <a:rPr sz="2400" spc="-20" dirty="0"/>
              <a:t>партнерские</a:t>
            </a:r>
            <a:r>
              <a:rPr sz="2400" dirty="0"/>
              <a:t> </a:t>
            </a:r>
            <a:r>
              <a:rPr sz="2400" spc="-10" dirty="0"/>
              <a:t>соглашения, </a:t>
            </a:r>
            <a:r>
              <a:rPr sz="2400" spc="-15" dirty="0"/>
              <a:t>чтобы</a:t>
            </a:r>
            <a:r>
              <a:rPr sz="2400" spc="20" dirty="0"/>
              <a:t> </a:t>
            </a:r>
            <a:r>
              <a:rPr sz="2400" spc="-10" dirty="0"/>
              <a:t>достигнуть</a:t>
            </a:r>
            <a:r>
              <a:rPr sz="2400" spc="-15" dirty="0"/>
              <a:t> целевой</a:t>
            </a:r>
            <a:r>
              <a:rPr sz="2400" spc="15" dirty="0"/>
              <a:t> </a:t>
            </a:r>
            <a:r>
              <a:rPr sz="2400" spc="-20" dirty="0"/>
              <a:t>аудитории.</a:t>
            </a:r>
            <a:r>
              <a:rPr sz="2400" spc="10" dirty="0"/>
              <a:t> </a:t>
            </a:r>
            <a:r>
              <a:rPr sz="2400" spc="-25" dirty="0"/>
              <a:t>Продукт</a:t>
            </a:r>
            <a:r>
              <a:rPr sz="2400" spc="10" dirty="0"/>
              <a:t> </a:t>
            </a:r>
            <a:r>
              <a:rPr sz="2400" spc="-45" dirty="0"/>
              <a:t>может</a:t>
            </a:r>
            <a:r>
              <a:rPr sz="2400" spc="10" dirty="0"/>
              <a:t> </a:t>
            </a:r>
            <a:r>
              <a:rPr sz="2400" dirty="0"/>
              <a:t>быть</a:t>
            </a:r>
            <a:r>
              <a:rPr sz="2400" spc="15" dirty="0"/>
              <a:t> </a:t>
            </a:r>
            <a:r>
              <a:rPr sz="2400" spc="-5" dirty="0"/>
              <a:t>распространен</a:t>
            </a:r>
            <a:r>
              <a:rPr sz="2400" spc="-25" dirty="0"/>
              <a:t> </a:t>
            </a:r>
            <a:r>
              <a:rPr sz="2400" spc="-30" dirty="0"/>
              <a:t>через</a:t>
            </a:r>
            <a:r>
              <a:rPr sz="2400" spc="10" dirty="0"/>
              <a:t> </a:t>
            </a:r>
            <a:r>
              <a:rPr sz="2400" spc="-20" dirty="0"/>
              <a:t>онлайн-магазины</a:t>
            </a:r>
            <a:r>
              <a:rPr sz="2400" spc="-10" dirty="0"/>
              <a:t> </a:t>
            </a:r>
            <a:r>
              <a:rPr sz="2400" dirty="0"/>
              <a:t>и</a:t>
            </a:r>
            <a:r>
              <a:rPr sz="2400" spc="15" dirty="0"/>
              <a:t> </a:t>
            </a:r>
            <a:r>
              <a:rPr sz="2400" spc="-20" dirty="0"/>
              <a:t>партнерские </a:t>
            </a:r>
            <a:r>
              <a:rPr sz="2400" spc="-15" dirty="0"/>
              <a:t> платформы.</a:t>
            </a:r>
          </a:p>
          <a:p>
            <a:pPr marL="590550" marR="558800" indent="-457200" algn="just">
              <a:lnSpc>
                <a:spcPts val="2160"/>
              </a:lnSpc>
              <a:spcBef>
                <a:spcPts val="1000"/>
              </a:spcBef>
              <a:buAutoNum type="arabicPeriod"/>
              <a:tabLst>
                <a:tab pos="591185" algn="l"/>
                <a:tab pos="591820" algn="l"/>
              </a:tabLst>
            </a:pPr>
            <a:r>
              <a:rPr sz="2400" b="1" spc="-10" dirty="0">
                <a:latin typeface="Arial"/>
                <a:cs typeface="Arial"/>
              </a:rPr>
              <a:t>Привлечение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финансовых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ресурсов</a:t>
            </a:r>
            <a:r>
              <a:rPr sz="2400" spc="-10" dirty="0"/>
              <a:t>:</a:t>
            </a:r>
            <a:r>
              <a:rPr sz="2400" spc="35" dirty="0"/>
              <a:t> </a:t>
            </a:r>
            <a:r>
              <a:rPr sz="2400" spc="-20" dirty="0"/>
              <a:t>Помимо</a:t>
            </a:r>
            <a:r>
              <a:rPr sz="2400" spc="10" dirty="0"/>
              <a:t> </a:t>
            </a:r>
            <a:r>
              <a:rPr sz="2400" spc="-15" dirty="0"/>
              <a:t>вышеупомянутых</a:t>
            </a:r>
            <a:r>
              <a:rPr sz="2400" spc="20" dirty="0"/>
              <a:t> </a:t>
            </a:r>
            <a:r>
              <a:rPr sz="2400" spc="-25" dirty="0"/>
              <a:t>источников</a:t>
            </a:r>
            <a:r>
              <a:rPr sz="2400" dirty="0"/>
              <a:t> </a:t>
            </a:r>
            <a:r>
              <a:rPr sz="2400" spc="-20" dirty="0"/>
              <a:t>дохода,</a:t>
            </a:r>
            <a:r>
              <a:rPr sz="2400" spc="35" dirty="0"/>
              <a:t> </a:t>
            </a:r>
            <a:r>
              <a:rPr sz="2400" spc="-20" dirty="0"/>
              <a:t>стартап-проект</a:t>
            </a:r>
            <a:r>
              <a:rPr sz="2400" spc="5" dirty="0"/>
              <a:t> </a:t>
            </a:r>
            <a:r>
              <a:rPr sz="2400" spc="-45" dirty="0"/>
              <a:t>может</a:t>
            </a:r>
            <a:r>
              <a:rPr sz="2400" spc="20" dirty="0"/>
              <a:t> </a:t>
            </a:r>
            <a:r>
              <a:rPr sz="2400" spc="-20" dirty="0"/>
              <a:t>привлекать</a:t>
            </a:r>
            <a:r>
              <a:rPr sz="2400" spc="5" dirty="0"/>
              <a:t> </a:t>
            </a:r>
            <a:r>
              <a:rPr sz="2400" spc="-5" dirty="0"/>
              <a:t>инвестиции </a:t>
            </a:r>
            <a:r>
              <a:rPr sz="2400" spc="-25" dirty="0"/>
              <a:t>от</a:t>
            </a:r>
            <a:r>
              <a:rPr sz="2400" spc="35" dirty="0"/>
              <a:t> </a:t>
            </a:r>
            <a:r>
              <a:rPr sz="2400" spc="-15" dirty="0"/>
              <a:t>венчурных </a:t>
            </a:r>
            <a:r>
              <a:rPr sz="2400" spc="-515" dirty="0"/>
              <a:t> </a:t>
            </a:r>
            <a:r>
              <a:rPr sz="2400" spc="-5" dirty="0"/>
              <a:t>фондов,</a:t>
            </a:r>
            <a:r>
              <a:rPr sz="2400" spc="15" dirty="0"/>
              <a:t> </a:t>
            </a:r>
            <a:r>
              <a:rPr sz="2400" spc="-30" dirty="0"/>
              <a:t>ангельских</a:t>
            </a:r>
            <a:r>
              <a:rPr sz="2400" spc="-25" dirty="0"/>
              <a:t> </a:t>
            </a:r>
            <a:r>
              <a:rPr sz="2400" spc="-10" dirty="0"/>
              <a:t>инвесторов</a:t>
            </a:r>
            <a:r>
              <a:rPr sz="2400" dirty="0"/>
              <a:t> </a:t>
            </a:r>
            <a:r>
              <a:rPr sz="2400" spc="5" dirty="0"/>
              <a:t>или</a:t>
            </a:r>
            <a:r>
              <a:rPr sz="2400" spc="20" dirty="0"/>
              <a:t> </a:t>
            </a:r>
            <a:r>
              <a:rPr sz="2400" spc="-20" dirty="0"/>
              <a:t>привлекать</a:t>
            </a:r>
            <a:r>
              <a:rPr sz="2400" spc="10" dirty="0"/>
              <a:t> </a:t>
            </a:r>
            <a:r>
              <a:rPr sz="2400" spc="-5" dirty="0"/>
              <a:t>гранты</a:t>
            </a:r>
            <a:r>
              <a:rPr sz="2400" dirty="0"/>
              <a:t> и</a:t>
            </a:r>
            <a:r>
              <a:rPr sz="2400" spc="15" dirty="0"/>
              <a:t> </a:t>
            </a:r>
            <a:r>
              <a:rPr sz="2400" spc="-10" dirty="0"/>
              <a:t>финансирование</a:t>
            </a:r>
            <a:r>
              <a:rPr sz="2400" spc="-25" dirty="0"/>
              <a:t> от</a:t>
            </a:r>
            <a:r>
              <a:rPr sz="2400" spc="25" dirty="0"/>
              <a:t> </a:t>
            </a:r>
            <a:r>
              <a:rPr sz="2400" spc="-15" dirty="0"/>
              <a:t>государственных</a:t>
            </a:r>
            <a:r>
              <a:rPr sz="2400" spc="-20" dirty="0"/>
              <a:t> </a:t>
            </a:r>
            <a:r>
              <a:rPr sz="2400" dirty="0"/>
              <a:t>и</a:t>
            </a:r>
            <a:r>
              <a:rPr sz="2400" spc="25" dirty="0"/>
              <a:t> </a:t>
            </a:r>
            <a:r>
              <a:rPr sz="2400" spc="-35" dirty="0"/>
              <a:t>некоммерческих</a:t>
            </a:r>
            <a:r>
              <a:rPr sz="2400" spc="-20" dirty="0"/>
              <a:t> организаций,</a:t>
            </a:r>
            <a:r>
              <a:rPr sz="2400" spc="-25" dirty="0"/>
              <a:t> </a:t>
            </a:r>
            <a:r>
              <a:rPr sz="2400" spc="-10" dirty="0"/>
              <a:t>поддерживающих </a:t>
            </a:r>
            <a:r>
              <a:rPr sz="2400" spc="-5" dirty="0"/>
              <a:t> </a:t>
            </a:r>
            <a:r>
              <a:rPr sz="2400" spc="-10" dirty="0"/>
              <a:t>инновационные</a:t>
            </a:r>
            <a:r>
              <a:rPr sz="2400" spc="-30" dirty="0"/>
              <a:t> </a:t>
            </a:r>
            <a:r>
              <a:rPr sz="2400" spc="-25" dirty="0"/>
              <a:t>проекты</a:t>
            </a:r>
            <a:r>
              <a:rPr sz="2400" spc="5" dirty="0"/>
              <a:t> </a:t>
            </a:r>
            <a:r>
              <a:rPr sz="2400" dirty="0"/>
              <a:t>в</a:t>
            </a:r>
            <a:r>
              <a:rPr sz="2400" spc="25" dirty="0"/>
              <a:t> </a:t>
            </a:r>
            <a:r>
              <a:rPr sz="2400" dirty="0"/>
              <a:t>сфере</a:t>
            </a:r>
            <a:r>
              <a:rPr sz="2400" spc="-10" dirty="0"/>
              <a:t> </a:t>
            </a:r>
            <a:r>
              <a:rPr sz="2400" spc="-15" dirty="0"/>
              <a:t>здравоохранения</a:t>
            </a:r>
            <a:r>
              <a:rPr sz="2400" spc="-25" dirty="0"/>
              <a:t> </a:t>
            </a:r>
            <a:r>
              <a:rPr sz="2400" dirty="0"/>
              <a:t>и</a:t>
            </a:r>
            <a:r>
              <a:rPr sz="2400" spc="15" dirty="0"/>
              <a:t> </a:t>
            </a:r>
            <a:r>
              <a:rPr sz="2400" spc="-40" dirty="0"/>
              <a:t>детского</a:t>
            </a:r>
            <a:r>
              <a:rPr sz="2400" spc="-5" dirty="0"/>
              <a:t> </a:t>
            </a:r>
            <a:r>
              <a:rPr sz="2400" spc="-20" dirty="0"/>
              <a:t>благополучия.</a:t>
            </a:r>
          </a:p>
          <a:p>
            <a:pPr marL="133985" algn="just">
              <a:lnSpc>
                <a:spcPct val="100000"/>
              </a:lnSpc>
              <a:spcBef>
                <a:spcPts val="1400"/>
              </a:spcBef>
            </a:pPr>
            <a:r>
              <a:rPr sz="2400" dirty="0" err="1" smtClean="0"/>
              <a:t>Все</a:t>
            </a:r>
            <a:r>
              <a:rPr sz="2400" spc="20" dirty="0" smtClean="0"/>
              <a:t> </a:t>
            </a:r>
            <a:r>
              <a:rPr sz="2400" spc="-10" dirty="0"/>
              <a:t>эти</a:t>
            </a:r>
            <a:r>
              <a:rPr sz="2400" spc="25" dirty="0"/>
              <a:t> </a:t>
            </a:r>
            <a:r>
              <a:rPr sz="2400" spc="-25" dirty="0"/>
              <a:t>подходы</a:t>
            </a:r>
            <a:r>
              <a:rPr sz="2400" spc="20" dirty="0"/>
              <a:t> </a:t>
            </a:r>
            <a:r>
              <a:rPr sz="2400" dirty="0"/>
              <a:t>и</a:t>
            </a:r>
            <a:r>
              <a:rPr sz="2400" spc="30" dirty="0"/>
              <a:t> </a:t>
            </a:r>
            <a:r>
              <a:rPr sz="2400" spc="-15" dirty="0"/>
              <a:t>стратегии </a:t>
            </a:r>
            <a:r>
              <a:rPr sz="2400" spc="-20" dirty="0"/>
              <a:t>помогут</a:t>
            </a:r>
            <a:r>
              <a:rPr sz="2400" spc="25" dirty="0"/>
              <a:t> </a:t>
            </a:r>
            <a:r>
              <a:rPr sz="2400" spc="-30" dirty="0"/>
              <a:t>создать</a:t>
            </a:r>
            <a:r>
              <a:rPr sz="2400" spc="-15" dirty="0"/>
              <a:t> </a:t>
            </a:r>
            <a:r>
              <a:rPr sz="2400" spc="-10" dirty="0"/>
              <a:t>ценность</a:t>
            </a:r>
            <a:r>
              <a:rPr sz="2400" spc="10" dirty="0"/>
              <a:t> </a:t>
            </a:r>
            <a:r>
              <a:rPr sz="2400" spc="5" dirty="0"/>
              <a:t>для</a:t>
            </a:r>
            <a:r>
              <a:rPr sz="2400" spc="30" dirty="0"/>
              <a:t> </a:t>
            </a:r>
            <a:r>
              <a:rPr sz="2400" spc="-20" dirty="0"/>
              <a:t>потребителей</a:t>
            </a:r>
            <a:r>
              <a:rPr sz="2400" spc="10" dirty="0"/>
              <a:t> </a:t>
            </a:r>
            <a:r>
              <a:rPr sz="2400" dirty="0"/>
              <a:t>и</a:t>
            </a:r>
            <a:r>
              <a:rPr sz="2400" spc="25" dirty="0"/>
              <a:t> </a:t>
            </a:r>
            <a:r>
              <a:rPr sz="2400" spc="-20" dirty="0"/>
              <a:t>обеспечить</a:t>
            </a:r>
            <a:r>
              <a:rPr sz="2400" spc="10" dirty="0"/>
              <a:t> </a:t>
            </a:r>
            <a:r>
              <a:rPr sz="2400" spc="-15" dirty="0"/>
              <a:t>получение</a:t>
            </a:r>
            <a:r>
              <a:rPr sz="2400" spc="15" dirty="0"/>
              <a:t> </a:t>
            </a:r>
            <a:r>
              <a:rPr sz="2400" spc="-5" dirty="0"/>
              <a:t>прибыли</a:t>
            </a:r>
            <a:r>
              <a:rPr sz="2400" spc="5" dirty="0"/>
              <a:t> для</a:t>
            </a:r>
            <a:r>
              <a:rPr sz="2400" spc="30" dirty="0"/>
              <a:t> </a:t>
            </a:r>
            <a:r>
              <a:rPr sz="2400" spc="-30" dirty="0"/>
              <a:t>проекта</a:t>
            </a:r>
            <a:r>
              <a:rPr sz="2400" spc="20" dirty="0"/>
              <a:t> </a:t>
            </a:r>
            <a:r>
              <a:rPr sz="2400" spc="-20" dirty="0"/>
              <a:t>"ИТ-КАРНАВАЛ".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50223" y="0"/>
            <a:ext cx="11454130" cy="11311890"/>
            <a:chOff x="8650223" y="0"/>
            <a:chExt cx="11454130" cy="11311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50223" y="0"/>
              <a:ext cx="11453876" cy="113116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15827" y="496811"/>
              <a:ext cx="5976703" cy="5255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05604" y="458712"/>
              <a:ext cx="1913655" cy="71143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1865" y="420054"/>
            <a:ext cx="57296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Текущие</a:t>
            </a:r>
            <a:r>
              <a:rPr spc="-90" dirty="0"/>
              <a:t> </a:t>
            </a:r>
            <a:r>
              <a:rPr spc="-55" dirty="0"/>
              <a:t>результаты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7104" y="1524418"/>
            <a:ext cx="18222745" cy="82118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800" spc="-45" dirty="0">
                <a:latin typeface="Microsoft Sans Serif"/>
                <a:cs typeface="Microsoft Sans Serif"/>
              </a:rPr>
              <a:t>Текущие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5" dirty="0">
                <a:latin typeface="Microsoft Sans Serif"/>
                <a:cs typeface="Microsoft Sans Serif"/>
              </a:rPr>
              <a:t>результаты: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успешные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кейсы,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клиенты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10" dirty="0">
                <a:latin typeface="Microsoft Sans Serif"/>
                <a:cs typeface="Microsoft Sans Serif"/>
              </a:rPr>
              <a:t>или</a:t>
            </a:r>
            <a:endParaRPr sz="2800" dirty="0">
              <a:latin typeface="Microsoft Sans Serif"/>
              <a:cs typeface="Microsoft Sans Serif"/>
            </a:endParaRPr>
          </a:p>
          <a:p>
            <a:pPr marL="12700">
              <a:lnSpc>
                <a:spcPts val="3195"/>
              </a:lnSpc>
            </a:pPr>
            <a:r>
              <a:rPr sz="2800" spc="-20" dirty="0">
                <a:latin typeface="Microsoft Sans Serif"/>
                <a:cs typeface="Microsoft Sans Serif"/>
              </a:rPr>
              <a:t>предварительные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договоренности,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привлеченные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инвестиции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 err="1">
                <a:latin typeface="Microsoft Sans Serif"/>
                <a:cs typeface="Microsoft Sans Serif"/>
              </a:rPr>
              <a:t>др</a:t>
            </a:r>
            <a:r>
              <a:rPr sz="2800" spc="-10" dirty="0" smtClean="0">
                <a:latin typeface="Microsoft Sans Serif"/>
                <a:cs typeface="Microsoft Sans Serif"/>
              </a:rPr>
              <a:t>.</a:t>
            </a:r>
            <a:endParaRPr lang="en-US" sz="2800" spc="-10" dirty="0" smtClean="0">
              <a:latin typeface="Microsoft Sans Serif"/>
              <a:cs typeface="Microsoft Sans Serif"/>
            </a:endParaRPr>
          </a:p>
          <a:p>
            <a:pPr marL="12700">
              <a:lnSpc>
                <a:spcPts val="3195"/>
              </a:lnSpc>
            </a:pPr>
            <a:endParaRPr sz="2800" dirty="0">
              <a:latin typeface="Microsoft Sans Serif"/>
              <a:cs typeface="Microsoft Sans Serif"/>
            </a:endParaRPr>
          </a:p>
          <a:p>
            <a:pPr marL="12700" marR="280670">
              <a:lnSpc>
                <a:spcPts val="2160"/>
              </a:lnSpc>
            </a:pPr>
            <a:endParaRPr lang="en-US" sz="2400" spc="-20" dirty="0" smtClean="0">
              <a:latin typeface="Microsoft Sans Serif"/>
              <a:cs typeface="Microsoft Sans Serif"/>
            </a:endParaRPr>
          </a:p>
          <a:p>
            <a:pPr marL="12700" marR="280670" algn="just">
              <a:lnSpc>
                <a:spcPts val="2160"/>
              </a:lnSpc>
            </a:pPr>
            <a:r>
              <a:rPr sz="2800" spc="-20" dirty="0" err="1" smtClean="0">
                <a:latin typeface="Microsoft Sans Serif"/>
                <a:cs typeface="Microsoft Sans Serif"/>
              </a:rPr>
              <a:t>Стартап-проект</a:t>
            </a:r>
            <a:r>
              <a:rPr sz="2800" spc="10" dirty="0" smtClean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после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прохождения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акселерационной</a:t>
            </a:r>
            <a:r>
              <a:rPr sz="2800" spc="-20" dirty="0">
                <a:latin typeface="Microsoft Sans Serif"/>
                <a:cs typeface="Microsoft Sans Serif"/>
              </a:rPr>
              <a:t> программы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полностью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проработан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во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всех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аспектах,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обеспечивая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максимально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эффективное </a:t>
            </a:r>
            <a:r>
              <a:rPr sz="2800" spc="-5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развитие: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1292860" algn="just">
              <a:lnSpc>
                <a:spcPts val="2160"/>
              </a:lnSpc>
              <a:spcBef>
                <a:spcPts val="1675"/>
              </a:spcBef>
              <a:buFont typeface="Microsoft Sans Serif"/>
              <a:buAutoNum type="arabicPeriod"/>
              <a:tabLst>
                <a:tab pos="293370" algn="l"/>
              </a:tabLst>
            </a:pPr>
            <a:r>
              <a:rPr sz="2800" b="1" spc="-5" dirty="0" err="1" smtClean="0">
                <a:latin typeface="Arial"/>
                <a:cs typeface="Arial"/>
              </a:rPr>
              <a:t>Организационные</a:t>
            </a:r>
            <a:r>
              <a:rPr sz="2800" b="1" spc="-30" dirty="0" smtClean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аспекты</a:t>
            </a:r>
            <a:r>
              <a:rPr sz="2800" spc="-5" dirty="0">
                <a:latin typeface="Microsoft Sans Serif"/>
                <a:cs typeface="Microsoft Sans Serif"/>
              </a:rPr>
              <a:t>: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Определены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цели,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стратегия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планы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развития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стартапа.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Установлена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эффективная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система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управления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 </a:t>
            </a:r>
            <a:r>
              <a:rPr sz="2800" spc="-5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распределения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ресурсов,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а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также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установлены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процессы</a:t>
            </a:r>
            <a:r>
              <a:rPr sz="2800" dirty="0">
                <a:latin typeface="Microsoft Sans Serif"/>
                <a:cs typeface="Microsoft Sans Serif"/>
              </a:rPr>
              <a:t> и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процедуры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для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оптимизации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работы.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1010285" algn="just">
              <a:lnSpc>
                <a:spcPts val="2160"/>
              </a:lnSpc>
              <a:spcBef>
                <a:spcPts val="1664"/>
              </a:spcBef>
              <a:buFont typeface="Microsoft Sans Serif"/>
              <a:buAutoNum type="arabicPeriod"/>
              <a:tabLst>
                <a:tab pos="293370" algn="l"/>
              </a:tabLst>
            </a:pPr>
            <a:r>
              <a:rPr sz="2800" b="1" dirty="0" err="1" smtClean="0">
                <a:latin typeface="Arial"/>
                <a:cs typeface="Arial"/>
              </a:rPr>
              <a:t>Кадровые</a:t>
            </a:r>
            <a:r>
              <a:rPr sz="2800" b="1" dirty="0" smtClean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аспекты</a:t>
            </a:r>
            <a:r>
              <a:rPr sz="2800" spc="-5" dirty="0">
                <a:latin typeface="Microsoft Sans Serif"/>
                <a:cs typeface="Microsoft Sans Serif"/>
              </a:rPr>
              <a:t>: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Команда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проекта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сформирована</a:t>
            </a:r>
            <a:r>
              <a:rPr sz="2800" dirty="0">
                <a:latin typeface="Microsoft Sans Serif"/>
                <a:cs typeface="Microsoft Sans Serif"/>
              </a:rPr>
              <a:t> и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укомплектована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высококвалифицированными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мотивированными</a:t>
            </a:r>
            <a:r>
              <a:rPr sz="2800" spc="-10" dirty="0">
                <a:latin typeface="Microsoft Sans Serif"/>
                <a:cs typeface="Microsoft Sans Serif"/>
              </a:rPr>
              <a:t> специалистами. </a:t>
            </a:r>
            <a:r>
              <a:rPr sz="2800" spc="-51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Определены </a:t>
            </a:r>
            <a:r>
              <a:rPr sz="2800" spc="-10" dirty="0">
                <a:latin typeface="Microsoft Sans Serif"/>
                <a:cs typeface="Microsoft Sans Serif"/>
              </a:rPr>
              <a:t>роли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ответственности,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а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также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создана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система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поддержки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развития </a:t>
            </a:r>
            <a:r>
              <a:rPr sz="2800" spc="-5" dirty="0">
                <a:latin typeface="Microsoft Sans Serif"/>
                <a:cs typeface="Microsoft Sans Serif"/>
              </a:rPr>
              <a:t>персонала.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1102360" algn="just">
              <a:lnSpc>
                <a:spcPts val="2160"/>
              </a:lnSpc>
              <a:spcBef>
                <a:spcPts val="1675"/>
              </a:spcBef>
              <a:buFont typeface="Microsoft Sans Serif"/>
              <a:buAutoNum type="arabicPeriod"/>
              <a:tabLst>
                <a:tab pos="293370" algn="l"/>
              </a:tabLst>
            </a:pPr>
            <a:r>
              <a:rPr sz="2800" b="1" spc="-5" dirty="0" err="1" smtClean="0">
                <a:latin typeface="Arial"/>
                <a:cs typeface="Arial"/>
              </a:rPr>
              <a:t>Материальные</a:t>
            </a:r>
            <a:r>
              <a:rPr sz="2800" b="1" spc="5" dirty="0" smtClean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аспекты</a:t>
            </a:r>
            <a:r>
              <a:rPr sz="2800" spc="-5" dirty="0">
                <a:latin typeface="Microsoft Sans Serif"/>
                <a:cs typeface="Microsoft Sans Serif"/>
              </a:rPr>
              <a:t>: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Обеспечены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необходимые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ресурсы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инфраструктура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для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успешной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работы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стартапа.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Включает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себя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доступ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25" dirty="0">
                <a:latin typeface="Microsoft Sans Serif"/>
                <a:cs typeface="Microsoft Sans Serif"/>
              </a:rPr>
              <a:t>к </a:t>
            </a:r>
            <a:r>
              <a:rPr sz="2800" spc="-5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финансированию,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оборудованию,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технологиям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другим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материальным</a:t>
            </a:r>
            <a:r>
              <a:rPr sz="2800" spc="-10" dirty="0">
                <a:latin typeface="Microsoft Sans Serif"/>
                <a:cs typeface="Microsoft Sans Serif"/>
              </a:rPr>
              <a:t> ресурсам,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необходимым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для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реализации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планов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развития.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601345" algn="just">
              <a:lnSpc>
                <a:spcPts val="2160"/>
              </a:lnSpc>
              <a:spcBef>
                <a:spcPts val="1675"/>
              </a:spcBef>
              <a:buFont typeface="Microsoft Sans Serif"/>
              <a:buAutoNum type="arabicPeriod"/>
              <a:tabLst>
                <a:tab pos="293370" algn="l"/>
              </a:tabLst>
            </a:pPr>
            <a:r>
              <a:rPr sz="2800" b="1" spc="-15" dirty="0" err="1" smtClean="0">
                <a:latin typeface="Arial"/>
                <a:cs typeface="Arial"/>
              </a:rPr>
              <a:t>Технические</a:t>
            </a:r>
            <a:r>
              <a:rPr sz="2800" b="1" spc="-35" dirty="0" smtClean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аспекты</a:t>
            </a:r>
            <a:r>
              <a:rPr sz="2800" spc="-5" dirty="0">
                <a:latin typeface="Microsoft Sans Serif"/>
                <a:cs typeface="Microsoft Sans Serif"/>
              </a:rPr>
              <a:t>: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Разработаны</a:t>
            </a:r>
            <a:r>
              <a:rPr sz="2800" dirty="0">
                <a:latin typeface="Microsoft Sans Serif"/>
                <a:cs typeface="Microsoft Sans Serif"/>
              </a:rPr>
              <a:t> и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реализованы</a:t>
            </a:r>
            <a:r>
              <a:rPr sz="2800" spc="-20" dirty="0">
                <a:latin typeface="Microsoft Sans Serif"/>
                <a:cs typeface="Microsoft Sans Serif"/>
              </a:rPr>
              <a:t> необходимые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технические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решения, </a:t>
            </a:r>
            <a:r>
              <a:rPr sz="2800" spc="-30" dirty="0">
                <a:latin typeface="Microsoft Sans Serif"/>
                <a:cs typeface="Microsoft Sans Serif"/>
              </a:rPr>
              <a:t>которые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обеспечивают</a:t>
            </a:r>
            <a:r>
              <a:rPr sz="2800" spc="-10" dirty="0">
                <a:latin typeface="Microsoft Sans Serif"/>
                <a:cs typeface="Microsoft Sans Serif"/>
              </a:rPr>
              <a:t> функциональность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конкурентоспособность </a:t>
            </a:r>
            <a:r>
              <a:rPr sz="2800" spc="-30" dirty="0">
                <a:latin typeface="Microsoft Sans Serif"/>
                <a:cs typeface="Microsoft Sans Serif"/>
              </a:rPr>
              <a:t>продукта.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Это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может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включать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разработку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программного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обеспечения,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создание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прототипов,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проведение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исследований </a:t>
            </a:r>
            <a:r>
              <a:rPr sz="2800" dirty="0">
                <a:latin typeface="Microsoft Sans Serif"/>
                <a:cs typeface="Microsoft Sans Serif"/>
              </a:rPr>
              <a:t>и </a:t>
            </a:r>
            <a:r>
              <a:rPr sz="2800" spc="-51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разработок.</a:t>
            </a:r>
            <a:endParaRPr sz="2800" dirty="0">
              <a:latin typeface="Microsoft Sans Serif"/>
              <a:cs typeface="Microsoft Sans Serif"/>
            </a:endParaRPr>
          </a:p>
          <a:p>
            <a:pPr algn="just">
              <a:lnSpc>
                <a:spcPct val="100000"/>
              </a:lnSpc>
              <a:buFont typeface="Microsoft Sans Serif"/>
              <a:buAutoNum type="arabicPeriod"/>
            </a:pPr>
            <a:endParaRPr sz="28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ts val="2160"/>
              </a:lnSpc>
              <a:spcBef>
                <a:spcPts val="1665"/>
              </a:spcBef>
              <a:buFont typeface="Microsoft Sans Serif"/>
              <a:buAutoNum type="arabicPeriod"/>
              <a:tabLst>
                <a:tab pos="293370" algn="l"/>
              </a:tabLst>
            </a:pPr>
            <a:r>
              <a:rPr sz="2800" b="1" spc="-5" dirty="0">
                <a:latin typeface="Arial"/>
                <a:cs typeface="Arial"/>
              </a:rPr>
              <a:t>Маркетинговые аспекты</a:t>
            </a:r>
            <a:r>
              <a:rPr sz="2800" spc="-5" dirty="0">
                <a:latin typeface="Microsoft Sans Serif"/>
                <a:cs typeface="Microsoft Sans Serif"/>
              </a:rPr>
              <a:t>: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Разработана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стратегия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маркетинга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продвижения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продукта,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определены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целевые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аудитории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проведено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исследование </a:t>
            </a:r>
            <a:r>
              <a:rPr sz="2800" spc="-51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рынка.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Разработаны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маркетинговые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материалы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установлены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каналы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коммуникации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для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привлечения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клиентов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расширения </a:t>
            </a:r>
            <a:r>
              <a:rPr sz="2800" spc="-25" dirty="0">
                <a:latin typeface="Microsoft Sans Serif"/>
                <a:cs typeface="Microsoft Sans Serif"/>
              </a:rPr>
              <a:t>клиентской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базы.</a:t>
            </a:r>
            <a:endParaRPr sz="2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86" cy="113154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15828" y="496811"/>
            <a:ext cx="5976703" cy="52550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327392" y="225546"/>
            <a:ext cx="12776835" cy="11090275"/>
            <a:chOff x="7327392" y="225546"/>
            <a:chExt cx="12776835" cy="1109027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05604" y="458712"/>
              <a:ext cx="1913655" cy="7114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7392" y="225546"/>
              <a:ext cx="12776708" cy="1108986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97105" y="1524418"/>
            <a:ext cx="9672320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sz="2800" spc="-35" dirty="0">
                <a:latin typeface="Microsoft Sans Serif"/>
                <a:cs typeface="Microsoft Sans Serif"/>
              </a:rPr>
              <a:t>Ключевые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члены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ваше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команды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(CEO,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CTO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СMO),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опыт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компетенции;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1865" y="420054"/>
            <a:ext cx="24206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К</a:t>
            </a:r>
            <a:r>
              <a:rPr spc="-70" dirty="0"/>
              <a:t>ом</a:t>
            </a:r>
            <a:r>
              <a:rPr spc="-5" dirty="0"/>
              <a:t>анда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7105" y="6557986"/>
            <a:ext cx="3834765" cy="31027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 err="1">
                <a:latin typeface="Arial"/>
                <a:cs typeface="Arial"/>
              </a:rPr>
              <a:t>Мещерякова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 err="1" smtClean="0">
                <a:latin typeface="Arial"/>
                <a:cs typeface="Arial"/>
              </a:rPr>
              <a:t>Оксана</a:t>
            </a:r>
            <a:endParaRPr lang="ru-RU" sz="2800" b="1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5" dirty="0">
                <a:latin typeface="Arial"/>
                <a:cs typeface="Arial"/>
              </a:rPr>
              <a:t> </a:t>
            </a:r>
            <a:r>
              <a:rPr lang="ru-RU" sz="2800" b="1" spc="-5" dirty="0" smtClean="0">
                <a:latin typeface="Arial"/>
                <a:cs typeface="Arial"/>
              </a:rPr>
              <a:t>  Дмитриевна</a:t>
            </a:r>
            <a:endParaRPr sz="2800" dirty="0">
              <a:latin typeface="Arial"/>
              <a:cs typeface="Arial"/>
            </a:endParaRPr>
          </a:p>
          <a:p>
            <a:pPr marL="12700" marR="441325">
              <a:lnSpc>
                <a:spcPct val="90100"/>
              </a:lnSpc>
              <a:spcBef>
                <a:spcPts val="2035"/>
              </a:spcBef>
            </a:pPr>
            <a:r>
              <a:rPr sz="2000" spc="-25" dirty="0">
                <a:latin typeface="Microsoft Sans Serif"/>
                <a:cs typeface="Microsoft Sans Serif"/>
              </a:rPr>
              <a:t>Лидер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команды.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Участвует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разработке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продукта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продвижении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его</a:t>
            </a:r>
            <a:r>
              <a:rPr sz="2000" spc="-5" dirty="0">
                <a:latin typeface="Microsoft Sans Serif"/>
                <a:cs typeface="Microsoft Sans Serif"/>
              </a:rPr>
              <a:t> на </a:t>
            </a:r>
            <a:r>
              <a:rPr sz="2000" spc="-25" dirty="0">
                <a:latin typeface="Microsoft Sans Serif"/>
                <a:cs typeface="Microsoft Sans Serif"/>
              </a:rPr>
              <a:t>рынок.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2160"/>
              </a:lnSpc>
              <a:spcBef>
                <a:spcPts val="30"/>
              </a:spcBef>
            </a:pPr>
            <a:r>
              <a:rPr sz="2000" spc="-35" dirty="0">
                <a:latin typeface="Microsoft Sans Serif"/>
                <a:cs typeface="Microsoft Sans Serif"/>
              </a:rPr>
              <a:t>Генерирует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реализует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идеи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по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обеспечению </a:t>
            </a:r>
            <a:r>
              <a:rPr sz="2000" spc="-10" dirty="0">
                <a:latin typeface="Microsoft Sans Serif"/>
                <a:cs typeface="Microsoft Sans Serif"/>
              </a:rPr>
              <a:t>бесперебойной 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работы </a:t>
            </a:r>
            <a:r>
              <a:rPr sz="2000" spc="-25" dirty="0">
                <a:latin typeface="Microsoft Sans Serif"/>
                <a:cs typeface="Microsoft Sans Serif"/>
              </a:rPr>
              <a:t>команды </a:t>
            </a:r>
            <a:r>
              <a:rPr sz="2000" spc="-5" dirty="0">
                <a:latin typeface="Microsoft Sans Serif"/>
                <a:cs typeface="Microsoft Sans Serif"/>
              </a:rPr>
              <a:t>над </a:t>
            </a:r>
            <a:r>
              <a:rPr sz="2000" spc="-25" dirty="0">
                <a:latin typeface="Microsoft Sans Serif"/>
                <a:cs typeface="Microsoft Sans Serif"/>
              </a:rPr>
              <a:t>созданием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данного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продукта.</a:t>
            </a:r>
            <a:endParaRPr sz="2000" dirty="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44896" y="3950092"/>
            <a:ext cx="11638915" cy="2139950"/>
            <a:chOff x="5644896" y="3950092"/>
            <a:chExt cx="11638915" cy="213995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4896" y="3950092"/>
              <a:ext cx="2139476" cy="21355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5204" y="3950121"/>
              <a:ext cx="2139392" cy="21398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143988" y="3950125"/>
              <a:ext cx="2139294" cy="213898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647039" y="6557986"/>
            <a:ext cx="4058920" cy="25667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" dirty="0" err="1">
                <a:latin typeface="Arial"/>
                <a:cs typeface="Arial"/>
              </a:rPr>
              <a:t>Тульских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5" dirty="0" err="1" smtClean="0">
                <a:latin typeface="Arial"/>
                <a:cs typeface="Arial"/>
              </a:rPr>
              <a:t>Елена</a:t>
            </a:r>
            <a:endParaRPr lang="ru-RU" sz="2800" b="1" spc="-1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15" dirty="0" smtClean="0">
                <a:latin typeface="Arial"/>
                <a:cs typeface="Arial"/>
              </a:rPr>
              <a:t>Николаевна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1795"/>
              </a:spcBef>
            </a:pPr>
            <a:r>
              <a:rPr sz="2000" spc="-15" dirty="0">
                <a:latin typeface="Microsoft Sans Serif"/>
                <a:cs typeface="Microsoft Sans Serif"/>
              </a:rPr>
              <a:t>Администратор.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Главный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2160"/>
              </a:lnSpc>
              <a:spcBef>
                <a:spcPts val="155"/>
              </a:spcBef>
            </a:pPr>
            <a:r>
              <a:rPr sz="2000" spc="-25" dirty="0">
                <a:latin typeface="Microsoft Sans Serif"/>
                <a:cs typeface="Microsoft Sans Serif"/>
              </a:rPr>
              <a:t>менеджер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по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поиску</a:t>
            </a:r>
            <a:r>
              <a:rPr sz="2000" spc="-10" dirty="0">
                <a:latin typeface="Microsoft Sans Serif"/>
                <a:cs typeface="Microsoft Sans Serif"/>
              </a:rPr>
              <a:t> инвесторов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потенциальных </a:t>
            </a:r>
            <a:r>
              <a:rPr sz="2000" spc="-5" dirty="0">
                <a:latin typeface="Microsoft Sans Serif"/>
                <a:cs typeface="Microsoft Sans Serif"/>
              </a:rPr>
              <a:t>специалистов,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необходимых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для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создания 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продукта.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96591" y="6557986"/>
            <a:ext cx="3721100" cy="25282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 err="1">
                <a:latin typeface="Arial"/>
                <a:cs typeface="Arial"/>
              </a:rPr>
              <a:t>Винокурова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 err="1" smtClean="0">
                <a:latin typeface="Arial"/>
                <a:cs typeface="Arial"/>
              </a:rPr>
              <a:t>Марина</a:t>
            </a:r>
            <a:endParaRPr lang="ru-RU" sz="2800" b="1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5" dirty="0">
                <a:latin typeface="Arial"/>
                <a:cs typeface="Arial"/>
              </a:rPr>
              <a:t> </a:t>
            </a:r>
            <a:r>
              <a:rPr lang="ru-RU" sz="2800" b="1" spc="-5" dirty="0" smtClean="0">
                <a:latin typeface="Arial"/>
                <a:cs typeface="Arial"/>
              </a:rPr>
              <a:t>  Алексеевна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2035"/>
              </a:spcBef>
            </a:pPr>
            <a:r>
              <a:rPr sz="2000" spc="-5" dirty="0">
                <a:latin typeface="Microsoft Sans Serif"/>
                <a:cs typeface="Microsoft Sans Serif"/>
              </a:rPr>
              <a:t>Специалист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по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разработке 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дизайнов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проекта.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Генерирует 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ключевые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идеи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по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наполнению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продукта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компонентами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по 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развлечению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релаксации.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146397" y="6557986"/>
            <a:ext cx="3985260" cy="25282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 err="1">
                <a:latin typeface="Arial"/>
                <a:cs typeface="Arial"/>
              </a:rPr>
              <a:t>Баринова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0" dirty="0" err="1" smtClean="0">
                <a:latin typeface="Arial"/>
                <a:cs typeface="Arial"/>
              </a:rPr>
              <a:t>Ирина</a:t>
            </a:r>
            <a:endParaRPr lang="ru-RU" sz="2800" b="1" spc="-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10">
                <a:latin typeface="Arial"/>
                <a:cs typeface="Arial"/>
              </a:rPr>
              <a:t> </a:t>
            </a:r>
            <a:r>
              <a:rPr lang="ru-RU" sz="2800" b="1" spc="-10" smtClean="0">
                <a:latin typeface="Arial"/>
                <a:cs typeface="Arial"/>
              </a:rPr>
              <a:t>       Игоревна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2035"/>
              </a:spcBef>
            </a:pPr>
            <a:r>
              <a:rPr sz="2000" spc="-5" dirty="0">
                <a:latin typeface="Microsoft Sans Serif"/>
                <a:cs typeface="Microsoft Sans Serif"/>
              </a:rPr>
              <a:t>Специалист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по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маркетингу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продвижению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продукта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на </a:t>
            </a:r>
            <a:r>
              <a:rPr sz="2000" spc="-25" dirty="0">
                <a:latin typeface="Microsoft Sans Serif"/>
                <a:cs typeface="Microsoft Sans Serif"/>
              </a:rPr>
              <a:t>рынке.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Специализируется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на </a:t>
            </a:r>
            <a:r>
              <a:rPr sz="2000" spc="-25" dirty="0">
                <a:latin typeface="Microsoft Sans Serif"/>
                <a:cs typeface="Microsoft Sans Serif"/>
              </a:rPr>
              <a:t>поиске 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каналов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сбыта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потенциальных 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клиентов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для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продукта.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6111" y="3950090"/>
            <a:ext cx="2139668" cy="21398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5828" y="496811"/>
            <a:ext cx="5976703" cy="52550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327392" y="225546"/>
            <a:ext cx="12776835" cy="11090275"/>
            <a:chOff x="7327392" y="225546"/>
            <a:chExt cx="12776835" cy="110902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05604" y="458712"/>
              <a:ext cx="1913655" cy="7114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7392" y="225546"/>
              <a:ext cx="12776708" cy="1108986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1865" y="420054"/>
            <a:ext cx="46361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Планы</a:t>
            </a:r>
            <a:r>
              <a:rPr spc="-40" dirty="0"/>
              <a:t> </a:t>
            </a:r>
            <a:r>
              <a:rPr dirty="0"/>
              <a:t>развития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7050" y="1129708"/>
            <a:ext cx="10020413" cy="97461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sz="2800" dirty="0">
                <a:latin typeface="Microsoft Sans Serif"/>
                <a:cs typeface="Microsoft Sans Serif"/>
              </a:rPr>
              <a:t>Планы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развития,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потребности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предложение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для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того,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кому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вы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адресуете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презентацию.</a:t>
            </a:r>
            <a:endParaRPr sz="2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50" dirty="0">
              <a:latin typeface="Microsoft Sans Serif"/>
              <a:cs typeface="Microsoft Sans Serif"/>
            </a:endParaRPr>
          </a:p>
          <a:p>
            <a:pPr marL="12700" marR="1052830">
              <a:lnSpc>
                <a:spcPts val="2160"/>
              </a:lnSpc>
            </a:pPr>
            <a:r>
              <a:rPr sz="2000" b="1" dirty="0">
                <a:latin typeface="Arial"/>
                <a:cs typeface="Arial"/>
              </a:rPr>
              <a:t>План </a:t>
            </a:r>
            <a:r>
              <a:rPr sz="2000" b="1" spc="-5" dirty="0">
                <a:latin typeface="Arial"/>
                <a:cs typeface="Arial"/>
              </a:rPr>
              <a:t>дальнейшего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развития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стартап-проекта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включает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следующие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шаги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мероприятия: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640715" algn="just">
              <a:lnSpc>
                <a:spcPct val="90000"/>
              </a:lnSpc>
              <a:spcBef>
                <a:spcPts val="965"/>
              </a:spcBef>
              <a:buFont typeface="Microsoft Sans Serif"/>
              <a:buAutoNum type="arabicPeriod"/>
              <a:tabLst>
                <a:tab pos="293370" algn="l"/>
              </a:tabLst>
            </a:pPr>
            <a:r>
              <a:rPr sz="2400" b="1" spc="-5" dirty="0">
                <a:latin typeface="Arial"/>
                <a:cs typeface="Arial"/>
              </a:rPr>
              <a:t>Расширение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географического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охвата</a:t>
            </a:r>
            <a:r>
              <a:rPr sz="2400" spc="-15" dirty="0">
                <a:latin typeface="Microsoft Sans Serif"/>
                <a:cs typeface="Microsoft Sans Serif"/>
              </a:rPr>
              <a:t>: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Мы </a:t>
            </a:r>
            <a:r>
              <a:rPr sz="2400" spc="-20" dirty="0">
                <a:latin typeface="Microsoft Sans Serif"/>
                <a:cs typeface="Microsoft Sans Serif"/>
              </a:rPr>
              <a:t>планируем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расширить </a:t>
            </a:r>
            <a:r>
              <a:rPr sz="2400" dirty="0">
                <a:latin typeface="Microsoft Sans Serif"/>
                <a:cs typeface="Microsoft Sans Serif"/>
              </a:rPr>
              <a:t> свою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деятельность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на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другие</a:t>
            </a:r>
            <a:r>
              <a:rPr sz="2400" spc="-10" dirty="0">
                <a:latin typeface="Microsoft Sans Serif"/>
                <a:cs typeface="Microsoft Sans Serif"/>
              </a:rPr>
              <a:t> регионы,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где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есть</a:t>
            </a:r>
            <a:r>
              <a:rPr sz="2400" spc="-10" dirty="0">
                <a:latin typeface="Microsoft Sans Serif"/>
                <a:cs typeface="Microsoft Sans Serif"/>
              </a:rPr>
              <a:t> потребность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 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развлекательных </a:t>
            </a:r>
            <a:r>
              <a:rPr sz="2400" spc="-15" dirty="0">
                <a:latin typeface="Microsoft Sans Serif"/>
                <a:cs typeface="Microsoft Sans Serif"/>
              </a:rPr>
              <a:t>услугах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для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детей,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5" dirty="0" err="1">
                <a:latin typeface="Microsoft Sans Serif"/>
                <a:cs typeface="Microsoft Sans Serif"/>
              </a:rPr>
              <a:t>больных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0" dirty="0" err="1" smtClean="0">
                <a:latin typeface="Microsoft Sans Serif"/>
                <a:cs typeface="Microsoft Sans Serif"/>
              </a:rPr>
              <a:t>онкологией</a:t>
            </a:r>
            <a:r>
              <a:rPr lang="ru-RU" sz="2400" spc="-20" dirty="0" smtClean="0">
                <a:latin typeface="Microsoft Sans Serif"/>
                <a:cs typeface="Microsoft Sans Serif"/>
              </a:rPr>
              <a:t>, включая</a:t>
            </a:r>
            <a:r>
              <a:rPr sz="2400" spc="-30" dirty="0" smtClean="0">
                <a:latin typeface="Microsoft Sans Serif"/>
                <a:cs typeface="Microsoft Sans Serif"/>
              </a:rPr>
              <a:t> </a:t>
            </a:r>
            <a:r>
              <a:rPr sz="2400" spc="-515" dirty="0" smtClean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исследование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анализ </a:t>
            </a:r>
            <a:r>
              <a:rPr sz="2400" spc="-20" dirty="0">
                <a:latin typeface="Microsoft Sans Serif"/>
                <a:cs typeface="Microsoft Sans Serif"/>
              </a:rPr>
              <a:t>рынка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новых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регионах,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установление 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партнерств </a:t>
            </a:r>
            <a:r>
              <a:rPr sz="2400" dirty="0">
                <a:latin typeface="Microsoft Sans Serif"/>
                <a:cs typeface="Microsoft Sans Serif"/>
              </a:rPr>
              <a:t>с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медицинскими</a:t>
            </a:r>
            <a:r>
              <a:rPr sz="2400" spc="-20" dirty="0">
                <a:latin typeface="Microsoft Sans Serif"/>
                <a:cs typeface="Microsoft Sans Serif"/>
              </a:rPr>
              <a:t> учреждениями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 err="1">
                <a:latin typeface="Microsoft Sans Serif"/>
                <a:cs typeface="Microsoft Sans Serif"/>
              </a:rPr>
              <a:t>благотворительными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20" dirty="0" err="1" smtClean="0">
                <a:latin typeface="Microsoft Sans Serif"/>
                <a:cs typeface="Microsoft Sans Serif"/>
              </a:rPr>
              <a:t>организациями</a:t>
            </a:r>
            <a:r>
              <a:rPr lang="ru-RU" sz="2400" spc="-20" dirty="0" smtClean="0">
                <a:latin typeface="Microsoft Sans Serif"/>
                <a:cs typeface="Microsoft Sans Serif"/>
              </a:rPr>
              <a:t>.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851535" algn="just">
              <a:lnSpc>
                <a:spcPct val="90000"/>
              </a:lnSpc>
              <a:spcBef>
                <a:spcPts val="1005"/>
              </a:spcBef>
              <a:buFont typeface="Microsoft Sans Serif"/>
              <a:buAutoNum type="arabicPeriod"/>
              <a:tabLst>
                <a:tab pos="293370" algn="l"/>
              </a:tabLst>
            </a:pPr>
            <a:r>
              <a:rPr sz="2400" b="1" spc="-5" dirty="0">
                <a:latin typeface="Arial"/>
                <a:cs typeface="Arial"/>
              </a:rPr>
              <a:t>Развитие </a:t>
            </a:r>
            <a:r>
              <a:rPr sz="2400" b="1" spc="-10" dirty="0">
                <a:latin typeface="Arial"/>
                <a:cs typeface="Arial"/>
              </a:rPr>
              <a:t>дополнительных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продуктов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услуг</a:t>
            </a:r>
            <a:r>
              <a:rPr sz="2400" spc="-20" dirty="0">
                <a:latin typeface="Microsoft Sans Serif"/>
                <a:cs typeface="Microsoft Sans Serif"/>
              </a:rPr>
              <a:t>:</a:t>
            </a:r>
            <a:r>
              <a:rPr sz="2400" spc="70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Мы </a:t>
            </a:r>
            <a:r>
              <a:rPr sz="2400" spc="-40" dirty="0">
                <a:latin typeface="Microsoft Sans Serif"/>
                <a:cs typeface="Microsoft Sans Serif"/>
              </a:rPr>
              <a:t>будем 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продолжать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разрабатывать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предлагать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новые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продукты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услуги, 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которые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будут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отвечать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разнообразным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потребностям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детей,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 err="1">
                <a:latin typeface="Microsoft Sans Serif"/>
                <a:cs typeface="Microsoft Sans Serif"/>
              </a:rPr>
              <a:t>больных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515" dirty="0">
                <a:latin typeface="Microsoft Sans Serif"/>
                <a:cs typeface="Microsoft Sans Serif"/>
              </a:rPr>
              <a:t> </a:t>
            </a:r>
            <a:r>
              <a:rPr sz="2400" spc="-20" dirty="0" err="1" smtClean="0">
                <a:latin typeface="Microsoft Sans Serif"/>
                <a:cs typeface="Microsoft Sans Serif"/>
              </a:rPr>
              <a:t>онкологией</a:t>
            </a:r>
            <a:r>
              <a:rPr lang="ru-RU" sz="2400" spc="-20" dirty="0" smtClean="0">
                <a:latin typeface="Microsoft Sans Serif"/>
                <a:cs typeface="Microsoft Sans Serif"/>
              </a:rPr>
              <a:t>, что</a:t>
            </a:r>
            <a:r>
              <a:rPr sz="2400" spc="10" dirty="0" smtClean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может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включать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разработку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дополнительных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VR- 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контента,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интерактивных</a:t>
            </a:r>
            <a:r>
              <a:rPr sz="2400" spc="-10" dirty="0">
                <a:latin typeface="Microsoft Sans Serif"/>
                <a:cs typeface="Microsoft Sans Serif"/>
              </a:rPr>
              <a:t> игр, </a:t>
            </a:r>
            <a:r>
              <a:rPr sz="2400" spc="-20" dirty="0">
                <a:latin typeface="Microsoft Sans Serif"/>
                <a:cs typeface="Microsoft Sans Serif"/>
              </a:rPr>
              <a:t>образовательных</a:t>
            </a:r>
            <a:r>
              <a:rPr sz="2400" spc="-25" dirty="0">
                <a:latin typeface="Microsoft Sans Serif"/>
                <a:cs typeface="Microsoft Sans Serif"/>
              </a:rPr>
              <a:t> программ</a:t>
            </a:r>
            <a:r>
              <a:rPr sz="2400" dirty="0">
                <a:latin typeface="Microsoft Sans Serif"/>
                <a:cs typeface="Microsoft Sans Serif"/>
              </a:rPr>
              <a:t> и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 err="1" smtClean="0">
                <a:latin typeface="Microsoft Sans Serif"/>
                <a:cs typeface="Microsoft Sans Serif"/>
              </a:rPr>
              <a:t>других</a:t>
            </a:r>
            <a:r>
              <a:rPr lang="ru-RU" sz="2400" spc="-15" dirty="0" smtClean="0">
                <a:latin typeface="Microsoft Sans Serif"/>
                <a:cs typeface="Microsoft Sans Serif"/>
              </a:rPr>
              <a:t> </a:t>
            </a:r>
            <a:r>
              <a:rPr sz="2400" spc="-10" dirty="0" err="1" smtClean="0">
                <a:latin typeface="Microsoft Sans Serif"/>
                <a:cs typeface="Microsoft Sans Serif"/>
              </a:rPr>
              <a:t>инновационных</a:t>
            </a:r>
            <a:r>
              <a:rPr sz="2400" spc="-10" dirty="0" smtClean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решений,</a:t>
            </a:r>
            <a:r>
              <a:rPr sz="2400" spc="-15" dirty="0">
                <a:latin typeface="Microsoft Sans Serif"/>
                <a:cs typeface="Microsoft Sans Serif"/>
              </a:rPr>
              <a:t> чтобы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обеспечить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максимальное </a:t>
            </a:r>
            <a:r>
              <a:rPr sz="2400" spc="-5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удовлетворение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потребностей</a:t>
            </a:r>
            <a:r>
              <a:rPr sz="2400" spc="-5" dirty="0">
                <a:latin typeface="Microsoft Sans Serif"/>
                <a:cs typeface="Microsoft Sans Serif"/>
              </a:rPr>
              <a:t> нашей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целевой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аудитории.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432434" algn="just">
              <a:lnSpc>
                <a:spcPct val="90000"/>
              </a:lnSpc>
              <a:spcBef>
                <a:spcPts val="965"/>
              </a:spcBef>
              <a:buFont typeface="Microsoft Sans Serif"/>
              <a:buAutoNum type="arabicPeriod" startAt="3"/>
              <a:tabLst>
                <a:tab pos="293370" algn="l"/>
              </a:tabLst>
            </a:pPr>
            <a:r>
              <a:rPr sz="2400" b="1" dirty="0">
                <a:latin typeface="Arial"/>
                <a:cs typeface="Arial"/>
              </a:rPr>
              <a:t>Повышение </a:t>
            </a:r>
            <a:r>
              <a:rPr sz="2400" b="1" spc="-10" dirty="0">
                <a:latin typeface="Arial"/>
                <a:cs typeface="Arial"/>
              </a:rPr>
              <a:t>осведомленности </a:t>
            </a:r>
            <a:r>
              <a:rPr sz="2400" b="1" dirty="0">
                <a:latin typeface="Arial"/>
                <a:cs typeface="Arial"/>
              </a:rPr>
              <a:t>и </a:t>
            </a:r>
            <a:r>
              <a:rPr sz="2400" b="1" spc="-5" dirty="0">
                <a:latin typeface="Arial"/>
                <a:cs typeface="Arial"/>
              </a:rPr>
              <a:t>маркетинговые </a:t>
            </a:r>
            <a:r>
              <a:rPr sz="2400" b="1" spc="-10" dirty="0">
                <a:latin typeface="Arial"/>
                <a:cs typeface="Arial"/>
              </a:rPr>
              <a:t>усилия</a:t>
            </a:r>
            <a:r>
              <a:rPr sz="2400" spc="-10" dirty="0">
                <a:latin typeface="Microsoft Sans Serif"/>
                <a:cs typeface="Microsoft Sans Serif"/>
              </a:rPr>
              <a:t>: </a:t>
            </a:r>
            <a:r>
              <a:rPr sz="2400" spc="5" dirty="0">
                <a:latin typeface="Microsoft Sans Serif"/>
                <a:cs typeface="Microsoft Sans Serif"/>
              </a:rPr>
              <a:t>Мы </a:t>
            </a:r>
            <a:r>
              <a:rPr sz="2400" spc="-40" dirty="0">
                <a:latin typeface="Microsoft Sans Serif"/>
                <a:cs typeface="Microsoft Sans Serif"/>
              </a:rPr>
              <a:t>будем 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активно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продвигать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продвигать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наши</a:t>
            </a:r>
            <a:r>
              <a:rPr sz="2400" spc="-10" dirty="0">
                <a:latin typeface="Microsoft Sans Serif"/>
                <a:cs typeface="Microsoft Sans Serif"/>
              </a:rPr>
              <a:t> товары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услуги,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чтобы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повысить 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осведомленность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о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 err="1">
                <a:latin typeface="Microsoft Sans Serif"/>
                <a:cs typeface="Microsoft Sans Serif"/>
              </a:rPr>
              <a:t>нашем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0" dirty="0" err="1" smtClean="0">
                <a:latin typeface="Microsoft Sans Serif"/>
                <a:cs typeface="Microsoft Sans Serif"/>
              </a:rPr>
              <a:t>проекте</a:t>
            </a:r>
            <a:r>
              <a:rPr lang="ru-RU" sz="2400" spc="-20" dirty="0" smtClean="0">
                <a:latin typeface="Microsoft Sans Serif"/>
                <a:cs typeface="Microsoft Sans Serif"/>
              </a:rPr>
              <a:t>, что</a:t>
            </a:r>
            <a:r>
              <a:rPr sz="2400" spc="10" dirty="0" smtClean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включает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использование </a:t>
            </a:r>
            <a:r>
              <a:rPr sz="2400" spc="-51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цифрового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маркетинга,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участие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мероприятиях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5" dirty="0" err="1" smtClean="0">
                <a:latin typeface="Microsoft Sans Serif"/>
                <a:cs typeface="Microsoft Sans Serif"/>
              </a:rPr>
              <a:t>выставках</a:t>
            </a:r>
            <a:r>
              <a:rPr sz="2400" spc="-15" dirty="0" smtClean="0">
                <a:latin typeface="Microsoft Sans Serif"/>
                <a:cs typeface="Microsoft Sans Serif"/>
              </a:rPr>
              <a:t>,</a:t>
            </a:r>
            <a:r>
              <a:rPr lang="ru-RU" sz="2400" spc="-15" dirty="0" smtClean="0">
                <a:latin typeface="Microsoft Sans Serif"/>
                <a:cs typeface="Microsoft Sans Serif"/>
              </a:rPr>
              <a:t> </a:t>
            </a:r>
            <a:r>
              <a:rPr sz="2400" spc="-15" dirty="0" err="1" smtClean="0">
                <a:latin typeface="Microsoft Sans Serif"/>
                <a:cs typeface="Microsoft Sans Serif"/>
              </a:rPr>
              <a:t>сотрудничество</a:t>
            </a:r>
            <a:r>
              <a:rPr sz="2400" spc="-5" dirty="0" smtClean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медицинскими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учреждениями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благотворительными </a:t>
            </a:r>
            <a:r>
              <a:rPr sz="2400" spc="-5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организациями,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а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также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разработку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маркетинговых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материалов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 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рекламных</a:t>
            </a:r>
            <a:r>
              <a:rPr sz="2400" spc="-25" dirty="0">
                <a:latin typeface="Microsoft Sans Serif"/>
                <a:cs typeface="Microsoft Sans Serif"/>
              </a:rPr>
              <a:t> кампаний.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10547463" y="2891970"/>
            <a:ext cx="8768080" cy="624209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92075" algn="just">
              <a:lnSpc>
                <a:spcPts val="2160"/>
              </a:lnSpc>
              <a:spcBef>
                <a:spcPts val="375"/>
              </a:spcBef>
              <a:buFont typeface="Microsoft Sans Serif"/>
              <a:buAutoNum type="arabicPeriod" startAt="4"/>
              <a:tabLst>
                <a:tab pos="293370" algn="l"/>
              </a:tabLst>
            </a:pPr>
            <a:r>
              <a:rPr sz="2400" b="1" spc="-20" dirty="0">
                <a:latin typeface="Arial"/>
                <a:cs typeface="Arial"/>
              </a:rPr>
              <a:t>Установление</a:t>
            </a:r>
            <a:r>
              <a:rPr sz="2400" b="1" spc="-15" dirty="0">
                <a:latin typeface="Arial"/>
                <a:cs typeface="Arial"/>
              </a:rPr>
              <a:t> долгосрочных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партнерств</a:t>
            </a:r>
            <a:r>
              <a:rPr sz="2400" spc="-10" dirty="0"/>
              <a:t>:</a:t>
            </a:r>
            <a:r>
              <a:rPr sz="2400" spc="45" dirty="0"/>
              <a:t> </a:t>
            </a:r>
            <a:r>
              <a:rPr sz="2400" spc="5" dirty="0"/>
              <a:t>Мы</a:t>
            </a:r>
            <a:r>
              <a:rPr sz="2400" spc="10" dirty="0"/>
              <a:t> </a:t>
            </a:r>
            <a:r>
              <a:rPr sz="2400" spc="-40" dirty="0"/>
              <a:t>будем</a:t>
            </a:r>
            <a:r>
              <a:rPr sz="2400" spc="25" dirty="0"/>
              <a:t> </a:t>
            </a:r>
            <a:r>
              <a:rPr sz="2400" spc="-5" dirty="0"/>
              <a:t>стремиться </a:t>
            </a:r>
            <a:r>
              <a:rPr sz="2400" spc="-125" dirty="0"/>
              <a:t>к </a:t>
            </a:r>
            <a:r>
              <a:rPr sz="2400" spc="-120" dirty="0"/>
              <a:t> </a:t>
            </a:r>
            <a:r>
              <a:rPr sz="2400" spc="-10" dirty="0"/>
              <a:t>установлению </a:t>
            </a:r>
            <a:r>
              <a:rPr sz="2400" spc="-20" dirty="0"/>
              <a:t>долгосрочных</a:t>
            </a:r>
            <a:r>
              <a:rPr sz="2400" spc="-25" dirty="0"/>
              <a:t> </a:t>
            </a:r>
            <a:r>
              <a:rPr sz="2400" spc="-10" dirty="0"/>
              <a:t>партнерств</a:t>
            </a:r>
            <a:r>
              <a:rPr sz="2400" spc="-5" dirty="0"/>
              <a:t> </a:t>
            </a:r>
            <a:r>
              <a:rPr sz="2400" dirty="0"/>
              <a:t>с</a:t>
            </a:r>
            <a:r>
              <a:rPr sz="2400" spc="15" dirty="0"/>
              <a:t> </a:t>
            </a:r>
            <a:r>
              <a:rPr sz="2400" spc="-25" dirty="0"/>
              <a:t>медицинскими</a:t>
            </a:r>
            <a:r>
              <a:rPr sz="2400" spc="-15" dirty="0"/>
              <a:t> учреждениями, </a:t>
            </a:r>
            <a:r>
              <a:rPr sz="2400" spc="-515" dirty="0"/>
              <a:t> </a:t>
            </a:r>
            <a:r>
              <a:rPr sz="2400" spc="-25" dirty="0"/>
              <a:t>благотворительными</a:t>
            </a:r>
            <a:r>
              <a:rPr sz="2400" spc="-20" dirty="0"/>
              <a:t> </a:t>
            </a:r>
            <a:r>
              <a:rPr sz="2400" spc="-25" dirty="0"/>
              <a:t>организациями</a:t>
            </a:r>
            <a:r>
              <a:rPr sz="2400" spc="-15" dirty="0"/>
              <a:t> </a:t>
            </a:r>
            <a:r>
              <a:rPr sz="2400" dirty="0"/>
              <a:t>и</a:t>
            </a:r>
            <a:r>
              <a:rPr sz="2400" spc="20" dirty="0"/>
              <a:t> </a:t>
            </a:r>
            <a:r>
              <a:rPr sz="2400" spc="-20" dirty="0"/>
              <a:t>другими</a:t>
            </a:r>
            <a:r>
              <a:rPr sz="2400" dirty="0"/>
              <a:t> </a:t>
            </a:r>
            <a:r>
              <a:rPr sz="2400" spc="-15" dirty="0"/>
              <a:t>заинтересованными </a:t>
            </a:r>
            <a:r>
              <a:rPr sz="2400" spc="-10" dirty="0"/>
              <a:t> сторонами.</a:t>
            </a:r>
            <a:r>
              <a:rPr sz="2400" spc="-30" dirty="0"/>
              <a:t> </a:t>
            </a:r>
            <a:r>
              <a:rPr sz="2400" spc="-10" dirty="0"/>
              <a:t>Это</a:t>
            </a:r>
            <a:r>
              <a:rPr sz="2400" spc="5" dirty="0"/>
              <a:t> </a:t>
            </a:r>
            <a:r>
              <a:rPr sz="2400" spc="-25" dirty="0"/>
              <a:t>позволит</a:t>
            </a:r>
            <a:r>
              <a:rPr sz="2400" dirty="0"/>
              <a:t> </a:t>
            </a:r>
            <a:r>
              <a:rPr sz="2400" spc="-20" dirty="0"/>
              <a:t>нам</a:t>
            </a:r>
            <a:r>
              <a:rPr sz="2400" dirty="0"/>
              <a:t> </a:t>
            </a:r>
            <a:r>
              <a:rPr sz="2400" spc="-25" dirty="0"/>
              <a:t>укрепить</a:t>
            </a:r>
            <a:r>
              <a:rPr sz="2400" spc="5" dirty="0"/>
              <a:t> </a:t>
            </a:r>
            <a:r>
              <a:rPr sz="2400" dirty="0"/>
              <a:t>свою </a:t>
            </a:r>
            <a:r>
              <a:rPr sz="2400" spc="-20" dirty="0"/>
              <a:t>позицию</a:t>
            </a:r>
            <a:r>
              <a:rPr sz="2400" spc="-15" dirty="0"/>
              <a:t> </a:t>
            </a:r>
            <a:r>
              <a:rPr sz="2400" spc="-5" dirty="0"/>
              <a:t>на</a:t>
            </a:r>
            <a:r>
              <a:rPr sz="2400" spc="15" dirty="0"/>
              <a:t> </a:t>
            </a:r>
            <a:r>
              <a:rPr sz="2400" spc="-25" dirty="0"/>
              <a:t>рынке,</a:t>
            </a:r>
          </a:p>
          <a:p>
            <a:pPr marL="12700" marR="398145" algn="just">
              <a:lnSpc>
                <a:spcPts val="2160"/>
              </a:lnSpc>
            </a:pPr>
            <a:r>
              <a:rPr sz="2400" spc="-20" dirty="0"/>
              <a:t>обеспечить</a:t>
            </a:r>
            <a:r>
              <a:rPr sz="2400" dirty="0"/>
              <a:t> </a:t>
            </a:r>
            <a:r>
              <a:rPr sz="2400" spc="-5" dirty="0"/>
              <a:t>стабильный</a:t>
            </a:r>
            <a:r>
              <a:rPr sz="2400" spc="-10" dirty="0"/>
              <a:t> </a:t>
            </a:r>
            <a:r>
              <a:rPr sz="2400" spc="-50" dirty="0"/>
              <a:t>поток</a:t>
            </a:r>
            <a:r>
              <a:rPr sz="2400" spc="35" dirty="0"/>
              <a:t> </a:t>
            </a:r>
            <a:r>
              <a:rPr sz="2400" spc="-20" dirty="0"/>
              <a:t>клиентов</a:t>
            </a:r>
            <a:r>
              <a:rPr sz="2400" spc="5" dirty="0"/>
              <a:t> </a:t>
            </a:r>
            <a:r>
              <a:rPr sz="2400" dirty="0"/>
              <a:t>и</a:t>
            </a:r>
            <a:r>
              <a:rPr sz="2400" spc="25" dirty="0"/>
              <a:t> </a:t>
            </a:r>
            <a:r>
              <a:rPr sz="2400" spc="-5" dirty="0"/>
              <a:t>расширить</a:t>
            </a:r>
            <a:r>
              <a:rPr sz="2400" spc="-20" dirty="0"/>
              <a:t> </a:t>
            </a:r>
            <a:r>
              <a:rPr sz="2400" spc="-5" dirty="0"/>
              <a:t>нашу</a:t>
            </a:r>
            <a:r>
              <a:rPr sz="2400" spc="5" dirty="0"/>
              <a:t> </a:t>
            </a:r>
            <a:r>
              <a:rPr sz="2400" spc="-25" dirty="0"/>
              <a:t>клиентскую </a:t>
            </a:r>
            <a:r>
              <a:rPr sz="2400" spc="-515" dirty="0"/>
              <a:t> </a:t>
            </a:r>
            <a:r>
              <a:rPr sz="2400" spc="-80" dirty="0"/>
              <a:t>базу.</a:t>
            </a:r>
          </a:p>
          <a:p>
            <a:pPr marL="292735" indent="-280670" algn="just">
              <a:lnSpc>
                <a:spcPts val="2280"/>
              </a:lnSpc>
              <a:spcBef>
                <a:spcPts val="725"/>
              </a:spcBef>
              <a:buFont typeface="Microsoft Sans Serif"/>
              <a:buAutoNum type="arabicPeriod" startAt="5"/>
              <a:tabLst>
                <a:tab pos="293370" algn="l"/>
              </a:tabLst>
            </a:pPr>
            <a:r>
              <a:rPr sz="2400" b="1" spc="-5" dirty="0">
                <a:latin typeface="Arial"/>
                <a:cs typeface="Arial"/>
              </a:rPr>
              <a:t>Исследование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10" dirty="0">
                <a:latin typeface="Arial"/>
                <a:cs typeface="Arial"/>
              </a:rPr>
              <a:t> разработка</a:t>
            </a:r>
            <a:r>
              <a:rPr sz="2400" spc="-10" dirty="0"/>
              <a:t>:</a:t>
            </a:r>
            <a:r>
              <a:rPr sz="2400" spc="30" dirty="0"/>
              <a:t> </a:t>
            </a:r>
            <a:r>
              <a:rPr sz="2400" spc="5" dirty="0"/>
              <a:t>Мы </a:t>
            </a:r>
            <a:r>
              <a:rPr sz="2400" spc="-40" dirty="0"/>
              <a:t>будем</a:t>
            </a:r>
            <a:r>
              <a:rPr sz="2400" spc="20" dirty="0"/>
              <a:t> </a:t>
            </a:r>
            <a:r>
              <a:rPr sz="2400" spc="-25" dirty="0"/>
              <a:t>продолжать</a:t>
            </a:r>
            <a:r>
              <a:rPr sz="2400" spc="5" dirty="0"/>
              <a:t> </a:t>
            </a:r>
            <a:r>
              <a:rPr sz="2400" spc="-15" dirty="0"/>
              <a:t>проводить</a:t>
            </a:r>
          </a:p>
          <a:p>
            <a:pPr marL="12700" marR="95250" algn="just">
              <a:lnSpc>
                <a:spcPts val="2160"/>
              </a:lnSpc>
              <a:spcBef>
                <a:spcPts val="150"/>
              </a:spcBef>
            </a:pPr>
            <a:r>
              <a:rPr sz="2400" spc="-10" dirty="0"/>
              <a:t>исследования</a:t>
            </a:r>
            <a:r>
              <a:rPr sz="2400" spc="-30" dirty="0"/>
              <a:t> </a:t>
            </a:r>
            <a:r>
              <a:rPr sz="2400" dirty="0"/>
              <a:t>и</a:t>
            </a:r>
            <a:r>
              <a:rPr sz="2400" spc="15" dirty="0"/>
              <a:t> </a:t>
            </a:r>
            <a:r>
              <a:rPr sz="2400" spc="-30" dirty="0"/>
              <a:t>разработки</a:t>
            </a:r>
            <a:r>
              <a:rPr sz="2400" spc="-20" dirty="0"/>
              <a:t> </a:t>
            </a:r>
            <a:r>
              <a:rPr sz="2400" dirty="0"/>
              <a:t>в</a:t>
            </a:r>
            <a:r>
              <a:rPr sz="2400" spc="10" dirty="0"/>
              <a:t> </a:t>
            </a:r>
            <a:r>
              <a:rPr sz="2400" spc="-10" dirty="0"/>
              <a:t>области</a:t>
            </a:r>
            <a:r>
              <a:rPr sz="2400" spc="-15" dirty="0"/>
              <a:t> </a:t>
            </a:r>
            <a:r>
              <a:rPr sz="2400" spc="-10" dirty="0"/>
              <a:t>VR-технологий </a:t>
            </a:r>
            <a:r>
              <a:rPr sz="2400" dirty="0"/>
              <a:t>и</a:t>
            </a:r>
            <a:r>
              <a:rPr sz="2400" spc="5" dirty="0"/>
              <a:t> </a:t>
            </a:r>
            <a:r>
              <a:rPr sz="2400" spc="-25" dirty="0"/>
              <a:t>развлекательных </a:t>
            </a:r>
            <a:r>
              <a:rPr sz="2400" spc="-515" dirty="0"/>
              <a:t> </a:t>
            </a:r>
            <a:r>
              <a:rPr sz="2400" spc="-5" dirty="0"/>
              <a:t>решений</a:t>
            </a:r>
            <a:r>
              <a:rPr sz="2400" spc="-25" dirty="0"/>
              <a:t> </a:t>
            </a:r>
            <a:r>
              <a:rPr sz="2400" spc="5" dirty="0"/>
              <a:t>для</a:t>
            </a:r>
            <a:r>
              <a:rPr sz="2400" spc="20" dirty="0"/>
              <a:t> </a:t>
            </a:r>
            <a:r>
              <a:rPr sz="2400" spc="-20" dirty="0"/>
              <a:t>детей,</a:t>
            </a:r>
            <a:r>
              <a:rPr sz="2400" spc="-5" dirty="0"/>
              <a:t> больных</a:t>
            </a:r>
            <a:r>
              <a:rPr sz="2400" dirty="0"/>
              <a:t> </a:t>
            </a:r>
            <a:r>
              <a:rPr sz="2400" spc="-20" dirty="0"/>
              <a:t>онкологией.</a:t>
            </a:r>
            <a:r>
              <a:rPr sz="2400" spc="-30" dirty="0"/>
              <a:t> </a:t>
            </a:r>
            <a:r>
              <a:rPr sz="2400" spc="5" dirty="0"/>
              <a:t>Мы </a:t>
            </a:r>
            <a:r>
              <a:rPr sz="2400" spc="-40" dirty="0"/>
              <a:t>будем</a:t>
            </a:r>
            <a:r>
              <a:rPr sz="2400" spc="15" dirty="0"/>
              <a:t> </a:t>
            </a:r>
            <a:r>
              <a:rPr sz="2400" spc="-5" dirty="0"/>
              <a:t>следить</a:t>
            </a:r>
            <a:r>
              <a:rPr sz="2400" spc="-10" dirty="0"/>
              <a:t> </a:t>
            </a:r>
            <a:r>
              <a:rPr sz="2400" spc="-40" dirty="0"/>
              <a:t>за </a:t>
            </a:r>
            <a:r>
              <a:rPr sz="2400" spc="-35" dirty="0"/>
              <a:t> </a:t>
            </a:r>
            <a:r>
              <a:rPr sz="2400" spc="-15" dirty="0"/>
              <a:t>последними тенденциями</a:t>
            </a:r>
            <a:r>
              <a:rPr sz="2400" spc="-5" dirty="0"/>
              <a:t> </a:t>
            </a:r>
            <a:r>
              <a:rPr sz="2400" dirty="0"/>
              <a:t>и</a:t>
            </a:r>
            <a:r>
              <a:rPr sz="2400" spc="20" dirty="0"/>
              <a:t> </a:t>
            </a:r>
            <a:r>
              <a:rPr sz="2400" spc="-15" dirty="0"/>
              <a:t>инновациями</a:t>
            </a:r>
            <a:r>
              <a:rPr sz="2400" spc="-25" dirty="0"/>
              <a:t> </a:t>
            </a:r>
            <a:r>
              <a:rPr sz="2400" dirty="0"/>
              <a:t>в</a:t>
            </a:r>
            <a:r>
              <a:rPr sz="2400" spc="10" dirty="0"/>
              <a:t> </a:t>
            </a:r>
            <a:r>
              <a:rPr sz="2400" spc="-20" dirty="0"/>
              <a:t>этой</a:t>
            </a:r>
            <a:r>
              <a:rPr sz="2400" spc="30" dirty="0"/>
              <a:t> </a:t>
            </a:r>
            <a:r>
              <a:rPr sz="2400" spc="-10" dirty="0"/>
              <a:t>области,</a:t>
            </a:r>
            <a:r>
              <a:rPr sz="2400" spc="-20" dirty="0"/>
              <a:t> </a:t>
            </a:r>
            <a:r>
              <a:rPr sz="2400" spc="-15" dirty="0"/>
              <a:t>чтобы </a:t>
            </a:r>
            <a:r>
              <a:rPr sz="2400" spc="-10" dirty="0"/>
              <a:t> </a:t>
            </a:r>
            <a:r>
              <a:rPr sz="2400" spc="-15" dirty="0"/>
              <a:t>постоянно</a:t>
            </a:r>
            <a:r>
              <a:rPr sz="2400" spc="15" dirty="0"/>
              <a:t> </a:t>
            </a:r>
            <a:r>
              <a:rPr sz="2400" spc="-15" dirty="0"/>
              <a:t>улучшать</a:t>
            </a:r>
            <a:r>
              <a:rPr sz="2400" spc="20" dirty="0"/>
              <a:t> </a:t>
            </a:r>
            <a:r>
              <a:rPr sz="2400" spc="-5" dirty="0"/>
              <a:t>нашу</a:t>
            </a:r>
            <a:r>
              <a:rPr sz="2400" spc="10" dirty="0"/>
              <a:t> </a:t>
            </a:r>
            <a:r>
              <a:rPr sz="2400" spc="-25" dirty="0"/>
              <a:t>продукцию</a:t>
            </a:r>
            <a:r>
              <a:rPr sz="2400" spc="30" dirty="0"/>
              <a:t> </a:t>
            </a:r>
            <a:r>
              <a:rPr sz="2400" dirty="0"/>
              <a:t>и</a:t>
            </a:r>
            <a:r>
              <a:rPr sz="2400" spc="15" dirty="0"/>
              <a:t> </a:t>
            </a:r>
            <a:r>
              <a:rPr sz="2400" spc="-15" dirty="0"/>
              <a:t>оставаться</a:t>
            </a:r>
            <a:r>
              <a:rPr sz="2400" spc="5" dirty="0"/>
              <a:t> </a:t>
            </a:r>
            <a:r>
              <a:rPr sz="2400" spc="-15" dirty="0"/>
              <a:t>впереди</a:t>
            </a:r>
            <a:r>
              <a:rPr sz="2400" spc="10" dirty="0"/>
              <a:t> </a:t>
            </a:r>
            <a:r>
              <a:rPr sz="2400" spc="-30" dirty="0"/>
              <a:t>конкурентов.</a:t>
            </a:r>
          </a:p>
          <a:p>
            <a:pPr marL="12700" marR="177800" algn="just">
              <a:lnSpc>
                <a:spcPts val="2160"/>
              </a:lnSpc>
              <a:spcBef>
                <a:spcPts val="1015"/>
              </a:spcBef>
              <a:buFont typeface="Microsoft Sans Serif"/>
              <a:buAutoNum type="arabicPeriod" startAt="6"/>
              <a:tabLst>
                <a:tab pos="293370" algn="l"/>
              </a:tabLst>
            </a:pPr>
            <a:r>
              <a:rPr sz="2400" b="1" spc="-20" dirty="0">
                <a:latin typeface="Arial"/>
                <a:cs typeface="Arial"/>
              </a:rPr>
              <a:t>Улучшение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пользовательского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опыта</a:t>
            </a:r>
            <a:r>
              <a:rPr sz="2400" spc="-5" dirty="0"/>
              <a:t>:</a:t>
            </a:r>
            <a:r>
              <a:rPr sz="2400" spc="45" dirty="0"/>
              <a:t> </a:t>
            </a:r>
            <a:r>
              <a:rPr sz="2400" spc="5" dirty="0"/>
              <a:t>Мы</a:t>
            </a:r>
            <a:r>
              <a:rPr sz="2400" spc="15" dirty="0"/>
              <a:t> </a:t>
            </a:r>
            <a:r>
              <a:rPr sz="2400" spc="-40" dirty="0"/>
              <a:t>будем</a:t>
            </a:r>
            <a:r>
              <a:rPr sz="2400" spc="25" dirty="0"/>
              <a:t> </a:t>
            </a:r>
            <a:r>
              <a:rPr sz="2400" spc="-20" dirty="0"/>
              <a:t>активно</a:t>
            </a:r>
            <a:r>
              <a:rPr sz="2400" dirty="0"/>
              <a:t> </a:t>
            </a:r>
            <a:r>
              <a:rPr sz="2400" spc="-5" dirty="0"/>
              <a:t>собирать </a:t>
            </a:r>
            <a:r>
              <a:rPr sz="2400" spc="-515" dirty="0"/>
              <a:t> </a:t>
            </a:r>
            <a:r>
              <a:rPr sz="2400" spc="-10" dirty="0"/>
              <a:t>обратную</a:t>
            </a:r>
            <a:r>
              <a:rPr sz="2400" spc="-5" dirty="0"/>
              <a:t> </a:t>
            </a:r>
            <a:r>
              <a:rPr sz="2400" spc="-20" dirty="0"/>
              <a:t>связь</a:t>
            </a:r>
            <a:r>
              <a:rPr sz="2400" dirty="0"/>
              <a:t> </a:t>
            </a:r>
            <a:r>
              <a:rPr sz="2400" spc="-25" dirty="0"/>
              <a:t>от</a:t>
            </a:r>
            <a:r>
              <a:rPr sz="2400" spc="15" dirty="0"/>
              <a:t> </a:t>
            </a:r>
            <a:r>
              <a:rPr sz="2400" spc="-5" dirty="0"/>
              <a:t>наших</a:t>
            </a:r>
            <a:r>
              <a:rPr sz="2400" dirty="0"/>
              <a:t> </a:t>
            </a:r>
            <a:r>
              <a:rPr sz="2400" spc="-20" dirty="0"/>
              <a:t>клиентов</a:t>
            </a:r>
            <a:r>
              <a:rPr sz="2400" spc="5" dirty="0"/>
              <a:t> </a:t>
            </a:r>
            <a:r>
              <a:rPr sz="2400" dirty="0"/>
              <a:t>и</a:t>
            </a:r>
            <a:r>
              <a:rPr sz="2400" spc="5" dirty="0"/>
              <a:t> </a:t>
            </a:r>
            <a:r>
              <a:rPr sz="2400" spc="-20" dirty="0"/>
              <a:t>использовать </a:t>
            </a:r>
            <a:r>
              <a:rPr sz="2400" spc="-5" dirty="0"/>
              <a:t>ее</a:t>
            </a:r>
            <a:r>
              <a:rPr sz="2400" spc="15" dirty="0"/>
              <a:t> </a:t>
            </a:r>
            <a:r>
              <a:rPr sz="2400" spc="5" dirty="0"/>
              <a:t>для</a:t>
            </a:r>
            <a:r>
              <a:rPr sz="2400" spc="20" dirty="0"/>
              <a:t> </a:t>
            </a:r>
            <a:r>
              <a:rPr sz="2400" spc="-20" dirty="0"/>
              <a:t>постоянного </a:t>
            </a:r>
            <a:r>
              <a:rPr sz="2400" spc="-15" dirty="0"/>
              <a:t> </a:t>
            </a:r>
            <a:r>
              <a:rPr sz="2400" spc="-10" dirty="0"/>
              <a:t>улучшения</a:t>
            </a:r>
            <a:r>
              <a:rPr sz="2400" spc="-5" dirty="0"/>
              <a:t> </a:t>
            </a:r>
            <a:r>
              <a:rPr sz="2400" spc="-35" dirty="0"/>
              <a:t>пользовательского</a:t>
            </a:r>
            <a:r>
              <a:rPr sz="2400" spc="-15" dirty="0"/>
              <a:t> опыта.</a:t>
            </a:r>
            <a:r>
              <a:rPr sz="2400" spc="10" dirty="0"/>
              <a:t> </a:t>
            </a:r>
            <a:r>
              <a:rPr sz="2400" spc="5" dirty="0"/>
              <a:t>Мы </a:t>
            </a:r>
            <a:r>
              <a:rPr sz="2400" spc="-40" dirty="0"/>
              <a:t>будем</a:t>
            </a:r>
            <a:r>
              <a:rPr sz="2400" spc="20" dirty="0"/>
              <a:t> </a:t>
            </a:r>
            <a:r>
              <a:rPr sz="2400" spc="-5" dirty="0"/>
              <a:t>стремиться</a:t>
            </a:r>
            <a:r>
              <a:rPr sz="2400" spc="-10" dirty="0"/>
              <a:t> </a:t>
            </a:r>
            <a:r>
              <a:rPr sz="2400" spc="-125" dirty="0"/>
              <a:t>к </a:t>
            </a:r>
            <a:r>
              <a:rPr sz="2400" spc="-120" dirty="0"/>
              <a:t> </a:t>
            </a:r>
            <a:r>
              <a:rPr sz="2400" spc="-15" dirty="0"/>
              <a:t>постоянному</a:t>
            </a:r>
            <a:r>
              <a:rPr sz="2400" spc="-5" dirty="0"/>
              <a:t> </a:t>
            </a:r>
            <a:r>
              <a:rPr sz="2400" spc="-15" dirty="0"/>
              <a:t>развитию</a:t>
            </a:r>
            <a:r>
              <a:rPr sz="2400" spc="-25" dirty="0"/>
              <a:t> </a:t>
            </a:r>
            <a:r>
              <a:rPr sz="2400" dirty="0"/>
              <a:t>и</a:t>
            </a:r>
            <a:r>
              <a:rPr sz="2400" spc="15" dirty="0"/>
              <a:t> </a:t>
            </a:r>
            <a:r>
              <a:rPr sz="2400" spc="-5" dirty="0"/>
              <a:t>совершенствованию</a:t>
            </a:r>
            <a:r>
              <a:rPr sz="2400" spc="-25" dirty="0"/>
              <a:t> </a:t>
            </a:r>
            <a:r>
              <a:rPr sz="2400" spc="-5" dirty="0"/>
              <a:t>нашей</a:t>
            </a:r>
            <a:r>
              <a:rPr sz="2400" spc="-10" dirty="0"/>
              <a:t> </a:t>
            </a:r>
            <a:r>
              <a:rPr sz="2400" spc="-15" dirty="0"/>
              <a:t>платформы,</a:t>
            </a:r>
            <a:r>
              <a:rPr sz="2400" spc="5" dirty="0"/>
              <a:t> </a:t>
            </a:r>
            <a:r>
              <a:rPr sz="2400" spc="-15" dirty="0"/>
              <a:t>чтобы </a:t>
            </a:r>
            <a:r>
              <a:rPr sz="2400" spc="-515" dirty="0"/>
              <a:t> </a:t>
            </a:r>
            <a:r>
              <a:rPr sz="2400" spc="-20" dirty="0"/>
              <a:t>обеспечить</a:t>
            </a:r>
            <a:r>
              <a:rPr sz="2400" spc="5" dirty="0"/>
              <a:t> </a:t>
            </a:r>
            <a:r>
              <a:rPr sz="2400" spc="-20" dirty="0"/>
              <a:t>максимальное</a:t>
            </a:r>
            <a:r>
              <a:rPr sz="2400" spc="-5" dirty="0"/>
              <a:t> </a:t>
            </a:r>
            <a:r>
              <a:rPr sz="2400" spc="-20" dirty="0"/>
              <a:t>удовлетворение</a:t>
            </a:r>
            <a:r>
              <a:rPr sz="2400" spc="5" dirty="0"/>
              <a:t> </a:t>
            </a:r>
            <a:r>
              <a:rPr sz="2400" spc="-15" dirty="0"/>
              <a:t>потребностей</a:t>
            </a:r>
            <a:r>
              <a:rPr sz="2400" dirty="0"/>
              <a:t> и</a:t>
            </a:r>
            <a:r>
              <a:rPr sz="2400" spc="20" dirty="0"/>
              <a:t> </a:t>
            </a:r>
            <a:r>
              <a:rPr sz="2400" spc="-15" dirty="0"/>
              <a:t>ожиданий </a:t>
            </a:r>
            <a:r>
              <a:rPr sz="2400" spc="-10" dirty="0"/>
              <a:t> </a:t>
            </a:r>
            <a:r>
              <a:rPr sz="2400" spc="-5" dirty="0"/>
              <a:t>наших</a:t>
            </a:r>
            <a:r>
              <a:rPr sz="2400" spc="-10" dirty="0"/>
              <a:t> </a:t>
            </a:r>
            <a:r>
              <a:rPr sz="2400" spc="-20" dirty="0" err="1"/>
              <a:t>клиентов</a:t>
            </a:r>
            <a:r>
              <a:rPr sz="2400" spc="-20" dirty="0" smtClean="0"/>
              <a:t>.</a:t>
            </a:r>
            <a:endParaRPr sz="2400" spc="-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1978</Words>
  <Application>Microsoft Office PowerPoint</Application>
  <PresentationFormat>Произвольный</PresentationFormat>
  <Paragraphs>111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Microsoft Sans Serif</vt:lpstr>
      <vt:lpstr>Office Theme</vt:lpstr>
      <vt:lpstr>Презентация PowerPoint</vt:lpstr>
      <vt:lpstr>Актуальность проекта</vt:lpstr>
      <vt:lpstr>Проблема</vt:lpstr>
      <vt:lpstr>Решение</vt:lpstr>
      <vt:lpstr>Рынок</vt:lpstr>
      <vt:lpstr>Бизнес-модель</vt:lpstr>
      <vt:lpstr>Текущие результаты</vt:lpstr>
      <vt:lpstr>Команда</vt:lpstr>
      <vt:lpstr>Планы развития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Пешкова Василиса Олеговна</dc:creator>
  <cp:lastModifiedBy>311</cp:lastModifiedBy>
  <cp:revision>3</cp:revision>
  <dcterms:created xsi:type="dcterms:W3CDTF">2023-10-04T14:11:57Z</dcterms:created>
  <dcterms:modified xsi:type="dcterms:W3CDTF">2023-10-04T14:21:56Z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2023-10-04T00:00:00Z</vt:filetime>
  </property>
</Properties>
</file>