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70" r:id="rId3"/>
    <p:sldId id="276" r:id="rId4"/>
    <p:sldId id="277" r:id="rId5"/>
    <p:sldId id="282" r:id="rId6"/>
    <p:sldId id="275" r:id="rId7"/>
    <p:sldId id="267" r:id="rId8"/>
    <p:sldId id="272" r:id="rId9"/>
    <p:sldId id="271" r:id="rId10"/>
    <p:sldId id="280" r:id="rId11"/>
    <p:sldId id="28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4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3840" userDrawn="1">
          <p15:clr>
            <a:srgbClr val="A4A3A4"/>
          </p15:clr>
        </p15:guide>
        <p15:guide id="4" pos="648" userDrawn="1">
          <p15:clr>
            <a:srgbClr val="A4A3A4"/>
          </p15:clr>
        </p15:guide>
        <p15:guide id="5" orient="horz" pos="816" userDrawn="1">
          <p15:clr>
            <a:srgbClr val="A4A3A4"/>
          </p15:clr>
        </p15:guide>
        <p15:guide id="6" pos="1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D50"/>
    <a:srgbClr val="2784E1"/>
    <a:srgbClr val="81B9F0"/>
    <a:srgbClr val="C7E0F8"/>
    <a:srgbClr val="E6E6E6"/>
    <a:srgbClr val="265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96" y="54"/>
      </p:cViewPr>
      <p:guideLst>
        <p:guide orient="horz" pos="1464"/>
        <p:guide pos="384"/>
        <p:guide orient="horz" pos="3840"/>
        <p:guide pos="648"/>
        <p:guide orient="horz" pos="816"/>
        <p:guide pos="1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Вероятность возникновения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Технические риски</c:v>
                </c:pt>
                <c:pt idx="1">
                  <c:v>Финансовые риски</c:v>
                </c:pt>
                <c:pt idx="2">
                  <c:v>Рыночные риски</c:v>
                </c:pt>
                <c:pt idx="3">
                  <c:v>Правовые риски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80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5-41B5-95A3-A369C66737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Влияние на проект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Технические риски</c:v>
                </c:pt>
                <c:pt idx="1">
                  <c:v>Финансовые риски</c:v>
                </c:pt>
                <c:pt idx="2">
                  <c:v>Рыночные риски</c:v>
                </c:pt>
                <c:pt idx="3">
                  <c:v>Правовые риски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80</c:v>
                </c:pt>
                <c:pt idx="1">
                  <c:v>50</c:v>
                </c:pt>
                <c:pt idx="2">
                  <c:v>50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5-41B5-95A3-A369C6673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2142800"/>
        <c:axId val="2002145296"/>
      </c:radarChart>
      <c:catAx>
        <c:axId val="2002142800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2145296"/>
        <c:crosses val="autoZero"/>
        <c:auto val="1"/>
        <c:lblAlgn val="ctr"/>
        <c:lblOffset val="100"/>
        <c:noMultiLvlLbl val="0"/>
      </c:catAx>
      <c:valAx>
        <c:axId val="2002145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00214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02949558562688"/>
          <c:y val="0.13290916077417711"/>
          <c:w val="0.3856765232893738"/>
          <c:h val="8.6493662004876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5AB82-C76B-4656-9515-71BCE62ED77A}" type="doc">
      <dgm:prSet loTypeId="urn:microsoft.com/office/officeart/2018/2/layout/IconCircleList" loCatId="icon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B5C356D-3317-477B-A7FF-78503AEBAE36}">
      <dgm:prSet/>
      <dgm:spPr>
        <a:xfrm>
          <a:off x="1172126" y="908559"/>
          <a:ext cx="2114937" cy="897246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ru-RU" b="1" dirty="0">
              <a:latin typeface="Calibri"/>
              <a:ea typeface="+mn-ea"/>
              <a:cs typeface="+mn-cs"/>
            </a:rPr>
            <a:t>Целевая аудитория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E65986D-08EA-4BA4-BE5E-08CACD74DFBC}" type="parTrans" cxnId="{68083BBB-49B2-4366-9C09-F413A69E3B5B}">
      <dgm:prSet/>
      <dgm:spPr/>
      <dgm:t>
        <a:bodyPr/>
        <a:lstStyle/>
        <a:p>
          <a:endParaRPr lang="en-US"/>
        </a:p>
      </dgm:t>
    </dgm:pt>
    <dgm:pt modelId="{BB4A68FE-F89E-491D-91CC-178613600666}" type="sibTrans" cxnId="{68083BBB-49B2-4366-9C09-F413A69E3B5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0755BF4-5AE6-48CE-B78C-41D5B94A8395}">
      <dgm:prSet/>
      <dgm:spPr>
        <a:xfrm>
          <a:off x="4745088" y="908559"/>
          <a:ext cx="2114937" cy="897246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ru-RU" b="1">
              <a:latin typeface="Calibri"/>
              <a:ea typeface="+mn-ea"/>
              <a:cs typeface="+mn-cs"/>
            </a:rPr>
            <a:t>Технологии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4A7404A4-E9E1-4B76-BE08-5FB97BBAC88E}" type="parTrans" cxnId="{C19C018A-5BAB-46BD-8B53-954E0A6FE3B1}">
      <dgm:prSet/>
      <dgm:spPr/>
      <dgm:t>
        <a:bodyPr/>
        <a:lstStyle/>
        <a:p>
          <a:endParaRPr lang="en-US"/>
        </a:p>
      </dgm:t>
    </dgm:pt>
    <dgm:pt modelId="{7A751403-ECD1-4C90-AA2D-B16D2A733BA2}" type="sibTrans" cxnId="{C19C018A-5BAB-46BD-8B53-954E0A6FE3B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72C02BC-8965-4715-BC31-A97AD58C149A}">
      <dgm:prSet/>
      <dgm:spPr>
        <a:xfrm>
          <a:off x="8318049" y="908559"/>
          <a:ext cx="2114937" cy="897246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ru-RU" b="1">
              <a:latin typeface="Calibri"/>
              <a:ea typeface="+mn-ea"/>
              <a:cs typeface="+mn-cs"/>
            </a:rPr>
            <a:t>Финансы</a:t>
          </a:r>
          <a:endParaRPr lang="en-US">
            <a:latin typeface="Calibri"/>
            <a:ea typeface="+mn-ea"/>
            <a:cs typeface="+mn-cs"/>
          </a:endParaRPr>
        </a:p>
      </dgm:t>
    </dgm:pt>
    <dgm:pt modelId="{84C39619-FDC7-4FF5-B540-A07489A0498F}" type="parTrans" cxnId="{E8E15C94-C802-4459-A2E2-FA4FE74D489A}">
      <dgm:prSet/>
      <dgm:spPr/>
      <dgm:t>
        <a:bodyPr/>
        <a:lstStyle/>
        <a:p>
          <a:endParaRPr lang="en-US"/>
        </a:p>
      </dgm:t>
    </dgm:pt>
    <dgm:pt modelId="{69B7EC01-B342-4C11-9839-FCB38B5C57C8}" type="sibTrans" cxnId="{E8E15C94-C802-4459-A2E2-FA4FE74D489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54DA739-7CEE-4751-99B8-A1CE7BE39BDC}">
      <dgm:prSet/>
      <dgm:spPr>
        <a:xfrm>
          <a:off x="1172126" y="2545532"/>
          <a:ext cx="2114937" cy="897246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ru-RU" b="1" dirty="0">
              <a:latin typeface="Calibri"/>
              <a:ea typeface="+mn-ea"/>
              <a:cs typeface="+mn-cs"/>
            </a:rPr>
            <a:t>Команда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80BB0AC8-5C81-41FB-A41F-DA6C3B9C7584}" type="parTrans" cxnId="{437507B6-DB4E-48F4-A752-6364552811CB}">
      <dgm:prSet/>
      <dgm:spPr/>
      <dgm:t>
        <a:bodyPr/>
        <a:lstStyle/>
        <a:p>
          <a:endParaRPr lang="en-US"/>
        </a:p>
      </dgm:t>
    </dgm:pt>
    <dgm:pt modelId="{1E0B58A1-CB79-4284-8FD2-175DEFC6D94F}" type="sibTrans" cxnId="{437507B6-DB4E-48F4-A752-6364552811C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7140A1D-1654-490B-8F8E-762B5C06E630}">
      <dgm:prSet/>
      <dgm:spPr>
        <a:xfrm>
          <a:off x="4745088" y="2545532"/>
          <a:ext cx="2114937" cy="897246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ru-RU" b="1">
              <a:latin typeface="Calibri"/>
              <a:ea typeface="+mn-ea"/>
              <a:cs typeface="+mn-cs"/>
            </a:rPr>
            <a:t>Сроки реализации</a:t>
          </a:r>
          <a:endParaRPr lang="en-US">
            <a:latin typeface="Calibri"/>
            <a:ea typeface="+mn-ea"/>
            <a:cs typeface="+mn-cs"/>
          </a:endParaRPr>
        </a:p>
      </dgm:t>
    </dgm:pt>
    <dgm:pt modelId="{5068978C-3DD7-4ADD-BEA4-73CE309E1E6E}" type="parTrans" cxnId="{0B1CC445-B493-4AF5-8018-D264B56F3B3E}">
      <dgm:prSet/>
      <dgm:spPr/>
      <dgm:t>
        <a:bodyPr/>
        <a:lstStyle/>
        <a:p>
          <a:endParaRPr lang="en-US"/>
        </a:p>
      </dgm:t>
    </dgm:pt>
    <dgm:pt modelId="{3D6492D9-4AC1-4315-BF28-B5E7D6BCD38F}" type="sibTrans" cxnId="{0B1CC445-B493-4AF5-8018-D264B56F3B3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6AD9FF-5E7E-423E-9EA5-562547DAC53C}">
      <dgm:prSet/>
      <dgm:spPr>
        <a:xfrm>
          <a:off x="8318049" y="2545532"/>
          <a:ext cx="2114937" cy="897246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ru-RU" b="1">
              <a:latin typeface="Calibri"/>
              <a:ea typeface="+mn-ea"/>
              <a:cs typeface="+mn-cs"/>
            </a:rPr>
            <a:t>Оценка конкурентов и конкурентной среды</a:t>
          </a:r>
          <a:endParaRPr lang="en-US">
            <a:latin typeface="Calibri"/>
            <a:ea typeface="+mn-ea"/>
            <a:cs typeface="+mn-cs"/>
          </a:endParaRPr>
        </a:p>
      </dgm:t>
    </dgm:pt>
    <dgm:pt modelId="{A7399E6F-D3EA-4F1C-95E0-EB281B5A651D}" type="parTrans" cxnId="{6984730C-F52D-4082-8B23-615ACA738AA9}">
      <dgm:prSet/>
      <dgm:spPr/>
      <dgm:t>
        <a:bodyPr/>
        <a:lstStyle/>
        <a:p>
          <a:endParaRPr lang="en-US"/>
        </a:p>
      </dgm:t>
    </dgm:pt>
    <dgm:pt modelId="{45CEBEC9-65E4-46F0-BBC9-086181D2E7C9}" type="sibTrans" cxnId="{6984730C-F52D-4082-8B23-615ACA738AA9}">
      <dgm:prSet/>
      <dgm:spPr/>
      <dgm:t>
        <a:bodyPr/>
        <a:lstStyle/>
        <a:p>
          <a:endParaRPr lang="en-US"/>
        </a:p>
      </dgm:t>
    </dgm:pt>
    <dgm:pt modelId="{7D693C4E-C5FE-46D3-81D2-97BC95F703A8}" type="pres">
      <dgm:prSet presAssocID="{3275AB82-C76B-4656-9515-71BCE62ED77A}" presName="root" presStyleCnt="0">
        <dgm:presLayoutVars>
          <dgm:dir/>
          <dgm:resizeHandles val="exact"/>
        </dgm:presLayoutVars>
      </dgm:prSet>
      <dgm:spPr/>
    </dgm:pt>
    <dgm:pt modelId="{1FFDA847-56A6-4893-B2F4-F7794948B969}" type="pres">
      <dgm:prSet presAssocID="{3275AB82-C76B-4656-9515-71BCE62ED77A}" presName="container" presStyleCnt="0">
        <dgm:presLayoutVars>
          <dgm:dir/>
          <dgm:resizeHandles val="exact"/>
        </dgm:presLayoutVars>
      </dgm:prSet>
      <dgm:spPr/>
    </dgm:pt>
    <dgm:pt modelId="{55317093-EFFF-4FE3-87D0-2F6E8FAC8541}" type="pres">
      <dgm:prSet presAssocID="{CB5C356D-3317-477B-A7FF-78503AEBAE36}" presName="compNode" presStyleCnt="0"/>
      <dgm:spPr/>
    </dgm:pt>
    <dgm:pt modelId="{F0BFFA44-9085-4B3C-B18F-DC48CC2FF59B}" type="pres">
      <dgm:prSet presAssocID="{CB5C356D-3317-477B-A7FF-78503AEBAE36}" presName="iconBgRect" presStyleLbl="bgShp" presStyleIdx="0" presStyleCnt="6"/>
      <dgm:spPr>
        <a:xfrm>
          <a:off x="82613" y="908559"/>
          <a:ext cx="897246" cy="897246"/>
        </a:xfrm>
        <a:prstGeom prst="ellipse">
          <a:avLst/>
        </a:prstGeom>
      </dgm:spPr>
    </dgm:pt>
    <dgm:pt modelId="{7C5B14CB-78D9-4696-81A2-519A4440D75D}" type="pres">
      <dgm:prSet presAssocID="{CB5C356D-3317-477B-A7FF-78503AEBAE36}" presName="iconRect" presStyleLbl="node1" presStyleIdx="0" presStyleCnt="6"/>
      <dgm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В яблочко"/>
        </a:ext>
      </dgm:extLst>
    </dgm:pt>
    <dgm:pt modelId="{4B66EC3C-99C9-45BA-8745-57527A0C2422}" type="pres">
      <dgm:prSet presAssocID="{CB5C356D-3317-477B-A7FF-78503AEBAE36}" presName="spaceRect" presStyleCnt="0"/>
      <dgm:spPr/>
    </dgm:pt>
    <dgm:pt modelId="{C90D2976-30AD-48DB-A034-B00224B738D4}" type="pres">
      <dgm:prSet presAssocID="{CB5C356D-3317-477B-A7FF-78503AEBAE36}" presName="textRect" presStyleLbl="revTx" presStyleIdx="0" presStyleCnt="6">
        <dgm:presLayoutVars>
          <dgm:chMax val="1"/>
          <dgm:chPref val="1"/>
        </dgm:presLayoutVars>
      </dgm:prSet>
      <dgm:spPr/>
    </dgm:pt>
    <dgm:pt modelId="{EECA20B3-366D-4007-B77E-3CAC75E95B3B}" type="pres">
      <dgm:prSet presAssocID="{BB4A68FE-F89E-491D-91CC-178613600666}" presName="sibTrans" presStyleLbl="sibTrans2D1" presStyleIdx="0" presStyleCnt="0"/>
      <dgm:spPr/>
    </dgm:pt>
    <dgm:pt modelId="{174E9E07-E0A0-4418-B850-78A9C93AAB91}" type="pres">
      <dgm:prSet presAssocID="{00755BF4-5AE6-48CE-B78C-41D5B94A8395}" presName="compNode" presStyleCnt="0"/>
      <dgm:spPr/>
    </dgm:pt>
    <dgm:pt modelId="{E85B6D24-5DB5-40B0-8FC0-F524BBD1D3C8}" type="pres">
      <dgm:prSet presAssocID="{00755BF4-5AE6-48CE-B78C-41D5B94A8395}" presName="iconBgRect" presStyleLbl="bgShp" presStyleIdx="1" presStyleCnt="6"/>
      <dgm:spPr>
        <a:xfrm>
          <a:off x="3655575" y="908559"/>
          <a:ext cx="897246" cy="897246"/>
        </a:xfrm>
        <a:prstGeom prst="ellipse">
          <a:avLst/>
        </a:prstGeom>
      </dgm:spPr>
    </dgm:pt>
    <dgm:pt modelId="{17696D0E-A43D-4AC9-889A-A61E258089F8}" type="pres">
      <dgm:prSet presAssocID="{00755BF4-5AE6-48CE-B78C-41D5B94A8395}" presName="iconRect" presStyleLbl="node1" presStyleIdx="1" presStyleCnt="6"/>
      <dgm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Компьютер"/>
        </a:ext>
      </dgm:extLst>
    </dgm:pt>
    <dgm:pt modelId="{F785144B-4DC5-4AA1-9317-687E02530229}" type="pres">
      <dgm:prSet presAssocID="{00755BF4-5AE6-48CE-B78C-41D5B94A8395}" presName="spaceRect" presStyleCnt="0"/>
      <dgm:spPr/>
    </dgm:pt>
    <dgm:pt modelId="{18F36A05-6AC3-465B-86D6-2C03166BE09B}" type="pres">
      <dgm:prSet presAssocID="{00755BF4-5AE6-48CE-B78C-41D5B94A8395}" presName="textRect" presStyleLbl="revTx" presStyleIdx="1" presStyleCnt="6">
        <dgm:presLayoutVars>
          <dgm:chMax val="1"/>
          <dgm:chPref val="1"/>
        </dgm:presLayoutVars>
      </dgm:prSet>
      <dgm:spPr/>
    </dgm:pt>
    <dgm:pt modelId="{1E61D5C5-419C-4F6B-ADAD-0F7CAA4C5D32}" type="pres">
      <dgm:prSet presAssocID="{7A751403-ECD1-4C90-AA2D-B16D2A733BA2}" presName="sibTrans" presStyleLbl="sibTrans2D1" presStyleIdx="0" presStyleCnt="0"/>
      <dgm:spPr/>
    </dgm:pt>
    <dgm:pt modelId="{9A622371-25E7-4F63-9C13-4A35C36AF5F6}" type="pres">
      <dgm:prSet presAssocID="{772C02BC-8965-4715-BC31-A97AD58C149A}" presName="compNode" presStyleCnt="0"/>
      <dgm:spPr/>
    </dgm:pt>
    <dgm:pt modelId="{2F9BBF59-E279-4CDC-A488-5739587DC89C}" type="pres">
      <dgm:prSet presAssocID="{772C02BC-8965-4715-BC31-A97AD58C149A}" presName="iconBgRect" presStyleLbl="bgShp" presStyleIdx="2" presStyleCnt="6"/>
      <dgm:spPr>
        <a:xfrm>
          <a:off x="7228536" y="908559"/>
          <a:ext cx="897246" cy="897246"/>
        </a:xfrm>
        <a:prstGeom prst="ellipse">
          <a:avLst/>
        </a:prstGeom>
      </dgm:spPr>
    </dgm:pt>
    <dgm:pt modelId="{BD863BDE-1A17-4471-8D7B-8B6281A4CA80}" type="pres">
      <dgm:prSet presAssocID="{772C02BC-8965-4715-BC31-A97AD58C149A}" presName="iconRect" presStyleLbl="node1" presStyleIdx="2" presStyleCnt="6"/>
      <dgm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Деньги"/>
        </a:ext>
      </dgm:extLst>
    </dgm:pt>
    <dgm:pt modelId="{F8CFDAB4-D13E-4032-9885-1A52857B7088}" type="pres">
      <dgm:prSet presAssocID="{772C02BC-8965-4715-BC31-A97AD58C149A}" presName="spaceRect" presStyleCnt="0"/>
      <dgm:spPr/>
    </dgm:pt>
    <dgm:pt modelId="{662CC074-3221-42ED-BC48-0851EDAD5775}" type="pres">
      <dgm:prSet presAssocID="{772C02BC-8965-4715-BC31-A97AD58C149A}" presName="textRect" presStyleLbl="revTx" presStyleIdx="2" presStyleCnt="6">
        <dgm:presLayoutVars>
          <dgm:chMax val="1"/>
          <dgm:chPref val="1"/>
        </dgm:presLayoutVars>
      </dgm:prSet>
      <dgm:spPr/>
    </dgm:pt>
    <dgm:pt modelId="{F5713D5B-1FF1-48ED-9825-3CB0DF8BAD09}" type="pres">
      <dgm:prSet presAssocID="{69B7EC01-B342-4C11-9839-FCB38B5C57C8}" presName="sibTrans" presStyleLbl="sibTrans2D1" presStyleIdx="0" presStyleCnt="0"/>
      <dgm:spPr/>
    </dgm:pt>
    <dgm:pt modelId="{0DC5B33E-43C6-4501-A4FD-51ABE0D3A3BF}" type="pres">
      <dgm:prSet presAssocID="{A54DA739-7CEE-4751-99B8-A1CE7BE39BDC}" presName="compNode" presStyleCnt="0"/>
      <dgm:spPr/>
    </dgm:pt>
    <dgm:pt modelId="{CA9301D5-30B7-4A97-A362-264A0EED1B45}" type="pres">
      <dgm:prSet presAssocID="{A54DA739-7CEE-4751-99B8-A1CE7BE39BDC}" presName="iconBgRect" presStyleLbl="bgShp" presStyleIdx="3" presStyleCnt="6"/>
      <dgm:spPr>
        <a:xfrm>
          <a:off x="82613" y="2545532"/>
          <a:ext cx="897246" cy="897246"/>
        </a:xfrm>
        <a:prstGeom prst="ellipse">
          <a:avLst/>
        </a:prstGeom>
      </dgm:spPr>
    </dgm:pt>
    <dgm:pt modelId="{961892BC-725F-40BE-866D-F585807D75E3}" type="pres">
      <dgm:prSet presAssocID="{A54DA739-7CEE-4751-99B8-A1CE7BE39BDC}" presName="iconRect" presStyleLbl="node1" presStyleIdx="3" presStyleCnt="6"/>
      <dgm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ользователь"/>
        </a:ext>
      </dgm:extLst>
    </dgm:pt>
    <dgm:pt modelId="{90DB4C4D-E27A-4EC9-9586-276C05ACB5F9}" type="pres">
      <dgm:prSet presAssocID="{A54DA739-7CEE-4751-99B8-A1CE7BE39BDC}" presName="spaceRect" presStyleCnt="0"/>
      <dgm:spPr/>
    </dgm:pt>
    <dgm:pt modelId="{D5A1DDBC-0360-4C21-89DA-50B4E74141D1}" type="pres">
      <dgm:prSet presAssocID="{A54DA739-7CEE-4751-99B8-A1CE7BE39BDC}" presName="textRect" presStyleLbl="revTx" presStyleIdx="3" presStyleCnt="6">
        <dgm:presLayoutVars>
          <dgm:chMax val="1"/>
          <dgm:chPref val="1"/>
        </dgm:presLayoutVars>
      </dgm:prSet>
      <dgm:spPr/>
    </dgm:pt>
    <dgm:pt modelId="{0F7BAF7A-A36E-4313-BC6F-AD967DF6E518}" type="pres">
      <dgm:prSet presAssocID="{1E0B58A1-CB79-4284-8FD2-175DEFC6D94F}" presName="sibTrans" presStyleLbl="sibTrans2D1" presStyleIdx="0" presStyleCnt="0"/>
      <dgm:spPr/>
    </dgm:pt>
    <dgm:pt modelId="{0855823B-BB9B-4825-88BB-527633E6031B}" type="pres">
      <dgm:prSet presAssocID="{37140A1D-1654-490B-8F8E-762B5C06E630}" presName="compNode" presStyleCnt="0"/>
      <dgm:spPr/>
    </dgm:pt>
    <dgm:pt modelId="{4FEAF21F-E0EE-4172-B0B0-D4AC7DD70121}" type="pres">
      <dgm:prSet presAssocID="{37140A1D-1654-490B-8F8E-762B5C06E630}" presName="iconBgRect" presStyleLbl="bgShp" presStyleIdx="4" presStyleCnt="6"/>
      <dgm:spPr>
        <a:xfrm>
          <a:off x="3655575" y="2545532"/>
          <a:ext cx="897246" cy="897246"/>
        </a:xfrm>
        <a:prstGeom prst="ellipse">
          <a:avLst/>
        </a:prstGeom>
      </dgm:spPr>
    </dgm:pt>
    <dgm:pt modelId="{770D40D6-4134-41C9-937F-7453C1D363BA}" type="pres">
      <dgm:prSet presAssocID="{37140A1D-1654-490B-8F8E-762B5C06E630}" presName="iconRect" presStyleLbl="node1" presStyleIdx="4" presStyleCnt="6"/>
      <dgm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екундомер"/>
        </a:ext>
      </dgm:extLst>
    </dgm:pt>
    <dgm:pt modelId="{9F5C9BE5-46AD-4F3E-92EF-9F458FF08950}" type="pres">
      <dgm:prSet presAssocID="{37140A1D-1654-490B-8F8E-762B5C06E630}" presName="spaceRect" presStyleCnt="0"/>
      <dgm:spPr/>
    </dgm:pt>
    <dgm:pt modelId="{9E665969-1AC5-4E95-B226-00C262D7F633}" type="pres">
      <dgm:prSet presAssocID="{37140A1D-1654-490B-8F8E-762B5C06E630}" presName="textRect" presStyleLbl="revTx" presStyleIdx="4" presStyleCnt="6">
        <dgm:presLayoutVars>
          <dgm:chMax val="1"/>
          <dgm:chPref val="1"/>
        </dgm:presLayoutVars>
      </dgm:prSet>
      <dgm:spPr/>
    </dgm:pt>
    <dgm:pt modelId="{1C711A86-0644-4340-854A-B8C5DEA22A49}" type="pres">
      <dgm:prSet presAssocID="{3D6492D9-4AC1-4315-BF28-B5E7D6BCD38F}" presName="sibTrans" presStyleLbl="sibTrans2D1" presStyleIdx="0" presStyleCnt="0"/>
      <dgm:spPr/>
    </dgm:pt>
    <dgm:pt modelId="{404DD956-EC18-4E1B-AAFF-4C854913A7DC}" type="pres">
      <dgm:prSet presAssocID="{206AD9FF-5E7E-423E-9EA5-562547DAC53C}" presName="compNode" presStyleCnt="0"/>
      <dgm:spPr/>
    </dgm:pt>
    <dgm:pt modelId="{B4249DC3-2D74-48F7-B645-72F8B64C00A8}" type="pres">
      <dgm:prSet presAssocID="{206AD9FF-5E7E-423E-9EA5-562547DAC53C}" presName="iconBgRect" presStyleLbl="bgShp" presStyleIdx="5" presStyleCnt="6"/>
      <dgm:spPr>
        <a:xfrm>
          <a:off x="7228536" y="2545532"/>
          <a:ext cx="897246" cy="897246"/>
        </a:xfrm>
        <a:prstGeom prst="ellipse">
          <a:avLst/>
        </a:prstGeom>
      </dgm:spPr>
    </dgm:pt>
    <dgm:pt modelId="{5C1391F4-E15B-46FB-A875-A4488C4E1005}" type="pres">
      <dgm:prSet presAssocID="{206AD9FF-5E7E-423E-9EA5-562547DAC53C}" presName="iconRect" presStyleLbl="node1" presStyleIdx="5" presStyleCnt="6"/>
      <dgm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410A901A-0085-4424-BAE1-DDD34F69B9C8}" type="pres">
      <dgm:prSet presAssocID="{206AD9FF-5E7E-423E-9EA5-562547DAC53C}" presName="spaceRect" presStyleCnt="0"/>
      <dgm:spPr/>
    </dgm:pt>
    <dgm:pt modelId="{6865968E-FEB4-4FAC-BE98-753910EBBF95}" type="pres">
      <dgm:prSet presAssocID="{206AD9FF-5E7E-423E-9EA5-562547DAC53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A2D5304-857D-40C5-89B2-8325A9B3F17D}" type="presOf" srcId="{BB4A68FE-F89E-491D-91CC-178613600666}" destId="{EECA20B3-366D-4007-B77E-3CAC75E95B3B}" srcOrd="0" destOrd="0" presId="urn:microsoft.com/office/officeart/2018/2/layout/IconCircleList"/>
    <dgm:cxn modelId="{370CB808-8232-4C1F-A888-083BD13B2FAE}" type="presOf" srcId="{3D6492D9-4AC1-4315-BF28-B5E7D6BCD38F}" destId="{1C711A86-0644-4340-854A-B8C5DEA22A49}" srcOrd="0" destOrd="0" presId="urn:microsoft.com/office/officeart/2018/2/layout/IconCircleList"/>
    <dgm:cxn modelId="{6984730C-F52D-4082-8B23-615ACA738AA9}" srcId="{3275AB82-C76B-4656-9515-71BCE62ED77A}" destId="{206AD9FF-5E7E-423E-9EA5-562547DAC53C}" srcOrd="5" destOrd="0" parTransId="{A7399E6F-D3EA-4F1C-95E0-EB281B5A651D}" sibTransId="{45CEBEC9-65E4-46F0-BBC9-086181D2E7C9}"/>
    <dgm:cxn modelId="{8099B227-1617-4302-BEB3-FD6BAB940A3C}" type="presOf" srcId="{A54DA739-7CEE-4751-99B8-A1CE7BE39BDC}" destId="{D5A1DDBC-0360-4C21-89DA-50B4E74141D1}" srcOrd="0" destOrd="0" presId="urn:microsoft.com/office/officeart/2018/2/layout/IconCircleList"/>
    <dgm:cxn modelId="{2490332F-008F-4644-B7C4-8C4121733A3E}" type="presOf" srcId="{7A751403-ECD1-4C90-AA2D-B16D2A733BA2}" destId="{1E61D5C5-419C-4F6B-ADAD-0F7CAA4C5D32}" srcOrd="0" destOrd="0" presId="urn:microsoft.com/office/officeart/2018/2/layout/IconCircleList"/>
    <dgm:cxn modelId="{0B1CC445-B493-4AF5-8018-D264B56F3B3E}" srcId="{3275AB82-C76B-4656-9515-71BCE62ED77A}" destId="{37140A1D-1654-490B-8F8E-762B5C06E630}" srcOrd="4" destOrd="0" parTransId="{5068978C-3DD7-4ADD-BEA4-73CE309E1E6E}" sibTransId="{3D6492D9-4AC1-4315-BF28-B5E7D6BCD38F}"/>
    <dgm:cxn modelId="{93BF3966-6A3C-498A-8155-75D67FB6CA5A}" type="presOf" srcId="{37140A1D-1654-490B-8F8E-762B5C06E630}" destId="{9E665969-1AC5-4E95-B226-00C262D7F633}" srcOrd="0" destOrd="0" presId="urn:microsoft.com/office/officeart/2018/2/layout/IconCircleList"/>
    <dgm:cxn modelId="{F6963169-557F-440C-B881-9D02093DF001}" type="presOf" srcId="{3275AB82-C76B-4656-9515-71BCE62ED77A}" destId="{7D693C4E-C5FE-46D3-81D2-97BC95F703A8}" srcOrd="0" destOrd="0" presId="urn:microsoft.com/office/officeart/2018/2/layout/IconCircleList"/>
    <dgm:cxn modelId="{FCB1C473-F80E-4E38-9CFF-479848D92BE5}" type="presOf" srcId="{206AD9FF-5E7E-423E-9EA5-562547DAC53C}" destId="{6865968E-FEB4-4FAC-BE98-753910EBBF95}" srcOrd="0" destOrd="0" presId="urn:microsoft.com/office/officeart/2018/2/layout/IconCircleList"/>
    <dgm:cxn modelId="{D9CEB77F-DCC1-4773-BDE1-78524E8E44AD}" type="presOf" srcId="{772C02BC-8965-4715-BC31-A97AD58C149A}" destId="{662CC074-3221-42ED-BC48-0851EDAD5775}" srcOrd="0" destOrd="0" presId="urn:microsoft.com/office/officeart/2018/2/layout/IconCircleList"/>
    <dgm:cxn modelId="{C19C018A-5BAB-46BD-8B53-954E0A6FE3B1}" srcId="{3275AB82-C76B-4656-9515-71BCE62ED77A}" destId="{00755BF4-5AE6-48CE-B78C-41D5B94A8395}" srcOrd="1" destOrd="0" parTransId="{4A7404A4-E9E1-4B76-BE08-5FB97BBAC88E}" sibTransId="{7A751403-ECD1-4C90-AA2D-B16D2A733BA2}"/>
    <dgm:cxn modelId="{7DC9D58C-36B1-4A19-9561-D19097817A0A}" type="presOf" srcId="{00755BF4-5AE6-48CE-B78C-41D5B94A8395}" destId="{18F36A05-6AC3-465B-86D6-2C03166BE09B}" srcOrd="0" destOrd="0" presId="urn:microsoft.com/office/officeart/2018/2/layout/IconCircleList"/>
    <dgm:cxn modelId="{E8E15C94-C802-4459-A2E2-FA4FE74D489A}" srcId="{3275AB82-C76B-4656-9515-71BCE62ED77A}" destId="{772C02BC-8965-4715-BC31-A97AD58C149A}" srcOrd="2" destOrd="0" parTransId="{84C39619-FDC7-4FF5-B540-A07489A0498F}" sibTransId="{69B7EC01-B342-4C11-9839-FCB38B5C57C8}"/>
    <dgm:cxn modelId="{437507B6-DB4E-48F4-A752-6364552811CB}" srcId="{3275AB82-C76B-4656-9515-71BCE62ED77A}" destId="{A54DA739-7CEE-4751-99B8-A1CE7BE39BDC}" srcOrd="3" destOrd="0" parTransId="{80BB0AC8-5C81-41FB-A41F-DA6C3B9C7584}" sibTransId="{1E0B58A1-CB79-4284-8FD2-175DEFC6D94F}"/>
    <dgm:cxn modelId="{68083BBB-49B2-4366-9C09-F413A69E3B5B}" srcId="{3275AB82-C76B-4656-9515-71BCE62ED77A}" destId="{CB5C356D-3317-477B-A7FF-78503AEBAE36}" srcOrd="0" destOrd="0" parTransId="{7E65986D-08EA-4BA4-BE5E-08CACD74DFBC}" sibTransId="{BB4A68FE-F89E-491D-91CC-178613600666}"/>
    <dgm:cxn modelId="{792FFDBD-76A3-436A-9859-7F938F31CE83}" type="presOf" srcId="{69B7EC01-B342-4C11-9839-FCB38B5C57C8}" destId="{F5713D5B-1FF1-48ED-9825-3CB0DF8BAD09}" srcOrd="0" destOrd="0" presId="urn:microsoft.com/office/officeart/2018/2/layout/IconCircleList"/>
    <dgm:cxn modelId="{4083A5DD-ABAD-4C8A-9D97-2D8047449237}" type="presOf" srcId="{CB5C356D-3317-477B-A7FF-78503AEBAE36}" destId="{C90D2976-30AD-48DB-A034-B00224B738D4}" srcOrd="0" destOrd="0" presId="urn:microsoft.com/office/officeart/2018/2/layout/IconCircleList"/>
    <dgm:cxn modelId="{D04486EE-1E9D-41FA-A521-66B7355E41D8}" type="presOf" srcId="{1E0B58A1-CB79-4284-8FD2-175DEFC6D94F}" destId="{0F7BAF7A-A36E-4313-BC6F-AD967DF6E518}" srcOrd="0" destOrd="0" presId="urn:microsoft.com/office/officeart/2018/2/layout/IconCircleList"/>
    <dgm:cxn modelId="{3F230F88-A2A2-4306-951B-AAC7CA84CD2D}" type="presParOf" srcId="{7D693C4E-C5FE-46D3-81D2-97BC95F703A8}" destId="{1FFDA847-56A6-4893-B2F4-F7794948B969}" srcOrd="0" destOrd="0" presId="urn:microsoft.com/office/officeart/2018/2/layout/IconCircleList"/>
    <dgm:cxn modelId="{3D6CBE06-1E3A-4AAA-A0EB-8D312CE73FE2}" type="presParOf" srcId="{1FFDA847-56A6-4893-B2F4-F7794948B969}" destId="{55317093-EFFF-4FE3-87D0-2F6E8FAC8541}" srcOrd="0" destOrd="0" presId="urn:microsoft.com/office/officeart/2018/2/layout/IconCircleList"/>
    <dgm:cxn modelId="{32740DE4-132E-4C1F-B448-53454D96EB56}" type="presParOf" srcId="{55317093-EFFF-4FE3-87D0-2F6E8FAC8541}" destId="{F0BFFA44-9085-4B3C-B18F-DC48CC2FF59B}" srcOrd="0" destOrd="0" presId="urn:microsoft.com/office/officeart/2018/2/layout/IconCircleList"/>
    <dgm:cxn modelId="{5CC37BFF-DC5D-4797-82C5-C07E89E7417B}" type="presParOf" srcId="{55317093-EFFF-4FE3-87D0-2F6E8FAC8541}" destId="{7C5B14CB-78D9-4696-81A2-519A4440D75D}" srcOrd="1" destOrd="0" presId="urn:microsoft.com/office/officeart/2018/2/layout/IconCircleList"/>
    <dgm:cxn modelId="{F98FD7C0-41EB-42E2-A6D0-854BBF7C00F0}" type="presParOf" srcId="{55317093-EFFF-4FE3-87D0-2F6E8FAC8541}" destId="{4B66EC3C-99C9-45BA-8745-57527A0C2422}" srcOrd="2" destOrd="0" presId="urn:microsoft.com/office/officeart/2018/2/layout/IconCircleList"/>
    <dgm:cxn modelId="{60CEB285-B916-42B2-BCDE-70AE5802E369}" type="presParOf" srcId="{55317093-EFFF-4FE3-87D0-2F6E8FAC8541}" destId="{C90D2976-30AD-48DB-A034-B00224B738D4}" srcOrd="3" destOrd="0" presId="urn:microsoft.com/office/officeart/2018/2/layout/IconCircleList"/>
    <dgm:cxn modelId="{F31D0192-34F5-41CE-BD84-98FC7C774AD2}" type="presParOf" srcId="{1FFDA847-56A6-4893-B2F4-F7794948B969}" destId="{EECA20B3-366D-4007-B77E-3CAC75E95B3B}" srcOrd="1" destOrd="0" presId="urn:microsoft.com/office/officeart/2018/2/layout/IconCircleList"/>
    <dgm:cxn modelId="{8C650C45-7CC8-45CC-A121-5560D87C795E}" type="presParOf" srcId="{1FFDA847-56A6-4893-B2F4-F7794948B969}" destId="{174E9E07-E0A0-4418-B850-78A9C93AAB91}" srcOrd="2" destOrd="0" presId="urn:microsoft.com/office/officeart/2018/2/layout/IconCircleList"/>
    <dgm:cxn modelId="{857330F4-2BC6-40E9-8D88-06211301E38C}" type="presParOf" srcId="{174E9E07-E0A0-4418-B850-78A9C93AAB91}" destId="{E85B6D24-5DB5-40B0-8FC0-F524BBD1D3C8}" srcOrd="0" destOrd="0" presId="urn:microsoft.com/office/officeart/2018/2/layout/IconCircleList"/>
    <dgm:cxn modelId="{642C5C4C-501A-49E7-A697-17B8085EAC68}" type="presParOf" srcId="{174E9E07-E0A0-4418-B850-78A9C93AAB91}" destId="{17696D0E-A43D-4AC9-889A-A61E258089F8}" srcOrd="1" destOrd="0" presId="urn:microsoft.com/office/officeart/2018/2/layout/IconCircleList"/>
    <dgm:cxn modelId="{848EFE51-00ED-4B97-A5E8-33E4E30B04DC}" type="presParOf" srcId="{174E9E07-E0A0-4418-B850-78A9C93AAB91}" destId="{F785144B-4DC5-4AA1-9317-687E02530229}" srcOrd="2" destOrd="0" presId="urn:microsoft.com/office/officeart/2018/2/layout/IconCircleList"/>
    <dgm:cxn modelId="{571D43DE-06F3-433F-83EE-A08BF35171F4}" type="presParOf" srcId="{174E9E07-E0A0-4418-B850-78A9C93AAB91}" destId="{18F36A05-6AC3-465B-86D6-2C03166BE09B}" srcOrd="3" destOrd="0" presId="urn:microsoft.com/office/officeart/2018/2/layout/IconCircleList"/>
    <dgm:cxn modelId="{21401166-D9F4-4D8D-9EF8-3608F2069C20}" type="presParOf" srcId="{1FFDA847-56A6-4893-B2F4-F7794948B969}" destId="{1E61D5C5-419C-4F6B-ADAD-0F7CAA4C5D32}" srcOrd="3" destOrd="0" presId="urn:microsoft.com/office/officeart/2018/2/layout/IconCircleList"/>
    <dgm:cxn modelId="{B7DD1595-F2B2-4395-9566-CF30F0383EEF}" type="presParOf" srcId="{1FFDA847-56A6-4893-B2F4-F7794948B969}" destId="{9A622371-25E7-4F63-9C13-4A35C36AF5F6}" srcOrd="4" destOrd="0" presId="urn:microsoft.com/office/officeart/2018/2/layout/IconCircleList"/>
    <dgm:cxn modelId="{8E143525-B6F6-4770-9525-D5BA2B87AE71}" type="presParOf" srcId="{9A622371-25E7-4F63-9C13-4A35C36AF5F6}" destId="{2F9BBF59-E279-4CDC-A488-5739587DC89C}" srcOrd="0" destOrd="0" presId="urn:microsoft.com/office/officeart/2018/2/layout/IconCircleList"/>
    <dgm:cxn modelId="{84B543E9-DA67-49E5-B8CF-5AD4A437D518}" type="presParOf" srcId="{9A622371-25E7-4F63-9C13-4A35C36AF5F6}" destId="{BD863BDE-1A17-4471-8D7B-8B6281A4CA80}" srcOrd="1" destOrd="0" presId="urn:microsoft.com/office/officeart/2018/2/layout/IconCircleList"/>
    <dgm:cxn modelId="{95960D0E-3CE8-4BC7-9867-DA38124F3DF6}" type="presParOf" srcId="{9A622371-25E7-4F63-9C13-4A35C36AF5F6}" destId="{F8CFDAB4-D13E-4032-9885-1A52857B7088}" srcOrd="2" destOrd="0" presId="urn:microsoft.com/office/officeart/2018/2/layout/IconCircleList"/>
    <dgm:cxn modelId="{EC6F1898-95F8-4B81-B545-2A424A66BA73}" type="presParOf" srcId="{9A622371-25E7-4F63-9C13-4A35C36AF5F6}" destId="{662CC074-3221-42ED-BC48-0851EDAD5775}" srcOrd="3" destOrd="0" presId="urn:microsoft.com/office/officeart/2018/2/layout/IconCircleList"/>
    <dgm:cxn modelId="{7EB799B3-9076-4B0D-8DA6-1A8F997C8AF0}" type="presParOf" srcId="{1FFDA847-56A6-4893-B2F4-F7794948B969}" destId="{F5713D5B-1FF1-48ED-9825-3CB0DF8BAD09}" srcOrd="5" destOrd="0" presId="urn:microsoft.com/office/officeart/2018/2/layout/IconCircleList"/>
    <dgm:cxn modelId="{38D449C3-28A3-4C18-8068-7F0D53E62942}" type="presParOf" srcId="{1FFDA847-56A6-4893-B2F4-F7794948B969}" destId="{0DC5B33E-43C6-4501-A4FD-51ABE0D3A3BF}" srcOrd="6" destOrd="0" presId="urn:microsoft.com/office/officeart/2018/2/layout/IconCircleList"/>
    <dgm:cxn modelId="{01316980-03A7-4C3E-ACAF-0CBE88D426C9}" type="presParOf" srcId="{0DC5B33E-43C6-4501-A4FD-51ABE0D3A3BF}" destId="{CA9301D5-30B7-4A97-A362-264A0EED1B45}" srcOrd="0" destOrd="0" presId="urn:microsoft.com/office/officeart/2018/2/layout/IconCircleList"/>
    <dgm:cxn modelId="{D434C3FA-97B3-4E22-8A79-1BF595D33634}" type="presParOf" srcId="{0DC5B33E-43C6-4501-A4FD-51ABE0D3A3BF}" destId="{961892BC-725F-40BE-866D-F585807D75E3}" srcOrd="1" destOrd="0" presId="urn:microsoft.com/office/officeart/2018/2/layout/IconCircleList"/>
    <dgm:cxn modelId="{CAA279FA-A80A-451E-8BB3-2896813DB9C5}" type="presParOf" srcId="{0DC5B33E-43C6-4501-A4FD-51ABE0D3A3BF}" destId="{90DB4C4D-E27A-4EC9-9586-276C05ACB5F9}" srcOrd="2" destOrd="0" presId="urn:microsoft.com/office/officeart/2018/2/layout/IconCircleList"/>
    <dgm:cxn modelId="{6A4329CE-503E-4E3C-AC15-48A1B9243A54}" type="presParOf" srcId="{0DC5B33E-43C6-4501-A4FD-51ABE0D3A3BF}" destId="{D5A1DDBC-0360-4C21-89DA-50B4E74141D1}" srcOrd="3" destOrd="0" presId="urn:microsoft.com/office/officeart/2018/2/layout/IconCircleList"/>
    <dgm:cxn modelId="{0414ACB8-708F-43DA-B239-DB74C9855385}" type="presParOf" srcId="{1FFDA847-56A6-4893-B2F4-F7794948B969}" destId="{0F7BAF7A-A36E-4313-BC6F-AD967DF6E518}" srcOrd="7" destOrd="0" presId="urn:microsoft.com/office/officeart/2018/2/layout/IconCircleList"/>
    <dgm:cxn modelId="{C07EEFA4-37B3-4AD8-AE94-B2A7BE563F41}" type="presParOf" srcId="{1FFDA847-56A6-4893-B2F4-F7794948B969}" destId="{0855823B-BB9B-4825-88BB-527633E6031B}" srcOrd="8" destOrd="0" presId="urn:microsoft.com/office/officeart/2018/2/layout/IconCircleList"/>
    <dgm:cxn modelId="{6AE48722-64BD-4103-965E-514944CCF866}" type="presParOf" srcId="{0855823B-BB9B-4825-88BB-527633E6031B}" destId="{4FEAF21F-E0EE-4172-B0B0-D4AC7DD70121}" srcOrd="0" destOrd="0" presId="urn:microsoft.com/office/officeart/2018/2/layout/IconCircleList"/>
    <dgm:cxn modelId="{09256AF2-DE54-4625-B166-AB53036B1C89}" type="presParOf" srcId="{0855823B-BB9B-4825-88BB-527633E6031B}" destId="{770D40D6-4134-41C9-937F-7453C1D363BA}" srcOrd="1" destOrd="0" presId="urn:microsoft.com/office/officeart/2018/2/layout/IconCircleList"/>
    <dgm:cxn modelId="{256EF719-4904-47DD-8635-07D1A922B08A}" type="presParOf" srcId="{0855823B-BB9B-4825-88BB-527633E6031B}" destId="{9F5C9BE5-46AD-4F3E-92EF-9F458FF08950}" srcOrd="2" destOrd="0" presId="urn:microsoft.com/office/officeart/2018/2/layout/IconCircleList"/>
    <dgm:cxn modelId="{D85636C8-9549-4C22-A2DE-2A4FDB717985}" type="presParOf" srcId="{0855823B-BB9B-4825-88BB-527633E6031B}" destId="{9E665969-1AC5-4E95-B226-00C262D7F633}" srcOrd="3" destOrd="0" presId="urn:microsoft.com/office/officeart/2018/2/layout/IconCircleList"/>
    <dgm:cxn modelId="{299DD90F-8E86-4F74-8F81-93CFBC738E84}" type="presParOf" srcId="{1FFDA847-56A6-4893-B2F4-F7794948B969}" destId="{1C711A86-0644-4340-854A-B8C5DEA22A49}" srcOrd="9" destOrd="0" presId="urn:microsoft.com/office/officeart/2018/2/layout/IconCircleList"/>
    <dgm:cxn modelId="{77E8482D-ECA8-411D-9F93-A02A9A77C9E7}" type="presParOf" srcId="{1FFDA847-56A6-4893-B2F4-F7794948B969}" destId="{404DD956-EC18-4E1B-AAFF-4C854913A7DC}" srcOrd="10" destOrd="0" presId="urn:microsoft.com/office/officeart/2018/2/layout/IconCircleList"/>
    <dgm:cxn modelId="{52DC39A1-2D7E-4C33-80D7-30A8D339D544}" type="presParOf" srcId="{404DD956-EC18-4E1B-AAFF-4C854913A7DC}" destId="{B4249DC3-2D74-48F7-B645-72F8B64C00A8}" srcOrd="0" destOrd="0" presId="urn:microsoft.com/office/officeart/2018/2/layout/IconCircleList"/>
    <dgm:cxn modelId="{91B99541-4C0F-4D20-8548-20B80E1D574F}" type="presParOf" srcId="{404DD956-EC18-4E1B-AAFF-4C854913A7DC}" destId="{5C1391F4-E15B-46FB-A875-A4488C4E1005}" srcOrd="1" destOrd="0" presId="urn:microsoft.com/office/officeart/2018/2/layout/IconCircleList"/>
    <dgm:cxn modelId="{0CBC7735-FA7D-461E-84D2-1ABA0B4409C1}" type="presParOf" srcId="{404DD956-EC18-4E1B-AAFF-4C854913A7DC}" destId="{410A901A-0085-4424-BAE1-DDD34F69B9C8}" srcOrd="2" destOrd="0" presId="urn:microsoft.com/office/officeart/2018/2/layout/IconCircleList"/>
    <dgm:cxn modelId="{B7A6434A-39A5-4CE2-8930-BFB7ACC6BD1B}" type="presParOf" srcId="{404DD956-EC18-4E1B-AAFF-4C854913A7DC}" destId="{6865968E-FEB4-4FAC-BE98-753910EBBF9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FFA44-9085-4B3C-B18F-DC48CC2FF59B}">
      <dsp:nvSpPr>
        <dsp:cNvPr id="0" name=""/>
        <dsp:cNvSpPr/>
      </dsp:nvSpPr>
      <dsp:spPr>
        <a:xfrm>
          <a:off x="20583" y="1030936"/>
          <a:ext cx="1033894" cy="103389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B14CB-78D9-4696-81A2-519A4440D75D}">
      <dsp:nvSpPr>
        <dsp:cNvPr id="0" name=""/>
        <dsp:cNvSpPr/>
      </dsp:nvSpPr>
      <dsp:spPr>
        <a:xfrm>
          <a:off x="237701" y="1248054"/>
          <a:ext cx="599659" cy="5996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D2976-30AD-48DB-A034-B00224B738D4}">
      <dsp:nvSpPr>
        <dsp:cNvPr id="0" name=""/>
        <dsp:cNvSpPr/>
      </dsp:nvSpPr>
      <dsp:spPr>
        <a:xfrm>
          <a:off x="1276027" y="1030936"/>
          <a:ext cx="2437037" cy="103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Calibri"/>
              <a:ea typeface="+mn-ea"/>
              <a:cs typeface="+mn-cs"/>
            </a:rPr>
            <a:t>Целевая аудитория</a:t>
          </a:r>
          <a:endParaRPr lang="en-US" sz="2100" kern="1200" dirty="0">
            <a:latin typeface="Calibri"/>
            <a:ea typeface="+mn-ea"/>
            <a:cs typeface="+mn-cs"/>
          </a:endParaRPr>
        </a:p>
      </dsp:txBody>
      <dsp:txXfrm>
        <a:off x="1276027" y="1030936"/>
        <a:ext cx="2437037" cy="1033894"/>
      </dsp:txXfrm>
    </dsp:sp>
    <dsp:sp modelId="{E85B6D24-5DB5-40B0-8FC0-F524BBD1D3C8}">
      <dsp:nvSpPr>
        <dsp:cNvPr id="0" name=""/>
        <dsp:cNvSpPr/>
      </dsp:nvSpPr>
      <dsp:spPr>
        <a:xfrm>
          <a:off x="4137700" y="1030936"/>
          <a:ext cx="1033894" cy="103389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6D0E-A43D-4AC9-889A-A61E258089F8}">
      <dsp:nvSpPr>
        <dsp:cNvPr id="0" name=""/>
        <dsp:cNvSpPr/>
      </dsp:nvSpPr>
      <dsp:spPr>
        <a:xfrm>
          <a:off x="4354818" y="1248054"/>
          <a:ext cx="599659" cy="5996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36A05-6AC3-465B-86D6-2C03166BE09B}">
      <dsp:nvSpPr>
        <dsp:cNvPr id="0" name=""/>
        <dsp:cNvSpPr/>
      </dsp:nvSpPr>
      <dsp:spPr>
        <a:xfrm>
          <a:off x="5393143" y="1030936"/>
          <a:ext cx="2437037" cy="103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>
              <a:latin typeface="Calibri"/>
              <a:ea typeface="+mn-ea"/>
              <a:cs typeface="+mn-cs"/>
            </a:rPr>
            <a:t>Технологии</a:t>
          </a:r>
          <a:endParaRPr lang="en-US" sz="2100" kern="1200" dirty="0">
            <a:latin typeface="Calibri"/>
            <a:ea typeface="+mn-ea"/>
            <a:cs typeface="+mn-cs"/>
          </a:endParaRPr>
        </a:p>
      </dsp:txBody>
      <dsp:txXfrm>
        <a:off x="5393143" y="1030936"/>
        <a:ext cx="2437037" cy="1033894"/>
      </dsp:txXfrm>
    </dsp:sp>
    <dsp:sp modelId="{2F9BBF59-E279-4CDC-A488-5739587DC89C}">
      <dsp:nvSpPr>
        <dsp:cNvPr id="0" name=""/>
        <dsp:cNvSpPr/>
      </dsp:nvSpPr>
      <dsp:spPr>
        <a:xfrm>
          <a:off x="8254817" y="1030936"/>
          <a:ext cx="1033894" cy="103389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63BDE-1A17-4471-8D7B-8B6281A4CA80}">
      <dsp:nvSpPr>
        <dsp:cNvPr id="0" name=""/>
        <dsp:cNvSpPr/>
      </dsp:nvSpPr>
      <dsp:spPr>
        <a:xfrm>
          <a:off x="8471935" y="1248054"/>
          <a:ext cx="599659" cy="5996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CC074-3221-42ED-BC48-0851EDAD5775}">
      <dsp:nvSpPr>
        <dsp:cNvPr id="0" name=""/>
        <dsp:cNvSpPr/>
      </dsp:nvSpPr>
      <dsp:spPr>
        <a:xfrm>
          <a:off x="9510260" y="1030936"/>
          <a:ext cx="2437037" cy="103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>
              <a:latin typeface="Calibri"/>
              <a:ea typeface="+mn-ea"/>
              <a:cs typeface="+mn-cs"/>
            </a:rPr>
            <a:t>Финансы</a:t>
          </a:r>
          <a:endParaRPr lang="en-US" sz="2100" kern="1200">
            <a:latin typeface="Calibri"/>
            <a:ea typeface="+mn-ea"/>
            <a:cs typeface="+mn-cs"/>
          </a:endParaRPr>
        </a:p>
      </dsp:txBody>
      <dsp:txXfrm>
        <a:off x="9510260" y="1030936"/>
        <a:ext cx="2437037" cy="1033894"/>
      </dsp:txXfrm>
    </dsp:sp>
    <dsp:sp modelId="{CA9301D5-30B7-4A97-A362-264A0EED1B45}">
      <dsp:nvSpPr>
        <dsp:cNvPr id="0" name=""/>
        <dsp:cNvSpPr/>
      </dsp:nvSpPr>
      <dsp:spPr>
        <a:xfrm>
          <a:off x="20583" y="2910666"/>
          <a:ext cx="1033894" cy="103389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892BC-725F-40BE-866D-F585807D75E3}">
      <dsp:nvSpPr>
        <dsp:cNvPr id="0" name=""/>
        <dsp:cNvSpPr/>
      </dsp:nvSpPr>
      <dsp:spPr>
        <a:xfrm>
          <a:off x="237701" y="3127784"/>
          <a:ext cx="599659" cy="5996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1DDBC-0360-4C21-89DA-50B4E74141D1}">
      <dsp:nvSpPr>
        <dsp:cNvPr id="0" name=""/>
        <dsp:cNvSpPr/>
      </dsp:nvSpPr>
      <dsp:spPr>
        <a:xfrm>
          <a:off x="1276027" y="2910666"/>
          <a:ext cx="2437037" cy="103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Calibri"/>
              <a:ea typeface="+mn-ea"/>
              <a:cs typeface="+mn-cs"/>
            </a:rPr>
            <a:t>Команда</a:t>
          </a:r>
          <a:endParaRPr lang="en-US" sz="2100" kern="1200" dirty="0">
            <a:latin typeface="Calibri"/>
            <a:ea typeface="+mn-ea"/>
            <a:cs typeface="+mn-cs"/>
          </a:endParaRPr>
        </a:p>
      </dsp:txBody>
      <dsp:txXfrm>
        <a:off x="1276027" y="2910666"/>
        <a:ext cx="2437037" cy="1033894"/>
      </dsp:txXfrm>
    </dsp:sp>
    <dsp:sp modelId="{4FEAF21F-E0EE-4172-B0B0-D4AC7DD70121}">
      <dsp:nvSpPr>
        <dsp:cNvPr id="0" name=""/>
        <dsp:cNvSpPr/>
      </dsp:nvSpPr>
      <dsp:spPr>
        <a:xfrm>
          <a:off x="4137700" y="2910666"/>
          <a:ext cx="1033894" cy="103389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D40D6-4134-41C9-937F-7453C1D363BA}">
      <dsp:nvSpPr>
        <dsp:cNvPr id="0" name=""/>
        <dsp:cNvSpPr/>
      </dsp:nvSpPr>
      <dsp:spPr>
        <a:xfrm>
          <a:off x="4354818" y="3127784"/>
          <a:ext cx="599659" cy="5996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65969-1AC5-4E95-B226-00C262D7F633}">
      <dsp:nvSpPr>
        <dsp:cNvPr id="0" name=""/>
        <dsp:cNvSpPr/>
      </dsp:nvSpPr>
      <dsp:spPr>
        <a:xfrm>
          <a:off x="5393143" y="2910666"/>
          <a:ext cx="2437037" cy="103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>
              <a:latin typeface="Calibri"/>
              <a:ea typeface="+mn-ea"/>
              <a:cs typeface="+mn-cs"/>
            </a:rPr>
            <a:t>Сроки реализации</a:t>
          </a:r>
          <a:endParaRPr lang="en-US" sz="2100" kern="1200">
            <a:latin typeface="Calibri"/>
            <a:ea typeface="+mn-ea"/>
            <a:cs typeface="+mn-cs"/>
          </a:endParaRPr>
        </a:p>
      </dsp:txBody>
      <dsp:txXfrm>
        <a:off x="5393143" y="2910666"/>
        <a:ext cx="2437037" cy="1033894"/>
      </dsp:txXfrm>
    </dsp:sp>
    <dsp:sp modelId="{B4249DC3-2D74-48F7-B645-72F8B64C00A8}">
      <dsp:nvSpPr>
        <dsp:cNvPr id="0" name=""/>
        <dsp:cNvSpPr/>
      </dsp:nvSpPr>
      <dsp:spPr>
        <a:xfrm>
          <a:off x="8254817" y="2910666"/>
          <a:ext cx="1033894" cy="103389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391F4-E15B-46FB-A875-A4488C4E1005}">
      <dsp:nvSpPr>
        <dsp:cNvPr id="0" name=""/>
        <dsp:cNvSpPr/>
      </dsp:nvSpPr>
      <dsp:spPr>
        <a:xfrm>
          <a:off x="8471935" y="3127784"/>
          <a:ext cx="599659" cy="59965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5968E-FEB4-4FAC-BE98-753910EBBF95}">
      <dsp:nvSpPr>
        <dsp:cNvPr id="0" name=""/>
        <dsp:cNvSpPr/>
      </dsp:nvSpPr>
      <dsp:spPr>
        <a:xfrm>
          <a:off x="9510260" y="2910666"/>
          <a:ext cx="2437037" cy="103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>
              <a:latin typeface="Calibri"/>
              <a:ea typeface="+mn-ea"/>
              <a:cs typeface="+mn-cs"/>
            </a:rPr>
            <a:t>Оценка конкурентов и конкурентной среды</a:t>
          </a:r>
          <a:endParaRPr lang="en-US" sz="2100" kern="1200">
            <a:latin typeface="Calibri"/>
            <a:ea typeface="+mn-ea"/>
            <a:cs typeface="+mn-cs"/>
          </a:endParaRPr>
        </a:p>
      </dsp:txBody>
      <dsp:txXfrm>
        <a:off x="9510260" y="2910666"/>
        <a:ext cx="2437037" cy="1033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8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4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62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D77F57-C215-44E1-B1F1-DB2568CB9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83D56C-EB2D-49CB-9B8E-B2CC82351F1C}"/>
              </a:ext>
            </a:extLst>
          </p:cNvPr>
          <p:cNvSpPr txBox="1"/>
          <p:nvPr userDrawn="1"/>
        </p:nvSpPr>
        <p:spPr>
          <a:xfrm>
            <a:off x="923925" y="4324350"/>
            <a:ext cx="9020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B2D50"/>
                </a:solidFill>
                <a:latin typeface="Montserrat ExtraBold" panose="00000900000000000000" pitchFamily="2" charset="0"/>
              </a:rPr>
              <a:t>LOREM IPSUM DOLOR SIT AMET, CONSECTETUR ADIPISCING ELIT</a:t>
            </a:r>
          </a:p>
        </p:txBody>
      </p:sp>
    </p:spTree>
    <p:extLst>
      <p:ext uri="{BB962C8B-B14F-4D97-AF65-F5344CB8AC3E}">
        <p14:creationId xmlns:p14="http://schemas.microsoft.com/office/powerpoint/2010/main" val="21190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1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5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3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9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6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6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9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7999686-14BE-4898-9AC8-74F375424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19" y="32657"/>
            <a:ext cx="2417888" cy="23905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A055BF-06CD-464E-815A-04B70C1E5BC4}"/>
              </a:ext>
            </a:extLst>
          </p:cNvPr>
          <p:cNvSpPr txBox="1"/>
          <p:nvPr/>
        </p:nvSpPr>
        <p:spPr>
          <a:xfrm>
            <a:off x="4598125" y="2053828"/>
            <a:ext cx="3873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ИВАНОВСКИЙ ФИЛИАЛ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A055BF-06CD-464E-815A-04B70C1E5BC4}"/>
              </a:ext>
            </a:extLst>
          </p:cNvPr>
          <p:cNvSpPr txBox="1"/>
          <p:nvPr/>
        </p:nvSpPr>
        <p:spPr>
          <a:xfrm>
            <a:off x="1575707" y="3028890"/>
            <a:ext cx="96273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Тема: Разработка мобильного приложения «</a:t>
            </a:r>
            <a:r>
              <a:rPr lang="ru-RU" sz="4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CoolFilm</a:t>
            </a:r>
            <a:r>
              <a:rPr lang="ru-RU" sz="4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 defTabSz="457200"/>
            <a:r>
              <a:rPr lang="ru-RU" sz="4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для поиска фильмов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055BF-06CD-464E-815A-04B70C1E5BC4}"/>
              </a:ext>
            </a:extLst>
          </p:cNvPr>
          <p:cNvSpPr txBox="1"/>
          <p:nvPr/>
        </p:nvSpPr>
        <p:spPr>
          <a:xfrm>
            <a:off x="1008347" y="5452050"/>
            <a:ext cx="89514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Направление подготовки: 09.03.03 Прикладная  информатика</a:t>
            </a:r>
          </a:p>
          <a:p>
            <a:pPr defTabSz="457200"/>
            <a:r>
              <a:rPr lang="ru-RU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Профиль: Прикладная информатика в экономике</a:t>
            </a:r>
          </a:p>
          <a:p>
            <a:pPr defTabSz="457200"/>
            <a:r>
              <a:rPr lang="ru-RU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Автор: Надельштехель Анастасия Олеговна</a:t>
            </a:r>
          </a:p>
        </p:txBody>
      </p:sp>
    </p:spTree>
    <p:extLst>
      <p:ext uri="{BB962C8B-B14F-4D97-AF65-F5344CB8AC3E}">
        <p14:creationId xmlns:p14="http://schemas.microsoft.com/office/powerpoint/2010/main" val="312782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5"/>
    </mc:Choice>
    <mc:Fallback xmlns="">
      <p:transition spd="slow" advTm="47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59E3C1-E200-4D92-B8D3-6F6B6687A26B}"/>
              </a:ext>
            </a:extLst>
          </p:cNvPr>
          <p:cNvSpPr txBox="1"/>
          <p:nvPr/>
        </p:nvSpPr>
        <p:spPr>
          <a:xfrm>
            <a:off x="11680658" y="6550222"/>
            <a:ext cx="511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B2D50"/>
                </a:solidFill>
                <a:latin typeface="Montserrat Medium" panose="00000600000000000000" pitchFamily="2" charset="0"/>
              </a:rPr>
              <a:t>10</a:t>
            </a:r>
            <a:endParaRPr lang="en-US" sz="1400" dirty="0">
              <a:solidFill>
                <a:srgbClr val="0B2D50"/>
              </a:solidFill>
              <a:latin typeface="Montserrat Medium" panose="00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055BF-06CD-464E-815A-04B70C1E5BC4}"/>
              </a:ext>
            </a:extLst>
          </p:cNvPr>
          <p:cNvSpPr txBox="1"/>
          <p:nvPr/>
        </p:nvSpPr>
        <p:spPr>
          <a:xfrm>
            <a:off x="9756475" y="1285442"/>
            <a:ext cx="2435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ru-RU" sz="11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ИВАНОВСКИЙ ФИЛИАЛ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208" y="214612"/>
            <a:ext cx="3210564" cy="1111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01BF60-6D4F-41CE-B3C2-747A0840C7AE}"/>
              </a:ext>
            </a:extLst>
          </p:cNvPr>
          <p:cNvSpPr txBox="1"/>
          <p:nvPr/>
        </p:nvSpPr>
        <p:spPr>
          <a:xfrm>
            <a:off x="4745332" y="315644"/>
            <a:ext cx="2701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РЕЗУЛЬТАТ</a:t>
            </a:r>
            <a:endParaRPr lang="ru-RU" sz="32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3D7DB4-CFA0-49FF-95A8-012517278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498564" y="1776952"/>
            <a:ext cx="6663691" cy="3304094"/>
          </a:xfrm>
          <a:prstGeom prst="rect">
            <a:avLst/>
          </a:prstGeom>
        </p:spPr>
      </p:pic>
      <p:sp>
        <p:nvSpPr>
          <p:cNvPr id="14" name="Shape 3">
            <a:extLst>
              <a:ext uri="{FF2B5EF4-FFF2-40B4-BE49-F238E27FC236}">
                <a16:creationId xmlns:a16="http://schemas.microsoft.com/office/drawing/2014/main" id="{CC216AA5-EC15-4951-BF02-F3D336976719}"/>
              </a:ext>
            </a:extLst>
          </p:cNvPr>
          <p:cNvSpPr/>
          <p:nvPr/>
        </p:nvSpPr>
        <p:spPr>
          <a:xfrm>
            <a:off x="3883288" y="178441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56683AE6-4D70-42AB-AB88-474962844464}"/>
              </a:ext>
            </a:extLst>
          </p:cNvPr>
          <p:cNvSpPr/>
          <p:nvPr/>
        </p:nvSpPr>
        <p:spPr>
          <a:xfrm>
            <a:off x="4070692" y="1867762"/>
            <a:ext cx="12501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24" dirty="0"/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E6FAEA74-14AC-4965-89B5-8657F27A2AC7}"/>
              </a:ext>
            </a:extLst>
          </p:cNvPr>
          <p:cNvSpPr/>
          <p:nvPr/>
        </p:nvSpPr>
        <p:spPr>
          <a:xfrm>
            <a:off x="4611126" y="1665684"/>
            <a:ext cx="5850686" cy="8955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Проведён анализ существующих приложений для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поиска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фильмов</a:t>
            </a:r>
            <a:endParaRPr lang="en-US" sz="1750" dirty="0"/>
          </a:p>
        </p:txBody>
      </p:sp>
      <p:sp>
        <p:nvSpPr>
          <p:cNvPr id="17" name="Shape 7">
            <a:extLst>
              <a:ext uri="{FF2B5EF4-FFF2-40B4-BE49-F238E27FC236}">
                <a16:creationId xmlns:a16="http://schemas.microsoft.com/office/drawing/2014/main" id="{E40C0D3B-7D06-451C-97ED-EE9D33783459}"/>
              </a:ext>
            </a:extLst>
          </p:cNvPr>
          <p:cNvSpPr/>
          <p:nvPr/>
        </p:nvSpPr>
        <p:spPr>
          <a:xfrm>
            <a:off x="3909672" y="292905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8" name="Text 8">
            <a:extLst>
              <a:ext uri="{FF2B5EF4-FFF2-40B4-BE49-F238E27FC236}">
                <a16:creationId xmlns:a16="http://schemas.microsoft.com/office/drawing/2014/main" id="{1D1A9AE0-F506-4AAD-91F6-D2790E6DB0D2}"/>
              </a:ext>
            </a:extLst>
          </p:cNvPr>
          <p:cNvSpPr/>
          <p:nvPr/>
        </p:nvSpPr>
        <p:spPr>
          <a:xfrm>
            <a:off x="4062072" y="3012401"/>
            <a:ext cx="195024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24" dirty="0"/>
          </a:p>
        </p:txBody>
      </p:sp>
      <p:sp>
        <p:nvSpPr>
          <p:cNvPr id="19" name="Text 10">
            <a:extLst>
              <a:ext uri="{FF2B5EF4-FFF2-40B4-BE49-F238E27FC236}">
                <a16:creationId xmlns:a16="http://schemas.microsoft.com/office/drawing/2014/main" id="{3C9E6C5D-4CFD-4CCB-A3B4-716453C85D78}"/>
              </a:ext>
            </a:extLst>
          </p:cNvPr>
          <p:cNvSpPr/>
          <p:nvPr/>
        </p:nvSpPr>
        <p:spPr>
          <a:xfrm>
            <a:off x="4611125" y="2734641"/>
            <a:ext cx="5850685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Определены требования к функциональности мобильного приложения «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CoolFilm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»</a:t>
            </a:r>
            <a:endParaRPr lang="en-US" sz="1750" dirty="0"/>
          </a:p>
        </p:txBody>
      </p:sp>
      <p:sp>
        <p:nvSpPr>
          <p:cNvPr id="20" name="Shape 11">
            <a:extLst>
              <a:ext uri="{FF2B5EF4-FFF2-40B4-BE49-F238E27FC236}">
                <a16:creationId xmlns:a16="http://schemas.microsoft.com/office/drawing/2014/main" id="{7954BD90-4A84-449B-BC91-CA96F9704B7C}"/>
              </a:ext>
            </a:extLst>
          </p:cNvPr>
          <p:cNvSpPr/>
          <p:nvPr/>
        </p:nvSpPr>
        <p:spPr>
          <a:xfrm>
            <a:off x="3909672" y="418647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21" name="Text 12">
            <a:extLst>
              <a:ext uri="{FF2B5EF4-FFF2-40B4-BE49-F238E27FC236}">
                <a16:creationId xmlns:a16="http://schemas.microsoft.com/office/drawing/2014/main" id="{621A3076-221B-4D77-95C9-9B364114DA4B}"/>
              </a:ext>
            </a:extLst>
          </p:cNvPr>
          <p:cNvSpPr/>
          <p:nvPr/>
        </p:nvSpPr>
        <p:spPr>
          <a:xfrm>
            <a:off x="4061477" y="4269818"/>
            <a:ext cx="196334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24" dirty="0"/>
          </a:p>
        </p:txBody>
      </p:sp>
      <p:sp>
        <p:nvSpPr>
          <p:cNvPr id="22" name="Text 14">
            <a:extLst>
              <a:ext uri="{FF2B5EF4-FFF2-40B4-BE49-F238E27FC236}">
                <a16:creationId xmlns:a16="http://schemas.microsoft.com/office/drawing/2014/main" id="{86225DE1-06B1-49F9-8DE2-8D5A7521C623}"/>
              </a:ext>
            </a:extLst>
          </p:cNvPr>
          <p:cNvSpPr/>
          <p:nvPr/>
        </p:nvSpPr>
        <p:spPr>
          <a:xfrm>
            <a:off x="4611125" y="4023288"/>
            <a:ext cx="6523039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Разработана архитектура мобильного приложения и выбраны технологии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для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реализации</a:t>
            </a:r>
            <a:endParaRPr lang="en-US" sz="1750" dirty="0"/>
          </a:p>
        </p:txBody>
      </p:sp>
      <p:sp>
        <p:nvSpPr>
          <p:cNvPr id="23" name="Shape 15">
            <a:extLst>
              <a:ext uri="{FF2B5EF4-FFF2-40B4-BE49-F238E27FC236}">
                <a16:creationId xmlns:a16="http://schemas.microsoft.com/office/drawing/2014/main" id="{686FFA03-2D7C-4FA7-8B73-AA00EA58C092}"/>
              </a:ext>
            </a:extLst>
          </p:cNvPr>
          <p:cNvSpPr/>
          <p:nvPr/>
        </p:nvSpPr>
        <p:spPr>
          <a:xfrm>
            <a:off x="3945736" y="544389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24" name="Text 16">
            <a:extLst>
              <a:ext uri="{FF2B5EF4-FFF2-40B4-BE49-F238E27FC236}">
                <a16:creationId xmlns:a16="http://schemas.microsoft.com/office/drawing/2014/main" id="{5DB89984-C432-4556-B4E2-C59576C61F13}"/>
              </a:ext>
            </a:extLst>
          </p:cNvPr>
          <p:cNvSpPr/>
          <p:nvPr/>
        </p:nvSpPr>
        <p:spPr>
          <a:xfrm>
            <a:off x="4096112" y="5527235"/>
            <a:ext cx="199072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4</a:t>
            </a:r>
            <a:endParaRPr lang="en-US" sz="2624" dirty="0"/>
          </a:p>
        </p:txBody>
      </p:sp>
      <p:sp>
        <p:nvSpPr>
          <p:cNvPr id="25" name="Text 18">
            <a:extLst>
              <a:ext uri="{FF2B5EF4-FFF2-40B4-BE49-F238E27FC236}">
                <a16:creationId xmlns:a16="http://schemas.microsoft.com/office/drawing/2014/main" id="{39BF3D23-683D-4AE3-8B47-ADA4587DB436}"/>
              </a:ext>
            </a:extLst>
          </p:cNvPr>
          <p:cNvSpPr/>
          <p:nvPr/>
        </p:nvSpPr>
        <p:spPr>
          <a:xfrm>
            <a:off x="4611126" y="5382213"/>
            <a:ext cx="6182380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Разработан MVP(минимально жизнеспособный продукт) проекта</a:t>
            </a:r>
            <a:endParaRPr lang="en-US" sz="175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9FFF9A-6CD0-433A-A5ED-C5341CE80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8" y="2113468"/>
            <a:ext cx="2870446" cy="287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"/>
    </mc:Choice>
    <mc:Fallback xmlns="">
      <p:transition spd="slow" advTm="6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59E3C1-E200-4D92-B8D3-6F6B6687A26B}"/>
              </a:ext>
            </a:extLst>
          </p:cNvPr>
          <p:cNvSpPr txBox="1"/>
          <p:nvPr/>
        </p:nvSpPr>
        <p:spPr>
          <a:xfrm>
            <a:off x="11680658" y="6550222"/>
            <a:ext cx="511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B2D50"/>
                </a:solidFill>
                <a:latin typeface="Montserrat Medium" panose="00000600000000000000" pitchFamily="2" charset="0"/>
              </a:rPr>
              <a:t>11</a:t>
            </a:r>
            <a:endParaRPr lang="en-US" sz="1400" dirty="0">
              <a:solidFill>
                <a:srgbClr val="0B2D50"/>
              </a:solidFill>
              <a:latin typeface="Montserrat Medium" panose="00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055BF-06CD-464E-815A-04B70C1E5BC4}"/>
              </a:ext>
            </a:extLst>
          </p:cNvPr>
          <p:cNvSpPr txBox="1"/>
          <p:nvPr/>
        </p:nvSpPr>
        <p:spPr>
          <a:xfrm>
            <a:off x="9756475" y="1285442"/>
            <a:ext cx="2435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ru-RU" sz="11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ИВАНОВСКИЙ ФИЛИАЛ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208" y="214612"/>
            <a:ext cx="3210564" cy="11119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5D7863-8165-4ABB-BAD2-34F5B977F9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" r="1198"/>
          <a:stretch/>
        </p:blipFill>
        <p:spPr>
          <a:xfrm rot="16200000">
            <a:off x="1424762" y="-744067"/>
            <a:ext cx="4364671" cy="62820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EA9624-A038-4866-ABBA-D699B56AF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876" y="2185550"/>
            <a:ext cx="5811782" cy="436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"/>
    </mc:Choice>
    <mc:Fallback xmlns="">
      <p:transition spd="slow" advTm="6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AB732D-5626-4632-BDC2-0261BF3F95DD}"/>
              </a:ext>
            </a:extLst>
          </p:cNvPr>
          <p:cNvSpPr txBox="1"/>
          <p:nvPr/>
        </p:nvSpPr>
        <p:spPr>
          <a:xfrm>
            <a:off x="3038475" y="3073644"/>
            <a:ext cx="902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B2D50"/>
                </a:solidFill>
                <a:latin typeface="Montserrat ExtraBold" panose="00000900000000000000" pitchFamily="2" charset="0"/>
              </a:rPr>
              <a:t>СПАСИБО ЗА ВНИМАНИЕ!</a:t>
            </a:r>
            <a:endParaRPr lang="en-US" sz="3200" dirty="0">
              <a:solidFill>
                <a:srgbClr val="0B2D50"/>
              </a:solidFill>
              <a:latin typeface="Montserrat ExtraBold" panose="00000900000000000000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89584E-C5A7-F4C4-10A1-FA17C1F49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564" y="12993"/>
            <a:ext cx="5014278" cy="173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0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"/>
    </mc:Choice>
    <mc:Fallback xmlns="">
      <p:transition spd="slow" advTm="9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59E3C1-E200-4D92-B8D3-6F6B6687A26B}"/>
              </a:ext>
            </a:extLst>
          </p:cNvPr>
          <p:cNvSpPr txBox="1"/>
          <p:nvPr/>
        </p:nvSpPr>
        <p:spPr>
          <a:xfrm>
            <a:off x="11680658" y="6550222"/>
            <a:ext cx="511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B2D50"/>
                </a:solidFill>
                <a:latin typeface="Montserrat Medium" panose="00000600000000000000" pitchFamily="2" charset="0"/>
              </a:rPr>
              <a:t>2</a:t>
            </a:r>
            <a:endParaRPr lang="en-US" sz="1400" dirty="0">
              <a:solidFill>
                <a:srgbClr val="0B2D50"/>
              </a:solidFill>
              <a:latin typeface="Montserrat Medium" panose="00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055BF-06CD-464E-815A-04B70C1E5BC4}"/>
              </a:ext>
            </a:extLst>
          </p:cNvPr>
          <p:cNvSpPr txBox="1"/>
          <p:nvPr/>
        </p:nvSpPr>
        <p:spPr>
          <a:xfrm>
            <a:off x="9756475" y="1285442"/>
            <a:ext cx="2435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ru-RU" sz="11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ИВАНОВСКИЙ ФИЛИАЛ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208" y="214612"/>
            <a:ext cx="3210564" cy="11119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E690B1-986D-47ED-8545-660B3073F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525458" y="1728641"/>
            <a:ext cx="6663691" cy="33040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B97BE19-892E-4D6D-B91B-7F1CB224BF7A}"/>
              </a:ext>
            </a:extLst>
          </p:cNvPr>
          <p:cNvSpPr txBox="1"/>
          <p:nvPr/>
        </p:nvSpPr>
        <p:spPr>
          <a:xfrm>
            <a:off x="3674070" y="443517"/>
            <a:ext cx="57030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/>
              </a:rPr>
              <a:t>ЦЕЛЬ: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/>
              </a:rPr>
              <a:t>создание нового и универсального помощника для поиска фильмов. Оно позволит пользователям легко и удобно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/>
              </a:rPr>
              <a:t>находить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/>
              </a:rPr>
              <a:t> фильмы, исследовать информацию о них и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/>
              </a:rPr>
              <a:t>сохранять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/>
              </a:rPr>
              <a:t> их в индивидуальные коллекции. </a:t>
            </a:r>
          </a:p>
        </p:txBody>
      </p:sp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B6F053D4-F9F2-4665-AE16-82E5079E2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186" y="3044156"/>
            <a:ext cx="424577" cy="424577"/>
          </a:xfrm>
          <a:prstGeom prst="rect">
            <a:avLst/>
          </a:prstGeom>
        </p:spPr>
      </p:pic>
      <p:sp>
        <p:nvSpPr>
          <p:cNvPr id="11" name="Text 3">
            <a:extLst>
              <a:ext uri="{FF2B5EF4-FFF2-40B4-BE49-F238E27FC236}">
                <a16:creationId xmlns:a16="http://schemas.microsoft.com/office/drawing/2014/main" id="{89129D54-966A-4037-AA16-6256A3AE78E6}"/>
              </a:ext>
            </a:extLst>
          </p:cNvPr>
          <p:cNvSpPr/>
          <p:nvPr/>
        </p:nvSpPr>
        <p:spPr>
          <a:xfrm>
            <a:off x="4060702" y="3521716"/>
            <a:ext cx="1825704" cy="5305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89"/>
              </a:lnSpc>
              <a:buNone/>
            </a:pPr>
            <a:r>
              <a:rPr lang="en-US" sz="1672" b="1" dirty="0">
                <a:solidFill>
                  <a:srgbClr val="1D1D1B"/>
                </a:solidFill>
                <a:ea typeface="SimSun-ExtB" panose="02010609060101010101" pitchFamily="49" charset="-122"/>
                <a:cs typeface="Tomorrow" pitchFamily="34" charset="-120"/>
              </a:rPr>
              <a:t>Удобный интерфейс</a:t>
            </a:r>
            <a:endParaRPr lang="en-US" sz="1672" dirty="0">
              <a:ea typeface="SimSun-ExtB" panose="02010609060101010101" pitchFamily="49" charset="-122"/>
            </a:endParaRPr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2D25447F-A240-4940-B844-A04E664F3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454" y="3044155"/>
            <a:ext cx="424577" cy="424577"/>
          </a:xfrm>
          <a:prstGeom prst="rect">
            <a:avLst/>
          </a:prstGeom>
        </p:spPr>
      </p:pic>
      <p:sp>
        <p:nvSpPr>
          <p:cNvPr id="14" name="Text 5">
            <a:extLst>
              <a:ext uri="{FF2B5EF4-FFF2-40B4-BE49-F238E27FC236}">
                <a16:creationId xmlns:a16="http://schemas.microsoft.com/office/drawing/2014/main" id="{1A1EBFED-A626-4A36-85DB-625999D6A482}"/>
              </a:ext>
            </a:extLst>
          </p:cNvPr>
          <p:cNvSpPr/>
          <p:nvPr/>
        </p:nvSpPr>
        <p:spPr>
          <a:xfrm>
            <a:off x="6529625" y="3509712"/>
            <a:ext cx="1825823" cy="5305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89"/>
              </a:lnSpc>
              <a:buNone/>
            </a:pPr>
            <a:r>
              <a:rPr lang="en-US" sz="1672" b="1" dirty="0">
                <a:solidFill>
                  <a:srgbClr val="1D1D1B"/>
                </a:solidFill>
                <a:ea typeface="SimSun-ExtB" panose="02010609060101010101" pitchFamily="49" charset="-122"/>
                <a:cs typeface="Tomorrow" pitchFamily="34" charset="-120"/>
              </a:rPr>
              <a:t>База данных фильмов</a:t>
            </a:r>
            <a:endParaRPr lang="en-US" sz="1672" dirty="0">
              <a:ea typeface="SimSun-ExtB" panose="02010609060101010101" pitchFamily="49" charset="-122"/>
            </a:endParaRPr>
          </a:p>
        </p:txBody>
      </p:sp>
      <p:pic>
        <p:nvPicPr>
          <p:cNvPr id="16" name="Image 2" descr="preencoded.png">
            <a:extLst>
              <a:ext uri="{FF2B5EF4-FFF2-40B4-BE49-F238E27FC236}">
                <a16:creationId xmlns:a16="http://schemas.microsoft.com/office/drawing/2014/main" id="{DB75C88B-CBAB-45CE-80CA-3C8BA8415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5472" y="3097139"/>
            <a:ext cx="424577" cy="424577"/>
          </a:xfrm>
          <a:prstGeom prst="rect">
            <a:avLst/>
          </a:prstGeom>
        </p:spPr>
      </p:pic>
      <p:sp>
        <p:nvSpPr>
          <p:cNvPr id="17" name="Text 7">
            <a:extLst>
              <a:ext uri="{FF2B5EF4-FFF2-40B4-BE49-F238E27FC236}">
                <a16:creationId xmlns:a16="http://schemas.microsoft.com/office/drawing/2014/main" id="{050388B8-2269-4DEF-9AF5-F3AFE9964D3D}"/>
              </a:ext>
            </a:extLst>
          </p:cNvPr>
          <p:cNvSpPr/>
          <p:nvPr/>
        </p:nvSpPr>
        <p:spPr>
          <a:xfrm>
            <a:off x="8823346" y="3587412"/>
            <a:ext cx="1825704" cy="2652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9"/>
              </a:lnSpc>
              <a:buNone/>
            </a:pPr>
            <a:r>
              <a:rPr lang="en-US" sz="1672" b="1" dirty="0">
                <a:solidFill>
                  <a:srgbClr val="1D1D1B"/>
                </a:solidFill>
                <a:ea typeface="SimSun-ExtB" panose="02010609060101010101" pitchFamily="49" charset="-122"/>
                <a:cs typeface="Tomorrow" pitchFamily="34" charset="-120"/>
              </a:rPr>
              <a:t>Поиск фильмов</a:t>
            </a:r>
            <a:endParaRPr lang="en-US" sz="1672" dirty="0">
              <a:ea typeface="SimSun-ExtB" panose="02010609060101010101" pitchFamily="49" charset="-122"/>
            </a:endParaRPr>
          </a:p>
        </p:txBody>
      </p:sp>
      <p:pic>
        <p:nvPicPr>
          <p:cNvPr id="21" name="Image 3" descr="preencoded.png">
            <a:extLst>
              <a:ext uri="{FF2B5EF4-FFF2-40B4-BE49-F238E27FC236}">
                <a16:creationId xmlns:a16="http://schemas.microsoft.com/office/drawing/2014/main" id="{8E05E468-889C-4BB7-BCF2-6638D775F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3346" y="4872920"/>
            <a:ext cx="424577" cy="424577"/>
          </a:xfrm>
          <a:prstGeom prst="rect">
            <a:avLst/>
          </a:prstGeom>
        </p:spPr>
      </p:pic>
      <p:sp>
        <p:nvSpPr>
          <p:cNvPr id="22" name="Text 9">
            <a:extLst>
              <a:ext uri="{FF2B5EF4-FFF2-40B4-BE49-F238E27FC236}">
                <a16:creationId xmlns:a16="http://schemas.microsoft.com/office/drawing/2014/main" id="{85116AFC-A6B5-420B-9E2D-2BA925D6CF07}"/>
              </a:ext>
            </a:extLst>
          </p:cNvPr>
          <p:cNvSpPr/>
          <p:nvPr/>
        </p:nvSpPr>
        <p:spPr>
          <a:xfrm>
            <a:off x="8398769" y="5333557"/>
            <a:ext cx="2435525" cy="7958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89"/>
              </a:lnSpc>
              <a:buNone/>
            </a:pPr>
            <a:r>
              <a:rPr lang="en-US" sz="1672" b="1" dirty="0">
                <a:solidFill>
                  <a:srgbClr val="1D1D1B"/>
                </a:solidFill>
                <a:ea typeface="SimSun-ExtB" panose="02010609060101010101" pitchFamily="49" charset="-122"/>
                <a:cs typeface="Tomorrow" pitchFamily="34" charset="-120"/>
              </a:rPr>
              <a:t>Главная информация о фильме</a:t>
            </a:r>
            <a:endParaRPr lang="en-US" sz="1672" dirty="0">
              <a:ea typeface="SimSun-ExtB" panose="02010609060101010101" pitchFamily="49" charset="-122"/>
            </a:endParaRPr>
          </a:p>
        </p:txBody>
      </p:sp>
      <p:pic>
        <p:nvPicPr>
          <p:cNvPr id="24" name="Image 4" descr="preencoded.png">
            <a:extLst>
              <a:ext uri="{FF2B5EF4-FFF2-40B4-BE49-F238E27FC236}">
                <a16:creationId xmlns:a16="http://schemas.microsoft.com/office/drawing/2014/main" id="{FC4206D7-2134-4007-8D05-4B8E3B15CA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3430" y="4872919"/>
            <a:ext cx="424577" cy="424577"/>
          </a:xfrm>
          <a:prstGeom prst="rect">
            <a:avLst/>
          </a:prstGeom>
        </p:spPr>
      </p:pic>
      <p:sp>
        <p:nvSpPr>
          <p:cNvPr id="25" name="Text 11">
            <a:extLst>
              <a:ext uri="{FF2B5EF4-FFF2-40B4-BE49-F238E27FC236}">
                <a16:creationId xmlns:a16="http://schemas.microsoft.com/office/drawing/2014/main" id="{6A62BDC3-F9C1-47F8-A270-694ABFBB6706}"/>
              </a:ext>
            </a:extLst>
          </p:cNvPr>
          <p:cNvSpPr/>
          <p:nvPr/>
        </p:nvSpPr>
        <p:spPr>
          <a:xfrm>
            <a:off x="5228038" y="5333557"/>
            <a:ext cx="1825704" cy="2652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9"/>
              </a:lnSpc>
              <a:buNone/>
            </a:pPr>
            <a:r>
              <a:rPr lang="en-US" sz="1672" b="1" dirty="0">
                <a:solidFill>
                  <a:srgbClr val="1D1D1B"/>
                </a:solidFill>
                <a:ea typeface="SimSun-ExtB" panose="02010609060101010101" pitchFamily="49" charset="-122"/>
                <a:cs typeface="Tomorrow" pitchFamily="34" charset="-120"/>
              </a:rPr>
              <a:t>Коллекции</a:t>
            </a:r>
            <a:endParaRPr lang="en-US" sz="1672" dirty="0">
              <a:ea typeface="SimSun-ExtB" panose="02010609060101010101" pitchFamily="49" charset="-12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C15E00-EB91-45B6-B97F-F7DAD92A2B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7" y="2052842"/>
            <a:ext cx="2937747" cy="293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"/>
    </mc:Choice>
    <mc:Fallback xmlns="">
      <p:transition spd="slow" advTm="143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7FB225-7D99-4B6E-86C8-33C936991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83573" y="1776952"/>
            <a:ext cx="6663691" cy="33040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59E3C1-E200-4D92-B8D3-6F6B6687A26B}"/>
              </a:ext>
            </a:extLst>
          </p:cNvPr>
          <p:cNvSpPr txBox="1"/>
          <p:nvPr/>
        </p:nvSpPr>
        <p:spPr>
          <a:xfrm>
            <a:off x="11680658" y="6550222"/>
            <a:ext cx="511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B2D50"/>
                </a:solidFill>
                <a:latin typeface="Montserrat Medium" panose="00000600000000000000" pitchFamily="2" charset="0"/>
              </a:rPr>
              <a:t>3</a:t>
            </a:r>
            <a:endParaRPr lang="en-US" sz="1400" dirty="0">
              <a:solidFill>
                <a:srgbClr val="0B2D50"/>
              </a:solidFill>
              <a:latin typeface="Montserrat Medium" panose="00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055BF-06CD-464E-815A-04B70C1E5BC4}"/>
              </a:ext>
            </a:extLst>
          </p:cNvPr>
          <p:cNvSpPr txBox="1"/>
          <p:nvPr/>
        </p:nvSpPr>
        <p:spPr>
          <a:xfrm>
            <a:off x="9756475" y="1285442"/>
            <a:ext cx="2435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ru-RU" sz="11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ИВАНОВСКИЙ ФИЛИАЛ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208" y="214612"/>
            <a:ext cx="3210564" cy="11119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0C6BB6-3DF0-4855-9AC3-80FF743D4675}"/>
              </a:ext>
            </a:extLst>
          </p:cNvPr>
          <p:cNvSpPr txBox="1"/>
          <p:nvPr/>
        </p:nvSpPr>
        <p:spPr>
          <a:xfrm>
            <a:off x="3476059" y="299254"/>
            <a:ext cx="5848867" cy="11119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ea typeface="+mj-ea"/>
                <a:cs typeface="Times New Roman" panose="02020603050405020304" pitchFamily="18" charset="0"/>
              </a:rPr>
              <a:t>ОБОСНОВАНИЕ АКТУАЛЬНОСТИ </a:t>
            </a:r>
            <a:r>
              <a:rPr lang="ru-RU" sz="3000" b="1" dirty="0">
                <a:ea typeface="+mj-ea"/>
                <a:cs typeface="Times New Roman" panose="02020603050405020304" pitchFamily="18" charset="0"/>
              </a:rPr>
              <a:t>ИДЕИ</a:t>
            </a:r>
            <a:endParaRPr lang="en-US" sz="3000" b="1" dirty="0"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A8A1CFBD-B1DE-4D80-B459-881B9F1F1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381" y="2253147"/>
            <a:ext cx="1259382" cy="1259381"/>
          </a:xfrm>
          <a:prstGeom prst="rect">
            <a:avLst/>
          </a:prstGeom>
        </p:spPr>
      </p:pic>
      <p:sp>
        <p:nvSpPr>
          <p:cNvPr id="14" name="Text 2">
            <a:extLst>
              <a:ext uri="{FF2B5EF4-FFF2-40B4-BE49-F238E27FC236}">
                <a16:creationId xmlns:a16="http://schemas.microsoft.com/office/drawing/2014/main" id="{F3B739C7-E8E2-475C-BEFB-D8C695E80FFD}"/>
              </a:ext>
            </a:extLst>
          </p:cNvPr>
          <p:cNvSpPr/>
          <p:nvPr/>
        </p:nvSpPr>
        <p:spPr>
          <a:xfrm>
            <a:off x="4482451" y="3435349"/>
            <a:ext cx="2976086" cy="631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defTabSz="914400" eaLnBrk="1" fontAlgn="auto" latinLnBrk="0" hangingPunct="1">
              <a:lnSpc>
                <a:spcPts val="24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donis-web" pitchFamily="34" charset="-122"/>
                <a:cs typeface="adonis-web" pitchFamily="34" charset="-120"/>
              </a:rPr>
              <a:t>Уникальность приложения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7D90EC0C-27A5-4D9C-8DE2-B2490281EAD4}"/>
              </a:ext>
            </a:extLst>
          </p:cNvPr>
          <p:cNvSpPr/>
          <p:nvPr/>
        </p:nvSpPr>
        <p:spPr>
          <a:xfrm>
            <a:off x="8268432" y="3597171"/>
            <a:ext cx="2976086" cy="631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defTabSz="914400" eaLnBrk="1" fontAlgn="auto" latinLnBrk="0" hangingPunct="1">
              <a:lnSpc>
                <a:spcPts val="24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donis-web" pitchFamily="34" charset="-122"/>
                <a:cs typeface="adonis-web" pitchFamily="34" charset="-120"/>
              </a:rPr>
              <a:t>Возможность монетизации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4003DBFD-3AAB-4FDF-983B-9D9195849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586" y="4809880"/>
            <a:ext cx="888683" cy="888682"/>
          </a:xfrm>
          <a:prstGeom prst="rect">
            <a:avLst/>
          </a:prstGeom>
        </p:spPr>
      </p:pic>
      <p:sp>
        <p:nvSpPr>
          <p:cNvPr id="18" name="Text 6">
            <a:extLst>
              <a:ext uri="{FF2B5EF4-FFF2-40B4-BE49-F238E27FC236}">
                <a16:creationId xmlns:a16="http://schemas.microsoft.com/office/drawing/2014/main" id="{EE8EEBB0-828F-4B80-BD5C-17DA2CA4632A}"/>
              </a:ext>
            </a:extLst>
          </p:cNvPr>
          <p:cNvSpPr/>
          <p:nvPr/>
        </p:nvSpPr>
        <p:spPr>
          <a:xfrm>
            <a:off x="5802491" y="5801102"/>
            <a:ext cx="284761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defTabSz="914400" eaLnBrk="1" fontAlgn="auto" latinLnBrk="0" hangingPunct="1">
              <a:lnSpc>
                <a:spcPts val="24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donis-web" pitchFamily="34" charset="-122"/>
                <a:cs typeface="adonis-web" pitchFamily="34" charset="-120"/>
              </a:rPr>
              <a:t>Перспективы развития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9" name="Image 2" descr="preencoded.png">
            <a:extLst>
              <a:ext uri="{FF2B5EF4-FFF2-40B4-BE49-F238E27FC236}">
                <a16:creationId xmlns:a16="http://schemas.microsoft.com/office/drawing/2014/main" id="{DD1B20A4-90FD-4C12-8E86-41B48E4EB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5391" y="2456790"/>
            <a:ext cx="888683" cy="8886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5B5B8D-AA38-4C03-BCFA-8079BF8E7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3" y="2253147"/>
            <a:ext cx="2881004" cy="28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4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"/>
    </mc:Choice>
    <mc:Fallback xmlns="">
      <p:transition spd="slow" advTm="18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59E3C1-E200-4D92-B8D3-6F6B6687A26B}"/>
              </a:ext>
            </a:extLst>
          </p:cNvPr>
          <p:cNvSpPr txBox="1"/>
          <p:nvPr/>
        </p:nvSpPr>
        <p:spPr>
          <a:xfrm>
            <a:off x="11680658" y="6550222"/>
            <a:ext cx="511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B2D50"/>
                </a:solidFill>
                <a:latin typeface="Montserrat Medium" panose="00000600000000000000" pitchFamily="2" charset="0"/>
              </a:rPr>
              <a:t>4</a:t>
            </a:r>
            <a:endParaRPr lang="en-US" sz="1400" dirty="0">
              <a:solidFill>
                <a:srgbClr val="0B2D50"/>
              </a:solidFill>
              <a:latin typeface="Montserrat Medium" panose="00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055BF-06CD-464E-815A-04B70C1E5BC4}"/>
              </a:ext>
            </a:extLst>
          </p:cNvPr>
          <p:cNvSpPr txBox="1"/>
          <p:nvPr/>
        </p:nvSpPr>
        <p:spPr>
          <a:xfrm>
            <a:off x="9756475" y="1285442"/>
            <a:ext cx="2435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ru-RU" sz="11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ИВАНОВСКИЙ ФИЛИАЛ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208" y="214612"/>
            <a:ext cx="3210564" cy="1111966"/>
          </a:xfrm>
          <a:prstGeom prst="rect">
            <a:avLst/>
          </a:prstGeom>
        </p:spPr>
      </p:pic>
      <p:graphicFrame>
        <p:nvGraphicFramePr>
          <p:cNvPr id="10" name="Объект 2">
            <a:extLst>
              <a:ext uri="{FF2B5EF4-FFF2-40B4-BE49-F238E27FC236}">
                <a16:creationId xmlns:a16="http://schemas.microsoft.com/office/drawing/2014/main" id="{919E828D-881C-4049-9BE9-EB283D1A8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935260"/>
              </p:ext>
            </p:extLst>
          </p:nvPr>
        </p:nvGraphicFramePr>
        <p:xfrm>
          <a:off x="127890" y="1667890"/>
          <a:ext cx="11967882" cy="4975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06F6DB8-97DD-4433-8B55-2227A99EF354}"/>
              </a:ext>
            </a:extLst>
          </p:cNvPr>
          <p:cNvSpPr txBox="1"/>
          <p:nvPr/>
        </p:nvSpPr>
        <p:spPr>
          <a:xfrm>
            <a:off x="484095" y="236486"/>
            <a:ext cx="85515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</a:rPr>
              <a:t>ОБЩАЯ ХАРАКТЕРИСТИКА СТАРТАП-ПРОЕКТА И СФЕРЫ ДЕЯТЕЛЬНОСТИ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C8D8A5-B43F-4AA8-9BEC-5B94BC655556}"/>
              </a:ext>
            </a:extLst>
          </p:cNvPr>
          <p:cNvSpPr txBox="1"/>
          <p:nvPr/>
        </p:nvSpPr>
        <p:spPr>
          <a:xfrm>
            <a:off x="1325453" y="3429000"/>
            <a:ext cx="25293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пользователи </a:t>
            </a:r>
            <a:r>
              <a:rPr lang="ru-RU" sz="1600" dirty="0" err="1"/>
              <a:t>Android</a:t>
            </a:r>
            <a:endParaRPr lang="ru-RU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293CB9-B0E3-4E2F-82CA-8670311C7B66}"/>
              </a:ext>
            </a:extLst>
          </p:cNvPr>
          <p:cNvSpPr txBox="1"/>
          <p:nvPr/>
        </p:nvSpPr>
        <p:spPr>
          <a:xfrm>
            <a:off x="5452327" y="3429000"/>
            <a:ext cx="2454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Kotlin</a:t>
            </a:r>
            <a:r>
              <a:rPr lang="ru-RU" sz="1600" dirty="0"/>
              <a:t>,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Android Studio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SQLite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REST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Git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F154D-B5A6-4102-9703-E97E703D5F7C}"/>
              </a:ext>
            </a:extLst>
          </p:cNvPr>
          <p:cNvSpPr txBox="1"/>
          <p:nvPr/>
        </p:nvSpPr>
        <p:spPr>
          <a:xfrm>
            <a:off x="9609566" y="3429000"/>
            <a:ext cx="2454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10 </a:t>
            </a:r>
            <a:r>
              <a:rPr lang="ru-RU" sz="1600" dirty="0" err="1"/>
              <a:t>млн.рублей</a:t>
            </a:r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DE9C5A-068D-4A15-89DA-E8FB6BDDE0C0}"/>
              </a:ext>
            </a:extLst>
          </p:cNvPr>
          <p:cNvSpPr txBox="1"/>
          <p:nvPr/>
        </p:nvSpPr>
        <p:spPr>
          <a:xfrm>
            <a:off x="1325453" y="5266764"/>
            <a:ext cx="2454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7 человек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5C1018-D619-4861-8439-8F5E6F688AC5}"/>
              </a:ext>
            </a:extLst>
          </p:cNvPr>
          <p:cNvSpPr txBox="1"/>
          <p:nvPr/>
        </p:nvSpPr>
        <p:spPr>
          <a:xfrm>
            <a:off x="5483340" y="5266764"/>
            <a:ext cx="2454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1 год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759DC5-85B3-4B62-96EF-4E9711EC9C84}"/>
              </a:ext>
            </a:extLst>
          </p:cNvPr>
          <p:cNvSpPr txBox="1"/>
          <p:nvPr/>
        </p:nvSpPr>
        <p:spPr>
          <a:xfrm>
            <a:off x="9544538" y="5572558"/>
            <a:ext cx="2454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/>
              <a:t>Кинопоиск</a:t>
            </a:r>
            <a:r>
              <a:rPr lang="ru-RU" sz="1600" dirty="0"/>
              <a:t>, </a:t>
            </a:r>
            <a:r>
              <a:rPr lang="en-US" sz="1600" dirty="0" err="1"/>
              <a:t>ivi</a:t>
            </a:r>
            <a:r>
              <a:rPr lang="ru-RU" sz="1600" dirty="0"/>
              <a:t> и </a:t>
            </a:r>
            <a:r>
              <a:rPr lang="ru-RU" sz="1600" dirty="0" err="1"/>
              <a:t>т.д</a:t>
            </a:r>
            <a:r>
              <a:rPr lang="en-US" sz="1600" dirty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4147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"/>
    </mc:Choice>
    <mc:Fallback xmlns="">
      <p:transition spd="slow" advTm="9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89584E-C5A7-F4C4-10A1-FA17C1F49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564" y="12993"/>
            <a:ext cx="5014278" cy="173667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B5C7569-9107-43A3-8A94-68045E77B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469918"/>
              </p:ext>
            </p:extLst>
          </p:nvPr>
        </p:nvGraphicFramePr>
        <p:xfrm>
          <a:off x="905436" y="1893102"/>
          <a:ext cx="10703860" cy="430881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75646">
                  <a:extLst>
                    <a:ext uri="{9D8B030D-6E8A-4147-A177-3AD203B41FA5}">
                      <a16:colId xmlns:a16="http://schemas.microsoft.com/office/drawing/2014/main" val="3752520291"/>
                    </a:ext>
                  </a:extLst>
                </a:gridCol>
                <a:gridCol w="3209365">
                  <a:extLst>
                    <a:ext uri="{9D8B030D-6E8A-4147-A177-3AD203B41FA5}">
                      <a16:colId xmlns:a16="http://schemas.microsoft.com/office/drawing/2014/main" val="1833445807"/>
                    </a:ext>
                  </a:extLst>
                </a:gridCol>
                <a:gridCol w="5118849">
                  <a:extLst>
                    <a:ext uri="{9D8B030D-6E8A-4147-A177-3AD203B41FA5}">
                      <a16:colId xmlns:a16="http://schemas.microsoft.com/office/drawing/2014/main" val="1647991525"/>
                    </a:ext>
                  </a:extLst>
                </a:gridCol>
              </a:tblGrid>
              <a:tr h="26239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Название сервиса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Стоимость подписки в месяц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Особенности подписки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extLst>
                  <a:ext uri="{0D108BD9-81ED-4DB2-BD59-A6C34878D82A}">
                    <a16:rowId xmlns:a16="http://schemas.microsoft.com/office/drawing/2014/main" val="271406992"/>
                  </a:ext>
                </a:extLst>
              </a:tr>
              <a:tr h="67340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effectLst/>
                        </a:rPr>
                        <a:t>Кинопоиск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От 199 руб.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Доступ к библиотеке фильмов и сериалов, возможность смотреть контент на разных устройствах, дополнительные функции (например, родительский контроль)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extLst>
                  <a:ext uri="{0D108BD9-81ED-4DB2-BD59-A6C34878D82A}">
                    <a16:rowId xmlns:a16="http://schemas.microsoft.com/office/drawing/2014/main" val="3433410958"/>
                  </a:ext>
                </a:extLst>
              </a:tr>
              <a:tr h="53807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effectLst/>
                        </a:rPr>
                        <a:t>Иви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От 299 руб.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Широкий выбор фильмов и сериалов, возможность смотреть контент на разных устройствах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extLst>
                  <a:ext uri="{0D108BD9-81ED-4DB2-BD59-A6C34878D82A}">
                    <a16:rowId xmlns:a16="http://schemas.microsoft.com/office/drawing/2014/main" val="2587378145"/>
                  </a:ext>
                </a:extLst>
              </a:tr>
              <a:tr h="51203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Окко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От 199 руб.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Большой выбор фильмов и сериалов, возможность смотреть контент на разных устройствах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extLst>
                  <a:ext uri="{0D108BD9-81ED-4DB2-BD59-A6C34878D82A}">
                    <a16:rowId xmlns:a16="http://schemas.microsoft.com/office/drawing/2014/main" val="164240147"/>
                  </a:ext>
                </a:extLst>
              </a:tr>
              <a:tr h="48600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Start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От 499 руб.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Библиотека фильмов и сериалов собственного производства, возможность смотреть контент на разных устройствах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extLst>
                  <a:ext uri="{0D108BD9-81ED-4DB2-BD59-A6C34878D82A}">
                    <a16:rowId xmlns:a16="http://schemas.microsoft.com/office/drawing/2014/main" val="2257454830"/>
                  </a:ext>
                </a:extLst>
              </a:tr>
              <a:tr h="51203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Premier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От 299 руб.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Фильмы и сериалы собственного производства, возможность смотреть контент на разных устройствах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extLst>
                  <a:ext uri="{0D108BD9-81ED-4DB2-BD59-A6C34878D82A}">
                    <a16:rowId xmlns:a16="http://schemas.microsoft.com/office/drawing/2014/main" val="1931605484"/>
                  </a:ext>
                </a:extLst>
              </a:tr>
              <a:tr h="68106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Wink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299 ₽/месяц.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Популярные сериалы без ограничений. Новинки кино. HD, FULL HD, 4K. Без рекламы. Родительский контроль ·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91" marR="46691" marT="0" marB="0"/>
                </a:tc>
                <a:extLst>
                  <a:ext uri="{0D108BD9-81ED-4DB2-BD59-A6C34878D82A}">
                    <a16:rowId xmlns:a16="http://schemas.microsoft.com/office/drawing/2014/main" val="13407747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0779EF5-9AA6-421C-825E-2E5DBBCF7C38}"/>
              </a:ext>
            </a:extLst>
          </p:cNvPr>
          <p:cNvSpPr txBox="1"/>
          <p:nvPr/>
        </p:nvSpPr>
        <p:spPr>
          <a:xfrm>
            <a:off x="235311" y="303383"/>
            <a:ext cx="69222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СРАВНИТЕЛЬНАЯ ТАБЛИЦА КОНКУРЕНТОВ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659AB-F8B4-40ED-8DED-7A2208E2906B}"/>
              </a:ext>
            </a:extLst>
          </p:cNvPr>
          <p:cNvSpPr txBox="1"/>
          <p:nvPr/>
        </p:nvSpPr>
        <p:spPr>
          <a:xfrm>
            <a:off x="11680658" y="6550222"/>
            <a:ext cx="511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B2D50"/>
                </a:solidFill>
                <a:latin typeface="Montserrat Medium" panose="00000600000000000000" pitchFamily="2" charset="0"/>
              </a:rPr>
              <a:t>5</a:t>
            </a:r>
            <a:endParaRPr lang="en-US" sz="1400" dirty="0">
              <a:solidFill>
                <a:srgbClr val="0B2D50"/>
              </a:solidFill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"/>
    </mc:Choice>
    <mc:Fallback xmlns="">
      <p:transition spd="slow" advTm="90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59E3C1-E200-4D92-B8D3-6F6B6687A26B}"/>
              </a:ext>
            </a:extLst>
          </p:cNvPr>
          <p:cNvSpPr txBox="1"/>
          <p:nvPr/>
        </p:nvSpPr>
        <p:spPr>
          <a:xfrm>
            <a:off x="11680658" y="6550222"/>
            <a:ext cx="511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B2D50"/>
                </a:solidFill>
                <a:latin typeface="Montserrat Medium" panose="00000600000000000000" pitchFamily="2" charset="0"/>
              </a:rPr>
              <a:t>6</a:t>
            </a:r>
            <a:endParaRPr lang="en-US" sz="1400" dirty="0">
              <a:solidFill>
                <a:srgbClr val="0B2D50"/>
              </a:solidFill>
              <a:latin typeface="Montserrat Medium" panose="00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055BF-06CD-464E-815A-04B70C1E5BC4}"/>
              </a:ext>
            </a:extLst>
          </p:cNvPr>
          <p:cNvSpPr txBox="1"/>
          <p:nvPr/>
        </p:nvSpPr>
        <p:spPr>
          <a:xfrm>
            <a:off x="9756475" y="1285442"/>
            <a:ext cx="2435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ru-RU" sz="11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ИВАНОВСКИЙ ФИЛИАЛ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208" y="214612"/>
            <a:ext cx="3210564" cy="1111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12544B-9414-4BB7-81AC-3F9ED74D7731}"/>
              </a:ext>
            </a:extLst>
          </p:cNvPr>
          <p:cNvSpPr txBox="1"/>
          <p:nvPr/>
        </p:nvSpPr>
        <p:spPr>
          <a:xfrm>
            <a:off x="4521546" y="23929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ru-RU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42A7FA-BC3E-4032-84A0-AD65B115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525458" y="1728641"/>
            <a:ext cx="6663691" cy="3304094"/>
          </a:xfrm>
          <a:prstGeom prst="rect">
            <a:avLst/>
          </a:prstGeom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856847C-0B2A-4452-A689-E35AD06A8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6013"/>
              </p:ext>
            </p:extLst>
          </p:nvPr>
        </p:nvGraphicFramePr>
        <p:xfrm>
          <a:off x="3909661" y="1661476"/>
          <a:ext cx="7520339" cy="219754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513844">
                  <a:extLst>
                    <a:ext uri="{9D8B030D-6E8A-4147-A177-3AD203B41FA5}">
                      <a16:colId xmlns:a16="http://schemas.microsoft.com/office/drawing/2014/main" val="1484016926"/>
                    </a:ext>
                  </a:extLst>
                </a:gridCol>
                <a:gridCol w="2492651">
                  <a:extLst>
                    <a:ext uri="{9D8B030D-6E8A-4147-A177-3AD203B41FA5}">
                      <a16:colId xmlns:a16="http://schemas.microsoft.com/office/drawing/2014/main" val="2735177836"/>
                    </a:ext>
                  </a:extLst>
                </a:gridCol>
                <a:gridCol w="2513844">
                  <a:extLst>
                    <a:ext uri="{9D8B030D-6E8A-4147-A177-3AD203B41FA5}">
                      <a16:colId xmlns:a16="http://schemas.microsoft.com/office/drawing/2014/main" val="1293870404"/>
                    </a:ext>
                  </a:extLst>
                </a:gridCol>
              </a:tblGrid>
              <a:tr h="5705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</a:rPr>
                        <a:t>Персонал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</a:rPr>
                        <a:t>Количество сотрудников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</a:rPr>
                        <a:t>Затраты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05614"/>
                  </a:ext>
                </a:extLst>
              </a:tr>
              <a:tr h="330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Программисты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3 человека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2 400 000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140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Тестировщики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2 человека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320 000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331614"/>
                  </a:ext>
                </a:extLst>
              </a:tr>
              <a:tr h="330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Менеджер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1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1 080 000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989755"/>
                  </a:ext>
                </a:extLst>
              </a:tr>
              <a:tr h="330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Дизайнер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1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140 000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291450"/>
                  </a:ext>
                </a:extLst>
              </a:tr>
              <a:tr h="330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</a:rPr>
                        <a:t>Итого</a:t>
                      </a:r>
                      <a:endParaRPr lang="ru-RU" sz="1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7 </a:t>
                      </a:r>
                      <a:r>
                        <a:rPr lang="ru-RU" sz="1400" dirty="0">
                          <a:effectLst/>
                        </a:rPr>
                        <a:t>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</a:rPr>
                        <a:t>3 940 000 рублей</a:t>
                      </a:r>
                      <a:endParaRPr lang="ru-RU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01330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AB6545E-EF69-4F7D-A586-79E0581F25CC}"/>
              </a:ext>
            </a:extLst>
          </p:cNvPr>
          <p:cNvSpPr txBox="1"/>
          <p:nvPr/>
        </p:nvSpPr>
        <p:spPr>
          <a:xfrm>
            <a:off x="3458436" y="346723"/>
            <a:ext cx="53305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</a:rPr>
              <a:t>ЗАТРАТЫ НА РЕАЛИЗАЦИЮ СТАРТАП-ПРОЕКТА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Shape 16">
            <a:extLst>
              <a:ext uri="{FF2B5EF4-FFF2-40B4-BE49-F238E27FC236}">
                <a16:creationId xmlns:a16="http://schemas.microsoft.com/office/drawing/2014/main" id="{E1B11242-D8E5-4BE3-AC2C-8774174FC053}"/>
              </a:ext>
            </a:extLst>
          </p:cNvPr>
          <p:cNvSpPr/>
          <p:nvPr/>
        </p:nvSpPr>
        <p:spPr>
          <a:xfrm>
            <a:off x="3386718" y="6738560"/>
            <a:ext cx="9579650" cy="61495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graphicFrame>
        <p:nvGraphicFramePr>
          <p:cNvPr id="6" name="Таблица 36">
            <a:extLst>
              <a:ext uri="{FF2B5EF4-FFF2-40B4-BE49-F238E27FC236}">
                <a16:creationId xmlns:a16="http://schemas.microsoft.com/office/drawing/2014/main" id="{72CA5B8E-F6EA-4D2C-B8B2-D6708C3B4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45424"/>
              </p:ext>
            </p:extLst>
          </p:nvPr>
        </p:nvGraphicFramePr>
        <p:xfrm>
          <a:off x="4644241" y="4078890"/>
          <a:ext cx="6051178" cy="2148840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3025589">
                  <a:extLst>
                    <a:ext uri="{9D8B030D-6E8A-4147-A177-3AD203B41FA5}">
                      <a16:colId xmlns:a16="http://schemas.microsoft.com/office/drawing/2014/main" val="3385456253"/>
                    </a:ext>
                  </a:extLst>
                </a:gridCol>
                <a:gridCol w="3025589">
                  <a:extLst>
                    <a:ext uri="{9D8B030D-6E8A-4147-A177-3AD203B41FA5}">
                      <a16:colId xmlns:a16="http://schemas.microsoft.com/office/drawing/2014/main" val="124427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Разработка</a:t>
                      </a:r>
                      <a:r>
                        <a:rPr lang="en-US" sz="1400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 </a:t>
                      </a:r>
                      <a:r>
                        <a:rPr lang="en-US" sz="1400" dirty="0" err="1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мобильного</a:t>
                      </a:r>
                      <a:r>
                        <a:rPr lang="en-US" sz="1400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 </a:t>
                      </a:r>
                      <a:r>
                        <a:rPr lang="en-US" sz="1400" dirty="0" err="1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приложения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3 940 000 </a:t>
                      </a:r>
                      <a:r>
                        <a:rPr lang="ru-RU" sz="1400" b="0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рублей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309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Продвижение</a:t>
                      </a:r>
                      <a:r>
                        <a:rPr lang="en-US" sz="1400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 </a:t>
                      </a:r>
                      <a:r>
                        <a:rPr lang="en-US" sz="1400" dirty="0" err="1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мобильного</a:t>
                      </a:r>
                      <a:r>
                        <a:rPr lang="en-US" sz="1400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 </a:t>
                      </a:r>
                      <a:r>
                        <a:rPr lang="en-US" sz="1400" dirty="0" err="1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приложения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1</a:t>
                      </a:r>
                      <a:r>
                        <a:rPr lang="ru-RU" sz="1400" b="1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 </a:t>
                      </a:r>
                      <a:r>
                        <a:rPr lang="en-US" sz="1400" b="1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125</a:t>
                      </a:r>
                      <a:r>
                        <a:rPr lang="ru-RU" sz="1400" b="1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 </a:t>
                      </a:r>
                      <a:r>
                        <a:rPr lang="en-US" sz="1400" b="1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000</a:t>
                      </a:r>
                      <a:r>
                        <a:rPr lang="en-US" sz="1400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 </a:t>
                      </a:r>
                      <a:r>
                        <a:rPr lang="en-US" sz="1400" dirty="0" err="1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рублей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7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Маркетинг</a:t>
                      </a:r>
                      <a:r>
                        <a:rPr lang="en-US" sz="1400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 и </a:t>
                      </a:r>
                      <a:r>
                        <a:rPr lang="en-US" sz="1400" dirty="0" err="1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реклама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2</a:t>
                      </a:r>
                      <a:r>
                        <a:rPr lang="ru-RU" sz="1400" b="1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 </a:t>
                      </a:r>
                      <a:r>
                        <a:rPr lang="en-US" sz="1400" b="1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250</a:t>
                      </a:r>
                      <a:r>
                        <a:rPr lang="ru-RU" sz="1400" b="1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 </a:t>
                      </a:r>
                      <a:r>
                        <a:rPr lang="en-US" sz="1400" b="1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000</a:t>
                      </a:r>
                      <a:r>
                        <a:rPr lang="en-US" sz="1400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 </a:t>
                      </a:r>
                      <a:r>
                        <a:rPr lang="en-US" sz="1400" dirty="0" err="1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рублей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726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Затраты</a:t>
                      </a:r>
                      <a:r>
                        <a:rPr lang="en-US" sz="1400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 на </a:t>
                      </a:r>
                      <a:r>
                        <a:rPr lang="ru-RU" sz="1400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оборудование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1 935 </a:t>
                      </a:r>
                      <a:r>
                        <a:rPr lang="en-US" sz="1400" b="1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000</a:t>
                      </a:r>
                      <a:r>
                        <a:rPr lang="en-US" sz="1400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 </a:t>
                      </a:r>
                      <a:r>
                        <a:rPr lang="en-US" sz="1400" dirty="0" err="1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рублей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684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Прочие</a:t>
                      </a:r>
                      <a:r>
                        <a:rPr lang="en-US" sz="1400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 </a:t>
                      </a:r>
                      <a:r>
                        <a:rPr lang="en-US" sz="1400" dirty="0" err="1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затраты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750</a:t>
                      </a:r>
                      <a:r>
                        <a:rPr lang="ru-RU" sz="1400" b="1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 </a:t>
                      </a:r>
                      <a:r>
                        <a:rPr lang="en-US" sz="1400" b="1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000</a:t>
                      </a:r>
                      <a:r>
                        <a:rPr lang="en-US" sz="1400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 </a:t>
                      </a:r>
                      <a:r>
                        <a:rPr lang="en-US" sz="1400" dirty="0" err="1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рублей</a:t>
                      </a:r>
                      <a:endParaRPr lang="ru-RU" sz="1400" dirty="0">
                        <a:latin typeface="adonis-web" pitchFamily="34" charset="0"/>
                        <a:ea typeface="adonis-web" pitchFamily="34" charset="-122"/>
                        <a:cs typeface="adonis-web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38011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0415DBE-5AA8-4B39-A0B5-76AF72030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91409"/>
              </p:ext>
            </p:extLst>
          </p:nvPr>
        </p:nvGraphicFramePr>
        <p:xfrm>
          <a:off x="4644241" y="6227730"/>
          <a:ext cx="6051178" cy="370840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3025589">
                  <a:extLst>
                    <a:ext uri="{9D8B030D-6E8A-4147-A177-3AD203B41FA5}">
                      <a16:colId xmlns:a16="http://schemas.microsoft.com/office/drawing/2014/main" val="3511485252"/>
                    </a:ext>
                  </a:extLst>
                </a:gridCol>
                <a:gridCol w="3025589">
                  <a:extLst>
                    <a:ext uri="{9D8B030D-6E8A-4147-A177-3AD203B41FA5}">
                      <a16:colId xmlns:a16="http://schemas.microsoft.com/office/drawing/2014/main" val="807929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Всего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donis-web" pitchFamily="34" charset="0"/>
                          <a:ea typeface="adonis-web" pitchFamily="34" charset="-122"/>
                          <a:cs typeface="adonis-web" pitchFamily="34" charset="-120"/>
                        </a:rPr>
                        <a:t>10 000 000 рублей</a:t>
                      </a:r>
                      <a:endParaRPr lang="ru-RU" sz="1400" dirty="0">
                        <a:latin typeface="adonis-web" pitchFamily="34" charset="0"/>
                        <a:ea typeface="adonis-web" pitchFamily="34" charset="-122"/>
                        <a:cs typeface="adonis-web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233714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669C19-37A0-4704-BF3B-F29BA0898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0" y="1995593"/>
            <a:ext cx="2866813" cy="28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8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"/>
    </mc:Choice>
    <mc:Fallback xmlns="">
      <p:transition spd="slow" advTm="10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9">
            <a:extLst>
              <a:ext uri="{FF2B5EF4-FFF2-40B4-BE49-F238E27FC236}">
                <a16:creationId xmlns:a16="http://schemas.microsoft.com/office/drawing/2014/main" id="{776FBE54-26AD-4011-938F-1864E41836E9}"/>
              </a:ext>
            </a:extLst>
          </p:cNvPr>
          <p:cNvSpPr/>
          <p:nvPr/>
        </p:nvSpPr>
        <p:spPr>
          <a:xfrm>
            <a:off x="1857190" y="3065905"/>
            <a:ext cx="39886" cy="698659"/>
          </a:xfrm>
          <a:prstGeom prst="roundRect">
            <a:avLst>
              <a:gd name="adj" fmla="val 225244"/>
            </a:avLst>
          </a:prstGeom>
          <a:solidFill>
            <a:srgbClr val="94CAA3"/>
          </a:solidFill>
          <a:ln/>
        </p:spPr>
      </p:sp>
      <p:sp>
        <p:nvSpPr>
          <p:cNvPr id="39" name="Shape 9">
            <a:extLst>
              <a:ext uri="{FF2B5EF4-FFF2-40B4-BE49-F238E27FC236}">
                <a16:creationId xmlns:a16="http://schemas.microsoft.com/office/drawing/2014/main" id="{0A1FB8ED-40E5-4220-B28C-605778D2B1EB}"/>
              </a:ext>
            </a:extLst>
          </p:cNvPr>
          <p:cNvSpPr/>
          <p:nvPr/>
        </p:nvSpPr>
        <p:spPr>
          <a:xfrm>
            <a:off x="3261161" y="3846580"/>
            <a:ext cx="39886" cy="698659"/>
          </a:xfrm>
          <a:prstGeom prst="roundRect">
            <a:avLst>
              <a:gd name="adj" fmla="val 225244"/>
            </a:avLst>
          </a:prstGeom>
          <a:solidFill>
            <a:srgbClr val="94CAA3"/>
          </a:solidFill>
          <a:ln/>
        </p:spPr>
      </p:sp>
      <p:sp>
        <p:nvSpPr>
          <p:cNvPr id="37" name="Shape 24">
            <a:extLst>
              <a:ext uri="{FF2B5EF4-FFF2-40B4-BE49-F238E27FC236}">
                <a16:creationId xmlns:a16="http://schemas.microsoft.com/office/drawing/2014/main" id="{FC033C48-0853-4AEA-8D39-52379E5461DB}"/>
              </a:ext>
            </a:extLst>
          </p:cNvPr>
          <p:cNvSpPr/>
          <p:nvPr/>
        </p:nvSpPr>
        <p:spPr>
          <a:xfrm>
            <a:off x="6006717" y="3857698"/>
            <a:ext cx="39886" cy="698659"/>
          </a:xfrm>
          <a:prstGeom prst="roundRect">
            <a:avLst>
              <a:gd name="adj" fmla="val 225244"/>
            </a:avLst>
          </a:prstGeom>
          <a:solidFill>
            <a:srgbClr val="FF5D5D"/>
          </a:solidFill>
          <a:ln/>
        </p:spPr>
      </p:sp>
      <p:sp>
        <p:nvSpPr>
          <p:cNvPr id="35" name="Shape 14">
            <a:extLst>
              <a:ext uri="{FF2B5EF4-FFF2-40B4-BE49-F238E27FC236}">
                <a16:creationId xmlns:a16="http://schemas.microsoft.com/office/drawing/2014/main" id="{812311AE-5246-4943-8566-4FF76AC68E8B}"/>
              </a:ext>
            </a:extLst>
          </p:cNvPr>
          <p:cNvSpPr/>
          <p:nvPr/>
        </p:nvSpPr>
        <p:spPr>
          <a:xfrm>
            <a:off x="4612891" y="3114090"/>
            <a:ext cx="39886" cy="698659"/>
          </a:xfrm>
          <a:prstGeom prst="roundRect">
            <a:avLst>
              <a:gd name="adj" fmla="val 225244"/>
            </a:avLst>
          </a:prstGeom>
          <a:solidFill>
            <a:srgbClr val="FF5D5D"/>
          </a:solidFill>
          <a:ln/>
        </p:spPr>
      </p:sp>
      <p:sp>
        <p:nvSpPr>
          <p:cNvPr id="36" name="Shape 24">
            <a:extLst>
              <a:ext uri="{FF2B5EF4-FFF2-40B4-BE49-F238E27FC236}">
                <a16:creationId xmlns:a16="http://schemas.microsoft.com/office/drawing/2014/main" id="{AC49C2FB-9222-4119-AFC6-99D8DBA21166}"/>
              </a:ext>
            </a:extLst>
          </p:cNvPr>
          <p:cNvSpPr/>
          <p:nvPr/>
        </p:nvSpPr>
        <p:spPr>
          <a:xfrm>
            <a:off x="8774987" y="3846580"/>
            <a:ext cx="39886" cy="698659"/>
          </a:xfrm>
          <a:prstGeom prst="roundRect">
            <a:avLst>
              <a:gd name="adj" fmla="val 225244"/>
            </a:avLst>
          </a:prstGeom>
          <a:solidFill>
            <a:srgbClr val="FF5D5D"/>
          </a:solidFill>
          <a:ln/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59E3C1-E200-4D92-B8D3-6F6B6687A26B}"/>
              </a:ext>
            </a:extLst>
          </p:cNvPr>
          <p:cNvSpPr txBox="1"/>
          <p:nvPr/>
        </p:nvSpPr>
        <p:spPr>
          <a:xfrm>
            <a:off x="11680658" y="6550222"/>
            <a:ext cx="511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B2D50"/>
                </a:solidFill>
                <a:latin typeface="Montserrat Medium" panose="00000600000000000000" pitchFamily="2" charset="0"/>
              </a:rPr>
              <a:t>7</a:t>
            </a:r>
            <a:endParaRPr lang="en-US" sz="1400" dirty="0">
              <a:solidFill>
                <a:srgbClr val="0B2D50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985" y="214612"/>
            <a:ext cx="4384787" cy="15186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A055BF-06CD-464E-815A-04B70C1E5BC4}"/>
              </a:ext>
            </a:extLst>
          </p:cNvPr>
          <p:cNvSpPr txBox="1"/>
          <p:nvPr/>
        </p:nvSpPr>
        <p:spPr>
          <a:xfrm>
            <a:off x="8651511" y="1456267"/>
            <a:ext cx="38731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ru-RU" sz="12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ИВАНОВСКИЙ ФИЛИАЛ</a:t>
            </a: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3C4486A7-1ED5-4D20-B459-048B448CB45D}"/>
              </a:ext>
            </a:extLst>
          </p:cNvPr>
          <p:cNvSpPr/>
          <p:nvPr/>
        </p:nvSpPr>
        <p:spPr>
          <a:xfrm>
            <a:off x="975174" y="3868440"/>
            <a:ext cx="9483209" cy="39886"/>
          </a:xfrm>
          <a:prstGeom prst="roundRect">
            <a:avLst>
              <a:gd name="adj" fmla="val 225244"/>
            </a:avLst>
          </a:prstGeom>
          <a:solidFill>
            <a:srgbClr val="C7C7D0"/>
          </a:solidFill>
          <a:ln/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F573A-FBD3-484F-8443-FFADCD203520}"/>
              </a:ext>
            </a:extLst>
          </p:cNvPr>
          <p:cNvSpPr txBox="1"/>
          <p:nvPr/>
        </p:nvSpPr>
        <p:spPr>
          <a:xfrm>
            <a:off x="601078" y="260212"/>
            <a:ext cx="6796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СРОКИ РЕАЛИЗАЦИИ СТАРТАП-ПРОЕКТА</a:t>
            </a:r>
            <a:endParaRPr lang="ru-RU" sz="2800" b="1" dirty="0"/>
          </a:p>
        </p:txBody>
      </p:sp>
      <p:sp>
        <p:nvSpPr>
          <p:cNvPr id="10" name="Shape 10">
            <a:extLst>
              <a:ext uri="{FF2B5EF4-FFF2-40B4-BE49-F238E27FC236}">
                <a16:creationId xmlns:a16="http://schemas.microsoft.com/office/drawing/2014/main" id="{07F3AB53-E07C-426E-83C6-44C9734551FA}"/>
              </a:ext>
            </a:extLst>
          </p:cNvPr>
          <p:cNvSpPr/>
          <p:nvPr/>
        </p:nvSpPr>
        <p:spPr>
          <a:xfrm>
            <a:off x="3046118" y="3645709"/>
            <a:ext cx="449104" cy="449104"/>
          </a:xfrm>
          <a:prstGeom prst="roundRect">
            <a:avLst>
              <a:gd name="adj" fmla="val 20004"/>
            </a:avLst>
          </a:prstGeom>
          <a:solidFill>
            <a:srgbClr val="AEE4BD"/>
          </a:solidFill>
          <a:ln w="7620">
            <a:solidFill>
              <a:srgbClr val="94CAA3"/>
            </a:solidFill>
            <a:prstDash val="solid"/>
          </a:ln>
        </p:spPr>
      </p:sp>
      <p:sp>
        <p:nvSpPr>
          <p:cNvPr id="11" name="Text 11">
            <a:extLst>
              <a:ext uri="{FF2B5EF4-FFF2-40B4-BE49-F238E27FC236}">
                <a16:creationId xmlns:a16="http://schemas.microsoft.com/office/drawing/2014/main" id="{00CAA094-9706-4DAB-A810-48676BB1767F}"/>
              </a:ext>
            </a:extLst>
          </p:cNvPr>
          <p:cNvSpPr/>
          <p:nvPr/>
        </p:nvSpPr>
        <p:spPr>
          <a:xfrm>
            <a:off x="3192565" y="3683094"/>
            <a:ext cx="156091" cy="3742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8"/>
              </a:lnSpc>
              <a:buNone/>
            </a:pPr>
            <a:r>
              <a:rPr lang="en-US" sz="2358" dirty="0">
                <a:solidFill>
                  <a:srgbClr val="000000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358" dirty="0"/>
          </a:p>
        </p:txBody>
      </p:sp>
      <p:sp>
        <p:nvSpPr>
          <p:cNvPr id="12" name="Text 12">
            <a:extLst>
              <a:ext uri="{FF2B5EF4-FFF2-40B4-BE49-F238E27FC236}">
                <a16:creationId xmlns:a16="http://schemas.microsoft.com/office/drawing/2014/main" id="{F89681C5-354C-4D84-B5DB-574572F89651}"/>
              </a:ext>
            </a:extLst>
          </p:cNvPr>
          <p:cNvSpPr/>
          <p:nvPr/>
        </p:nvSpPr>
        <p:spPr>
          <a:xfrm>
            <a:off x="2165621" y="4620166"/>
            <a:ext cx="2167890" cy="12477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56"/>
              </a:lnSpc>
              <a:buNone/>
            </a:pPr>
            <a:r>
              <a:rPr lang="en-US" b="1" dirty="0">
                <a:solidFill>
                  <a:srgbClr val="3C3939"/>
                </a:solidFill>
                <a:ea typeface="Raleway" pitchFamily="34" charset="-122"/>
                <a:cs typeface="Raleway" pitchFamily="34" charset="-120"/>
              </a:rPr>
              <a:t>Разработка прототипа мобильного приложения</a:t>
            </a:r>
            <a:endParaRPr lang="en-US" b="1" dirty="0"/>
          </a:p>
        </p:txBody>
      </p:sp>
      <p:sp>
        <p:nvSpPr>
          <p:cNvPr id="13" name="Text 13">
            <a:extLst>
              <a:ext uri="{FF2B5EF4-FFF2-40B4-BE49-F238E27FC236}">
                <a16:creationId xmlns:a16="http://schemas.microsoft.com/office/drawing/2014/main" id="{9DA39D51-3501-4B30-B539-47C4B54E1256}"/>
              </a:ext>
            </a:extLst>
          </p:cNvPr>
          <p:cNvSpPr/>
          <p:nvPr/>
        </p:nvSpPr>
        <p:spPr>
          <a:xfrm>
            <a:off x="2151161" y="5910542"/>
            <a:ext cx="2167890" cy="3194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5"/>
              </a:lnSpc>
              <a:buNone/>
            </a:pPr>
            <a:r>
              <a:rPr lang="en-US" b="1" dirty="0">
                <a:solidFill>
                  <a:srgbClr val="3C3939"/>
                </a:solidFill>
                <a:ea typeface="Roboto" pitchFamily="34" charset="-122"/>
                <a:cs typeface="Roboto" pitchFamily="34" charset="-120"/>
              </a:rPr>
              <a:t>6 </a:t>
            </a:r>
            <a:r>
              <a:rPr lang="ru-RU" b="1" dirty="0">
                <a:solidFill>
                  <a:srgbClr val="3C3939"/>
                </a:solidFill>
                <a:ea typeface="Roboto" pitchFamily="34" charset="-122"/>
                <a:cs typeface="Roboto" pitchFamily="34" charset="-120"/>
              </a:rPr>
              <a:t>месяцев</a:t>
            </a:r>
            <a:endParaRPr lang="en-US" b="1" dirty="0"/>
          </a:p>
        </p:txBody>
      </p:sp>
      <p:sp>
        <p:nvSpPr>
          <p:cNvPr id="14" name="Shape 15">
            <a:extLst>
              <a:ext uri="{FF2B5EF4-FFF2-40B4-BE49-F238E27FC236}">
                <a16:creationId xmlns:a16="http://schemas.microsoft.com/office/drawing/2014/main" id="{5D0B7559-5952-4EC4-98EE-3B1B76FFC718}"/>
              </a:ext>
            </a:extLst>
          </p:cNvPr>
          <p:cNvSpPr/>
          <p:nvPr/>
        </p:nvSpPr>
        <p:spPr>
          <a:xfrm>
            <a:off x="4408282" y="3645709"/>
            <a:ext cx="449104" cy="449104"/>
          </a:xfrm>
          <a:prstGeom prst="roundRect">
            <a:avLst>
              <a:gd name="adj" fmla="val 20004"/>
            </a:avLst>
          </a:prstGeom>
          <a:solidFill>
            <a:srgbClr val="F44444"/>
          </a:solidFill>
          <a:ln w="7620">
            <a:solidFill>
              <a:srgbClr val="FF5D5D"/>
            </a:solidFill>
            <a:prstDash val="solid"/>
          </a:ln>
        </p:spPr>
      </p:sp>
      <p:sp>
        <p:nvSpPr>
          <p:cNvPr id="15" name="Text 16">
            <a:extLst>
              <a:ext uri="{FF2B5EF4-FFF2-40B4-BE49-F238E27FC236}">
                <a16:creationId xmlns:a16="http://schemas.microsoft.com/office/drawing/2014/main" id="{8456938D-6472-4541-846B-1ACE50E3C484}"/>
              </a:ext>
            </a:extLst>
          </p:cNvPr>
          <p:cNvSpPr/>
          <p:nvPr/>
        </p:nvSpPr>
        <p:spPr>
          <a:xfrm>
            <a:off x="4548270" y="3639920"/>
            <a:ext cx="160020" cy="3742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8"/>
              </a:lnSpc>
              <a:buNone/>
            </a:pPr>
            <a:r>
              <a:rPr lang="en-US" sz="2358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358" dirty="0"/>
          </a:p>
        </p:txBody>
      </p:sp>
      <p:sp>
        <p:nvSpPr>
          <p:cNvPr id="16" name="Text 17">
            <a:extLst>
              <a:ext uri="{FF2B5EF4-FFF2-40B4-BE49-F238E27FC236}">
                <a16:creationId xmlns:a16="http://schemas.microsoft.com/office/drawing/2014/main" id="{FCE4932C-0E07-41B3-B1BD-705113468135}"/>
              </a:ext>
            </a:extLst>
          </p:cNvPr>
          <p:cNvSpPr/>
          <p:nvPr/>
        </p:nvSpPr>
        <p:spPr>
          <a:xfrm>
            <a:off x="3548889" y="1908825"/>
            <a:ext cx="2167890" cy="6238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56"/>
              </a:lnSpc>
              <a:buNone/>
            </a:pPr>
            <a:r>
              <a:rPr lang="en-US" dirty="0">
                <a:solidFill>
                  <a:srgbClr val="3C3939"/>
                </a:solidFill>
                <a:ea typeface="Raleway" pitchFamily="34" charset="-122"/>
                <a:cs typeface="Raleway" pitchFamily="34" charset="-120"/>
              </a:rPr>
              <a:t>Тестирование прототипа</a:t>
            </a:r>
            <a:endParaRPr lang="en-US" dirty="0"/>
          </a:p>
        </p:txBody>
      </p:sp>
      <p:sp>
        <p:nvSpPr>
          <p:cNvPr id="17" name="Text 18">
            <a:extLst>
              <a:ext uri="{FF2B5EF4-FFF2-40B4-BE49-F238E27FC236}">
                <a16:creationId xmlns:a16="http://schemas.microsoft.com/office/drawing/2014/main" id="{A285EF24-49C5-4CC7-8A2F-63E20B704D72}"/>
              </a:ext>
            </a:extLst>
          </p:cNvPr>
          <p:cNvSpPr/>
          <p:nvPr/>
        </p:nvSpPr>
        <p:spPr>
          <a:xfrm>
            <a:off x="3548889" y="2652489"/>
            <a:ext cx="2167890" cy="3194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5"/>
              </a:lnSpc>
              <a:buNone/>
            </a:pPr>
            <a:r>
              <a:rPr lang="en-US" dirty="0">
                <a:solidFill>
                  <a:srgbClr val="3C3939"/>
                </a:solidFill>
                <a:ea typeface="Roboto" pitchFamily="34" charset="-122"/>
                <a:cs typeface="Roboto" pitchFamily="34" charset="-120"/>
              </a:rPr>
              <a:t>2 </a:t>
            </a:r>
            <a:r>
              <a:rPr lang="ru-RU" dirty="0">
                <a:solidFill>
                  <a:srgbClr val="3C3939"/>
                </a:solidFill>
                <a:ea typeface="Roboto" pitchFamily="34" charset="-122"/>
                <a:cs typeface="Roboto" pitchFamily="34" charset="-120"/>
              </a:rPr>
              <a:t>месяца</a:t>
            </a:r>
            <a:endParaRPr lang="en-US" dirty="0"/>
          </a:p>
        </p:txBody>
      </p:sp>
      <p:sp>
        <p:nvSpPr>
          <p:cNvPr id="18" name="Shape 20">
            <a:extLst>
              <a:ext uri="{FF2B5EF4-FFF2-40B4-BE49-F238E27FC236}">
                <a16:creationId xmlns:a16="http://schemas.microsoft.com/office/drawing/2014/main" id="{7E89602F-170D-4A5F-83A7-039C350DBDC4}"/>
              </a:ext>
            </a:extLst>
          </p:cNvPr>
          <p:cNvSpPr/>
          <p:nvPr/>
        </p:nvSpPr>
        <p:spPr>
          <a:xfrm>
            <a:off x="5791550" y="3645709"/>
            <a:ext cx="449104" cy="449104"/>
          </a:xfrm>
          <a:prstGeom prst="roundRect">
            <a:avLst>
              <a:gd name="adj" fmla="val 20004"/>
            </a:avLst>
          </a:prstGeom>
          <a:solidFill>
            <a:srgbClr val="F44444"/>
          </a:solidFill>
          <a:ln w="7620">
            <a:solidFill>
              <a:srgbClr val="FF5D5D"/>
            </a:solidFill>
            <a:prstDash val="solid"/>
          </a:ln>
        </p:spPr>
      </p:sp>
      <p:sp>
        <p:nvSpPr>
          <p:cNvPr id="19" name="Text 21">
            <a:extLst>
              <a:ext uri="{FF2B5EF4-FFF2-40B4-BE49-F238E27FC236}">
                <a16:creationId xmlns:a16="http://schemas.microsoft.com/office/drawing/2014/main" id="{3A40737A-C282-4BF8-A164-1596EE1652F5}"/>
              </a:ext>
            </a:extLst>
          </p:cNvPr>
          <p:cNvSpPr/>
          <p:nvPr/>
        </p:nvSpPr>
        <p:spPr>
          <a:xfrm>
            <a:off x="5934306" y="3643612"/>
            <a:ext cx="163592" cy="3742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8"/>
              </a:lnSpc>
              <a:buNone/>
            </a:pPr>
            <a:r>
              <a:rPr lang="en-US" sz="2358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2358" dirty="0"/>
          </a:p>
        </p:txBody>
      </p:sp>
      <p:sp>
        <p:nvSpPr>
          <p:cNvPr id="20" name="Text 22">
            <a:extLst>
              <a:ext uri="{FF2B5EF4-FFF2-40B4-BE49-F238E27FC236}">
                <a16:creationId xmlns:a16="http://schemas.microsoft.com/office/drawing/2014/main" id="{4FC8FC46-8BAC-4872-9F2F-6AB4935A01BA}"/>
              </a:ext>
            </a:extLst>
          </p:cNvPr>
          <p:cNvSpPr/>
          <p:nvPr/>
        </p:nvSpPr>
        <p:spPr>
          <a:xfrm>
            <a:off x="4948447" y="4583921"/>
            <a:ext cx="2167890" cy="15597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56"/>
              </a:lnSpc>
              <a:buNone/>
            </a:pPr>
            <a:r>
              <a:rPr lang="en-US" dirty="0">
                <a:solidFill>
                  <a:srgbClr val="3C3939"/>
                </a:solidFill>
                <a:ea typeface="Raleway" pitchFamily="34" charset="-122"/>
                <a:cs typeface="Raleway" pitchFamily="34" charset="-120"/>
              </a:rPr>
              <a:t>Доработка мобильного приложения по результатам тестирования</a:t>
            </a:r>
            <a:endParaRPr lang="en-US" dirty="0"/>
          </a:p>
        </p:txBody>
      </p:sp>
      <p:sp>
        <p:nvSpPr>
          <p:cNvPr id="21" name="Text 23">
            <a:extLst>
              <a:ext uri="{FF2B5EF4-FFF2-40B4-BE49-F238E27FC236}">
                <a16:creationId xmlns:a16="http://schemas.microsoft.com/office/drawing/2014/main" id="{F5FE15A1-6C37-43AF-93E3-541A64EC2C36}"/>
              </a:ext>
            </a:extLst>
          </p:cNvPr>
          <p:cNvSpPr/>
          <p:nvPr/>
        </p:nvSpPr>
        <p:spPr>
          <a:xfrm>
            <a:off x="4922772" y="6229987"/>
            <a:ext cx="2167890" cy="3194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5"/>
              </a:lnSpc>
              <a:buNone/>
            </a:pPr>
            <a:r>
              <a:rPr lang="en-US" dirty="0">
                <a:solidFill>
                  <a:srgbClr val="3C3939"/>
                </a:solidFill>
                <a:ea typeface="Roboto" pitchFamily="34" charset="-122"/>
                <a:cs typeface="Roboto" pitchFamily="34" charset="-120"/>
              </a:rPr>
              <a:t>1 месяц</a:t>
            </a:r>
            <a:endParaRPr lang="en-US" dirty="0"/>
          </a:p>
        </p:txBody>
      </p:sp>
      <p:sp>
        <p:nvSpPr>
          <p:cNvPr id="22" name="Shape 24">
            <a:extLst>
              <a:ext uri="{FF2B5EF4-FFF2-40B4-BE49-F238E27FC236}">
                <a16:creationId xmlns:a16="http://schemas.microsoft.com/office/drawing/2014/main" id="{BD27C0E8-ECA6-415E-8DFD-1B64440400A9}"/>
              </a:ext>
            </a:extLst>
          </p:cNvPr>
          <p:cNvSpPr/>
          <p:nvPr/>
        </p:nvSpPr>
        <p:spPr>
          <a:xfrm>
            <a:off x="7379427" y="3171602"/>
            <a:ext cx="39886" cy="698659"/>
          </a:xfrm>
          <a:prstGeom prst="roundRect">
            <a:avLst>
              <a:gd name="adj" fmla="val 225244"/>
            </a:avLst>
          </a:prstGeom>
          <a:solidFill>
            <a:srgbClr val="FF5D5D"/>
          </a:solidFill>
          <a:ln/>
        </p:spPr>
      </p:sp>
      <p:sp>
        <p:nvSpPr>
          <p:cNvPr id="23" name="Shape 25">
            <a:extLst>
              <a:ext uri="{FF2B5EF4-FFF2-40B4-BE49-F238E27FC236}">
                <a16:creationId xmlns:a16="http://schemas.microsoft.com/office/drawing/2014/main" id="{4A34CE7B-D880-4315-A429-9932A32C30F8}"/>
              </a:ext>
            </a:extLst>
          </p:cNvPr>
          <p:cNvSpPr/>
          <p:nvPr/>
        </p:nvSpPr>
        <p:spPr>
          <a:xfrm>
            <a:off x="7174818" y="3645709"/>
            <a:ext cx="449104" cy="449104"/>
          </a:xfrm>
          <a:prstGeom prst="roundRect">
            <a:avLst>
              <a:gd name="adj" fmla="val 20004"/>
            </a:avLst>
          </a:prstGeom>
          <a:solidFill>
            <a:srgbClr val="F44444"/>
          </a:solidFill>
          <a:ln w="7620">
            <a:solidFill>
              <a:srgbClr val="FF5D5D"/>
            </a:solidFill>
            <a:prstDash val="solid"/>
          </a:ln>
        </p:spPr>
      </p:sp>
      <p:sp>
        <p:nvSpPr>
          <p:cNvPr id="24" name="Text 26">
            <a:extLst>
              <a:ext uri="{FF2B5EF4-FFF2-40B4-BE49-F238E27FC236}">
                <a16:creationId xmlns:a16="http://schemas.microsoft.com/office/drawing/2014/main" id="{8871768F-EF04-430C-BE64-1AD0DD71E6BC}"/>
              </a:ext>
            </a:extLst>
          </p:cNvPr>
          <p:cNvSpPr/>
          <p:nvPr/>
        </p:nvSpPr>
        <p:spPr>
          <a:xfrm>
            <a:off x="7315728" y="3643612"/>
            <a:ext cx="163235" cy="3742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8"/>
              </a:lnSpc>
              <a:buNone/>
            </a:pPr>
            <a:r>
              <a:rPr lang="en-US" sz="2358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5</a:t>
            </a:r>
            <a:endParaRPr lang="en-US" sz="2358" dirty="0"/>
          </a:p>
        </p:txBody>
      </p:sp>
      <p:sp>
        <p:nvSpPr>
          <p:cNvPr id="25" name="Text 27">
            <a:extLst>
              <a:ext uri="{FF2B5EF4-FFF2-40B4-BE49-F238E27FC236}">
                <a16:creationId xmlns:a16="http://schemas.microsoft.com/office/drawing/2014/main" id="{41A5BD4B-8745-49A6-8578-5BCE4E41B6FD}"/>
              </a:ext>
            </a:extLst>
          </p:cNvPr>
          <p:cNvSpPr/>
          <p:nvPr/>
        </p:nvSpPr>
        <p:spPr>
          <a:xfrm>
            <a:off x="6315425" y="1947033"/>
            <a:ext cx="2167890" cy="9358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56"/>
              </a:lnSpc>
              <a:buNone/>
            </a:pPr>
            <a:r>
              <a:rPr lang="en-US" dirty="0">
                <a:solidFill>
                  <a:srgbClr val="3C3939"/>
                </a:solidFill>
                <a:ea typeface="Raleway" pitchFamily="34" charset="-122"/>
                <a:cs typeface="Raleway" pitchFamily="34" charset="-120"/>
              </a:rPr>
              <a:t>Запуск мобильного приложения</a:t>
            </a:r>
            <a:endParaRPr lang="en-US" dirty="0"/>
          </a:p>
        </p:txBody>
      </p:sp>
      <p:sp>
        <p:nvSpPr>
          <p:cNvPr id="26" name="Text 28">
            <a:extLst>
              <a:ext uri="{FF2B5EF4-FFF2-40B4-BE49-F238E27FC236}">
                <a16:creationId xmlns:a16="http://schemas.microsoft.com/office/drawing/2014/main" id="{A49E1259-57AA-41D1-A694-5FFF160071E1}"/>
              </a:ext>
            </a:extLst>
          </p:cNvPr>
          <p:cNvSpPr/>
          <p:nvPr/>
        </p:nvSpPr>
        <p:spPr>
          <a:xfrm>
            <a:off x="6315425" y="2652489"/>
            <a:ext cx="2167890" cy="3194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5"/>
              </a:lnSpc>
              <a:buNone/>
            </a:pPr>
            <a:r>
              <a:rPr lang="en-US" dirty="0">
                <a:solidFill>
                  <a:srgbClr val="3C3939"/>
                </a:solidFill>
                <a:ea typeface="Roboto" pitchFamily="34" charset="-122"/>
                <a:cs typeface="Roboto" pitchFamily="34" charset="-120"/>
              </a:rPr>
              <a:t>1 месяц</a:t>
            </a:r>
            <a:endParaRPr lang="en-US" dirty="0"/>
          </a:p>
        </p:txBody>
      </p:sp>
      <p:sp>
        <p:nvSpPr>
          <p:cNvPr id="27" name="Shape 30">
            <a:extLst>
              <a:ext uri="{FF2B5EF4-FFF2-40B4-BE49-F238E27FC236}">
                <a16:creationId xmlns:a16="http://schemas.microsoft.com/office/drawing/2014/main" id="{B886D3FA-D269-4965-9E0F-20D0B15501BA}"/>
              </a:ext>
            </a:extLst>
          </p:cNvPr>
          <p:cNvSpPr/>
          <p:nvPr/>
        </p:nvSpPr>
        <p:spPr>
          <a:xfrm>
            <a:off x="8558086" y="3645709"/>
            <a:ext cx="449104" cy="449104"/>
          </a:xfrm>
          <a:prstGeom prst="roundRect">
            <a:avLst>
              <a:gd name="adj" fmla="val 20004"/>
            </a:avLst>
          </a:prstGeom>
          <a:solidFill>
            <a:srgbClr val="F44444"/>
          </a:solidFill>
          <a:ln w="7620">
            <a:solidFill>
              <a:srgbClr val="FF5D5D"/>
            </a:solidFill>
            <a:prstDash val="solid"/>
          </a:ln>
        </p:spPr>
      </p:sp>
      <p:sp>
        <p:nvSpPr>
          <p:cNvPr id="28" name="Text 31">
            <a:extLst>
              <a:ext uri="{FF2B5EF4-FFF2-40B4-BE49-F238E27FC236}">
                <a16:creationId xmlns:a16="http://schemas.microsoft.com/office/drawing/2014/main" id="{F7076FD7-965D-4EB2-A751-47F6292646EB}"/>
              </a:ext>
            </a:extLst>
          </p:cNvPr>
          <p:cNvSpPr/>
          <p:nvPr/>
        </p:nvSpPr>
        <p:spPr>
          <a:xfrm>
            <a:off x="8692329" y="3670592"/>
            <a:ext cx="180618" cy="3742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8"/>
              </a:lnSpc>
              <a:buNone/>
            </a:pPr>
            <a:r>
              <a:rPr lang="en-US" sz="2358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6</a:t>
            </a:r>
            <a:endParaRPr lang="en-US" sz="2358" dirty="0"/>
          </a:p>
        </p:txBody>
      </p:sp>
      <p:sp>
        <p:nvSpPr>
          <p:cNvPr id="29" name="Text 32">
            <a:extLst>
              <a:ext uri="{FF2B5EF4-FFF2-40B4-BE49-F238E27FC236}">
                <a16:creationId xmlns:a16="http://schemas.microsoft.com/office/drawing/2014/main" id="{C75EC5D7-C3C6-4651-90EB-7F89E8D26BA8}"/>
              </a:ext>
            </a:extLst>
          </p:cNvPr>
          <p:cNvSpPr/>
          <p:nvPr/>
        </p:nvSpPr>
        <p:spPr>
          <a:xfrm>
            <a:off x="7710985" y="4668461"/>
            <a:ext cx="2167890" cy="9358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56"/>
              </a:lnSpc>
              <a:buNone/>
            </a:pPr>
            <a:r>
              <a:rPr lang="en-US" dirty="0">
                <a:solidFill>
                  <a:srgbClr val="3C3939"/>
                </a:solidFill>
                <a:ea typeface="Raleway" pitchFamily="34" charset="-122"/>
                <a:cs typeface="Raleway" pitchFamily="34" charset="-120"/>
              </a:rPr>
              <a:t>Продвижение мобильного приложения</a:t>
            </a:r>
            <a:endParaRPr lang="en-US" dirty="0"/>
          </a:p>
        </p:txBody>
      </p:sp>
      <p:sp>
        <p:nvSpPr>
          <p:cNvPr id="30" name="Text 33">
            <a:extLst>
              <a:ext uri="{FF2B5EF4-FFF2-40B4-BE49-F238E27FC236}">
                <a16:creationId xmlns:a16="http://schemas.microsoft.com/office/drawing/2014/main" id="{73B4CBAF-AD8C-4136-83A1-940F35DE281E}"/>
              </a:ext>
            </a:extLst>
          </p:cNvPr>
          <p:cNvSpPr/>
          <p:nvPr/>
        </p:nvSpPr>
        <p:spPr>
          <a:xfrm>
            <a:off x="7698693" y="5724055"/>
            <a:ext cx="2167890" cy="3194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5"/>
              </a:lnSpc>
              <a:buNone/>
            </a:pPr>
            <a:r>
              <a:rPr lang="en-US" dirty="0">
                <a:solidFill>
                  <a:srgbClr val="3C3939"/>
                </a:solidFill>
                <a:ea typeface="Roboto" pitchFamily="34" charset="-122"/>
                <a:cs typeface="Roboto" pitchFamily="34" charset="-120"/>
              </a:rPr>
              <a:t>Постоянно</a:t>
            </a:r>
            <a:endParaRPr lang="en-US" dirty="0"/>
          </a:p>
        </p:txBody>
      </p:sp>
      <p:sp>
        <p:nvSpPr>
          <p:cNvPr id="31" name="Shape 5">
            <a:extLst>
              <a:ext uri="{FF2B5EF4-FFF2-40B4-BE49-F238E27FC236}">
                <a16:creationId xmlns:a16="http://schemas.microsoft.com/office/drawing/2014/main" id="{4DEB06BA-2EAD-40D4-B12D-03A9DB79CBC5}"/>
              </a:ext>
            </a:extLst>
          </p:cNvPr>
          <p:cNvSpPr/>
          <p:nvPr/>
        </p:nvSpPr>
        <p:spPr>
          <a:xfrm>
            <a:off x="1657135" y="3645709"/>
            <a:ext cx="449104" cy="449104"/>
          </a:xfrm>
          <a:prstGeom prst="roundRect">
            <a:avLst>
              <a:gd name="adj" fmla="val 20004"/>
            </a:avLst>
          </a:prstGeom>
          <a:solidFill>
            <a:srgbClr val="AEE4BD"/>
          </a:solidFill>
          <a:ln w="7620">
            <a:solidFill>
              <a:srgbClr val="94CAA3"/>
            </a:solidFill>
            <a:prstDash val="solid"/>
          </a:ln>
        </p:spPr>
      </p:sp>
      <p:sp>
        <p:nvSpPr>
          <p:cNvPr id="32" name="Text 6">
            <a:extLst>
              <a:ext uri="{FF2B5EF4-FFF2-40B4-BE49-F238E27FC236}">
                <a16:creationId xmlns:a16="http://schemas.microsoft.com/office/drawing/2014/main" id="{3F47C070-A78B-4760-A541-F08A9B943FE9}"/>
              </a:ext>
            </a:extLst>
          </p:cNvPr>
          <p:cNvSpPr/>
          <p:nvPr/>
        </p:nvSpPr>
        <p:spPr>
          <a:xfrm>
            <a:off x="1817512" y="3683094"/>
            <a:ext cx="128230" cy="3742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8"/>
              </a:lnSpc>
              <a:buNone/>
            </a:pPr>
            <a:r>
              <a:rPr lang="en-US" sz="2358" dirty="0">
                <a:solidFill>
                  <a:srgbClr val="000000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358" dirty="0"/>
          </a:p>
        </p:txBody>
      </p:sp>
      <p:sp>
        <p:nvSpPr>
          <p:cNvPr id="40" name="Shape 9">
            <a:extLst>
              <a:ext uri="{FF2B5EF4-FFF2-40B4-BE49-F238E27FC236}">
                <a16:creationId xmlns:a16="http://schemas.microsoft.com/office/drawing/2014/main" id="{7B03A3D6-0EE3-49E9-BF36-DFB10CF02AB1}"/>
              </a:ext>
            </a:extLst>
          </p:cNvPr>
          <p:cNvSpPr/>
          <p:nvPr/>
        </p:nvSpPr>
        <p:spPr>
          <a:xfrm>
            <a:off x="1847427" y="3065905"/>
            <a:ext cx="39886" cy="698659"/>
          </a:xfrm>
          <a:prstGeom prst="roundRect">
            <a:avLst>
              <a:gd name="adj" fmla="val 225244"/>
            </a:avLst>
          </a:prstGeom>
          <a:solidFill>
            <a:srgbClr val="94CAA3"/>
          </a:solidFill>
          <a:ln/>
        </p:spPr>
      </p:sp>
      <p:sp>
        <p:nvSpPr>
          <p:cNvPr id="41" name="Shape 5">
            <a:extLst>
              <a:ext uri="{FF2B5EF4-FFF2-40B4-BE49-F238E27FC236}">
                <a16:creationId xmlns:a16="http://schemas.microsoft.com/office/drawing/2014/main" id="{3DE3E76A-2400-4864-A455-890EC9287318}"/>
              </a:ext>
            </a:extLst>
          </p:cNvPr>
          <p:cNvSpPr/>
          <p:nvPr/>
        </p:nvSpPr>
        <p:spPr>
          <a:xfrm>
            <a:off x="1647372" y="3645709"/>
            <a:ext cx="449104" cy="449104"/>
          </a:xfrm>
          <a:prstGeom prst="roundRect">
            <a:avLst>
              <a:gd name="adj" fmla="val 20004"/>
            </a:avLst>
          </a:prstGeom>
          <a:solidFill>
            <a:srgbClr val="AEE4BD"/>
          </a:solidFill>
          <a:ln w="7620">
            <a:solidFill>
              <a:srgbClr val="94CAA3"/>
            </a:solidFill>
            <a:prstDash val="solid"/>
          </a:ln>
        </p:spPr>
      </p:sp>
      <p:sp>
        <p:nvSpPr>
          <p:cNvPr id="42" name="Text 6">
            <a:extLst>
              <a:ext uri="{FF2B5EF4-FFF2-40B4-BE49-F238E27FC236}">
                <a16:creationId xmlns:a16="http://schemas.microsoft.com/office/drawing/2014/main" id="{A011E62D-34E3-496E-8D75-B49DF563416F}"/>
              </a:ext>
            </a:extLst>
          </p:cNvPr>
          <p:cNvSpPr/>
          <p:nvPr/>
        </p:nvSpPr>
        <p:spPr>
          <a:xfrm>
            <a:off x="1807749" y="3683094"/>
            <a:ext cx="128230" cy="3742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8"/>
              </a:lnSpc>
              <a:buNone/>
            </a:pPr>
            <a:r>
              <a:rPr lang="en-US" sz="2358" dirty="0">
                <a:solidFill>
                  <a:srgbClr val="000000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358" dirty="0"/>
          </a:p>
        </p:txBody>
      </p:sp>
      <p:sp>
        <p:nvSpPr>
          <p:cNvPr id="43" name="Text 7">
            <a:extLst>
              <a:ext uri="{FF2B5EF4-FFF2-40B4-BE49-F238E27FC236}">
                <a16:creationId xmlns:a16="http://schemas.microsoft.com/office/drawing/2014/main" id="{0E483BF4-96E1-4CAC-914E-6DD3B86ECC0E}"/>
              </a:ext>
            </a:extLst>
          </p:cNvPr>
          <p:cNvSpPr/>
          <p:nvPr/>
        </p:nvSpPr>
        <p:spPr>
          <a:xfrm>
            <a:off x="878347" y="1462748"/>
            <a:ext cx="2167771" cy="12477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56"/>
              </a:lnSpc>
              <a:buNone/>
            </a:pPr>
            <a:r>
              <a:rPr lang="en-US" b="1" dirty="0">
                <a:solidFill>
                  <a:srgbClr val="3C3939"/>
                </a:solidFill>
                <a:ea typeface="Raleway" pitchFamily="34" charset="-122"/>
                <a:cs typeface="Raleway" pitchFamily="34" charset="-120"/>
              </a:rPr>
              <a:t>Разработка концепции мобильного приложения</a:t>
            </a:r>
            <a:endParaRPr lang="en-US" b="1" dirty="0"/>
          </a:p>
        </p:txBody>
      </p:sp>
      <p:sp>
        <p:nvSpPr>
          <p:cNvPr id="44" name="Text 8">
            <a:extLst>
              <a:ext uri="{FF2B5EF4-FFF2-40B4-BE49-F238E27FC236}">
                <a16:creationId xmlns:a16="http://schemas.microsoft.com/office/drawing/2014/main" id="{9E7A2362-2201-4573-8F94-B5E3849DC1A9}"/>
              </a:ext>
            </a:extLst>
          </p:cNvPr>
          <p:cNvSpPr/>
          <p:nvPr/>
        </p:nvSpPr>
        <p:spPr>
          <a:xfrm>
            <a:off x="852093" y="2715465"/>
            <a:ext cx="2167771" cy="3194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5"/>
              </a:lnSpc>
              <a:buNone/>
            </a:pPr>
            <a:r>
              <a:rPr lang="ru-RU" b="1" dirty="0">
                <a:solidFill>
                  <a:srgbClr val="3C3939"/>
                </a:solidFill>
                <a:ea typeface="Roboto" pitchFamily="34" charset="-122"/>
                <a:cs typeface="Roboto" pitchFamily="34" charset="-120"/>
              </a:rPr>
              <a:t>2 месяца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66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"/>
    </mc:Choice>
    <mc:Fallback xmlns="">
      <p:transition spd="slow" advTm="20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59E3C1-E200-4D92-B8D3-6F6B6687A26B}"/>
              </a:ext>
            </a:extLst>
          </p:cNvPr>
          <p:cNvSpPr txBox="1"/>
          <p:nvPr/>
        </p:nvSpPr>
        <p:spPr>
          <a:xfrm>
            <a:off x="11680658" y="6550222"/>
            <a:ext cx="511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B2D50"/>
                </a:solidFill>
                <a:latin typeface="Montserrat Medium" panose="00000600000000000000" pitchFamily="2" charset="0"/>
              </a:rPr>
              <a:t>8</a:t>
            </a:r>
            <a:endParaRPr lang="en-US" sz="1400" dirty="0">
              <a:solidFill>
                <a:srgbClr val="0B2D50"/>
              </a:solidFill>
              <a:latin typeface="Montserrat Medium" panose="00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055BF-06CD-464E-815A-04B70C1E5BC4}"/>
              </a:ext>
            </a:extLst>
          </p:cNvPr>
          <p:cNvSpPr txBox="1"/>
          <p:nvPr/>
        </p:nvSpPr>
        <p:spPr>
          <a:xfrm>
            <a:off x="9756475" y="1285442"/>
            <a:ext cx="2435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ru-RU" sz="11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ИВАНОВСКИЙ ФИЛИАЛ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208" y="214612"/>
            <a:ext cx="3210564" cy="11119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AA5230-BEEA-4BE6-B7B2-E110FF223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525458" y="1728641"/>
            <a:ext cx="6663691" cy="33040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29ECB9-5D62-470D-B8AE-4A5E2E33530D}"/>
              </a:ext>
            </a:extLst>
          </p:cNvPr>
          <p:cNvSpPr txBox="1"/>
          <p:nvPr/>
        </p:nvSpPr>
        <p:spPr>
          <a:xfrm>
            <a:off x="3573037" y="40040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СРОК ОКУПАЕМОСТИ И ПОКАЗАТЕЛИ ЭФФЕКТИВНОСТИ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C90CCB-9AAA-411F-B443-1FE44CB21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493" y="4995766"/>
            <a:ext cx="3874611" cy="16390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DE7ADF-F867-4DB4-89D9-E816F0410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799" y="4796984"/>
            <a:ext cx="4368861" cy="17053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9ACC32-8589-4177-A6E9-C73140C7C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9941" y="1232918"/>
            <a:ext cx="7823434" cy="35640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52F8DD-0D03-462D-9EE4-B2DE8BF891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8" y="2131164"/>
            <a:ext cx="2864602" cy="28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"/>
    </mc:Choice>
    <mc:Fallback xmlns="">
      <p:transition spd="slow" advTm="7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59E3C1-E200-4D92-B8D3-6F6B6687A26B}"/>
              </a:ext>
            </a:extLst>
          </p:cNvPr>
          <p:cNvSpPr txBox="1"/>
          <p:nvPr/>
        </p:nvSpPr>
        <p:spPr>
          <a:xfrm>
            <a:off x="11680658" y="6550222"/>
            <a:ext cx="511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B2D50"/>
                </a:solidFill>
                <a:latin typeface="Montserrat Medium" panose="00000600000000000000" pitchFamily="2" charset="0"/>
              </a:rPr>
              <a:t>9</a:t>
            </a:r>
            <a:endParaRPr lang="en-US" sz="1400" dirty="0">
              <a:solidFill>
                <a:srgbClr val="0B2D50"/>
              </a:solidFill>
              <a:latin typeface="Montserrat Medium" panose="00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055BF-06CD-464E-815A-04B70C1E5BC4}"/>
              </a:ext>
            </a:extLst>
          </p:cNvPr>
          <p:cNvSpPr txBox="1"/>
          <p:nvPr/>
        </p:nvSpPr>
        <p:spPr>
          <a:xfrm>
            <a:off x="9756475" y="1285442"/>
            <a:ext cx="2435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ru-RU" sz="11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ИВАНОВСКИЙ ФИЛИАЛ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208" y="214612"/>
            <a:ext cx="3210564" cy="1111966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2C9F14B-4F94-460D-893A-A928CEEAC0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996801"/>
              </p:ext>
            </p:extLst>
          </p:nvPr>
        </p:nvGraphicFramePr>
        <p:xfrm>
          <a:off x="1330960" y="1148080"/>
          <a:ext cx="8279205" cy="530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01BF60-6D4F-41CE-B3C2-747A0840C7AE}"/>
              </a:ext>
            </a:extLst>
          </p:cNvPr>
          <p:cNvSpPr txBox="1"/>
          <p:nvPr/>
        </p:nvSpPr>
        <p:spPr>
          <a:xfrm>
            <a:off x="838200" y="304800"/>
            <a:ext cx="647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РИСКИ СТАРТАП-ПРОЕКТА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5329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"/>
    </mc:Choice>
    <mc:Fallback xmlns="">
      <p:transition spd="slow" advTm="68"/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2541</TotalTime>
  <Words>464</Words>
  <Application>Microsoft Office PowerPoint</Application>
  <PresentationFormat>Широкоэкранный</PresentationFormat>
  <Paragraphs>133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adonis-web</vt:lpstr>
      <vt:lpstr>Alexandria</vt:lpstr>
      <vt:lpstr>Arial</vt:lpstr>
      <vt:lpstr>Arial Black</vt:lpstr>
      <vt:lpstr>Calibri</vt:lpstr>
      <vt:lpstr>Calibri Light</vt:lpstr>
      <vt:lpstr>Montserrat ExtraBold</vt:lpstr>
      <vt:lpstr>Montserrat Medium</vt:lpstr>
      <vt:lpstr>Nobile</vt:lpstr>
      <vt:lpstr>Raleway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Павел Петлинский</dc:creator>
  <cp:lastModifiedBy>Анастасия Надельштехель</cp:lastModifiedBy>
  <cp:revision>95</cp:revision>
  <dcterms:created xsi:type="dcterms:W3CDTF">2021-03-14T08:09:35Z</dcterms:created>
  <dcterms:modified xsi:type="dcterms:W3CDTF">2024-06-25T16:31:52Z</dcterms:modified>
</cp:coreProperties>
</file>