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69" r:id="rId16"/>
    <p:sldId id="270" r:id="rId17"/>
    <p:sldId id="275" r:id="rId18"/>
    <p:sldId id="271" r:id="rId19"/>
    <p:sldId id="272" r:id="rId20"/>
    <p:sldId id="273" r:id="rId21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6"/>
    <p:restoredTop sz="94696"/>
  </p:normalViewPr>
  <p:slideViewPr>
    <p:cSldViewPr snapToGrid="0" snapToObjects="1">
      <p:cViewPr varScale="1">
        <p:scale>
          <a:sx n="116" d="100"/>
          <a:sy n="116" d="100"/>
        </p:scale>
        <p:origin x="4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112471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0" b="1" i="0" dirty="0">
                <a:solidFill>
                  <a:srgbClr val="1A1A1A"/>
                </a:solidFill>
                <a:latin typeface="AKONY" pitchFamily="50" charset="-52"/>
              </a:rPr>
              <a:t>NEAI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9260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0" dirty="0" err="1">
                <a:solidFill>
                  <a:srgbClr val="555555"/>
                </a:solidFill>
                <a:latin typeface="Arial"/>
              </a:rPr>
              <a:t>Не</a:t>
            </a:r>
            <a:r>
              <a:rPr sz="2600" b="0" i="0" dirty="0">
                <a:solidFill>
                  <a:srgbClr val="555555"/>
                </a:solidFill>
                <a:latin typeface="Arial"/>
              </a:rPr>
              <a:t> 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56616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 dirty="0" err="1">
                <a:solidFill>
                  <a:srgbClr val="555555"/>
                </a:solidFill>
                <a:latin typeface="Arial"/>
              </a:rPr>
              <a:t>Персонализированные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виниловые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скины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для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Apple —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творчество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людей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, а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не</a:t>
            </a:r>
            <a:r>
              <a:rPr sz="16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555555"/>
                </a:solidFill>
                <a:latin typeface="Arial"/>
              </a:rPr>
              <a:t>алгоритмов</a:t>
            </a:r>
            <a:endParaRPr sz="1600" b="0" i="0" dirty="0">
              <a:solidFill>
                <a:srgbClr val="555555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4800" y="4297680"/>
            <a:ext cx="39319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443484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BBBBBB"/>
                </a:solidFill>
                <a:latin typeface="Arial"/>
              </a:rPr>
              <a:t>Стартап-проект | РЭУ им. Г.В. Плеханова |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892040"/>
            <a:ext cx="112471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 dirty="0">
                <a:solidFill>
                  <a:srgbClr val="BBBBBB"/>
                </a:solidFill>
                <a:latin typeface="Arial"/>
              </a:rPr>
              <a:t>Магазеев Михаил |</a:t>
            </a:r>
            <a:r>
              <a:rPr lang="ru-RU" sz="1300" b="0" i="0" dirty="0">
                <a:solidFill>
                  <a:srgbClr val="BBBBBB"/>
                </a:solidFill>
                <a:latin typeface="Arial"/>
              </a:rPr>
              <a:t> Алиева Амина</a:t>
            </a:r>
            <a:r>
              <a:rPr sz="1300" b="0" i="0" dirty="0">
                <a:solidFill>
                  <a:srgbClr val="BBBBBB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BBBBBB"/>
                </a:solidFill>
                <a:latin typeface="Arial"/>
              </a:rPr>
              <a:t>Группа</a:t>
            </a:r>
            <a:r>
              <a:rPr sz="1300" b="0" i="0" dirty="0">
                <a:solidFill>
                  <a:srgbClr val="BBBBBB"/>
                </a:solidFill>
                <a:latin typeface="Arial"/>
              </a:rPr>
              <a:t> 15.24-04</a:t>
            </a:r>
            <a:r>
              <a:rPr lang="en-US" sz="1300" b="0" i="0" dirty="0">
                <a:solidFill>
                  <a:srgbClr val="BBBBBB"/>
                </a:solidFill>
                <a:latin typeface="Arial"/>
              </a:rPr>
              <a:t>/</a:t>
            </a:r>
            <a:r>
              <a:rPr sz="1300" b="0" i="0" dirty="0">
                <a:solidFill>
                  <a:srgbClr val="BBBBBB"/>
                </a:solidFill>
                <a:latin typeface="Arial"/>
              </a:rPr>
              <a:t>22</a:t>
            </a:r>
            <a:r>
              <a:rPr lang="ru-RU" sz="1300" b="0" i="0" dirty="0">
                <a:solidFill>
                  <a:srgbClr val="BBBBBB"/>
                </a:solidFill>
                <a:latin typeface="Arial"/>
              </a:rPr>
              <a:t>б</a:t>
            </a:r>
            <a:endParaRPr sz="1300" b="0" i="0" dirty="0">
              <a:solidFill>
                <a:srgbClr val="BBBBBB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</a:rPr>
              <a:t>КАСТДЕВ — РЕЗУЛЬТАТЫ ОПРОСА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99000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30 интервью · Целевая аудитория: пользователи Apple MacBook / iPhone, 18–35+ лет · Москва, май–июнь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5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57200" y="153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1A1A"/>
                </a:solidFill>
              </a:rPr>
              <a:t>63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200" y="2050000"/>
            <a:ext cx="34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</a:rPr>
              <a:t>готовы заплатить
890–1 500 ₽ при
наличии качества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7200" y="145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247200" y="153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1A1A"/>
                </a:solidFill>
              </a:rPr>
              <a:t>57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47200" y="2050000"/>
            <a:ext cx="34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</a:rPr>
              <a:t>назвали AI-генерацию
дизайна важным
конкурентным плюсом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37200" y="145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37200" y="153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1A1A"/>
                </a:solidFill>
              </a:rPr>
              <a:t>63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37200" y="2050000"/>
            <a:ext cx="34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</a:rPr>
              <a:t>купят или
рассмотрят покупку
плёнки NEAI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274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57200" y="282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dirty="0">
                <a:solidFill>
                  <a:srgbClr val="1A1A1A"/>
                </a:solidFill>
              </a:rPr>
              <a:t>7</a:t>
            </a:r>
            <a:r>
              <a:rPr lang="ru-RU" sz="3600" b="1" dirty="0">
                <a:solidFill>
                  <a:srgbClr val="1A1A1A"/>
                </a:solidFill>
              </a:rPr>
              <a:t>3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7200" y="3340000"/>
            <a:ext cx="3400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555555"/>
                </a:solidFill>
              </a:rPr>
              <a:t>Важна персонализация</a:t>
            </a:r>
            <a:br>
              <a:rPr lang="ru-RU" sz="1100" dirty="0">
                <a:solidFill>
                  <a:srgbClr val="555555"/>
                </a:solidFill>
              </a:rPr>
            </a:br>
            <a:r>
              <a:rPr lang="ru-RU" sz="1100" dirty="0">
                <a:solidFill>
                  <a:srgbClr val="555555"/>
                </a:solidFill>
              </a:rPr>
              <a:t>устройства</a:t>
            </a:r>
            <a:endParaRPr sz="1100" b="0" dirty="0">
              <a:solidFill>
                <a:srgbClr val="555555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47200" y="274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247200" y="282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1A1A"/>
                </a:solidFill>
              </a:rPr>
              <a:t>94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47200" y="3340000"/>
            <a:ext cx="34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</a:rPr>
              <a:t>ранее не
использовали
виниловые плёнки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37200" y="2740000"/>
            <a:ext cx="3600000" cy="1200000"/>
          </a:xfrm>
          <a:prstGeom prst="rect">
            <a:avLst/>
          </a:prstGeom>
          <a:solidFill>
            <a:srgbClr val="F5F5F5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937200" y="2820000"/>
            <a:ext cx="34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1A1A"/>
                </a:solidFill>
              </a:rPr>
              <a:t>57</a:t>
            </a:r>
            <a:r>
              <a:rPr sz="3600" b="1" dirty="0">
                <a:solidFill>
                  <a:srgbClr val="1A1A1A"/>
                </a:solidFill>
              </a:rPr>
              <a:t>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37200" y="3340000"/>
            <a:ext cx="34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</a:rPr>
              <a:t>узнают о новинках
через ВК / Telegram
и советы друзей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5737960"/>
            <a:ext cx="11247120" cy="8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57200" y="5837960"/>
            <a:ext cx="1104712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dirty="0">
                <a:solidFill>
                  <a:srgbClr val="FFFFFF"/>
                </a:solidFill>
              </a:rPr>
              <a:t>💬 </a:t>
            </a:r>
            <a:r>
              <a:rPr sz="1100" b="0" dirty="0" err="1">
                <a:solidFill>
                  <a:srgbClr val="FFFFFF"/>
                </a:solidFill>
              </a:rPr>
              <a:t>Ключевые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инсайты</a:t>
            </a:r>
            <a:r>
              <a:rPr sz="1100" b="0" dirty="0">
                <a:solidFill>
                  <a:srgbClr val="FFFFFF"/>
                </a:solidFill>
              </a:rPr>
              <a:t>: </a:t>
            </a:r>
            <a:r>
              <a:rPr sz="1100" b="0" dirty="0" err="1">
                <a:solidFill>
                  <a:srgbClr val="FFFFFF"/>
                </a:solidFill>
              </a:rPr>
              <a:t>конкуренты</a:t>
            </a:r>
            <a:r>
              <a:rPr sz="1100" b="0" dirty="0">
                <a:solidFill>
                  <a:srgbClr val="FFFFFF"/>
                </a:solidFill>
              </a:rPr>
              <a:t> (</a:t>
            </a:r>
            <a:r>
              <a:rPr sz="1100" b="0" dirty="0" err="1">
                <a:solidFill>
                  <a:srgbClr val="FFFFFF"/>
                </a:solidFill>
              </a:rPr>
              <a:t>Dbrand</a:t>
            </a:r>
            <a:r>
              <a:rPr sz="1100" b="0" dirty="0">
                <a:solidFill>
                  <a:srgbClr val="FFFFFF"/>
                </a:solidFill>
              </a:rPr>
              <a:t>) </a:t>
            </a:r>
            <a:r>
              <a:rPr sz="1100" b="0" dirty="0" err="1">
                <a:solidFill>
                  <a:srgbClr val="FFFFFF"/>
                </a:solidFill>
              </a:rPr>
              <a:t>недоступны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в</a:t>
            </a:r>
            <a:r>
              <a:rPr sz="1100" b="0" dirty="0">
                <a:solidFill>
                  <a:srgbClr val="FFFFFF"/>
                </a:solidFill>
              </a:rPr>
              <a:t> РФ → </a:t>
            </a:r>
            <a:r>
              <a:rPr sz="1100" b="0" dirty="0" err="1">
                <a:solidFill>
                  <a:srgbClr val="FFFFFF"/>
                </a:solidFill>
              </a:rPr>
              <a:t>запрос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на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локальную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альтернативу</a:t>
            </a:r>
            <a:r>
              <a:rPr sz="1100" b="0" dirty="0">
                <a:solidFill>
                  <a:srgbClr val="FFFFFF"/>
                </a:solidFill>
              </a:rPr>
              <a:t>. </a:t>
            </a:r>
            <a:r>
              <a:rPr sz="1100" b="0" dirty="0" err="1">
                <a:solidFill>
                  <a:srgbClr val="FFFFFF"/>
                </a:solidFill>
              </a:rPr>
              <a:t>Барьер</a:t>
            </a:r>
            <a:r>
              <a:rPr sz="1100" b="0" dirty="0">
                <a:solidFill>
                  <a:srgbClr val="FFFFFF"/>
                </a:solidFill>
              </a:rPr>
              <a:t> — </a:t>
            </a:r>
            <a:r>
              <a:rPr sz="1100" b="0" dirty="0" err="1">
                <a:solidFill>
                  <a:srgbClr val="FFFFFF"/>
                </a:solidFill>
              </a:rPr>
              <a:t>сомнение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в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качестве</a:t>
            </a:r>
            <a:r>
              <a:rPr sz="1100" b="0" dirty="0">
                <a:solidFill>
                  <a:srgbClr val="FFFFFF"/>
                </a:solidFill>
              </a:rPr>
              <a:t>, </a:t>
            </a:r>
            <a:r>
              <a:rPr sz="1100" b="0" dirty="0" err="1">
                <a:solidFill>
                  <a:srgbClr val="FFFFFF"/>
                </a:solidFill>
              </a:rPr>
              <a:t>решается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образцами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и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видео-обзорами</a:t>
            </a:r>
            <a:r>
              <a:rPr sz="1100" b="0" dirty="0">
                <a:solidFill>
                  <a:srgbClr val="FFFFFF"/>
                </a:solidFill>
              </a:rPr>
              <a:t>. ЦА </a:t>
            </a:r>
            <a:r>
              <a:rPr sz="1100" b="0" dirty="0" err="1">
                <a:solidFill>
                  <a:srgbClr val="FFFFFF"/>
                </a:solidFill>
              </a:rPr>
              <a:t>готова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платить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за</a:t>
            </a:r>
            <a:r>
              <a:rPr sz="1100" b="0" dirty="0">
                <a:solidFill>
                  <a:srgbClr val="FFFFFF"/>
                </a:solidFill>
              </a:rPr>
              <a:t> AI-</a:t>
            </a:r>
            <a:r>
              <a:rPr sz="1100" b="0" dirty="0" err="1">
                <a:solidFill>
                  <a:srgbClr val="FFFFFF"/>
                </a:solidFill>
              </a:rPr>
              <a:t>дизайн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и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немецкий</a:t>
            </a:r>
            <a:r>
              <a:rPr sz="1100" b="0" dirty="0">
                <a:solidFill>
                  <a:srgbClr val="FFFFFF"/>
                </a:solidFill>
              </a:rPr>
              <a:t> </a:t>
            </a:r>
            <a:r>
              <a:rPr sz="1100" b="0" dirty="0" err="1">
                <a:solidFill>
                  <a:srgbClr val="FFFFFF"/>
                </a:solidFill>
              </a:rPr>
              <a:t>материал</a:t>
            </a:r>
            <a:r>
              <a:rPr sz="1100" b="0" dirty="0">
                <a:solidFill>
                  <a:srgbClr val="FFFFFF"/>
                </a:solidFill>
              </a:rPr>
              <a:t> ORAFOL.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ФИНАНСОВАЯ МОДЕЛЬ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20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Arial Black"/>
              </a:rPr>
              <a:t>7 500 шт.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Продажи/мес.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(базовый сценарий)</a:t>
            </a:r>
          </a:p>
        </p:txBody>
      </p:sp>
      <p:sp>
        <p:nvSpPr>
          <p:cNvPr id="7" name="Rectangle 6"/>
          <p:cNvSpPr/>
          <p:nvPr/>
        </p:nvSpPr>
        <p:spPr>
          <a:xfrm>
            <a:off x="2331720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377439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 dirty="0">
                <a:solidFill>
                  <a:srgbClr val="1A1A1A"/>
                </a:solidFill>
                <a:latin typeface="Arial Black"/>
              </a:rPr>
              <a:t>≈ 1 744 000 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7439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Прибыль/мес.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(базовый)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51959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Arial Black"/>
              </a:rPr>
              <a:t>600 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1959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CAC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стоимость клиента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0759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26479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Arial Black"/>
              </a:rPr>
              <a:t>1 857 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6479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LTV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ценность клиента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01000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Arial Black"/>
              </a:rPr>
              <a:t>3.1×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01000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LTV / CAC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(норма ≥ 3×)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829800" y="1051560"/>
            <a:ext cx="1783080" cy="1234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875520" y="1115568"/>
            <a:ext cx="1691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Arial Black"/>
              </a:rPr>
              <a:t>17.5%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75520" y="1645920"/>
            <a:ext cx="1691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Средняя</a:t>
            </a:r>
          </a:p>
          <a:p>
            <a:pPr>
              <a:spcBef>
                <a:spcPts val="200"/>
              </a:spcBef>
            </a:pPr>
            <a:r>
              <a:rPr sz="1000" b="0">
                <a:solidFill>
                  <a:srgbClr val="555555"/>
                </a:solidFill>
                <a:latin typeface="Arial"/>
              </a:rPr>
              <a:t>маржинальность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242316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UNIT-экономика по SKU: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2834640"/>
            <a:ext cx="201168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02920" y="2889504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 dirty="0" err="1">
                <a:solidFill>
                  <a:srgbClr val="FFFFFF"/>
                </a:solidFill>
                <a:latin typeface="Arial"/>
              </a:rPr>
              <a:t>Устройство</a:t>
            </a:r>
            <a:endParaRPr sz="11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468880" y="2834640"/>
            <a:ext cx="109728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514600" y="2889504"/>
            <a:ext cx="10058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Цена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566160" y="2834640"/>
            <a:ext cx="109728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611880" y="2889504"/>
            <a:ext cx="10058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Себес.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63440" y="2834640"/>
            <a:ext cx="109728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709160" y="2889504"/>
            <a:ext cx="10058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Маржа ₽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60720" y="2834640"/>
            <a:ext cx="109728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806440" y="2889504"/>
            <a:ext cx="10058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Маржа 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57200" y="3246120"/>
            <a:ext cx="20116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02920" y="333756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MacBook Pro 16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68880" y="3246120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2514600" y="333756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2 799 ₽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66160" y="3246120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3611880" y="333756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1 818 ₽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663440" y="3246120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709160" y="333756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981 ₽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760720" y="3246120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806440" y="333756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35.0%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57200" y="3694176"/>
            <a:ext cx="20116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02920" y="3785615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MacBook Pro 14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468880" y="3694176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2514600" y="3785615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2 399 ₽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566160" y="3694176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3611880" y="3785615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1 454 ₽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663440" y="3694176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709160" y="3785615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945 ₽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760720" y="3694176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806440" y="3785615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39.4%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7200" y="4142232"/>
            <a:ext cx="20116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502920" y="4233672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MacBook Air 15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468880" y="4142232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2514600" y="423367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2 499 ₽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566160" y="4142232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3611880" y="423367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1 803 ₽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663440" y="4142232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4709160" y="423367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696 ₽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760720" y="4142232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5806440" y="423367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27.8%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7200" y="4590288"/>
            <a:ext cx="20116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502920" y="4681728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MacBook Air 13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468880" y="4590288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2514600" y="4681728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1 999 ₽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566160" y="4590288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3611880" y="4681728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1 434 ₽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663440" y="4590288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4709160" y="4681728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565 ₽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760720" y="4590288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806440" y="4681728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28.3%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57200" y="5038344"/>
            <a:ext cx="20116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502920" y="5129783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iPad 2025 13"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468880" y="5038344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2514600" y="5129783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1 199 ₽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566160" y="5038344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3611880" y="5129783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655 ₽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663440" y="5038344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4709160" y="5129783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544 ₽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760720" y="5038344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5806440" y="5129783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45.3%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57200" y="5486400"/>
            <a:ext cx="20116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502920" y="5577840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iPad 2025 11"</a:t>
            </a:r>
          </a:p>
        </p:txBody>
      </p:sp>
      <p:sp>
        <p:nvSpPr>
          <p:cNvPr id="85" name="Rectangle 84"/>
          <p:cNvSpPr/>
          <p:nvPr/>
        </p:nvSpPr>
        <p:spPr>
          <a:xfrm>
            <a:off x="2468880" y="5486400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TextBox 85"/>
          <p:cNvSpPr txBox="1"/>
          <p:nvPr/>
        </p:nvSpPr>
        <p:spPr>
          <a:xfrm>
            <a:off x="2514600" y="557784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999 ₽</a:t>
            </a:r>
          </a:p>
        </p:txBody>
      </p:sp>
      <p:sp>
        <p:nvSpPr>
          <p:cNvPr id="87" name="Rectangle 86"/>
          <p:cNvSpPr/>
          <p:nvPr/>
        </p:nvSpPr>
        <p:spPr>
          <a:xfrm>
            <a:off x="3566160" y="5486400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3611880" y="557784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568 ₽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663440" y="5486400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89"/>
          <p:cNvSpPr txBox="1"/>
          <p:nvPr/>
        </p:nvSpPr>
        <p:spPr>
          <a:xfrm>
            <a:off x="4709160" y="557784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431 ₽</a:t>
            </a:r>
          </a:p>
        </p:txBody>
      </p:sp>
      <p:sp>
        <p:nvSpPr>
          <p:cNvPr id="91" name="Rectangle 90"/>
          <p:cNvSpPr/>
          <p:nvPr/>
        </p:nvSpPr>
        <p:spPr>
          <a:xfrm>
            <a:off x="5760720" y="5486400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TextBox 91"/>
          <p:cNvSpPr txBox="1"/>
          <p:nvPr/>
        </p:nvSpPr>
        <p:spPr>
          <a:xfrm>
            <a:off x="5806440" y="5577840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43.2%</a:t>
            </a:r>
          </a:p>
        </p:txBody>
      </p:sp>
      <p:sp>
        <p:nvSpPr>
          <p:cNvPr id="93" name="Rectangle 92"/>
          <p:cNvSpPr/>
          <p:nvPr/>
        </p:nvSpPr>
        <p:spPr>
          <a:xfrm>
            <a:off x="457200" y="5934456"/>
            <a:ext cx="20116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502920" y="6025896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iPhone 16 Pro Max</a:t>
            </a:r>
          </a:p>
        </p:txBody>
      </p:sp>
      <p:sp>
        <p:nvSpPr>
          <p:cNvPr id="95" name="Rectangle 94"/>
          <p:cNvSpPr/>
          <p:nvPr/>
        </p:nvSpPr>
        <p:spPr>
          <a:xfrm>
            <a:off x="2468880" y="5934456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/>
          <p:cNvSpPr txBox="1"/>
          <p:nvPr/>
        </p:nvSpPr>
        <p:spPr>
          <a:xfrm>
            <a:off x="2514600" y="6025896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799 ₽</a:t>
            </a:r>
          </a:p>
        </p:txBody>
      </p:sp>
      <p:sp>
        <p:nvSpPr>
          <p:cNvPr id="97" name="Rectangle 96"/>
          <p:cNvSpPr/>
          <p:nvPr/>
        </p:nvSpPr>
        <p:spPr>
          <a:xfrm>
            <a:off x="3566160" y="5934456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TextBox 97"/>
          <p:cNvSpPr txBox="1"/>
          <p:nvPr/>
        </p:nvSpPr>
        <p:spPr>
          <a:xfrm>
            <a:off x="3611880" y="6025896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409 ₽</a:t>
            </a:r>
          </a:p>
        </p:txBody>
      </p:sp>
      <p:sp>
        <p:nvSpPr>
          <p:cNvPr id="99" name="Rectangle 98"/>
          <p:cNvSpPr/>
          <p:nvPr/>
        </p:nvSpPr>
        <p:spPr>
          <a:xfrm>
            <a:off x="4663440" y="5934456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4709160" y="6025896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390 ₽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760720" y="5934456"/>
            <a:ext cx="1097280" cy="42976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101"/>
          <p:cNvSpPr txBox="1"/>
          <p:nvPr/>
        </p:nvSpPr>
        <p:spPr>
          <a:xfrm>
            <a:off x="5806440" y="6025896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48.8%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457200" y="6382512"/>
            <a:ext cx="20116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502920" y="6473952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iPhone 16 Pro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468880" y="6382512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TextBox 105"/>
          <p:cNvSpPr txBox="1"/>
          <p:nvPr/>
        </p:nvSpPr>
        <p:spPr>
          <a:xfrm>
            <a:off x="2514600" y="647395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699 ₽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566160" y="6382512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3611880" y="647395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395 ₽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4663440" y="6382512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TextBox 109"/>
          <p:cNvSpPr txBox="1"/>
          <p:nvPr/>
        </p:nvSpPr>
        <p:spPr>
          <a:xfrm>
            <a:off x="4709160" y="647395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304 ₽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5760720" y="6382512"/>
            <a:ext cx="1097280" cy="4297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TextBox 111"/>
          <p:cNvSpPr txBox="1"/>
          <p:nvPr/>
        </p:nvSpPr>
        <p:spPr>
          <a:xfrm>
            <a:off x="5806440" y="6473952"/>
            <a:ext cx="10058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43.5%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452360" y="2423160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 err="1">
                <a:solidFill>
                  <a:srgbClr val="1A1A1A"/>
                </a:solidFill>
                <a:latin typeface="Arial"/>
              </a:rPr>
              <a:t>Постоянные</a:t>
            </a:r>
            <a:r>
              <a:rPr sz="1300" b="1" i="0" dirty="0">
                <a:solidFill>
                  <a:srgbClr val="1A1A1A"/>
                </a:solidFill>
                <a:latin typeface="Arial"/>
              </a:rPr>
              <a:t> </a:t>
            </a:r>
            <a:r>
              <a:rPr sz="1300" b="1" i="0" dirty="0" err="1">
                <a:solidFill>
                  <a:srgbClr val="1A1A1A"/>
                </a:solidFill>
                <a:latin typeface="Arial"/>
              </a:rPr>
              <a:t>расходы</a:t>
            </a:r>
            <a:r>
              <a:rPr sz="1300" b="1" i="0" dirty="0">
                <a:solidFill>
                  <a:srgbClr val="1A1A1A"/>
                </a:solidFill>
                <a:latin typeface="Arial"/>
              </a:rPr>
              <a:t>/</a:t>
            </a:r>
            <a:r>
              <a:rPr sz="1300" b="1" i="0" dirty="0" err="1">
                <a:solidFill>
                  <a:srgbClr val="1A1A1A"/>
                </a:solidFill>
                <a:latin typeface="Arial"/>
              </a:rPr>
              <a:t>мес</a:t>
            </a:r>
            <a:r>
              <a:rPr sz="1300" b="1" i="0" dirty="0">
                <a:solidFill>
                  <a:srgbClr val="1A1A1A"/>
                </a:solidFill>
                <a:latin typeface="Arial"/>
              </a:rPr>
              <a:t>: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7452360" y="2834640"/>
            <a:ext cx="4572000" cy="457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TextBox 114"/>
          <p:cNvSpPr txBox="1"/>
          <p:nvPr/>
        </p:nvSpPr>
        <p:spPr>
          <a:xfrm>
            <a:off x="7543800" y="2926080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555555"/>
                </a:solidFill>
                <a:latin typeface="Arial"/>
              </a:rPr>
              <a:t>Реклама (Авито, ВК, WB/Ozon)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0561320" y="2926080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 dirty="0">
                <a:solidFill>
                  <a:srgbClr val="555555"/>
                </a:solidFill>
                <a:latin typeface="Arial"/>
              </a:rPr>
              <a:t>1 500 000 ₽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7452360" y="3310128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TextBox 117"/>
          <p:cNvSpPr txBox="1"/>
          <p:nvPr/>
        </p:nvSpPr>
        <p:spPr>
          <a:xfrm>
            <a:off x="7543800" y="3401568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 dirty="0">
                <a:solidFill>
                  <a:srgbClr val="555555"/>
                </a:solidFill>
                <a:latin typeface="Arial"/>
              </a:rPr>
              <a:t>ФОТ (</a:t>
            </a:r>
            <a:r>
              <a:rPr sz="1050" b="0" i="0" dirty="0" err="1">
                <a:solidFill>
                  <a:srgbClr val="555555"/>
                </a:solidFill>
                <a:latin typeface="Arial"/>
              </a:rPr>
              <a:t>часть</a:t>
            </a:r>
            <a:r>
              <a:rPr sz="105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i="0" dirty="0" err="1">
                <a:solidFill>
                  <a:srgbClr val="555555"/>
                </a:solidFill>
                <a:latin typeface="Arial"/>
              </a:rPr>
              <a:t>команды</a:t>
            </a:r>
            <a:r>
              <a:rPr sz="1050" b="0" i="0" dirty="0">
                <a:solidFill>
                  <a:srgbClr val="555555"/>
                </a:solidFill>
                <a:latin typeface="Arial"/>
              </a:rPr>
              <a:t>)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0590784" y="3383280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>
                <a:solidFill>
                  <a:srgbClr val="555555"/>
                </a:solidFill>
                <a:latin typeface="Arial"/>
              </a:rPr>
              <a:t>450 000 ₽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7452360" y="3785616"/>
            <a:ext cx="4572000" cy="457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7543800" y="3877056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555555"/>
                </a:solidFill>
                <a:latin typeface="Arial"/>
              </a:rPr>
              <a:t>Хостинг, CRM, онлайн-касса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0590784" y="3865880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>
                <a:solidFill>
                  <a:srgbClr val="555555"/>
                </a:solidFill>
                <a:latin typeface="Arial"/>
              </a:rPr>
              <a:t>12 500 ₽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7452360" y="4261104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TextBox 123"/>
          <p:cNvSpPr txBox="1"/>
          <p:nvPr/>
        </p:nvSpPr>
        <p:spPr>
          <a:xfrm>
            <a:off x="7543800" y="4352544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555555"/>
                </a:solidFill>
                <a:latin typeface="Arial"/>
              </a:rPr>
              <a:t>Логистика (постоянная часть)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0590784" y="4364736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 dirty="0">
                <a:solidFill>
                  <a:srgbClr val="555555"/>
                </a:solidFill>
                <a:latin typeface="Arial"/>
              </a:rPr>
              <a:t>30 000 ₽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7452360" y="4736592"/>
            <a:ext cx="4572000" cy="457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TextBox 126"/>
          <p:cNvSpPr txBox="1"/>
          <p:nvPr/>
        </p:nvSpPr>
        <p:spPr>
          <a:xfrm>
            <a:off x="7543800" y="4828031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555555"/>
                </a:solidFill>
                <a:latin typeface="Arial"/>
              </a:rPr>
              <a:t>Упаковка и материалы (пост.)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10623296" y="4802632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 dirty="0">
                <a:solidFill>
                  <a:srgbClr val="555555"/>
                </a:solidFill>
                <a:latin typeface="Arial"/>
              </a:rPr>
              <a:t>15 000 ₽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7452360" y="5212080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TextBox 129"/>
          <p:cNvSpPr txBox="1"/>
          <p:nvPr/>
        </p:nvSpPr>
        <p:spPr>
          <a:xfrm>
            <a:off x="7543800" y="5303520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555555"/>
                </a:solidFill>
                <a:latin typeface="Arial"/>
              </a:rPr>
              <a:t>Прочие операционные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0623296" y="5285232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0" i="0" dirty="0">
                <a:solidFill>
                  <a:srgbClr val="555555"/>
                </a:solidFill>
                <a:latin typeface="Arial"/>
              </a:rPr>
              <a:t>15 000 ₽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7452360" y="5687568"/>
            <a:ext cx="457200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TextBox 132"/>
          <p:cNvSpPr txBox="1"/>
          <p:nvPr/>
        </p:nvSpPr>
        <p:spPr>
          <a:xfrm>
            <a:off x="7543800" y="5779008"/>
            <a:ext cx="3017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Arial"/>
              </a:rPr>
              <a:t>ИТОГО постоянных: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0676128" y="5769864"/>
            <a:ext cx="11887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 i="0" dirty="0">
                <a:solidFill>
                  <a:srgbClr val="FFFFFF"/>
                </a:solidFill>
                <a:latin typeface="Arial"/>
              </a:rPr>
              <a:t>712 500 ₽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7331455" y="6300216"/>
            <a:ext cx="57891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 err="1">
                <a:solidFill>
                  <a:srgbClr val="1A1A1A"/>
                </a:solidFill>
                <a:latin typeface="Arial"/>
              </a:rPr>
              <a:t>Точка безубыточности: ~4 000 шт./мес. 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| </a:t>
            </a:r>
            <a:r>
              <a:rPr sz="1100" b="1" i="0" dirty="0" err="1">
                <a:solidFill>
                  <a:srgbClr val="1A1A1A"/>
                </a:solidFill>
                <a:latin typeface="Arial"/>
              </a:rPr>
              <a:t>Годовая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 </a:t>
            </a:r>
            <a:r>
              <a:rPr sz="1100" b="1" i="0" dirty="0" err="1">
                <a:solidFill>
                  <a:srgbClr val="1A1A1A"/>
                </a:solidFill>
                <a:latin typeface="Arial"/>
              </a:rPr>
              <a:t>выручка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 : 119 310 000 ₽ | </a:t>
            </a:r>
            <a:r>
              <a:rPr sz="1100" b="1" i="0" dirty="0" err="1">
                <a:solidFill>
                  <a:srgbClr val="1A1A1A"/>
                </a:solidFill>
                <a:latin typeface="Arial"/>
              </a:rPr>
              <a:t>Годовая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 </a:t>
            </a:r>
            <a:r>
              <a:rPr sz="1100" b="1" i="0" dirty="0" err="1">
                <a:solidFill>
                  <a:srgbClr val="1A1A1A"/>
                </a:solidFill>
                <a:latin typeface="Arial"/>
              </a:rPr>
              <a:t>прибыль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: 20 928 000 ₽</a:t>
            </a:r>
            <a:br>
              <a:rPr lang="en-US" sz="1100" b="1" i="0" dirty="0">
                <a:solidFill>
                  <a:srgbClr val="1A1A1A"/>
                </a:solidFill>
                <a:latin typeface="Arial"/>
              </a:rPr>
            </a:br>
            <a:endParaRPr lang="en-US" sz="1100" b="1" i="0" dirty="0">
              <a:solidFill>
                <a:srgbClr val="1A1A1A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ФИНАНСОВЫЙ ПРОГНОЗ И СЦЕНАРИИ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02920" y="1088136"/>
            <a:ext cx="3520440" cy="2743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02920" y="1088136"/>
            <a:ext cx="352044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94360" y="1152144"/>
            <a:ext cx="33375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БАЗОВЫЙ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1636776"/>
            <a:ext cx="33375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1A1A1A"/>
                </a:solidFill>
                <a:latin typeface="Arial Black"/>
              </a:rPr>
              <a:t>≈ 1 744 000 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231136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чистая прибыль/мес.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5511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7 500 шт./мес.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889504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≈ 9 942 500 ₽ выручки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2369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555555"/>
                </a:solidFill>
                <a:latin typeface="Arial"/>
              </a:rPr>
              <a:t>×1.0 объём, стандартные цены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088136"/>
            <a:ext cx="3520440" cy="2743200"/>
          </a:xfrm>
          <a:prstGeom prst="rect">
            <a:avLst/>
          </a:prstGeom>
          <a:solidFill>
            <a:srgbClr val="E8FF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206240" y="1088136"/>
            <a:ext cx="352044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97679" y="1152144"/>
            <a:ext cx="33375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ОПТИМИСТИЧНЫЙ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79" y="1636776"/>
            <a:ext cx="33375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1A1A1A"/>
                </a:solidFill>
                <a:latin typeface="Arial Black"/>
              </a:rPr>
              <a:t>≈ 2 610 000 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79" y="2231136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чистая прибыль/мес.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79" y="25511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+50% продаж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79" y="2889504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≈ 12 924 000 ₽ выручки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79" y="32369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555555"/>
                </a:solidFill>
                <a:latin typeface="Arial"/>
              </a:rPr>
              <a:t>×1.5 объём, цены +5%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88136"/>
            <a:ext cx="3520440" cy="2743200"/>
          </a:xfrm>
          <a:prstGeom prst="rect">
            <a:avLst/>
          </a:prstGeom>
          <a:solidFill>
            <a:srgbClr val="FFE8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955279" y="1088136"/>
            <a:ext cx="352044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046719" y="1152144"/>
            <a:ext cx="33375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ПЕССИМИСТИЧНЫЙ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636776"/>
            <a:ext cx="33375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1A1A1A"/>
                </a:solidFill>
                <a:latin typeface="Arial Black"/>
              </a:rPr>
              <a:t>≈ -811 920 ₽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231136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чистая прибыль/мес.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5511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-30% продаж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2889504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≈ 6 263 775 ₽ выручки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19" y="3236976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555555"/>
                </a:solidFill>
                <a:latin typeface="Arial"/>
              </a:rPr>
              <a:t>×0.7 объём, скидка 10%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3900142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 err="1">
                <a:solidFill>
                  <a:srgbClr val="1A1A1A"/>
                </a:solidFill>
                <a:latin typeface="Arial"/>
              </a:rPr>
              <a:t>Прогноз</a:t>
            </a:r>
            <a:r>
              <a:rPr sz="1400" b="1" i="0" dirty="0">
                <a:solidFill>
                  <a:srgbClr val="1A1A1A"/>
                </a:solidFill>
                <a:latin typeface="Arial"/>
              </a:rPr>
              <a:t> </a:t>
            </a:r>
            <a:r>
              <a:rPr sz="1400" b="1" i="0" dirty="0" err="1">
                <a:solidFill>
                  <a:srgbClr val="1A1A1A"/>
                </a:solidFill>
                <a:latin typeface="Arial"/>
              </a:rPr>
              <a:t>выручки</a:t>
            </a:r>
            <a:r>
              <a:rPr sz="1400" b="1" i="0" dirty="0">
                <a:solidFill>
                  <a:srgbClr val="1A1A1A"/>
                </a:solidFill>
                <a:latin typeface="Arial"/>
              </a:rPr>
              <a:t> и </a:t>
            </a:r>
            <a:r>
              <a:rPr sz="1400" b="1" i="0" dirty="0" err="1">
                <a:solidFill>
                  <a:srgbClr val="1A1A1A"/>
                </a:solidFill>
                <a:latin typeface="Arial"/>
              </a:rPr>
              <a:t>прибыли</a:t>
            </a:r>
            <a:r>
              <a:rPr sz="1400" b="1" i="0" dirty="0">
                <a:solidFill>
                  <a:srgbClr val="1A1A1A"/>
                </a:solidFill>
                <a:latin typeface="Arial"/>
              </a:rPr>
              <a:t>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4252615"/>
            <a:ext cx="164592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02920" y="4316623"/>
            <a:ext cx="1554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 dirty="0" err="1">
                <a:solidFill>
                  <a:srgbClr val="FFFFFF"/>
                </a:solidFill>
                <a:latin typeface="Arial"/>
              </a:rPr>
              <a:t>Период</a:t>
            </a:r>
            <a:endParaRPr sz="11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03120" y="4252615"/>
            <a:ext cx="137160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2148839" y="4316623"/>
            <a:ext cx="1280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Прод. шт.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74720" y="4252615"/>
            <a:ext cx="182880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3520439" y="4316623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Выручка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303520" y="4252615"/>
            <a:ext cx="182880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349240" y="4316623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Прибыль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132320" y="4252615"/>
            <a:ext cx="228600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7178040" y="4316623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Накопл. прибыль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4664095"/>
            <a:ext cx="164592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02920" y="4755535"/>
            <a:ext cx="1554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Мес. 1–2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03120" y="4664095"/>
            <a:ext cx="13716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2148839" y="4755535"/>
            <a:ext cx="1280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2 000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474720" y="4664095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3520439" y="4755535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2 650 000 ₽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03520" y="4664095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349240" y="4755535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-507 500 ₽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132320" y="4664095"/>
            <a:ext cx="22860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7178040" y="4755535"/>
            <a:ext cx="2194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-507 500 ₽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57200" y="5066431"/>
            <a:ext cx="164592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502920" y="5157871"/>
            <a:ext cx="1554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Мес. 3 (BEP)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103120" y="5066431"/>
            <a:ext cx="13716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2148839" y="5157871"/>
            <a:ext cx="12801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4 000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474720" y="5066431"/>
            <a:ext cx="18288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3520439" y="5157871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5 300 000 ₽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03520" y="5066431"/>
            <a:ext cx="18288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5349240" y="5157871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10 500 ₽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132320" y="5066431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7178040" y="5157871"/>
            <a:ext cx="2194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0" i="0" dirty="0">
                <a:solidFill>
                  <a:srgbClr val="1A1A1A"/>
                </a:solidFill>
                <a:latin typeface="Arial"/>
              </a:rPr>
              <a:t>10 500 ₽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57200" y="5468767"/>
            <a:ext cx="164592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502920" y="5560207"/>
            <a:ext cx="1554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 err="1">
                <a:solidFill>
                  <a:srgbClr val="1A1A1A"/>
                </a:solidFill>
                <a:latin typeface="Arial"/>
              </a:rPr>
              <a:t>Мес</a:t>
            </a:r>
            <a:r>
              <a:rPr sz="1100" b="0" i="0" dirty="0">
                <a:solidFill>
                  <a:srgbClr val="1A1A1A"/>
                </a:solidFill>
                <a:latin typeface="Arial"/>
              </a:rPr>
              <a:t>. 6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103120" y="5468767"/>
            <a:ext cx="13716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2148839" y="5560207"/>
            <a:ext cx="1280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7 500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474720" y="5468767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3520439" y="5560207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9 942 500 ₽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303520" y="5468767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5349240" y="5560207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0" i="0" dirty="0">
                <a:solidFill>
                  <a:srgbClr val="1A1A1A"/>
                </a:solidFill>
                <a:latin typeface="Arial"/>
              </a:rPr>
              <a:t>1 744 000 ₽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132320" y="5468767"/>
            <a:ext cx="22860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7178040" y="5560207"/>
            <a:ext cx="2194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10 464 000 ₽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57200" y="5871103"/>
            <a:ext cx="164592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502920" y="5962543"/>
            <a:ext cx="1554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Мес. 12</a:t>
            </a:r>
          </a:p>
        </p:txBody>
      </p:sp>
      <p:sp>
        <p:nvSpPr>
          <p:cNvPr id="72" name="Rectangle 71"/>
          <p:cNvSpPr/>
          <p:nvPr/>
        </p:nvSpPr>
        <p:spPr>
          <a:xfrm>
            <a:off x="2103120" y="5871103"/>
            <a:ext cx="13716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2148839" y="5962543"/>
            <a:ext cx="1280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7 500</a:t>
            </a:r>
          </a:p>
        </p:txBody>
      </p:sp>
      <p:sp>
        <p:nvSpPr>
          <p:cNvPr id="74" name="Rectangle 73"/>
          <p:cNvSpPr/>
          <p:nvPr/>
        </p:nvSpPr>
        <p:spPr>
          <a:xfrm>
            <a:off x="3474720" y="5871103"/>
            <a:ext cx="18288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3520439" y="5962543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0" i="0" dirty="0">
                <a:solidFill>
                  <a:srgbClr val="1A1A1A"/>
                </a:solidFill>
                <a:latin typeface="Arial"/>
              </a:rPr>
              <a:t>119 310 000 ₽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303520" y="5871103"/>
            <a:ext cx="18288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5349240" y="5962543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20 928 000 ₽</a:t>
            </a:r>
          </a:p>
        </p:txBody>
      </p:sp>
      <p:sp>
        <p:nvSpPr>
          <p:cNvPr id="78" name="Rectangle 77"/>
          <p:cNvSpPr/>
          <p:nvPr/>
        </p:nvSpPr>
        <p:spPr>
          <a:xfrm>
            <a:off x="7132320" y="5871103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7178040" y="5962543"/>
            <a:ext cx="2194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125 568 000 ₽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57200" y="6273439"/>
            <a:ext cx="164592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502920" y="6364879"/>
            <a:ext cx="15544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1A1A1A"/>
                </a:solidFill>
                <a:latin typeface="Arial"/>
              </a:rPr>
              <a:t>Мес. 24</a:t>
            </a:r>
          </a:p>
        </p:txBody>
      </p:sp>
      <p:sp>
        <p:nvSpPr>
          <p:cNvPr id="82" name="Rectangle 81"/>
          <p:cNvSpPr/>
          <p:nvPr/>
        </p:nvSpPr>
        <p:spPr>
          <a:xfrm>
            <a:off x="2103120" y="6273439"/>
            <a:ext cx="13716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2148839" y="6364879"/>
            <a:ext cx="12801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15 000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474720" y="6273439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3520439" y="6364879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238 620 000 ₽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303520" y="6273439"/>
            <a:ext cx="18288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5349240" y="6364879"/>
            <a:ext cx="17373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0" i="0" dirty="0">
                <a:solidFill>
                  <a:srgbClr val="1A1A1A"/>
                </a:solidFill>
                <a:latin typeface="Arial"/>
              </a:rPr>
              <a:t>41 856 000 ₽</a:t>
            </a:r>
          </a:p>
        </p:txBody>
      </p:sp>
      <p:sp>
        <p:nvSpPr>
          <p:cNvPr id="88" name="Rectangle 87"/>
          <p:cNvSpPr/>
          <p:nvPr/>
        </p:nvSpPr>
        <p:spPr>
          <a:xfrm>
            <a:off x="7132320" y="6273439"/>
            <a:ext cx="2286000" cy="3840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7178040" y="6364879"/>
            <a:ext cx="2194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293 472 000 ₽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428999" y="3937681"/>
            <a:ext cx="112471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 dirty="0">
                <a:solidFill>
                  <a:srgbClr val="1A1A1A"/>
                </a:solidFill>
                <a:latin typeface="Arial"/>
              </a:rPr>
              <a:t>BEP — ~4 000 шт./мес. | Годовая </a:t>
            </a:r>
            <a:r>
              <a:rPr sz="1100" b="1" i="0" dirty="0" err="1">
                <a:solidFill>
                  <a:srgbClr val="1A1A1A"/>
                </a:solidFill>
                <a:latin typeface="Arial"/>
              </a:rPr>
              <a:t>выручка</a:t>
            </a:r>
            <a:r>
              <a:rPr sz="1100" b="1" i="0" dirty="0">
                <a:solidFill>
                  <a:srgbClr val="1A1A1A"/>
                </a:solidFill>
                <a:latin typeface="Arial"/>
              </a:rPr>
              <a:t> : 119 310 000 ₽ | Годовая чистая прибыль: 20 928 000 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ДОРОЖНАЯ КАРТА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2148840"/>
            <a:ext cx="11247120" cy="457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54480" y="2011680"/>
            <a:ext cx="292608" cy="29260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051560"/>
            <a:ext cx="2743200" cy="8686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BBBBB"/>
                </a:solidFill>
                <a:latin typeface="Arial"/>
              </a:rPr>
              <a:t>Мес. 1–2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3716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СТАРТ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331720"/>
            <a:ext cx="2743200" cy="42976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2468880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Тестовая партия плёнок на руках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236976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Запуск полного приёма заказов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005072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TG-бот генерации дизайнов активен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773168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Авито — первые продажи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541264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Доработка сайта (инвестиции)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89120" y="2011680"/>
            <a:ext cx="292608" cy="29260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291840" y="1051560"/>
            <a:ext cx="2743200" cy="8686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383280" y="10972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BBBBB"/>
                </a:solidFill>
                <a:latin typeface="Arial"/>
              </a:rPr>
              <a:t>Мес. 3–4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13716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РОСТ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91840" y="2331720"/>
            <a:ext cx="2743200" cy="42976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383280" y="2468880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Выход на WB и Ozon (FBS)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83280" y="3236976"/>
            <a:ext cx="25603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555555"/>
                </a:solidFill>
                <a:latin typeface="Arial"/>
              </a:rPr>
              <a:t>• BEP (~</a:t>
            </a:r>
            <a:r>
              <a:rPr lang="ru-RU" sz="1100" dirty="0">
                <a:solidFill>
                  <a:srgbClr val="555555"/>
                </a:solidFill>
                <a:latin typeface="Arial"/>
              </a:rPr>
              <a:t>4000</a:t>
            </a:r>
            <a:r>
              <a:rPr sz="11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i="0" dirty="0" err="1">
                <a:solidFill>
                  <a:srgbClr val="555555"/>
                </a:solidFill>
                <a:latin typeface="Arial"/>
              </a:rPr>
              <a:t>шт</a:t>
            </a:r>
            <a:r>
              <a:rPr sz="1100" b="0" i="0" dirty="0">
                <a:solidFill>
                  <a:srgbClr val="555555"/>
                </a:solidFill>
                <a:latin typeface="Arial"/>
              </a:rPr>
              <a:t>./</a:t>
            </a:r>
            <a:r>
              <a:rPr sz="1100" b="0" i="0" dirty="0" err="1">
                <a:solidFill>
                  <a:srgbClr val="555555"/>
                </a:solidFill>
                <a:latin typeface="Arial"/>
              </a:rPr>
              <a:t>мес</a:t>
            </a:r>
            <a:r>
              <a:rPr sz="1100" b="0" i="0" dirty="0">
                <a:solidFill>
                  <a:srgbClr val="555555"/>
                </a:solidFill>
                <a:latin typeface="Arial"/>
              </a:rPr>
              <a:t>.)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83280" y="4005072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Расширение команды дизайнеров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83280" y="4773168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Прирост Авито-присутствия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83280" y="5541264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Pre-seed раунд закрыт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23760" y="2011680"/>
            <a:ext cx="292608" cy="29260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126480" y="1051560"/>
            <a:ext cx="2743200" cy="8686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217920" y="10972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BBBBB"/>
                </a:solidFill>
                <a:latin typeface="Arial"/>
              </a:rPr>
              <a:t>Мес. 5–8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0" y="13716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МАСШТАБ 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26480" y="2331720"/>
            <a:ext cx="2743200" cy="42976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217920" y="2468880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Стабильные продажи WB+Ozon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17920" y="3236976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B2B корпоративные заказы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17920" y="4005072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Новые устройства (Samsung, Xiaomi)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17920" y="4773168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Запуск pop-up точки в ТЦ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7920" y="5541264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Рост до 400+ шт./мес.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058400" y="2011680"/>
            <a:ext cx="292608" cy="29260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8961120" y="1051560"/>
            <a:ext cx="2743200" cy="8686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9052560" y="1097280"/>
            <a:ext cx="2560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BBBBB"/>
                </a:solidFill>
                <a:latin typeface="Arial"/>
              </a:rPr>
              <a:t>Мес. 9–12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60" y="13716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МАСШТАБ II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961120" y="2331720"/>
            <a:ext cx="2743200" cy="42976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052560" y="2468880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Партнёрство с ReStore/iPort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52560" y="3236976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Подписочная модель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52560" y="4005072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Выход на СНГ (Казахстан)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52560" y="4773168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Команда 5–8 человек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52560" y="5541264"/>
            <a:ext cx="25603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• Выручка 700+ тыс./мес.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КОМАНДА ПРОЕКТА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5486400" cy="52120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261872"/>
            <a:ext cx="5212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  <a:latin typeface="Arial Black"/>
              </a:rPr>
              <a:t>Михаил Магазеев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91640"/>
            <a:ext cx="5486400" cy="36576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4360" y="175564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CEO / Основатель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194560"/>
            <a:ext cx="5120640" cy="1810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Студент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РЭУ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им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 Г.В.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Плеханова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</a:t>
            </a:r>
          </a:p>
          <a:p>
            <a:pPr>
              <a:spcBef>
                <a:spcPts val="200"/>
              </a:spcBef>
            </a:pP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Инициатор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и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идеолог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NEAI.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Разработал</a:t>
            </a: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концепцию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«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Не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ИИ» —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бренда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ставящего</a:t>
            </a: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творчество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человека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выше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алгоритмов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</a:t>
            </a:r>
          </a:p>
          <a:p>
            <a:pPr>
              <a:spcBef>
                <a:spcPts val="200"/>
              </a:spcBef>
            </a:pP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Отвечает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за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стратегию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продукт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</a:t>
            </a: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финансовую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модель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и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производство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7920" y="1188720"/>
            <a:ext cx="5486400" cy="52120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17920" y="1188720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55080" y="1261872"/>
            <a:ext cx="5212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 err="1">
                <a:solidFill>
                  <a:srgbClr val="FFFFFF"/>
                </a:solidFill>
                <a:latin typeface="Arial Black"/>
              </a:rPr>
              <a:t>Амина</a:t>
            </a:r>
            <a:r>
              <a:rPr lang="ru-RU" sz="1600" b="1" i="0" dirty="0">
                <a:solidFill>
                  <a:srgbClr val="FFFFFF"/>
                </a:solidFill>
                <a:latin typeface="Arial Black"/>
              </a:rPr>
              <a:t> Алиева</a:t>
            </a:r>
            <a:endParaRPr sz="1600" b="1" i="0" dirty="0"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17920" y="1691640"/>
            <a:ext cx="5486400" cy="36576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55080" y="175564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Co-Founder / Маркетинг &amp; Продажи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194560"/>
            <a:ext cx="5120640" cy="1810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Студент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РЭУ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им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 Г.В.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Плеханова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</a:t>
            </a:r>
          </a:p>
          <a:p>
            <a:pPr>
              <a:spcBef>
                <a:spcPts val="200"/>
              </a:spcBef>
            </a:pP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Отвечает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за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маркетинговую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стратегию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</a:t>
            </a:r>
          </a:p>
          <a:p>
            <a:pPr>
              <a:spcBef>
                <a:spcPts val="200"/>
              </a:spcBef>
            </a:pPr>
            <a:r>
              <a:rPr sz="1250" b="0" dirty="0">
                <a:solidFill>
                  <a:srgbClr val="555555"/>
                </a:solidFill>
                <a:latin typeface="Arial"/>
              </a:rPr>
              <a:t>SMM, Telegram-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канал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, UGC-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контент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</a:t>
            </a:r>
          </a:p>
          <a:p>
            <a:pPr>
              <a:spcBef>
                <a:spcPts val="200"/>
              </a:spcBef>
            </a:pP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>
                <a:solidFill>
                  <a:srgbClr val="555555"/>
                </a:solidFill>
                <a:latin typeface="Arial"/>
              </a:rPr>
              <a:t>Ведёт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переговоры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с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дизайнерами</a:t>
            </a: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и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ключевыми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партнёрами</a:t>
            </a:r>
            <a:endParaRPr sz="1250" b="0" dirty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 dirty="0" err="1">
                <a:solidFill>
                  <a:srgbClr val="555555"/>
                </a:solidFill>
                <a:latin typeface="Arial"/>
              </a:rPr>
              <a:t>по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250" b="0" dirty="0" err="1">
                <a:solidFill>
                  <a:srgbClr val="555555"/>
                </a:solidFill>
                <a:latin typeface="Arial"/>
              </a:rPr>
              <a:t>дистрибуции</a:t>
            </a:r>
            <a:r>
              <a:rPr sz="1250" b="0" dirty="0">
                <a:solidFill>
                  <a:srgbClr val="555555"/>
                </a:solidFill>
                <a:latin typeface="Arial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492240"/>
            <a:ext cx="11247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 err="1">
                <a:solidFill>
                  <a:srgbClr val="555555"/>
                </a:solidFill>
                <a:latin typeface="Arial"/>
              </a:rPr>
              <a:t>Ментор</a:t>
            </a:r>
            <a:r>
              <a:rPr sz="1200" b="0" i="0" dirty="0">
                <a:solidFill>
                  <a:srgbClr val="555555"/>
                </a:solidFill>
                <a:latin typeface="Arial"/>
              </a:rPr>
              <a:t>: </a:t>
            </a:r>
            <a:r>
              <a:rPr sz="1200" b="0" i="0" dirty="0" err="1">
                <a:solidFill>
                  <a:srgbClr val="555555"/>
                </a:solidFill>
                <a:latin typeface="Arial"/>
              </a:rPr>
              <a:t>научный</a:t>
            </a:r>
            <a:r>
              <a:rPr sz="12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555555"/>
                </a:solidFill>
                <a:latin typeface="Arial"/>
              </a:rPr>
              <a:t>руководитель</a:t>
            </a:r>
            <a:r>
              <a:rPr sz="1200" b="0" i="0" dirty="0">
                <a:solidFill>
                  <a:srgbClr val="555555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555555"/>
                </a:solidFill>
                <a:latin typeface="Arial"/>
              </a:rPr>
              <a:t>кафедры</a:t>
            </a:r>
            <a:r>
              <a:rPr sz="1200" b="0" i="0" dirty="0">
                <a:solidFill>
                  <a:srgbClr val="555555"/>
                </a:solidFill>
                <a:latin typeface="Arial"/>
              </a:rPr>
              <a:t> РЭУ </a:t>
            </a:r>
            <a:r>
              <a:rPr sz="1200" b="0" i="0" dirty="0" err="1">
                <a:solidFill>
                  <a:srgbClr val="555555"/>
                </a:solidFill>
                <a:latin typeface="Arial"/>
              </a:rPr>
              <a:t>им</a:t>
            </a:r>
            <a:r>
              <a:rPr sz="1200" b="0" i="0" dirty="0">
                <a:solidFill>
                  <a:srgbClr val="555555"/>
                </a:solidFill>
                <a:latin typeface="Arial"/>
              </a:rPr>
              <a:t>. Г.В. </a:t>
            </a:r>
            <a:r>
              <a:rPr sz="1200" b="0" i="0" dirty="0" err="1">
                <a:solidFill>
                  <a:srgbClr val="555555"/>
                </a:solidFill>
                <a:latin typeface="Arial"/>
              </a:rPr>
              <a:t>Плеханова</a:t>
            </a:r>
            <a:r>
              <a:rPr lang="ru-RU" sz="1200" b="0" i="0" dirty="0">
                <a:solidFill>
                  <a:srgbClr val="555555"/>
                </a:solidFill>
                <a:latin typeface="Arial"/>
              </a:rPr>
              <a:t> Столярова А.Н.</a:t>
            </a:r>
            <a:endParaRPr sz="1200" b="0" i="0" dirty="0">
              <a:solidFill>
                <a:srgbClr val="555555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ПРОИЗВОДСТВЕННЫЙ ПРОЦЕСС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9728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57200" y="109728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205740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188720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Приём заказа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1691640"/>
            <a:ext cx="27889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 dirty="0" err="1">
                <a:solidFill>
                  <a:srgbClr val="555555"/>
                </a:solidFill>
                <a:latin typeface="Arial"/>
              </a:rPr>
              <a:t>Клиент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выбирает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устройство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и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дизайн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через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Авито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,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сайт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, WB/Ozon.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Для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авторского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дизайна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 —  в Telegram-</a:t>
            </a:r>
            <a:r>
              <a:rPr sz="1100" b="0" dirty="0" err="1">
                <a:solidFill>
                  <a:srgbClr val="555555"/>
                </a:solidFill>
                <a:latin typeface="Arial"/>
              </a:rPr>
              <a:t>боте</a:t>
            </a:r>
            <a:r>
              <a:rPr sz="1100" b="0" dirty="0">
                <a:solidFill>
                  <a:srgbClr val="555555"/>
                </a:solidFill>
                <a:latin typeface="Arial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1960" y="109728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251960" y="109728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51960" y="205740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1188720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Подготовка макета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1691640"/>
            <a:ext cx="2788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Дизайнер создаёт или адаптирует макет в формате TIFF/PDF по шаблону cutout.shop. Живое творчество художника.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46720" y="109728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46720" y="109728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046720" y="205740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520" y="1188720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Нарезка плёнки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32520" y="1691640"/>
            <a:ext cx="2788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Раскрой рулона ORACAL 970 GRA по шаблону. Печать на плоттере HP Latex 570 / 800W.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370332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57200" y="370332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466344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3794759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Ламинирование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3000" y="4297680"/>
            <a:ext cx="2788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Нанесение защитного ламината ORAGUARD 290 (стойкость 8+ лет, УФ-защита). Каландр Kala Mistral 1650.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51960" y="370332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251960" y="370332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251960" y="466344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3794759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Плоттерная резка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7760" y="4297680"/>
            <a:ext cx="2788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Прецизионный рез по контурам устройства. Плоттер Summa Cut S2T 160, точность 0.1 мм.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046720" y="3703320"/>
            <a:ext cx="356616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8046720" y="3703320"/>
            <a:ext cx="594360" cy="237744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046720" y="4663440"/>
            <a:ext cx="594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 Black"/>
              </a:rPr>
              <a:t>06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32520" y="3794759"/>
            <a:ext cx="2788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Упаковка и отправка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32520" y="4297680"/>
            <a:ext cx="27889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Упаковка в фирменную коробку с логотипом NEAI. Доставка СДЭК, срок 2–7 дней по России.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MVP — ЧТО УЖЕ ГОТОВО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Arial"/>
              </a:rPr>
              <a:t>Перед вами не идея — перед вами работающий продукт. Вот что реально существует: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50876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1600200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>
                <a:solidFill>
                  <a:srgbClr val="1A1A1A"/>
                </a:solidFill>
                <a:latin typeface="Arial"/>
              </a:rPr>
              <a:t>Первая тестовая партия плёнок — на руках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011680"/>
            <a:ext cx="53035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>
                <a:solidFill>
                  <a:srgbClr val="555555"/>
                </a:solidFill>
                <a:latin typeface="Arial"/>
              </a:rPr>
              <a:t>Образцы скинов из ORACAL 970 GRA + ORAGUARD 290 произведены. MacBook Air 13/15, MacBook Pro 14/16, iPhone 16 Pro/Max, iPad 2025. Проверено качество прилегания и ламинирования.</a:t>
            </a:r>
          </a:p>
        </p:txBody>
      </p:sp>
      <p:sp>
        <p:nvSpPr>
          <p:cNvPr id="9" name="Rectangle 8"/>
          <p:cNvSpPr/>
          <p:nvPr/>
        </p:nvSpPr>
        <p:spPr>
          <a:xfrm>
            <a:off x="6263640" y="150876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55079" y="160020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1600200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>
                <a:solidFill>
                  <a:srgbClr val="1A1A1A"/>
                </a:solidFill>
                <a:latin typeface="Arial"/>
              </a:rPr>
              <a:t>Сайт запущен (заказ в финальной доработке)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79" y="2011680"/>
            <a:ext cx="53035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>
                <a:solidFill>
                  <a:srgbClr val="555555"/>
                </a:solidFill>
                <a:latin typeface="Arial"/>
              </a:rPr>
              <a:t>D2C интернет-магазин работает: каталог, описания, фото. Функция оформления заказа и оплаты (ЮКасса) в финальной стадии — откроется после доработки на привлечённые инвестиции.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20040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8640" y="329184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291840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>
                <a:solidFill>
                  <a:srgbClr val="1A1A1A"/>
                </a:solidFill>
                <a:latin typeface="Arial"/>
              </a:rPr>
              <a:t>Telegram-бот работает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703320"/>
            <a:ext cx="53035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>
                <a:solidFill>
                  <a:srgbClr val="555555"/>
                </a:solidFill>
                <a:latin typeface="Arial"/>
              </a:rPr>
              <a:t>Функционирующий бот для персонализированной генерации дизайнов. Клиент описывает пожелание, отправляет референсы — мы создаём авторский макет. Живой контакт человека с человеком: это и есть NEAI — «Не ИИ».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63640" y="320040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55079" y="329184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0" y="3291840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>
                <a:solidFill>
                  <a:srgbClr val="1A1A1A"/>
                </a:solidFill>
                <a:latin typeface="Arial"/>
              </a:rPr>
              <a:t>ИП зарегистрировано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79" y="3703320"/>
            <a:ext cx="53035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>
                <a:solidFill>
                  <a:srgbClr val="555555"/>
                </a:solidFill>
                <a:latin typeface="Arial"/>
              </a:rPr>
              <a:t>Юридическая база полностью готова. ИП с ОКВЭД 47.91 (розница онлайн), 74.10 (дизайн), 18.12 (полиграфия). УСН 6%. Возможно выставление счётов для B2B.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89204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8640" y="4983479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983479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 dirty="0" err="1">
                <a:solidFill>
                  <a:srgbClr val="1A1A1A"/>
                </a:solidFill>
                <a:latin typeface="Arial"/>
              </a:rPr>
              <a:t>В</a:t>
            </a:r>
            <a:r>
              <a:rPr sz="1250" b="1" i="0" dirty="0">
                <a:solidFill>
                  <a:srgbClr val="1A1A1A"/>
                </a:solidFill>
                <a:latin typeface="Arial"/>
              </a:rPr>
              <a:t> </a:t>
            </a:r>
            <a:r>
              <a:rPr sz="1250" b="1" i="0" dirty="0" err="1">
                <a:solidFill>
                  <a:srgbClr val="1A1A1A"/>
                </a:solidFill>
                <a:latin typeface="Arial"/>
              </a:rPr>
              <a:t>процессе</a:t>
            </a:r>
            <a:r>
              <a:rPr sz="1250" b="1" i="0" dirty="0">
                <a:solidFill>
                  <a:srgbClr val="1A1A1A"/>
                </a:solidFill>
                <a:latin typeface="Arial"/>
              </a:rPr>
              <a:t>: WB / Ozon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5394959"/>
            <a:ext cx="530352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 dirty="0" err="1">
                <a:solidFill>
                  <a:srgbClr val="555555"/>
                </a:solidFill>
                <a:latin typeface="Arial"/>
              </a:rPr>
              <a:t>Кабинеты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продавца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зарегистрированы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.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Карточки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товаров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подготовлены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.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Проходим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верификацию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и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загрузку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первых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партий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на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FBS.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63640" y="4892040"/>
            <a:ext cx="5486400" cy="155448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55079" y="4983479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1A1A1A"/>
                </a:solidFill>
                <a:latin typeface="Arial"/>
              </a:rPr>
              <a:t>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4983479"/>
            <a:ext cx="4800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1" i="0">
                <a:solidFill>
                  <a:srgbClr val="1A1A1A"/>
                </a:solidFill>
                <a:latin typeface="Arial"/>
              </a:rPr>
              <a:t>В процессе: масштабирование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79" y="5394959"/>
            <a:ext cx="53035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050" b="0" dirty="0" err="1">
                <a:solidFill>
                  <a:srgbClr val="555555"/>
                </a:solidFill>
                <a:latin typeface="Arial"/>
              </a:rPr>
              <a:t>Переговоры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с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дополнительными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поставщиками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ORAFOL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для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объёма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lang="ru-RU" sz="1050" b="0" dirty="0">
                <a:solidFill>
                  <a:srgbClr val="555555"/>
                </a:solidFill>
                <a:latin typeface="Arial"/>
              </a:rPr>
              <a:t>40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00+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шт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./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мес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.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Расширение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команды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дизайнеров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для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потока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555555"/>
                </a:solidFill>
                <a:latin typeface="Arial"/>
              </a:rPr>
              <a:t>заказов</a:t>
            </a:r>
            <a:r>
              <a:rPr sz="1050" b="0" dirty="0">
                <a:solidFill>
                  <a:srgbClr val="555555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</a:rPr>
              <a:t>ТЕХНОЛОГИЧНОСТЬ РЕШЕНИЯ NEAI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10000"/>
            <a:ext cx="56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1A1A"/>
                </a:solidFill>
              </a:rPr>
              <a:t>Собственная технология интеллектуальной переработки промптов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560000"/>
            <a:ext cx="56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333333"/>
                </a:solidFill>
              </a:rPr>
              <a:t>NEAI разрабатывает авторский программный модуль многоэтапной семантической реконструкции коротких пользовательских запросов. Пользователь пишет простой промпт — система анализирует намерение, восстанавливает недостающий контекст и формирует оптимизированную инструкцию для генеративной AI-модели.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100000"/>
            <a:ext cx="350000" cy="5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3180000"/>
            <a:ext cx="350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0000" y="3100000"/>
            <a:ext cx="5200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Анализ запроса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0000" y="3360000"/>
            <a:ext cx="52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Определяет намерение и тип задачи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740000"/>
            <a:ext cx="350000" cy="5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3820000"/>
            <a:ext cx="350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000" y="3740000"/>
            <a:ext cx="5200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Извлечение сущностей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0000" y="4000000"/>
            <a:ext cx="52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Тема, стиль, ЦА, ограничения, формат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380000"/>
            <a:ext cx="350000" cy="5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7200" y="4460000"/>
            <a:ext cx="350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0000" y="4380000"/>
            <a:ext cx="5200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Восстановление параметров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000" y="4640000"/>
            <a:ext cx="52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Достраивает недостающий контекст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5020000"/>
            <a:ext cx="350000" cy="5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57200" y="5100000"/>
            <a:ext cx="350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0000" y="5020000"/>
            <a:ext cx="5200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Структурное расширение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0000" y="5280000"/>
            <a:ext cx="52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Формирует финальный промпт для AI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660000"/>
            <a:ext cx="350000" cy="5000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57200" y="5740000"/>
            <a:ext cx="350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0000" y="5660000"/>
            <a:ext cx="5200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Нормализация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0000" y="5920000"/>
            <a:ext cx="52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Убирает противоречия перед передачей в модель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000" y="1010000"/>
            <a:ext cx="5200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1A1A"/>
                </a:solidFill>
              </a:rPr>
              <a:t>Ключевые преимущества технологии: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000" y="1550000"/>
            <a:ext cx="5200000" cy="780000"/>
          </a:xfrm>
          <a:prstGeom prst="rect">
            <a:avLst/>
          </a:prstGeom>
          <a:solidFill>
            <a:srgbClr val="F8F8F8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500000" y="1630000"/>
            <a:ext cx="50000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</a:rPr>
              <a:t>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00000" y="1630000"/>
            <a:ext cx="44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Не требует создания собственной LLM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00000" y="1930000"/>
            <a:ext cx="44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Прикладной модуль — без многомиллионных инвестиций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000" y="2410000"/>
            <a:ext cx="5200000" cy="780000"/>
          </a:xfrm>
          <a:prstGeom prst="rect">
            <a:avLst/>
          </a:prstGeom>
          <a:solidFill>
            <a:srgbClr val="F8F8F8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00000" y="2490000"/>
            <a:ext cx="50000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</a:rPr>
              <a:t>⚡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00000" y="2490000"/>
            <a:ext cx="44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Повышает точность генерации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00000" y="2790000"/>
            <a:ext cx="44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Структурирование запроса → качество результата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00000" y="3270000"/>
            <a:ext cx="5200000" cy="780000"/>
          </a:xfrm>
          <a:prstGeom prst="rect">
            <a:avLst/>
          </a:prstGeom>
          <a:solidFill>
            <a:srgbClr val="F8F8F8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500000" y="3350000"/>
            <a:ext cx="50000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</a:rPr>
              <a:t>👤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00000" y="3350000"/>
            <a:ext cx="44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Снижает порог для пользователя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00000" y="3650000"/>
            <a:ext cx="44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Не нужен навык промпт-инжиниринга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400000" y="4130000"/>
            <a:ext cx="5200000" cy="780000"/>
          </a:xfrm>
          <a:prstGeom prst="rect">
            <a:avLst/>
          </a:prstGeom>
          <a:solidFill>
            <a:srgbClr val="F8F8F8"/>
          </a:solidFill>
          <a:ln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500000" y="4210000"/>
            <a:ext cx="50000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</a:rPr>
              <a:t>🔒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00000" y="4210000"/>
            <a:ext cx="44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A1A1A"/>
                </a:solidFill>
              </a:rPr>
              <a:t>Формирует технологическое IP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00000" y="4510000"/>
            <a:ext cx="44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</a:rPr>
              <a:t>Авторская схема декомпозиции и структурирования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ИНВЕСТИЦИОННЫЙ ЗАПРОС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51560"/>
            <a:ext cx="5394960" cy="11887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3949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Arial Black"/>
              </a:rPr>
              <a:t>1 000 000 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BBBBBB"/>
                </a:solidFill>
                <a:latin typeface="Arial"/>
              </a:rPr>
              <a:t>Pre-seed раунд  | 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377440"/>
            <a:ext cx="5394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На что пойдут инвестиции: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834640"/>
            <a:ext cx="5394960" cy="52120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Доработка сайта (приём заказов, UX, SEO)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292608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280 000 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920" y="2926080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28%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383280"/>
            <a:ext cx="5394960" cy="5212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8640" y="347472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Закупка материалов ORAFOL (склад 6 мес.)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347472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250 000 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74920" y="3474720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25%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931920"/>
            <a:ext cx="5394960" cy="52120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8640" y="4023359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Расширение команды (дизайнеры, маркетолог)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0" y="4023359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200 000 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74920" y="4023359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20%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4480560"/>
            <a:ext cx="5394960" cy="5212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48640" y="457200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Маркетинг (ВК, Авито, WB/Ozon, контент)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45720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180 000 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74920" y="4572000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18%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5029200"/>
            <a:ext cx="5394960" cy="52120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48640" y="512064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Оборудование (плоттер, ламинатор)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0" y="512064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60 000 ₽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74920" y="5120640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6%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5577840"/>
            <a:ext cx="5394960" cy="52120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48640" y="5669279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Юр. расходы, резервный фонд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57600" y="5669279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30 000 ₽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74920" y="5669279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Arial"/>
              </a:rPr>
              <a:t>3%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26480" y="1051560"/>
            <a:ext cx="5760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Условия сделки и ожидаемый возврат: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26480" y="1508760"/>
            <a:ext cx="5577840" cy="6126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217920" y="16002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Формат: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75320" y="1600200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Инвестиционный займ или доля 10–20%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126480" y="2167128"/>
            <a:ext cx="5577840" cy="6126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217920" y="225856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Срок окупаемости: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75320" y="2258568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6–8 месяцев (базовый сценарий)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126480" y="2825496"/>
            <a:ext cx="5577840" cy="6126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217920" y="2916936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ROI (год 1):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75320" y="2916936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~178% при базовом сценарии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126480" y="3483864"/>
            <a:ext cx="5577840" cy="6126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217920" y="3575304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Прибыль мес. 6: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75320" y="3575304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≈ 49 500 ₽/мес.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126480" y="4142231"/>
            <a:ext cx="5577840" cy="61264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217920" y="4233671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Прибыль мес. 12: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75320" y="4233671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≈ 102 000 ₽/мес.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126480" y="4800600"/>
            <a:ext cx="5577840" cy="6126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6217920" y="489204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Накопл. за 24 мес.: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75320" y="4892040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≈ 2 320 000 ₽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26480" y="5486400"/>
            <a:ext cx="5760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Целевые источники финансирования: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26480" y="5897880"/>
            <a:ext cx="57607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555555"/>
                </a:solidFill>
                <a:latin typeface="Arial"/>
              </a:rPr>
              <a:t>• </a:t>
            </a:r>
            <a:r>
              <a:rPr lang="ru-RU" sz="1100" dirty="0">
                <a:solidFill>
                  <a:srgbClr val="555555"/>
                </a:solidFill>
                <a:latin typeface="Arial"/>
              </a:rPr>
              <a:t>Грант ФСИ</a:t>
            </a:r>
            <a:r>
              <a:rPr sz="1100" b="0" i="0" dirty="0">
                <a:solidFill>
                  <a:srgbClr val="555555"/>
                </a:solidFill>
                <a:latin typeface="Arial"/>
              </a:rPr>
              <a:t>—  1 </a:t>
            </a:r>
            <a:r>
              <a:rPr sz="1100" b="0" i="0" dirty="0" err="1">
                <a:solidFill>
                  <a:srgbClr val="555555"/>
                </a:solidFill>
                <a:latin typeface="Arial"/>
              </a:rPr>
              <a:t>млн</a:t>
            </a:r>
            <a:r>
              <a:rPr sz="1100" b="0" i="0" dirty="0">
                <a:solidFill>
                  <a:srgbClr val="555555"/>
                </a:solidFill>
                <a:latin typeface="Arial"/>
              </a:rPr>
              <a:t> 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ПРАВОВАЯ ОХРАНА ПРОДУКТА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97280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57200" y="1097280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69164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1188720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Товарный знак «NEAI»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1645919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Подача заявки в Роспатент (ФИПС). Класс МКТУ 16 (полиграфия) и 35 (электронная торговля). Срок рассмотрения: 12–18 мес.</a:t>
            </a:r>
          </a:p>
        </p:txBody>
      </p:sp>
      <p:sp>
        <p:nvSpPr>
          <p:cNvPr id="9" name="Rectangle 8"/>
          <p:cNvSpPr/>
          <p:nvPr/>
        </p:nvSpPr>
        <p:spPr>
          <a:xfrm>
            <a:off x="6263640" y="1097280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63640" y="1097280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263640" y="169164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1188720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Авторское право на дизайны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0" y="1645919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Все авторские дизайны защищены ФЗ о авторском праве. Уникальные рисунки создаются под заказ — принадлежат NEAI.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2834639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57200" y="2834639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7200" y="3428999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51560" y="2926079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ИП и ОКВЭД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3383279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ИП зарегистрировано. ОКВЭД: 47.91 (розница онлайн), 74.10 (дизайн), 18.12 (полиграфия). УСН 6%.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3640" y="2834639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63640" y="2834639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263640" y="3428999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2926079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Договоры с дизайнерами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0" y="3383279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С каждым дизайнером — договор авторского заказа (ГПХ). Все права на контент переходят к NEAI.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4572000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57200" y="4572000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516636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" y="4663440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Защита от копирования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" y="5120640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Водяные знаки на превью-макеты. Мониторинг маркетплейсов WB/Ozon на предмет копирования SKU.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63640" y="4572000"/>
            <a:ext cx="5486400" cy="1600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263640" y="4572000"/>
            <a:ext cx="502920" cy="1600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263640" y="516636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 Black"/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0" y="4663440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Лицензии на материалы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0" y="5120640"/>
            <a:ext cx="4800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Использование ORAFOL (ORACAL, ORAGUARD) в рамках официального дистрибьюторского договора. Соответствие стандартам ИСО.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СОДЕРЖАНИЕ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51560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88136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1106424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О проекте NEAI — продукт, идея, миссия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819655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856231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1874519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Проблема — что не устраивает покупателей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587752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262432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2642616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Решение — продукт и УТП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355848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3392424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410712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Рынок — TAM / SAM / SOM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4123944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416052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4178807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Конкурентный анализ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892040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4928616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4946903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Бизнес-модель 4P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660136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57200" y="5696712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5714999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Маркетинг и каналы продаж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051560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00800" y="1088136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95160" y="1106424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Финансовая модель — UNIT-экономика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00800" y="1819655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400800" y="1856231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09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95160" y="1874519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Сценарный анализ и прогноз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0" y="2587752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400800" y="262432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95160" y="2642616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Дорожная карта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0" y="3355848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00800" y="3392424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5160" y="3410712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Команда проекта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00800" y="4123944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400800" y="416052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95160" y="4178807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MVP — что уже готово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00800" y="4892040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400800" y="4928616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13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95160" y="4946903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Инвестиционный запрос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00800" y="5660136"/>
            <a:ext cx="50292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400800" y="5696712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14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95160" y="5714999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Arial"/>
              </a:rPr>
              <a:t>Правовая охрана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9728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600" b="1" i="0" dirty="0">
                <a:solidFill>
                  <a:srgbClr val="1A1A1A"/>
                </a:solidFill>
                <a:latin typeface="AKONY" pitchFamily="2" charset="0"/>
              </a:rPr>
              <a:t>NEAI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8346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555555"/>
                </a:solidFill>
                <a:latin typeface="Arial"/>
              </a:rPr>
              <a:t>Не Искусственный Интеллект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0" y="3429000"/>
            <a:ext cx="39319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361188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555555"/>
                </a:solidFill>
                <a:latin typeface="Arial"/>
              </a:rPr>
              <a:t>Персонализированные виниловые скины для Apple — доступно, качественно, с живым дизайном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4206240"/>
            <a:ext cx="2240280" cy="685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463040" y="4297680"/>
            <a:ext cx="2057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📧  </a:t>
            </a:r>
            <a:r>
              <a:rPr lang="en-US" sz="1100" dirty="0">
                <a:solidFill>
                  <a:srgbClr val="1A1A1A"/>
                </a:solidFill>
                <a:latin typeface="Arial"/>
              </a:rPr>
              <a:t>Mikhail.magazeev@mail.ru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49039" y="4206240"/>
            <a:ext cx="2240280" cy="685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840479" y="4297680"/>
            <a:ext cx="2057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💬  Telegram:</a:t>
            </a:r>
            <a:r>
              <a:rPr lang="en-US" sz="1100" b="0" i="0" dirty="0">
                <a:solidFill>
                  <a:srgbClr val="1A1A1A"/>
                </a:solidFill>
                <a:latin typeface="Arial"/>
              </a:rPr>
              <a:t> </a:t>
            </a:r>
            <a:r>
              <a:rPr lang="en-US" sz="1100" b="0" i="0" dirty="0" err="1">
                <a:solidFill>
                  <a:srgbClr val="1A1A1A"/>
                </a:solidFill>
                <a:latin typeface="Arial"/>
              </a:rPr>
              <a:t>Magazeev</a:t>
            </a:r>
            <a:r>
              <a:rPr lang="en-US" sz="1100" dirty="0" err="1">
                <a:solidFill>
                  <a:srgbClr val="1A1A1A"/>
                </a:solidFill>
                <a:latin typeface="Arial"/>
              </a:rPr>
              <a:t>_com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6480" y="4206240"/>
            <a:ext cx="2240280" cy="685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217920" y="4297680"/>
            <a:ext cx="2057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A1A1A"/>
                </a:solidFill>
                <a:latin typeface="Arial"/>
              </a:rPr>
              <a:t>📞</a:t>
            </a:r>
            <a:r>
              <a:rPr lang="en-US" sz="1100" dirty="0">
                <a:solidFill>
                  <a:srgbClr val="1A1A1A"/>
                </a:solidFill>
                <a:latin typeface="Arial"/>
              </a:rPr>
              <a:t>+7 987 669 42 85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03920" y="4206240"/>
            <a:ext cx="2240280" cy="685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595360" y="4297680"/>
            <a:ext cx="2057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 dirty="0">
                <a:solidFill>
                  <a:srgbClr val="1A1A1A"/>
                </a:solidFill>
                <a:latin typeface="Arial"/>
              </a:rPr>
              <a:t>🌐  </a:t>
            </a:r>
            <a:r>
              <a:rPr sz="1100" b="0" i="0" dirty="0" err="1">
                <a:solidFill>
                  <a:srgbClr val="1A1A1A"/>
                </a:solidFill>
                <a:latin typeface="Arial"/>
              </a:rPr>
              <a:t>neai</a:t>
            </a:r>
            <a:r>
              <a:rPr lang="en-US" sz="1100" dirty="0" err="1">
                <a:solidFill>
                  <a:srgbClr val="1A1A1A"/>
                </a:solidFill>
                <a:latin typeface="Arial"/>
              </a:rPr>
              <a:t>.store</a:t>
            </a:r>
            <a:endParaRPr sz="1100" b="0" i="0" dirty="0">
              <a:solidFill>
                <a:srgbClr val="1A1A1A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512064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BBBBBB"/>
                </a:solidFill>
                <a:latin typeface="Arial"/>
              </a:rPr>
              <a:t>Стартап-проект NEAI | РЭУ им. Г.В. Плеханова | Магазеев Михаил | 2026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577840"/>
            <a:ext cx="11247120" cy="36576"/>
          </a:xfrm>
          <a:prstGeom prst="rect">
            <a:avLst/>
          </a:prstGeom>
          <a:solidFill>
            <a:srgbClr val="BBBB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7200" y="571500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1A1A1A"/>
                </a:solidFill>
                <a:latin typeface="Arial Black"/>
              </a:rPr>
              <a:t>Спасибо за внимание!</a:t>
            </a:r>
          </a:p>
        </p:txBody>
      </p:sp>
      <p:pic>
        <p:nvPicPr>
          <p:cNvPr id="18" name="Рисунок 17" descr="Изображение выглядит как шаблон, прямоугольный, Симметрия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90373B8-87C4-BFDA-A9F7-09280EF17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372" y="365850"/>
            <a:ext cx="1569660" cy="15696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О ПРОЕКТЕ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Arial Black"/>
              </a:rPr>
              <a:t>NEAI — Не Искусственный Интеллект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5303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NEAI — это манифест в названии.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«Не ИИ» — значит: живой дизайн от живых людей.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В мире, где всё автоматизируют, мы ставим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во главу угла творчество художника и личный контакт.</a:t>
            </a:r>
          </a:p>
          <a:p>
            <a:pPr>
              <a:spcBef>
                <a:spcPts val="200"/>
              </a:spcBef>
            </a:pPr>
            <a:endParaRPr sz="1250" b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Мы производим и продаём персонализированные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виниловые скины-плёнки (skin — оболочка) для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устройств Apple: MacBook, iPhone и iPad.</a:t>
            </a:r>
          </a:p>
          <a:p>
            <a:pPr>
              <a:spcBef>
                <a:spcPts val="200"/>
              </a:spcBef>
            </a:pPr>
            <a:endParaRPr sz="1250" b="0">
              <a:solidFill>
                <a:srgbClr val="555555"/>
              </a:solidFill>
              <a:latin typeface="Arial"/>
            </a:endParaRP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Материал: немецкая плёнка ORACAL 970 GRA +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защитный ламинат ORAGUARD 290 (ORAFOL, Германия).</a:t>
            </a:r>
          </a:p>
          <a:p>
            <a:pPr>
              <a:spcBef>
                <a:spcPts val="200"/>
              </a:spcBef>
            </a:pPr>
            <a:r>
              <a:rPr sz="1250" b="0">
                <a:solidFill>
                  <a:srgbClr val="555555"/>
                </a:solidFill>
                <a:latin typeface="Arial"/>
              </a:rPr>
              <a:t>Дизайн: авторский, под запрос клиента.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0" y="1097280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537960" y="117043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Ниша: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38160" y="1170432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Кастомизация Apple-техники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0" y="1984248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205740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Философия: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38160" y="2057400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Творчество людей, не алгоритмов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2871215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37960" y="2944368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Материал: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38160" y="2944368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ORACAL 970 GRA + ORAGUARD 290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0" y="3758184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37960" y="3831336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Каналы продаж: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8160" y="3831336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Авито → Сайт → WB/Ozon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4645152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37960" y="4718304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ЦА: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38160" y="4718304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18–35 лет, владельцы Apple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0" y="5532120"/>
            <a:ext cx="5303520" cy="777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37960" y="560527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Arial"/>
              </a:rPr>
              <a:t>Рынок: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38160" y="5605272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55555"/>
                </a:solidFill>
                <a:latin typeface="Arial"/>
              </a:rPr>
              <a:t>Россия + СНГ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ПРОБЛЕМА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555555"/>
                </a:solidFill>
                <a:latin typeface="Arial"/>
              </a:rPr>
              <a:t>Что не устраивает владельцев Apple-техники сегодня?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600200"/>
            <a:ext cx="557784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600200"/>
            <a:ext cx="548640" cy="2194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242316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1737360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Отсутствие индивидуальности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19456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Все MacBook, iPhone, iPad выглядят одинаково.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Пользователи хотят выразить себя, но рынок предлагает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лишь стандартные цвета корпуса.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55080" y="1600200"/>
            <a:ext cx="557784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55080" y="1600200"/>
            <a:ext cx="548640" cy="2194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55080" y="242316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5160" y="1737360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Низкое качество дешёвых аналогов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95160" y="219456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No-name плёнки из Китая за 150–500 ₽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не прилегают к контурам, пузырятся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и оставляют следы клея.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977639"/>
            <a:ext cx="557784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977639"/>
            <a:ext cx="548640" cy="2194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480060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114800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Недоступность лидеров рынка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457200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Dbrand (Канада) — мировой эталон, но не работает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с Россией. Цены от 3 500 до 6 000 ₽. Доставка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недоступна из-за санкций.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55080" y="3977639"/>
            <a:ext cx="557784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55080" y="3977639"/>
            <a:ext cx="548640" cy="2194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55080" y="480060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5160" y="4114800"/>
            <a:ext cx="4846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Безликие дизайны у российских конкурентов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95160" y="457200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KKSPACE, Bronoskins, Glueskin предлагают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ограниченный каталог готовых дизайнов.</a:t>
            </a:r>
          </a:p>
          <a:p>
            <a:pPr>
              <a:spcBef>
                <a:spcPts val="200"/>
              </a:spcBef>
            </a:pPr>
            <a:r>
              <a:rPr sz="1200" b="0">
                <a:solidFill>
                  <a:srgbClr val="555555"/>
                </a:solidFill>
                <a:latin typeface="Arial"/>
              </a:rPr>
              <a:t>Авторских и кастомных решений — нет.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РЕШЕНИЕ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555555"/>
                </a:solidFill>
                <a:latin typeface="Arial"/>
              </a:rPr>
              <a:t>NEAI предлагает авторский скин (оболочку-плёнку) нового поколения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Arial"/>
              </a:rPr>
              <a:t>Продуктовая линейка — 8 SKU: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103120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214883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MacBook Pro 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5146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2 399 ₽  •  52% маржа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1840" y="2103120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383280" y="214883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MacBook Pro 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5146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2 799 ₽  •  46% маржа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26480" y="2103120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217920" y="214883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MacBook Air 13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5146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1 999 ₽  •  43% маржа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61120" y="2103120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052560" y="214883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MacBook Air 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52560" y="25146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2 499 ₽  •  39% маржа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3063239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48640" y="310895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iPad 2025 11"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347472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999 ₽  •  43% маржа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291840" y="3063239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383280" y="310895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iPad 2025 13"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83280" y="347472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1 199 ₽  •  45% маржа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3063239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217920" y="310895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iPhone 16 Pro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347472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699 ₽  •  43% маржа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61120" y="3063239"/>
            <a:ext cx="2651760" cy="8229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052560" y="3108959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Arial"/>
              </a:rPr>
              <a:t>iPhone 16 Pro Max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52560" y="347472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799 ₽  •  49% маржа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" y="416052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Arial"/>
              </a:rPr>
              <a:t>Конкурентные преимущества: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4617720"/>
            <a:ext cx="2651760" cy="1828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457200" y="4617720"/>
            <a:ext cx="265176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48640" y="468172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Авторский дизайн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120640"/>
            <a:ext cx="246888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Живое творчество художников,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не шаблоны алгоритмов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91840" y="4617720"/>
            <a:ext cx="2651760" cy="1828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3291840" y="4617720"/>
            <a:ext cx="265176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383280" y="468172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Немецкий материал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83280" y="5120640"/>
            <a:ext cx="246888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ORACAL 970 GRA + ORAGUARD 290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стойкость 8+ лет, УФ-защита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126480" y="4617720"/>
            <a:ext cx="2651760" cy="1828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6126480" y="4617720"/>
            <a:ext cx="265176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217920" y="468172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Точная резка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17920" y="5120640"/>
            <a:ext cx="246888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Шаблоны под каждое устройство,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100% прилегание к контурам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961120" y="4617720"/>
            <a:ext cx="2651760" cy="1828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8961120" y="4617720"/>
            <a:ext cx="2651760" cy="41148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052560" y="468172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rial"/>
              </a:rPr>
              <a:t>Доступная цена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60" y="5120640"/>
            <a:ext cx="246888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Dbrand: 3 500–6 000 ₽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NEAI: от 699 до 2 799 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РЫНОК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51560"/>
            <a:ext cx="5029200" cy="53492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A1A1A"/>
                </a:solidFill>
                <a:latin typeface="Arial Black"/>
              </a:rPr>
              <a:t>TAM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0876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Total Addressable Market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2880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Мировой рынок скинов для электроники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14884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 dirty="0">
                <a:solidFill>
                  <a:srgbClr val="1A1A1A"/>
                </a:solidFill>
                <a:latin typeface="Arial Black"/>
              </a:rPr>
              <a:t>~$10 </a:t>
            </a:r>
            <a:r>
              <a:rPr sz="2200" b="1" i="0" dirty="0" err="1">
                <a:solidFill>
                  <a:srgbClr val="1A1A1A"/>
                </a:solidFill>
                <a:latin typeface="Arial Black"/>
              </a:rPr>
              <a:t>млрд</a:t>
            </a:r>
            <a:endParaRPr sz="2200" b="1" i="0" dirty="0">
              <a:solidFill>
                <a:srgbClr val="1A1A1A"/>
              </a:solidFill>
              <a:latin typeface="Arial Black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4360" y="2788920"/>
            <a:ext cx="4754880" cy="34290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8803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A1A1A"/>
                </a:solidFill>
                <a:latin typeface="Arial Black"/>
              </a:rPr>
              <a:t>SAM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24612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Served Addressable Market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566160"/>
            <a:ext cx="4389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Россия + СНГ: владельцы iPhone 11+,
MacBook M1+, iPad (14 000 чел. — ЦА Москвы)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160520"/>
            <a:ext cx="2743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US" sz="2200" b="1" dirty="0">
                <a:solidFill>
                  <a:srgbClr val="1A1A1A"/>
                </a:solidFill>
                <a:latin typeface="Arial Black"/>
              </a:rPr>
              <a:t>1.7</a:t>
            </a:r>
            <a:r>
              <a:rPr sz="2200" b="1" i="0" dirty="0">
                <a:solidFill>
                  <a:srgbClr val="1A1A1A"/>
                </a:solidFill>
                <a:latin typeface="Arial Black"/>
              </a:rPr>
              <a:t> </a:t>
            </a:r>
            <a:r>
              <a:rPr sz="2200" b="1" i="0" dirty="0" err="1">
                <a:solidFill>
                  <a:srgbClr val="1A1A1A"/>
                </a:solidFill>
                <a:latin typeface="Arial Black"/>
              </a:rPr>
              <a:t>мл</a:t>
            </a:r>
            <a:r>
              <a:rPr lang="ru-RU" sz="2200" b="1" i="0" dirty="0" err="1">
                <a:solidFill>
                  <a:srgbClr val="1A1A1A"/>
                </a:solidFill>
                <a:latin typeface="Arial Black"/>
              </a:rPr>
              <a:t>рд</a:t>
            </a:r>
            <a:r>
              <a:rPr lang="ru-RU" sz="2200" b="1" i="0" dirty="0">
                <a:solidFill>
                  <a:srgbClr val="1A1A1A"/>
                </a:solidFill>
                <a:latin typeface="Arial Black"/>
              </a:rPr>
              <a:t>. </a:t>
            </a:r>
            <a:r>
              <a:rPr lang="ru-RU" sz="2200" b="1" i="0" dirty="0" err="1">
                <a:solidFill>
                  <a:srgbClr val="1A1A1A"/>
                </a:solidFill>
                <a:latin typeface="Arial Black"/>
              </a:rPr>
              <a:t>руб</a:t>
            </a:r>
            <a:endParaRPr lang="ru-RU" sz="2200" b="1" i="0" dirty="0">
              <a:solidFill>
                <a:srgbClr val="1A1A1A"/>
              </a:solidFill>
              <a:latin typeface="Arial Black"/>
            </a:endParaRPr>
          </a:p>
          <a:p>
            <a:pPr algn="l"/>
            <a:endParaRPr sz="2200" b="1" i="0" dirty="0">
              <a:solidFill>
                <a:srgbClr val="1A1A1A"/>
              </a:solidFill>
              <a:latin typeface="Arial Black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1520" y="4800600"/>
            <a:ext cx="4480560" cy="141732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4400" y="489204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A1A1A"/>
                </a:solidFill>
                <a:latin typeface="Arial Black"/>
              </a:rPr>
              <a:t>SOM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25780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Реально достижимый рынок NEAI (год 1)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5577840"/>
            <a:ext cx="4114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US" sz="1400" b="1" i="0" dirty="0">
                <a:solidFill>
                  <a:srgbClr val="1A1A1A"/>
                </a:solidFill>
                <a:latin typeface="Arial Black"/>
              </a:rPr>
              <a:t>~150 000 000 руб</a:t>
            </a:r>
            <a:r>
              <a:rPr sz="1400" b="1" i="0" dirty="0">
                <a:solidFill>
                  <a:srgbClr val="1A1A1A"/>
                </a:solidFill>
                <a:latin typeface="Arial Black"/>
              </a:rPr>
              <a:t> (</a:t>
            </a:r>
            <a:r>
              <a:rPr sz="1400" b="1" i="0" dirty="0" err="1">
                <a:solidFill>
                  <a:srgbClr val="1A1A1A"/>
                </a:solidFill>
                <a:latin typeface="Arial Black"/>
              </a:rPr>
              <a:t>Россия</a:t>
            </a:r>
            <a:r>
              <a:rPr sz="1400" b="1" i="0" dirty="0">
                <a:solidFill>
                  <a:srgbClr val="1A1A1A"/>
                </a:solidFill>
                <a:latin typeface="Arial Black"/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60720" y="1051560"/>
            <a:ext cx="6309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Arial"/>
              </a:rPr>
              <a:t>Ключевые рыночные данные: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60720" y="1508760"/>
            <a:ext cx="6217920" cy="5486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897880" y="160020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Установленная база iPhone 11+ в России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66960" y="16002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9,5 млн устройств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60720" y="2121408"/>
            <a:ext cx="621792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897880" y="2212848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MacBook Air M1+ в России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66960" y="221284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0,9 млн устройств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60720" y="2734056"/>
            <a:ext cx="6217920" cy="5486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897880" y="2825496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MacBook Pro M1+ в России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66960" y="282549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0,7 млн устройств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60720" y="3346704"/>
            <a:ext cx="621792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897880" y="3438144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Потенциальных клиентов скинов (Россия)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66960" y="3438144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294 200 чел.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60720" y="3959352"/>
            <a:ext cx="6217920" cy="5486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897880" y="4050791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Потенциальных клиентов скинов (СНГ)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66960" y="4050791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58 400 чел.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760720" y="4572000"/>
            <a:ext cx="621792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897880" y="466344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Целевая аудитория NEAI (Москва, 18-35)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66960" y="466344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14 000 чел.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60720" y="5184648"/>
            <a:ext cx="6217920" cy="5486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897880" y="5276088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Рост e-commerce аксессуаров 2021–2024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66960" y="527608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+88% за 3 года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760720" y="5797296"/>
            <a:ext cx="621792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897880" y="5888736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Arial"/>
              </a:rPr>
              <a:t>Доля Wildberries+Ozon на рынке (2024)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966960" y="588873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 i="0">
                <a:solidFill>
                  <a:srgbClr val="1A1A1A"/>
                </a:solidFill>
                <a:latin typeface="Arial"/>
              </a:rPr>
              <a:t>81% онлайн-продаж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КОНКУРЕНТНЫЙ АНАЛИЗ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051560"/>
            <a:ext cx="182880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20" y="1115568"/>
            <a:ext cx="1737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Компания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1051560"/>
            <a:ext cx="146304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331720" y="1115568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Тип</a:t>
            </a:r>
          </a:p>
        </p:txBody>
      </p:sp>
      <p:sp>
        <p:nvSpPr>
          <p:cNvPr id="8" name="Rectangle 7"/>
          <p:cNvSpPr/>
          <p:nvPr/>
        </p:nvSpPr>
        <p:spPr>
          <a:xfrm>
            <a:off x="3749039" y="1051560"/>
            <a:ext cx="137160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794759" y="1115568"/>
            <a:ext cx="1280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Цена, ₽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20640" y="1051560"/>
            <a:ext cx="128016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166359" y="1115568"/>
            <a:ext cx="1188719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Авт. дизайн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1051560"/>
            <a:ext cx="128016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46520" y="1115568"/>
            <a:ext cx="1188719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Нем. винил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80960" y="1051560"/>
            <a:ext cx="137160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26680" y="1115568"/>
            <a:ext cx="1280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РФ-рынок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052560" y="1051560"/>
            <a:ext cx="146304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098280" y="1115568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Arial"/>
              </a:rPr>
              <a:t>Оценка /100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1508760"/>
            <a:ext cx="182880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02920" y="1645919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NEAI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0" y="1508760"/>
            <a:ext cx="146304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331720" y="1645919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Прямой (РФ)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749039" y="1508760"/>
            <a:ext cx="137160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794759" y="1645919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699–2 799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20640" y="1508760"/>
            <a:ext cx="128016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166359" y="1645919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1508760"/>
            <a:ext cx="128016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446520" y="1645919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680960" y="1508760"/>
            <a:ext cx="137160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726680" y="1645919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052560" y="1508760"/>
            <a:ext cx="1463040" cy="621792"/>
          </a:xfrm>
          <a:prstGeom prst="rect">
            <a:avLst/>
          </a:prstGeom>
          <a:solidFill>
            <a:srgbClr val="E8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098280" y="1645919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1A1A"/>
                </a:solidFill>
                <a:latin typeface="Arial"/>
              </a:rPr>
              <a:t>68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2167128"/>
            <a:ext cx="18288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02920" y="2304288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KKSPACE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86000" y="2167128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331720" y="2304288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Прямой (РФ)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49039" y="2167128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794759" y="230428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2 500–4 500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120640" y="2167128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166359" y="2304288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00800" y="2167128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446520" y="2304288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680960" y="2167128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7726680" y="230428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52560" y="2167128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098280" y="2304288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54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57200" y="2825496"/>
            <a:ext cx="18288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02920" y="2962656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Bronoskins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286000" y="2825496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2331720" y="2962656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Прямой (РФ)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49039" y="2825496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3794759" y="2962656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400–1 200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120640" y="2825496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166359" y="2962656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400800" y="2825496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6446520" y="2962656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680960" y="2825496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7726680" y="2962656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052560" y="2825496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9098280" y="2962656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48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57200" y="3483864"/>
            <a:ext cx="18288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502920" y="3621024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Glueskin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286000" y="3483864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2331720" y="3621024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Прямой (РФ)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749039" y="3483864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3794759" y="3621024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300–900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120640" y="3483864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5166359" y="3621024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400800" y="3483864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6446520" y="3621024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680960" y="3483864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7726680" y="3621024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72" name="Rectangle 71"/>
          <p:cNvSpPr/>
          <p:nvPr/>
        </p:nvSpPr>
        <p:spPr>
          <a:xfrm>
            <a:off x="9052560" y="3483864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9098280" y="3621024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45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57200" y="4142231"/>
            <a:ext cx="18288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502920" y="4279392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Shild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286000" y="4142231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2331720" y="4279392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Прямой (РФ)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749039" y="4142231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3794759" y="4279392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400–1 500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120640" y="4142231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5166359" y="4279392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400800" y="4142231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6446520" y="4279392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84" name="Rectangle 83"/>
          <p:cNvSpPr/>
          <p:nvPr/>
        </p:nvSpPr>
        <p:spPr>
          <a:xfrm>
            <a:off x="7680960" y="4142231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7726680" y="4279392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052560" y="4142231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9098280" y="4279392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57200" y="4800600"/>
            <a:ext cx="18288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502920" y="4937760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Dbrand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286000" y="4800600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TextBox 90"/>
          <p:cNvSpPr txBox="1"/>
          <p:nvPr/>
        </p:nvSpPr>
        <p:spPr>
          <a:xfrm>
            <a:off x="2331720" y="493776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Прямой (CAD)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749039" y="4800600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TextBox 92"/>
          <p:cNvSpPr txBox="1"/>
          <p:nvPr/>
        </p:nvSpPr>
        <p:spPr>
          <a:xfrm>
            <a:off x="3794759" y="493776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3 500–6 000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120640" y="4800600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TextBox 94"/>
          <p:cNvSpPr txBox="1"/>
          <p:nvPr/>
        </p:nvSpPr>
        <p:spPr>
          <a:xfrm>
            <a:off x="5166359" y="4937760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400800" y="4800600"/>
            <a:ext cx="128016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TextBox 96"/>
          <p:cNvSpPr txBox="1"/>
          <p:nvPr/>
        </p:nvSpPr>
        <p:spPr>
          <a:xfrm>
            <a:off x="6446520" y="4937760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80960" y="4800600"/>
            <a:ext cx="137160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TextBox 98"/>
          <p:cNvSpPr txBox="1"/>
          <p:nvPr/>
        </p:nvSpPr>
        <p:spPr>
          <a:xfrm>
            <a:off x="7726680" y="493776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✗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9052560" y="4800600"/>
            <a:ext cx="1463040" cy="6217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TextBox 100"/>
          <p:cNvSpPr txBox="1"/>
          <p:nvPr/>
        </p:nvSpPr>
        <p:spPr>
          <a:xfrm>
            <a:off x="9098280" y="493776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65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457200" y="5458968"/>
            <a:ext cx="18288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TextBox 102"/>
          <p:cNvSpPr txBox="1"/>
          <p:nvPr/>
        </p:nvSpPr>
        <p:spPr>
          <a:xfrm>
            <a:off x="502920" y="5596128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WiWU/Чехлы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2286000" y="5458968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extBox 104"/>
          <p:cNvSpPr txBox="1"/>
          <p:nvPr/>
        </p:nvSpPr>
        <p:spPr>
          <a:xfrm>
            <a:off x="2331720" y="5596128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Косвенный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3749039" y="5458968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TextBox 106"/>
          <p:cNvSpPr txBox="1"/>
          <p:nvPr/>
        </p:nvSpPr>
        <p:spPr>
          <a:xfrm>
            <a:off x="3794759" y="559612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800–1 800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5120640" y="5458968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5166359" y="5596128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6400800" y="5458968"/>
            <a:ext cx="128016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TextBox 110"/>
          <p:cNvSpPr txBox="1"/>
          <p:nvPr/>
        </p:nvSpPr>
        <p:spPr>
          <a:xfrm>
            <a:off x="6446520" y="5596128"/>
            <a:ext cx="11887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—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680960" y="5458968"/>
            <a:ext cx="137160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TextBox 112"/>
          <p:cNvSpPr txBox="1"/>
          <p:nvPr/>
        </p:nvSpPr>
        <p:spPr>
          <a:xfrm>
            <a:off x="7726680" y="559612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✓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9052560" y="5458968"/>
            <a:ext cx="1463040" cy="62179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TextBox 114"/>
          <p:cNvSpPr txBox="1"/>
          <p:nvPr/>
        </p:nvSpPr>
        <p:spPr>
          <a:xfrm>
            <a:off x="9098280" y="5596128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Arial"/>
              </a:rPr>
              <a:t>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БИЗНЕС-МОДЕЛЬ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A1A1A"/>
                </a:solidFill>
                <a:latin typeface="Arial"/>
              </a:rPr>
              <a:t>4P-маркетинг-микс NEAI: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508760"/>
            <a:ext cx="548640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508760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55448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PRODUCT
(Продукт)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103120"/>
            <a:ext cx="52120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Виниловые скины для MacBook, iPhone, iPad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8 SKU (MacBook Air/Pro, iPhone 16 Pro/Max, iPad 2025)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Немецкий материал ORACAL 970 GRA + ORAGUARD 290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Авторский дизайн по запросу — живое творчество людей</a:t>
            </a:r>
          </a:p>
        </p:txBody>
      </p:sp>
      <p:sp>
        <p:nvSpPr>
          <p:cNvPr id="9" name="Rectangle 8"/>
          <p:cNvSpPr/>
          <p:nvPr/>
        </p:nvSpPr>
        <p:spPr>
          <a:xfrm>
            <a:off x="6263640" y="1508760"/>
            <a:ext cx="548640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63640" y="1508760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55079" y="155448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PRICE
(Цена)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2103120"/>
            <a:ext cx="52120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MacBook: 1 999–2 799 ₽ (Dbrand аналог: 3 500–6 000 ₽)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iPhone: 699–799 ₽  •  iPad: 999–1 199 ₽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Средний чек: ~1 590 ₽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Скидка 15% при заказе комплекта (MacBook + iPhone)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4069079"/>
            <a:ext cx="548640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7200" y="4069079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48640" y="4114799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PLACE
(Каналы)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663440"/>
            <a:ext cx="52120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Авито — основной стартовый канал (органика)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D2C сайт — собственный магазин (макс. маржа)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WB + Ozon — единый маркетплейс-блок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B2B: корпоративные заказы, pop-up точки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63640" y="4069079"/>
            <a:ext cx="5486400" cy="237744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63640" y="4069079"/>
            <a:ext cx="5486400" cy="50292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55079" y="4114799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PROMOTION
(Продвижение)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4663440"/>
            <a:ext cx="52120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Telegram-бот: живая генерация макетов по запросу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Таргет ВКонтакте и Telegram: 15–50 тыс. ₽/мес.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UGC-контент (unboxing, обзоры)</a:t>
            </a:r>
          </a:p>
          <a:p>
            <a:pPr>
              <a:spcBef>
                <a:spcPts val="200"/>
              </a:spcBef>
            </a:pPr>
            <a:r>
              <a:rPr sz="1150" b="0">
                <a:solidFill>
                  <a:srgbClr val="555555"/>
                </a:solidFill>
                <a:latin typeface="Arial"/>
              </a:rPr>
              <a:t>• SEO-оптимизация карточек на маркетплейсах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Arial Black"/>
              </a:rPr>
              <a:t>МАРКЕТИНГ И КАНАЛЫ ПРОДАЖ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11247120" cy="36576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Каналы продаж и их доля: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508760"/>
            <a:ext cx="5394960" cy="1051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508760"/>
            <a:ext cx="1005840" cy="1051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1810512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 Black"/>
              </a:rPr>
              <a:t>50%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60020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Авито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201168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Основной стартовый канал. Органический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трафик, низкая стоимость клиента.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697480"/>
            <a:ext cx="5394960" cy="1051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57200" y="2697480"/>
            <a:ext cx="1005840" cy="1051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" y="2999232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 Black"/>
              </a:rPr>
              <a:t>25%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278892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D2C Сайт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20040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Собственный интернет-магазин. Максимальная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маржа, полный контроль данных о клиенте.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886200"/>
            <a:ext cx="5394960" cy="1051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886200"/>
            <a:ext cx="1005840" cy="1051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4187952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 Black"/>
              </a:rPr>
              <a:t>20%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3977639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WB + Ozon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4480" y="438912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Маркетплейсы — масштабирование.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Охват 90 млн+ чел/мес., FBS-модель.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5074920"/>
            <a:ext cx="5394960" cy="1051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57200" y="5074920"/>
            <a:ext cx="1005840" cy="105156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5376672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 Black"/>
              </a:rPr>
              <a:t>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516636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Arial"/>
              </a:rPr>
              <a:t>Прочее (B2B, pop-up)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54480" y="5577840"/>
            <a:ext cx="4114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Корпоративные заказы, офлайн-ивенты,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поп-ап точки в ТЦ.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1051560"/>
            <a:ext cx="5852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Arial"/>
              </a:rPr>
              <a:t>SWOT-анализ NEAI: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26480" y="1508760"/>
            <a:ext cx="269748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126480" y="1508760"/>
            <a:ext cx="269748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217920" y="1572768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S — Сильные стороны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0" y="2057400"/>
            <a:ext cx="2514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Авторский дизайн, нем. материал ORAFOL,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ТG-бот, Авито-трафик, цена &lt; Dbrand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052560" y="1508760"/>
            <a:ext cx="269748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9052560" y="1508760"/>
            <a:ext cx="269748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144000" y="1572768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W — Слабые стороны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44000" y="2057400"/>
            <a:ext cx="2514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Нет известности бренда, ограниченный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бюджет, зависимость от поставщика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26480" y="3886200"/>
            <a:ext cx="269748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126480" y="3886200"/>
            <a:ext cx="269748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217920" y="3950208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O — Возможности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17920" y="4434840"/>
            <a:ext cx="2514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Рост e-com +88%, уход Dbrand из РФ,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B2B-заказы, масштабирование на СНГ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052560" y="3886200"/>
            <a:ext cx="2697480" cy="219456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9052560" y="3886200"/>
            <a:ext cx="2697480" cy="457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144000" y="3950208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  <a:latin typeface="Arial"/>
              </a:rPr>
              <a:t>T — Угрозы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44000" y="4434840"/>
            <a:ext cx="2514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Возврат Dbrand на рынок, рост цен</a:t>
            </a:r>
          </a:p>
          <a:p>
            <a:pPr>
              <a:spcBef>
                <a:spcPts val="200"/>
              </a:spcBef>
            </a:pPr>
            <a:r>
              <a:rPr sz="1100" b="0">
                <a:solidFill>
                  <a:srgbClr val="555555"/>
                </a:solidFill>
                <a:latin typeface="Arial"/>
              </a:rPr>
              <a:t>на материалы, копирование no-name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2764</Words>
  <Application>Microsoft Macintosh PowerPoint</Application>
  <PresentationFormat>Произвольный</PresentationFormat>
  <Paragraphs>586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AKONY</vt:lpstr>
      <vt:lpstr>Arial</vt:lpstr>
      <vt:lpstr>Arial Black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Office</cp:lastModifiedBy>
  <cp:revision>9</cp:revision>
  <dcterms:created xsi:type="dcterms:W3CDTF">2013-01-27T09:14:16Z</dcterms:created>
  <dcterms:modified xsi:type="dcterms:W3CDTF">2026-06-01T12:57:55Z</dcterms:modified>
  <cp:category/>
</cp:coreProperties>
</file>