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59" r:id="rId5"/>
    <p:sldId id="265" r:id="rId6"/>
    <p:sldId id="266" r:id="rId7"/>
    <p:sldId id="258" r:id="rId8"/>
    <p:sldId id="260" r:id="rId9"/>
    <p:sldId id="288" r:id="rId10"/>
    <p:sldId id="264" r:id="rId11"/>
    <p:sldId id="267" r:id="rId12"/>
    <p:sldId id="269" r:id="rId13"/>
    <p:sldId id="271" r:id="rId14"/>
    <p:sldId id="272" r:id="rId15"/>
    <p:sldId id="274" r:id="rId16"/>
    <p:sldId id="289" r:id="rId17"/>
    <p:sldId id="273" r:id="rId18"/>
    <p:sldId id="275" r:id="rId19"/>
    <p:sldId id="290" r:id="rId20"/>
    <p:sldId id="276" r:id="rId21"/>
    <p:sldId id="277" r:id="rId22"/>
    <p:sldId id="278" r:id="rId23"/>
    <p:sldId id="279" r:id="rId24"/>
    <p:sldId id="285" r:id="rId25"/>
    <p:sldId id="286" r:id="rId26"/>
    <p:sldId id="287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Опрошено, чел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Длинное платье</c:v>
                </c:pt>
                <c:pt idx="1">
                  <c:v>Жакет с брюками</c:v>
                </c:pt>
                <c:pt idx="2">
                  <c:v>Брюки с поясом</c:v>
                </c:pt>
                <c:pt idx="3">
                  <c:v>Увы это не то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36</c:v>
                </c:pt>
                <c:pt idx="2">
                  <c:v>10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C-4139-A6D3-0BB66A89C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8935680"/>
        <c:axId val="42892480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3.5493827160493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C-4139-A6D3-0BB66A89C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Длинное платье</c:v>
                </c:pt>
                <c:pt idx="1">
                  <c:v>Жакет с брюками</c:v>
                </c:pt>
                <c:pt idx="2">
                  <c:v>Брюки с поясом</c:v>
                </c:pt>
                <c:pt idx="3">
                  <c:v>Увы это не то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25.2</c:v>
                </c:pt>
                <c:pt idx="1">
                  <c:v>34.299999999999997</c:v>
                </c:pt>
                <c:pt idx="2">
                  <c:v>9.5</c:v>
                </c:pt>
                <c:pt idx="3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2C-4139-A6D3-0BB66A89C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190208"/>
        <c:axId val="296191296"/>
      </c:lineChart>
      <c:catAx>
        <c:axId val="42893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924800"/>
        <c:crosses val="autoZero"/>
        <c:auto val="1"/>
        <c:lblAlgn val="ctr"/>
        <c:lblOffset val="100"/>
        <c:noMultiLvlLbl val="0"/>
      </c:catAx>
      <c:valAx>
        <c:axId val="42892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935680"/>
        <c:crosses val="autoZero"/>
        <c:crossBetween val="between"/>
      </c:valAx>
      <c:valAx>
        <c:axId val="296191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190208"/>
        <c:crosses val="max"/>
        <c:crossBetween val="between"/>
      </c:valAx>
      <c:catAx>
        <c:axId val="29619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191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074ECB-927D-49EB-A15A-13CFD116FC29}" type="datetimeFigureOut">
              <a:rPr lang="ru-RU" smtClean="0"/>
              <a:pPr/>
              <a:t>13.07.2025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04FB5E-C946-4BD2-B39D-D8F08B1906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56956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стартапа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современной одежды из узбекских тканей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ru-RU" dirty="0" smtClean="0"/>
              <a:t>Выполнил: </a:t>
            </a:r>
            <a:r>
              <a:rPr lang="ru-RU" dirty="0" err="1"/>
              <a:t>Салеев</a:t>
            </a:r>
            <a:r>
              <a:rPr lang="ru-RU" dirty="0"/>
              <a:t> Ярослав Николаевич</a:t>
            </a:r>
            <a:endParaRPr lang="ru-RU" dirty="0" smtClean="0"/>
          </a:p>
          <a:p>
            <a:r>
              <a:rPr lang="ru-RU" dirty="0" smtClean="0"/>
              <a:t>Научный руководитель: </a:t>
            </a:r>
            <a:r>
              <a:rPr lang="ru-RU" dirty="0" err="1" smtClean="0"/>
              <a:t>Огородникова</a:t>
            </a:r>
            <a:r>
              <a:rPr lang="ru-RU" dirty="0" smtClean="0"/>
              <a:t> Елена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Описание продукта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463976"/>
          </a:xfrm>
        </p:spPr>
        <p:txBody>
          <a:bodyPr>
            <a:normAutofit fontScale="90000"/>
          </a:bodyPr>
          <a:lstStyle/>
          <a:p>
            <a:r>
              <a:rPr lang="ru-RU" dirty="0"/>
              <a:t>Таблица </a:t>
            </a:r>
            <a:r>
              <a:rPr lang="ru-RU" dirty="0" smtClean="0"/>
              <a:t>1 </a:t>
            </a:r>
            <a:r>
              <a:rPr lang="ru-RU" dirty="0"/>
              <a:t>– Матрица потребностей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052238"/>
              </p:ext>
            </p:extLst>
          </p:nvPr>
        </p:nvGraphicFramePr>
        <p:xfrm>
          <a:off x="0" y="652619"/>
          <a:ext cx="9144000" cy="65370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1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137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r>
                        <a:rPr lang="ru-RU" sz="14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0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иерархии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Физиологические</a:t>
                      </a: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(первый</a:t>
                      </a: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пирамиды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</a:t>
                      </a:r>
                      <a:r>
                        <a:rPr lang="ru-RU" sz="18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(третий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8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пирамиды </a:t>
                      </a:r>
                      <a:r>
                        <a:rPr lang="ru-RU" sz="18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Маслоу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0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Формирующие</a:t>
                      </a:r>
                      <a:r>
                        <a:rPr lang="ru-RU" sz="18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Климатические,</a:t>
                      </a: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демографические,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</a:t>
                      </a:r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настоящее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время,</a:t>
                      </a:r>
                      <a:r>
                        <a:rPr lang="ru-RU" sz="1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ближайшем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будущем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27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</a:t>
                      </a: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удовлетворяется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</a:t>
                      </a:r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товаров</a:t>
                      </a:r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(предметы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одежды,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составляющие</a:t>
                      </a:r>
                      <a:r>
                        <a:rPr lang="ru-RU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капсульный</a:t>
                      </a: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гардероб)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</a:t>
                      </a: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</a:t>
                      </a:r>
                      <a:r>
                        <a:rPr lang="ru-RU" sz="18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(ежегодная,</a:t>
                      </a:r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каждую</a:t>
                      </a:r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весну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  <a:r>
                        <a:rPr lang="ru-RU" sz="18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</a:t>
                      </a:r>
                      <a:r>
                        <a:rPr lang="ru-RU" sz="1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27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  <a:r>
                        <a:rPr lang="ru-RU" sz="18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географического</a:t>
                      </a:r>
                      <a:r>
                        <a:rPr lang="ru-RU" sz="18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Всеобщая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00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  <a:r>
                        <a:rPr lang="ru-RU" sz="18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</a:t>
                      </a:r>
                      <a:r>
                        <a:rPr lang="ru-RU" sz="18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</a:t>
                      </a:r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полу, возрасту</a:t>
                      </a:r>
                      <a:r>
                        <a:rPr lang="ru-RU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доходам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ru-RU" sz="18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8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природе</a:t>
                      </a:r>
                      <a:r>
                        <a:rPr lang="ru-RU" sz="18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Эластичность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</a:t>
                      </a:r>
                      <a:r>
                        <a:rPr lang="ru-RU" sz="18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Нейтральное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Текущая</a:t>
                      </a:r>
                      <a:r>
                        <a:rPr lang="ru-RU" sz="18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настоятельность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интенсивности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ru-RU" sz="18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продукции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Длинное платье</a:t>
            </a:r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Брючный костюм;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Юбка.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817" y="416165"/>
            <a:ext cx="3029975" cy="3084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819" y="3512154"/>
            <a:ext cx="2072820" cy="32067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582" y="3589400"/>
            <a:ext cx="2132979" cy="3132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Производственный 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Таблица </a:t>
            </a:r>
            <a:r>
              <a:rPr lang="ru-RU" dirty="0" smtClean="0"/>
              <a:t>2 </a:t>
            </a:r>
            <a:r>
              <a:rPr lang="ru-RU" dirty="0"/>
              <a:t>– Календарно-производственный </a:t>
            </a:r>
            <a:r>
              <a:rPr lang="ru-RU" dirty="0" smtClean="0"/>
              <a:t>план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718191"/>
              </p:ext>
            </p:extLst>
          </p:nvPr>
        </p:nvGraphicFramePr>
        <p:xfrm>
          <a:off x="107506" y="1412775"/>
          <a:ext cx="8928989" cy="5184576"/>
        </p:xfrm>
        <a:graphic>
          <a:graphicData uri="http://schemas.openxmlformats.org/drawingml/2006/table">
            <a:tbl>
              <a:tblPr firstRow="1" firstCol="1" bandRow="1"/>
              <a:tblGrid>
                <a:gridCol w="413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2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2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2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8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5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86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65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/ месяц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документов и регистрация ИП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помещения под офис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Косметический ремонт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оборудования, мебели и техники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персонала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рекламной кампании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деятельности компании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Допустимые уровни звукового давления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22929"/>
              </p:ext>
            </p:extLst>
          </p:nvPr>
        </p:nvGraphicFramePr>
        <p:xfrm>
          <a:off x="323528" y="1628800"/>
          <a:ext cx="8568952" cy="3736750"/>
        </p:xfrm>
        <a:graphic>
          <a:graphicData uri="http://schemas.openxmlformats.org/drawingml/2006/table">
            <a:tbl>
              <a:tblPr firstRow="1" firstCol="1" bandRow="1"/>
              <a:tblGrid>
                <a:gridCol w="197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1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76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44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88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помещений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Среднегеометрические частоты октавных полос, Гц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71755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звука дБА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 для умственного труда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 управления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места в производственных помещений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Таблица </a:t>
            </a:r>
            <a:r>
              <a:rPr lang="ru-RU" dirty="0" smtClean="0"/>
              <a:t>4 </a:t>
            </a:r>
            <a:r>
              <a:rPr lang="ru-RU" dirty="0"/>
              <a:t>- Гигиенические нормы локальной вибраций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203994"/>
              </p:ext>
            </p:extLst>
          </p:nvPr>
        </p:nvGraphicFramePr>
        <p:xfrm>
          <a:off x="323527" y="2060847"/>
          <a:ext cx="8424938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250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2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9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9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90407">
                <a:tc rowSpan="2">
                  <a:txBody>
                    <a:bodyPr/>
                    <a:lstStyle/>
                    <a:p>
                      <a:pPr indent="1841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Вибрационные 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при среднегеометрической частоте октавных полос, газ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407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Среднеквадратическая виброскорость м/с*10м-2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407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Логарифмический уровень виброскорости дБ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28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Финансовый 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902824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/>
              <a:t>Разовые расходы </a:t>
            </a:r>
            <a:r>
              <a:rPr lang="ru-RU" b="1" dirty="0" err="1"/>
              <a:t>стартап</a:t>
            </a:r>
            <a:r>
              <a:rPr lang="ru-RU" b="1" dirty="0"/>
              <a:t>-проекта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77942"/>
              </p:ext>
            </p:extLst>
          </p:nvPr>
        </p:nvGraphicFramePr>
        <p:xfrm>
          <a:off x="323528" y="1268760"/>
          <a:ext cx="8136904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5609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 руб.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ИП 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Косметический ремонт 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Подключение интернета и телефонии 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Канцтовары 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Хозтовары 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сайта швейного цеха 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142 000</a:t>
                      </a:r>
                    </a:p>
                  </a:txBody>
                  <a:tcPr marL="22664" marR="2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9361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Расходы на покупку мебели и оборудования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72663"/>
              </p:ext>
            </p:extLst>
          </p:nvPr>
        </p:nvGraphicFramePr>
        <p:xfrm>
          <a:off x="107504" y="1124739"/>
          <a:ext cx="9036495" cy="5388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шт.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 руб.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Мебель для офиса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Диван для клиентов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Вешалка в гардеробную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Столы для сотрудников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Кресла для сотрудников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Стулья в переговорную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в переговорную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Организационная, компьютерная 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быт. Тех.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209900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Клавиатура и мышка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Парогенератор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Laurastar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Lift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Принтер/сканер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Кулер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15500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Холодильник на кухню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Микроволновая печь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5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Промышленная швейная машина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Jack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JK-A2B-C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5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Оверлок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Jack JK-E4S-4-M03/333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27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27432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– разработка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производству женской одежды с национальным колоритом под брендом «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Jonim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27432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поставленной целью выбраны следующие задачи:</a:t>
            </a:r>
          </a:p>
          <a:p>
            <a:pPr marL="0" indent="27432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провести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экономическое обоснование производства;</a:t>
            </a:r>
          </a:p>
          <a:p>
            <a:pPr marL="0" indent="27432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дать характеристику производству;</a:t>
            </a:r>
          </a:p>
          <a:p>
            <a:pPr marL="0" indent="27432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 производственный план;</a:t>
            </a:r>
          </a:p>
          <a:p>
            <a:pPr marL="0" indent="27432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 организационный план;</a:t>
            </a:r>
          </a:p>
          <a:p>
            <a:pPr marL="0" indent="27432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 маркетинговый план;</a:t>
            </a:r>
          </a:p>
          <a:p>
            <a:pPr marL="0" indent="27432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 финансовый план;</a:t>
            </a:r>
          </a:p>
          <a:p>
            <a:pPr marL="0" indent="27432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 анализ рисков;</a:t>
            </a:r>
          </a:p>
          <a:p>
            <a:pPr marL="0" indent="27432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разработаны рекомендации и определены перспективы дальнейшего развития проекта.</a:t>
            </a:r>
          </a:p>
          <a:p>
            <a:pPr marL="0" lv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-99392"/>
            <a:ext cx="9143997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Таблица </a:t>
            </a:r>
            <a:r>
              <a:rPr lang="ru-RU" sz="2400" b="1" dirty="0" smtClean="0"/>
              <a:t>7 </a:t>
            </a:r>
            <a:r>
              <a:rPr lang="ru-RU" sz="2400" b="1" dirty="0"/>
              <a:t>– Переменные затраты </a:t>
            </a:r>
            <a:r>
              <a:rPr lang="ru-RU" sz="2400" b="1" dirty="0" err="1"/>
              <a:t>стартап</a:t>
            </a:r>
            <a:r>
              <a:rPr lang="ru-RU" sz="2400" b="1" dirty="0"/>
              <a:t>-проекта, рассчитанные по месяцам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147853"/>
              </p:ext>
            </p:extLst>
          </p:nvPr>
        </p:nvGraphicFramePr>
        <p:xfrm>
          <a:off x="6" y="692699"/>
          <a:ext cx="9143993" cy="6064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63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3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63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63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63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63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9593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Месяц, руб.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Нитки, фурнитура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Канцтовары и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-тов.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Ззар.пл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1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3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Таблица </a:t>
            </a:r>
            <a:r>
              <a:rPr lang="ru-RU" dirty="0" smtClean="0"/>
              <a:t>8 </a:t>
            </a:r>
            <a:r>
              <a:rPr lang="ru-RU" dirty="0"/>
              <a:t>– Постоянные затраты </a:t>
            </a:r>
            <a:r>
              <a:rPr lang="ru-RU" dirty="0" err="1"/>
              <a:t>стартап</a:t>
            </a:r>
            <a:r>
              <a:rPr lang="ru-RU" dirty="0"/>
              <a:t>-проекта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159558"/>
              </p:ext>
            </p:extLst>
          </p:nvPr>
        </p:nvGraphicFramePr>
        <p:xfrm>
          <a:off x="323528" y="1847091"/>
          <a:ext cx="8568951" cy="4750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0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 месяц, руб.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+ ком. услуги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 и интернета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Уборка помещения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Бухгалтерия на аутсорсинге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швейного оборудования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Непредвиденные расходы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Рекламная кампания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114670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Калькуляция стоимости работ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791024"/>
              </p:ext>
            </p:extLst>
          </p:nvPr>
        </p:nvGraphicFramePr>
        <p:xfrm>
          <a:off x="323528" y="2276869"/>
          <a:ext cx="8712968" cy="41764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03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29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Платье (модель1)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Блузка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(модель 2)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 +накидка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(модель 3)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Юбка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(модель 4)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работ по прейскуранту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Усложняющие элементы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3х0,50=1,50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3х0,50=1,50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2х0,80=1,60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2х0,60=1,20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повышающим коэффициентом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437,50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437,50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6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Прогноз доходов/расходов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855968" cy="487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Маркетинговый план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57845"/>
              </p:ext>
            </p:extLst>
          </p:nvPr>
        </p:nvGraphicFramePr>
        <p:xfrm>
          <a:off x="287016" y="794321"/>
          <a:ext cx="8856984" cy="5718792"/>
        </p:xfrm>
        <a:graphic>
          <a:graphicData uri="http://schemas.openxmlformats.org/drawingml/2006/table">
            <a:tbl>
              <a:tblPr firstRow="1" firstCol="1" bandRow="1"/>
              <a:tblGrid>
                <a:gridCol w="190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3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66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Каналы продвижения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продвижения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6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сети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2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VK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Создания сообщества для публикации привлекательного контента.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66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ube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Видео-обзоры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производимых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изделий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64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Контент-маркетинг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2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Блог в Яндекс Дзен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статей о преимуществе производимой одежды 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66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-маркетинг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Рассылки с новостями о новых дизайнах тканей и фурнитуры.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Партнерства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с представителями узбекской диаспоры, для совместных проектов и акциях.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 и медиа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Пресс-релизы в специализированных изданиях о моделировании одежды.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9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Influencer-маркетинг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с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блогерами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которые могут продемонстрировать произведенные изделия рассказать об их плюсах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9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Онлайн-реклама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рекламных кампаний на платформах контекстной рекламы, такие как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Ads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Яндекс.Директ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9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Выставки и мероприятия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возможности протестировать авторские модели в местах с большой проходимостью (торговые центры)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87" marR="5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7016" y="332656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Общий маркетинговый план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4664"/>
            <a:ext cx="3023301" cy="5400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94928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Пример оформления аккаунта «</a:t>
            </a:r>
            <a:r>
              <a:rPr lang="ru-RU" sz="2400" dirty="0" err="1"/>
              <a:t>Jonim</a:t>
            </a:r>
            <a:r>
              <a:rPr lang="ru-RU" sz="2400" dirty="0"/>
              <a:t>» в социальной сети Telegram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/>
              <a:t>Среди основных рисков были отмечены следующие:</a:t>
            </a:r>
          </a:p>
          <a:p>
            <a:pPr algn="just">
              <a:buNone/>
            </a:pPr>
            <a:endParaRPr lang="ru-RU" sz="2800" b="1" dirty="0" smtClean="0"/>
          </a:p>
          <a:p>
            <a:pPr algn="just">
              <a:buNone/>
            </a:pPr>
            <a:r>
              <a:rPr lang="ru-RU" sz="2800" dirty="0" smtClean="0"/>
              <a:t> -Высокая </a:t>
            </a:r>
            <a:r>
              <a:rPr lang="ru-RU" sz="2800" dirty="0"/>
              <a:t>конкуренция среди сотен аналогичных производителей </a:t>
            </a:r>
            <a:r>
              <a:rPr lang="ru-RU" sz="2800" dirty="0" smtClean="0"/>
              <a:t>одежды</a:t>
            </a:r>
          </a:p>
          <a:p>
            <a:pPr algn="just">
              <a:buNone/>
            </a:pPr>
            <a:r>
              <a:rPr lang="ru-RU" sz="2800" dirty="0" smtClean="0"/>
              <a:t>-Отсутствие </a:t>
            </a:r>
            <a:r>
              <a:rPr lang="ru-RU" sz="2800" dirty="0"/>
              <a:t>клиентской базы 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-Отсутствие </a:t>
            </a:r>
            <a:r>
              <a:rPr lang="ru-RU" sz="2800" dirty="0"/>
              <a:t>доверия к малоизвестным </a:t>
            </a:r>
            <a:r>
              <a:rPr lang="ru-RU" sz="2800" dirty="0" smtClean="0"/>
              <a:t>компаниям</a:t>
            </a:r>
          </a:p>
          <a:p>
            <a:pPr algn="just">
              <a:buNone/>
            </a:pPr>
            <a:r>
              <a:rPr lang="ru-RU" sz="2800" dirty="0" smtClean="0"/>
              <a:t>-Влияние </a:t>
            </a:r>
            <a:r>
              <a:rPr lang="ru-RU" sz="2800" dirty="0"/>
              <a:t>экономической и политической нестабильности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3600" dirty="0"/>
              <a:t>Актуальность данного исследования является факт того, что в магазинах женской одежды достаточно сложно найти модную одежду в национальном стиле и при этом из натуральных изделия, не из синтетических </a:t>
            </a:r>
            <a:r>
              <a:rPr lang="ru-RU" sz="3600" dirty="0" smtClean="0"/>
              <a:t>тканей.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Идея проекта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74320" algn="just">
              <a:buNone/>
            </a:pPr>
            <a:r>
              <a:rPr lang="ru-RU" sz="4000" dirty="0"/>
              <a:t>Данный </a:t>
            </a:r>
            <a:r>
              <a:rPr lang="ru-RU" sz="4000" dirty="0" err="1"/>
              <a:t>стартап</a:t>
            </a:r>
            <a:r>
              <a:rPr lang="ru-RU" sz="4000" dirty="0"/>
              <a:t>-проект имеет коммерческую направленность развитие малого бизнеса и улучшения клиентского опыта в сфере моделирования и производства одежды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340813"/>
              </p:ext>
            </p:extLst>
          </p:nvPr>
        </p:nvGraphicFramePr>
        <p:xfrm>
          <a:off x="539552" y="1390319"/>
          <a:ext cx="8229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целевой аудитории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Жители г. Оренбурга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 - демографические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Женщины 20-45 лет со средним и высоким уровнем дохода, а также предпочитающие национальные элементы в одежде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Антропометрические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Фигуры стандартного типа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Психографические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Стараются выглядеть женственно, стремятся гармонизировать силуэт, подчеркнуть национальные нотки, предпочитают натуральные материалы или близкие к ним по свойствам искусственные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Поведенческие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Пользуются услугами ателье, тщательно продумывают свой гардероб, готовы к примеркам и к тому, что пошив изделий займёт несколько дней или даже недель.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Юридические вопросы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/>
              <a:t>Преимущества и недостатки организационно-правовой формы ИП для производства одежды с национальными элементами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187895"/>
              </p:ext>
            </p:extLst>
          </p:nvPr>
        </p:nvGraphicFramePr>
        <p:xfrm>
          <a:off x="261864" y="1484784"/>
          <a:ext cx="878497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	простая регистрация, госпошлина 800 рублей;</a:t>
                      </a:r>
                    </a:p>
                    <a:p>
                      <a:r>
                        <a:rPr lang="ru-RU" dirty="0" smtClean="0"/>
                        <a:t>	не нужно сдавать бухгалтерскую отчетность и вести бухучет;</a:t>
                      </a:r>
                    </a:p>
                    <a:p>
                      <a:r>
                        <a:rPr lang="ru-RU" dirty="0" smtClean="0"/>
                        <a:t>	небольшие штрафы по административным правонарушениям, относительно ООО;</a:t>
                      </a:r>
                    </a:p>
                    <a:p>
                      <a:r>
                        <a:rPr lang="ru-RU" dirty="0" smtClean="0"/>
                        <a:t>	свободное распоряжение денежными средствами от предпринимательской деятельности;</a:t>
                      </a:r>
                    </a:p>
                    <a:p>
                      <a:r>
                        <a:rPr lang="ru-RU" dirty="0" smtClean="0"/>
                        <a:t>	необязательно открывать расчетный счет и заводить печать;</a:t>
                      </a:r>
                    </a:p>
                    <a:p>
                      <a:r>
                        <a:rPr lang="ru-RU" dirty="0" smtClean="0"/>
                        <a:t>	в случае банкротства </a:t>
                      </a:r>
                      <a:r>
                        <a:rPr lang="ru-RU" dirty="0" err="1" smtClean="0"/>
                        <a:t>легколиквидировать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	индивидуальный предприниматель несет ответственность по обязательствам всем своим имуществом;</a:t>
                      </a:r>
                    </a:p>
                    <a:p>
                      <a:r>
                        <a:rPr lang="ru-RU" dirty="0" smtClean="0"/>
                        <a:t>	необходимо платит страховые взносы, даже если деятельность не ведется;</a:t>
                      </a:r>
                    </a:p>
                    <a:p>
                      <a:r>
                        <a:rPr lang="ru-RU" dirty="0" smtClean="0"/>
                        <a:t>	невозможно продать бизнес как единое целое;</a:t>
                      </a:r>
                    </a:p>
                    <a:p>
                      <a:r>
                        <a:rPr lang="ru-RU" dirty="0" smtClean="0"/>
                        <a:t>	нельзя вести совместную деятельность с партнёрами;</a:t>
                      </a:r>
                    </a:p>
                    <a:p>
                      <a:r>
                        <a:rPr lang="ru-RU" dirty="0" smtClean="0"/>
                        <a:t>	нельзя привлечь частные инвестиции со стороны;</a:t>
                      </a:r>
                    </a:p>
                    <a:p>
                      <a:r>
                        <a:rPr lang="ru-RU" dirty="0" smtClean="0"/>
                        <a:t>	невысокий уровень доверия потенциальных партнёров и клиентов по сравнению с юридическими лицами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8352928" cy="532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Необходимый стартовый капитал: </a:t>
            </a:r>
            <a:r>
              <a:rPr lang="en-US" sz="2800" dirty="0" smtClean="0"/>
              <a:t>490</a:t>
            </a:r>
            <a:r>
              <a:rPr lang="ru-RU" sz="2800" dirty="0" smtClean="0"/>
              <a:t> </a:t>
            </a:r>
            <a:r>
              <a:rPr lang="ru-RU" sz="2800" dirty="0"/>
              <a:t>тыс. руб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Срок окупаемости: </a:t>
            </a:r>
            <a:r>
              <a:rPr lang="en-US" sz="2800" dirty="0" smtClean="0"/>
              <a:t>12 </a:t>
            </a:r>
            <a:r>
              <a:rPr lang="ru-RU" sz="2800" dirty="0" smtClean="0"/>
              <a:t>месяцев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Источники финансирования: </a:t>
            </a:r>
            <a:r>
              <a:rPr lang="ru-RU" sz="2800" dirty="0"/>
              <a:t>собственные средства, </a:t>
            </a:r>
            <a:r>
              <a:rPr lang="ru-RU" sz="2800" dirty="0" err="1"/>
              <a:t>грантовые</a:t>
            </a:r>
            <a:r>
              <a:rPr lang="ru-RU" sz="2800" dirty="0"/>
              <a:t> поддержки и субсидии от государства, инвестиции, конкурсы с призовым фондом, кредитные организации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Точка безубыточности:</a:t>
            </a:r>
            <a:r>
              <a:rPr lang="ru-RU" sz="2800" dirty="0"/>
              <a:t> </a:t>
            </a:r>
            <a:r>
              <a:rPr lang="ru-RU" sz="2800" dirty="0" smtClean="0"/>
              <a:t>41 изделие исходя из средней цены одного изделия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6558880" cy="1828800"/>
          </a:xfrm>
        </p:spPr>
        <p:txBody>
          <a:bodyPr/>
          <a:lstStyle/>
          <a:p>
            <a:pPr algn="ctr"/>
            <a:r>
              <a:rPr lang="ru-RU" dirty="0" smtClean="0"/>
              <a:t>Анализ рынка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Востребованность моделей коллекции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669013"/>
              </p:ext>
            </p:extLst>
          </p:nvPr>
        </p:nvGraphicFramePr>
        <p:xfrm>
          <a:off x="457200" y="198884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4674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925</TotalTime>
  <Words>1106</Words>
  <Application>Microsoft Office PowerPoint</Application>
  <PresentationFormat>Экран (4:3)</PresentationFormat>
  <Paragraphs>544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Calibri</vt:lpstr>
      <vt:lpstr>Constantia</vt:lpstr>
      <vt:lpstr>Times New Roman</vt:lpstr>
      <vt:lpstr>Wingdings 2</vt:lpstr>
      <vt:lpstr>Поток</vt:lpstr>
      <vt:lpstr>Выпускная квалификационная работа в формате стартапа на тему: Производство современной одежды из узбекских тканей</vt:lpstr>
      <vt:lpstr>Цель и задачи работы</vt:lpstr>
      <vt:lpstr>Актуальность</vt:lpstr>
      <vt:lpstr>Идея проекта</vt:lpstr>
      <vt:lpstr>Целевая аудитория</vt:lpstr>
      <vt:lpstr>Юридические вопросы Преимущества и недостатки организационно-правовой формы ИП для производства одежды с национальными элементами</vt:lpstr>
      <vt:lpstr>Презентация PowerPoint</vt:lpstr>
      <vt:lpstr>Анализ рынка</vt:lpstr>
      <vt:lpstr>Востребованность моделей коллекции</vt:lpstr>
      <vt:lpstr>Описание продукта</vt:lpstr>
      <vt:lpstr>Таблица 1 – Матрица потребностей</vt:lpstr>
      <vt:lpstr>Виды продукции</vt:lpstr>
      <vt:lpstr>Производственный план</vt:lpstr>
      <vt:lpstr>Таблица 2 – Календарно-производственный план</vt:lpstr>
      <vt:lpstr>Таблица 3 - Допустимые уровни звукового давления </vt:lpstr>
      <vt:lpstr>Таблица 4 - Гигиенические нормы локальной вибраций</vt:lpstr>
      <vt:lpstr>Финансовый план</vt:lpstr>
      <vt:lpstr> Разовые расходы стартап-проекта</vt:lpstr>
      <vt:lpstr>Таблица 6 – Расходы на покупку мебели и оборудования для стартап-проекта</vt:lpstr>
      <vt:lpstr>Таблица 7 – Переменные затраты стартап-проекта, рассчитанные по месяцам</vt:lpstr>
      <vt:lpstr>Таблица 8 – Постоянные затраты стартап-проекта</vt:lpstr>
      <vt:lpstr>Таблица 9 - Калькуляция стоимости работ</vt:lpstr>
      <vt:lpstr>Прогноз доходов/расходов</vt:lpstr>
      <vt:lpstr>Маркетинговый план</vt:lpstr>
      <vt:lpstr>Презентация PowerPoint</vt:lpstr>
      <vt:lpstr>Презентация PowerPoint</vt:lpstr>
      <vt:lpstr>Риски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на тему: Переработка сигаретных окурков в настольные игры</dc:title>
  <dc:creator>Home</dc:creator>
  <cp:lastModifiedBy>yaroslav99656@mail.ru</cp:lastModifiedBy>
  <cp:revision>53</cp:revision>
  <dcterms:created xsi:type="dcterms:W3CDTF">2023-06-20T09:50:50Z</dcterms:created>
  <dcterms:modified xsi:type="dcterms:W3CDTF">2025-07-13T18:12:48Z</dcterms:modified>
</cp:coreProperties>
</file>