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6"/>
  </p:notesMasterIdLst>
  <p:handoutMasterIdLst>
    <p:handoutMasterId r:id="rId17"/>
  </p:handoutMasterIdLst>
  <p:sldIdLst>
    <p:sldId id="260" r:id="rId6"/>
    <p:sldId id="295" r:id="rId7"/>
    <p:sldId id="304" r:id="rId8"/>
    <p:sldId id="297" r:id="rId9"/>
    <p:sldId id="298" r:id="rId10"/>
    <p:sldId id="299" r:id="rId11"/>
    <p:sldId id="300" r:id="rId12"/>
    <p:sldId id="301" r:id="rId13"/>
    <p:sldId id="302" r:id="rId14"/>
    <p:sldId id="303" r:id="rId15"/>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A7"/>
    <a:srgbClr val="20D7C0"/>
    <a:srgbClr val="FF8200"/>
    <a:srgbClr val="0640BC"/>
    <a:srgbClr val="F1FBFF"/>
    <a:srgbClr val="086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0" autoAdjust="0"/>
    <p:restoredTop sz="95604" autoAdjust="0"/>
  </p:normalViewPr>
  <p:slideViewPr>
    <p:cSldViewPr snapToGrid="0">
      <p:cViewPr varScale="1">
        <p:scale>
          <a:sx n="58" d="100"/>
          <a:sy n="58" d="100"/>
        </p:scale>
        <p:origin x="34" y="34"/>
      </p:cViewPr>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19.10.2023</a:t>
            </a:fld>
            <a:endParaRPr lang="ru-RU"/>
          </a:p>
        </p:txBody>
      </p:sp>
      <p:sp>
        <p:nvSpPr>
          <p:cNvPr id="4" name="Нижний колонтитул 3">
            <a:extLst>
              <a:ext uri="{FF2B5EF4-FFF2-40B4-BE49-F238E27FC236}">
                <a16:creationId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6.wdp"/><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45B1F976-7723-DE44-8A75-BD8CE829A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a16="http://schemas.microsoft.com/office/drawing/2014/main" id="{E938B5B4-D636-894E-A4BC-34D240BA9D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p15="http://schemas.microsoft.com/office/powerpoint/2012/main">
        <p15:guide id="1" pos="5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a16="http://schemas.microsoft.com/office/drawing/2014/main" id="{BE9342B2-9B05-4142-AF50-13B59E7D43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a16="http://schemas.microsoft.com/office/drawing/2014/main" id="{5DED0A0F-6A06-D645-BB7B-B3C096E8F3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CA253B6D-528B-4C4E-BB42-F73F086058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a16="http://schemas.microsoft.com/office/drawing/2014/main" id="{E7927BA8-6461-3E44-879B-33796ACFDC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9689338-717F-E34D-AF5C-7B3C597236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CAAFB9D2-E37D-5C45-938E-F6E2AF1FAAE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AF0E-B356-8A4A-BFDC-8AEA703BC85B}"/>
              </a:ext>
            </a:extLst>
          </p:cNvPr>
          <p:cNvSpPr>
            <a:spLocks noGrp="1"/>
          </p:cNvSpPr>
          <p:nvPr>
            <p:ph type="ctrTitle"/>
          </p:nvPr>
        </p:nvSpPr>
        <p:spPr/>
        <p:txBody>
          <a:bodyPr/>
          <a:lstStyle/>
          <a:p>
            <a:r>
              <a:rPr lang="ru-RU" dirty="0"/>
              <a:t>«</a:t>
            </a:r>
            <a:r>
              <a:rPr lang="en-US" dirty="0"/>
              <a:t>AUTOHELPER</a:t>
            </a:r>
            <a:r>
              <a:rPr lang="ru-RU" dirty="0"/>
              <a:t>»</a:t>
            </a:r>
          </a:p>
        </p:txBody>
      </p:sp>
      <p:sp>
        <p:nvSpPr>
          <p:cNvPr id="3" name="Подзаголовок 2">
            <a:extLst>
              <a:ext uri="{FF2B5EF4-FFF2-40B4-BE49-F238E27FC236}">
                <a16:creationId xmlns:a16="http://schemas.microsoft.com/office/drawing/2014/main" id="{44AF7252-0A3C-7145-83C5-764AA3E129DF}"/>
              </a:ext>
            </a:extLst>
          </p:cNvPr>
          <p:cNvSpPr>
            <a:spLocks noGrp="1"/>
          </p:cNvSpPr>
          <p:nvPr>
            <p:ph type="subTitle" idx="1"/>
          </p:nvPr>
        </p:nvSpPr>
        <p:spPr/>
        <p:txBody>
          <a:bodyPr/>
          <a:lstStyle/>
          <a:p>
            <a:r>
              <a:rPr lang="ru-RU" dirty="0"/>
              <a:t>Приложение для автолюбителей.</a:t>
            </a:r>
          </a:p>
        </p:txBody>
      </p:sp>
      <p:sp>
        <p:nvSpPr>
          <p:cNvPr id="4" name="Текст 3">
            <a:extLst>
              <a:ext uri="{FF2B5EF4-FFF2-40B4-BE49-F238E27FC236}">
                <a16:creationId xmlns:a16="http://schemas.microsoft.com/office/drawing/2014/main" id="{B5352A1D-B41E-1342-9F17-0F2653F526AE}"/>
              </a:ext>
            </a:extLst>
          </p:cNvPr>
          <p:cNvSpPr>
            <a:spLocks noGrp="1"/>
          </p:cNvSpPr>
          <p:nvPr>
            <p:ph type="body" sz="quarter" idx="10"/>
          </p:nvPr>
        </p:nvSpPr>
        <p:spPr/>
        <p:txBody>
          <a:bodyPr/>
          <a:lstStyle/>
          <a:p>
            <a:endParaRPr lang="ru-RU"/>
          </a:p>
        </p:txBody>
      </p:sp>
    </p:spTree>
    <p:extLst>
      <p:ext uri="{BB962C8B-B14F-4D97-AF65-F5344CB8AC3E}">
        <p14:creationId xmlns:p14="http://schemas.microsoft.com/office/powerpoint/2010/main" val="220680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r>
              <a:rPr lang="ru-RU" sz="1800" dirty="0"/>
              <a:t>Сайт </a:t>
            </a:r>
          </a:p>
          <a:p>
            <a:pPr>
              <a:lnSpc>
                <a:spcPts val="4360"/>
              </a:lnSpc>
              <a:buNone/>
            </a:pPr>
            <a:r>
              <a:rPr lang="ru-RU" sz="1800" dirty="0"/>
              <a:t>Телефон</a:t>
            </a:r>
          </a:p>
          <a:p>
            <a:pPr>
              <a:lnSpc>
                <a:spcPts val="4360"/>
              </a:lnSpc>
              <a:buNone/>
            </a:pPr>
            <a:r>
              <a:rPr lang="en-US" sz="1800" dirty="0"/>
              <a:t>email</a:t>
            </a:r>
            <a:endParaRPr lang="ru-RU" sz="1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t>Контакты</a:t>
            </a:r>
            <a:endParaRPr lang="ru-RU" dirty="0"/>
          </a:p>
        </p:txBody>
      </p:sp>
      <p:sp>
        <p:nvSpPr>
          <p:cNvPr id="4" name="Текст 2">
            <a:extLst>
              <a:ext uri="{FF2B5EF4-FFF2-40B4-BE49-F238E27FC236}">
                <a16:creationId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en-US" sz="2800" dirty="0"/>
              <a:t>https://ivanovo.rea.ru/</a:t>
            </a:r>
            <a:endParaRPr lang="ru-RU" sz="2800" dirty="0"/>
          </a:p>
          <a:p>
            <a:pPr>
              <a:lnSpc>
                <a:spcPts val="4360"/>
              </a:lnSpc>
              <a:buClrTx/>
            </a:pPr>
            <a:r>
              <a:rPr lang="en-US" sz="2800" dirty="0"/>
              <a:t>+7 (</a:t>
            </a:r>
            <a:r>
              <a:rPr lang="ru-RU" sz="2800" dirty="0"/>
              <a:t>930) 348-00-40</a:t>
            </a:r>
          </a:p>
          <a:p>
            <a:pPr>
              <a:lnSpc>
                <a:spcPts val="4360"/>
              </a:lnSpc>
              <a:buClrTx/>
            </a:pPr>
            <a:r>
              <a:rPr lang="en-US" sz="2800" dirty="0"/>
              <a:t>lizahlebnikova56323@gmail</a:t>
            </a:r>
            <a:r>
              <a:rPr lang="ru-RU" sz="2800" dirty="0"/>
              <a:t>.</a:t>
            </a:r>
            <a:r>
              <a:rPr lang="en-US" sz="2800" dirty="0"/>
              <a:t>com</a:t>
            </a:r>
            <a:endParaRPr lang="ru-RU" sz="2800" dirty="0"/>
          </a:p>
        </p:txBody>
      </p:sp>
    </p:spTree>
    <p:extLst>
      <p:ext uri="{BB962C8B-B14F-4D97-AF65-F5344CB8AC3E}">
        <p14:creationId xmlns:p14="http://schemas.microsoft.com/office/powerpoint/2010/main" val="293090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18">
            <a:extLst>
              <a:ext uri="{FF2B5EF4-FFF2-40B4-BE49-F238E27FC236}">
                <a16:creationId xmlns:a16="http://schemas.microsoft.com/office/drawing/2014/main" id="{860BAB42-92E5-6D4C-988B-4C5779B99DDE}"/>
              </a:ext>
            </a:extLst>
          </p:cNvPr>
          <p:cNvSpPr>
            <a:spLocks noGrp="1"/>
          </p:cNvSpPr>
          <p:nvPr>
            <p:ph type="body" sz="quarter" idx="12"/>
          </p:nvPr>
        </p:nvSpPr>
        <p:spPr/>
        <p:txBody>
          <a:bodyPr/>
          <a:lstStyle/>
          <a:p>
            <a:r>
              <a:rPr lang="ru-RU" dirty="0"/>
              <a:t>Какие вопросы решает </a:t>
            </a:r>
            <a:r>
              <a:rPr lang="en-US" dirty="0"/>
              <a:t>AUTOHELPER</a:t>
            </a:r>
            <a:r>
              <a:rPr lang="ru-RU" dirty="0"/>
              <a:t>?</a:t>
            </a:r>
          </a:p>
        </p:txBody>
      </p:sp>
      <p:sp>
        <p:nvSpPr>
          <p:cNvPr id="15" name="Заголовок 14">
            <a:extLst>
              <a:ext uri="{FF2B5EF4-FFF2-40B4-BE49-F238E27FC236}">
                <a16:creationId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sp>
        <p:nvSpPr>
          <p:cNvPr id="20" name="Текст 19">
            <a:extLst>
              <a:ext uri="{FF2B5EF4-FFF2-40B4-BE49-F238E27FC236}">
                <a16:creationId xmlns:a16="http://schemas.microsoft.com/office/drawing/2014/main" id="{283F6D99-FE8F-3447-990D-DE77451547E1}"/>
              </a:ext>
            </a:extLst>
          </p:cNvPr>
          <p:cNvSpPr>
            <a:spLocks noGrp="1"/>
          </p:cNvSpPr>
          <p:nvPr>
            <p:ph type="body" sz="quarter" idx="13"/>
          </p:nvPr>
        </p:nvSpPr>
        <p:spPr/>
        <p:txBody>
          <a:bodyPr/>
          <a:lstStyle/>
          <a:p>
            <a:r>
              <a:rPr lang="ru-RU" sz="2800" dirty="0">
                <a:effectLst/>
                <a:ea typeface="Calibri" panose="020F0502020204030204" pitchFamily="34" charset="0"/>
                <a:cs typeface="Times New Roman" panose="02020603050405020304" pitchFamily="18" charset="0"/>
              </a:rPr>
              <a:t>	Нередко автоводители сталкиваются с разными трудностями на дороге. Может внезапно разрядиться аккумулятор или заглохнуть машина. С помощью нашего приложения автоводители, попавшие в неприятности, смогут быстро обратиться за помощью к другим водителям, которые находятся поблизости. Подобного приложения в России нет. Оно особенно актуально для женщин и других неподготовленных автолюбителей. В приложении будут указаны контакты автомастерских, из которых можно будет найти оптимально возможную цену на ту или иную услугу. Также пользователи нашего приложения будут иметь возможность запросить помощь у "</a:t>
            </a:r>
            <a:r>
              <a:rPr lang="ru-RU" sz="2800" dirty="0" err="1">
                <a:effectLst/>
                <a:ea typeface="Calibri" panose="020F0502020204030204" pitchFamily="34" charset="0"/>
                <a:cs typeface="Times New Roman" panose="02020603050405020304" pitchFamily="18" charset="0"/>
              </a:rPr>
              <a:t>helpera</a:t>
            </a:r>
            <a:r>
              <a:rPr lang="ru-RU" sz="2800" dirty="0">
                <a:effectLst/>
                <a:ea typeface="Calibri" panose="020F0502020204030204" pitchFamily="34" charset="0"/>
                <a:cs typeface="Times New Roman" panose="02020603050405020304" pitchFamily="18" charset="0"/>
              </a:rPr>
              <a:t>" исходя из личных ценовых предпочтений на услуги.</a:t>
            </a:r>
          </a:p>
          <a:p>
            <a:endParaRPr lang="ru-RU" dirty="0"/>
          </a:p>
        </p:txBody>
      </p:sp>
    </p:spTree>
    <p:extLst>
      <p:ext uri="{BB962C8B-B14F-4D97-AF65-F5344CB8AC3E}">
        <p14:creationId xmlns:p14="http://schemas.microsoft.com/office/powerpoint/2010/main" val="15601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a:extLst>
              <a:ext uri="{FF2B5EF4-FFF2-40B4-BE49-F238E27FC236}">
                <a16:creationId xmlns:a16="http://schemas.microsoft.com/office/drawing/2014/main" id="{C72ED528-466D-BB48-85E5-2A2D73A027E8}"/>
              </a:ext>
            </a:extLst>
          </p:cNvPr>
          <p:cNvSpPr>
            <a:spLocks noGrp="1"/>
          </p:cNvSpPr>
          <p:nvPr>
            <p:ph type="body" sz="quarter" idx="12"/>
          </p:nvPr>
        </p:nvSpPr>
        <p:spPr/>
        <p:txBody>
          <a:bodyPr/>
          <a:lstStyle/>
          <a:p>
            <a:r>
              <a:rPr lang="ru-RU" dirty="0"/>
              <a:t>Проблема клиента, которую мы решаем.</a:t>
            </a:r>
          </a:p>
          <a:p>
            <a:endParaRPr lang="ru-RU" dirty="0"/>
          </a:p>
        </p:txBody>
      </p:sp>
      <p:sp>
        <p:nvSpPr>
          <p:cNvPr id="10" name="Заголовок 9">
            <a:extLst>
              <a:ext uri="{FF2B5EF4-FFF2-40B4-BE49-F238E27FC236}">
                <a16:creationId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a16="http://schemas.microsoft.com/office/drawing/2014/main" id="{BFFD4462-BD95-854B-8FD9-709FEADBF547}"/>
              </a:ext>
            </a:extLst>
          </p:cNvPr>
          <p:cNvSpPr>
            <a:spLocks noGrp="1"/>
          </p:cNvSpPr>
          <p:nvPr>
            <p:ph type="body" sz="quarter" idx="13"/>
          </p:nvPr>
        </p:nvSpPr>
        <p:spPr/>
        <p:txBody>
          <a:bodyPr/>
          <a:lstStyle/>
          <a:p>
            <a:pPr algn="just"/>
            <a:r>
              <a:rPr lang="ru-RU" dirty="0"/>
              <a:t>	</a:t>
            </a:r>
            <a:r>
              <a:rPr lang="ru-RU" sz="2800" dirty="0"/>
              <a:t>Отсутствие самостоятельно установить причину неполадки и - либо устранить её на месте с целью дальнейшего движения.</a:t>
            </a:r>
          </a:p>
        </p:txBody>
      </p:sp>
      <p:sp>
        <p:nvSpPr>
          <p:cNvPr id="15" name="Текст 14">
            <a:extLst>
              <a:ext uri="{FF2B5EF4-FFF2-40B4-BE49-F238E27FC236}">
                <a16:creationId xmlns:a16="http://schemas.microsoft.com/office/drawing/2014/main" id="{2152D6DA-EBB8-DF4B-A09D-F2FF5954B998}"/>
              </a:ext>
            </a:extLst>
          </p:cNvPr>
          <p:cNvSpPr>
            <a:spLocks noGrp="1"/>
          </p:cNvSpPr>
          <p:nvPr>
            <p:ph type="body" sz="quarter" idx="16"/>
          </p:nvPr>
        </p:nvSpPr>
        <p:spPr/>
        <p:txBody>
          <a:bodyPr/>
          <a:lstStyle/>
          <a:p>
            <a:pPr algn="just"/>
            <a:r>
              <a:rPr lang="ru-RU" dirty="0"/>
              <a:t>	</a:t>
            </a:r>
            <a:r>
              <a:rPr lang="ru-RU" sz="2800" dirty="0"/>
              <a:t>Высокие цены на использование эвакуатора и отсутствие специалистов широкого профиля для выезда по месту нахождения клиента. </a:t>
            </a:r>
          </a:p>
        </p:txBody>
      </p:sp>
      <p:sp>
        <p:nvSpPr>
          <p:cNvPr id="16" name="Текст 15">
            <a:extLst>
              <a:ext uri="{FF2B5EF4-FFF2-40B4-BE49-F238E27FC236}">
                <a16:creationId xmlns:a16="http://schemas.microsoft.com/office/drawing/2014/main" id="{E8E038BC-E53B-614C-A9F9-2C3CA505EC53}"/>
              </a:ext>
            </a:extLst>
          </p:cNvPr>
          <p:cNvSpPr>
            <a:spLocks noGrp="1"/>
          </p:cNvSpPr>
          <p:nvPr>
            <p:ph type="body" sz="quarter" idx="17"/>
          </p:nvPr>
        </p:nvSpPr>
        <p:spPr/>
        <p:txBody>
          <a:bodyPr/>
          <a:lstStyle/>
          <a:p>
            <a:r>
              <a:rPr lang="ru-RU" dirty="0"/>
              <a:t>Почему существующих вариантов решения </a:t>
            </a:r>
            <a:br>
              <a:rPr lang="ru-RU" dirty="0"/>
            </a:br>
            <a:r>
              <a:rPr lang="ru-RU" dirty="0"/>
              <a:t>не достаточно?</a:t>
            </a:r>
          </a:p>
        </p:txBody>
      </p:sp>
    </p:spTree>
    <p:extLst>
      <p:ext uri="{BB962C8B-B14F-4D97-AF65-F5344CB8AC3E}">
        <p14:creationId xmlns:p14="http://schemas.microsoft.com/office/powerpoint/2010/main" val="391528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Что мы предлагаем, уникальные преимущества и выгоды для клиента.</a:t>
            </a:r>
          </a:p>
          <a:p>
            <a:endParaRPr lang="ru-RU" sz="2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sp>
        <p:nvSpPr>
          <p:cNvPr id="9" name="Текст 8">
            <a:extLst>
              <a:ext uri="{FF2B5EF4-FFF2-40B4-BE49-F238E27FC236}">
                <a16:creationId xmlns:a16="http://schemas.microsoft.com/office/drawing/2014/main" id="{D114D169-39CA-9F4E-8E20-E19DCB371C29}"/>
              </a:ext>
            </a:extLst>
          </p:cNvPr>
          <p:cNvSpPr>
            <a:spLocks noGrp="1"/>
          </p:cNvSpPr>
          <p:nvPr>
            <p:ph type="body" sz="quarter" idx="13"/>
          </p:nvPr>
        </p:nvSpPr>
        <p:spPr/>
        <p:txBody>
          <a:bodyPr/>
          <a:lstStyle/>
          <a:p>
            <a:pPr indent="450215" algn="just">
              <a:lnSpc>
                <a:spcPct val="107000"/>
              </a:lnSpc>
              <a:spcAft>
                <a:spcPts val="800"/>
              </a:spcAft>
            </a:pPr>
            <a:r>
              <a:rPr lang="ru-RU" sz="2800" dirty="0">
                <a:ea typeface="Calibri" panose="020F0502020204030204" pitchFamily="34" charset="0"/>
                <a:cs typeface="Times New Roman" panose="02020603050405020304" pitchFamily="18" charset="0"/>
              </a:rPr>
              <a:t>Наше</a:t>
            </a:r>
            <a:r>
              <a:rPr lang="ru-RU" sz="2800" dirty="0">
                <a:effectLst/>
                <a:ea typeface="Calibri" panose="020F0502020204030204" pitchFamily="34" charset="0"/>
                <a:cs typeface="Times New Roman" panose="02020603050405020304" pitchFamily="18" charset="0"/>
              </a:rPr>
              <a:t> приложение «</a:t>
            </a:r>
            <a:r>
              <a:rPr lang="en-US" sz="2800" dirty="0">
                <a:effectLst/>
                <a:ea typeface="Calibri" panose="020F0502020204030204" pitchFamily="34" charset="0"/>
                <a:cs typeface="Times New Roman" panose="02020603050405020304" pitchFamily="18" charset="0"/>
              </a:rPr>
              <a:t>AUTOHELPER</a:t>
            </a:r>
            <a:r>
              <a:rPr lang="ru-RU" sz="2800" dirty="0">
                <a:effectLst/>
                <a:ea typeface="Calibri" panose="020F0502020204030204" pitchFamily="34" charset="0"/>
                <a:cs typeface="Times New Roman" panose="02020603050405020304" pitchFamily="18" charset="0"/>
              </a:rPr>
              <a:t>» предоставляет удобную возможность получить помощь от окружающих вас водителей в случае возникновения проблем с вашим автомобилем. После открытия приложения вы увидите карту местности, на которой отображены доступные водители(специалисты), готовые помочь вам. Вы сможете выбрать соответствующего водителя на основе его расположения. При отклике специалиста на вашу проблему, он отправит вам свои идентификационные данные, и через несколько минут приедет к вам. Будьте уверены, что данное приложение поможет вам решить такие проблемы, как разрядившийся аккумулятор, заглохшая машина, проколотое колесо или нехватка бензина, если ближайшая заправка находится далеко. Получите необходимую помощь и восстановите свою мобильность с помощью данного удобного приложения.</a:t>
            </a:r>
          </a:p>
          <a:p>
            <a:endParaRPr lang="ru-RU" dirty="0"/>
          </a:p>
        </p:txBody>
      </p:sp>
    </p:spTree>
    <p:extLst>
      <p:ext uri="{BB962C8B-B14F-4D97-AF65-F5344CB8AC3E}">
        <p14:creationId xmlns:p14="http://schemas.microsoft.com/office/powerpoint/2010/main" val="112951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p:txBody>
          <a:bodyPr/>
          <a:lstStyle/>
          <a:p>
            <a:pPr>
              <a:buNone/>
            </a:pPr>
            <a:r>
              <a:rPr lang="ru-RU" sz="2800" dirty="0"/>
              <a:t>Рынок, на котором вы работаете, его объем, рост и уровень конкуренции.</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Рынок</a:t>
            </a:r>
          </a:p>
        </p:txBody>
      </p:sp>
      <p:sp>
        <p:nvSpPr>
          <p:cNvPr id="6" name="Текст 5">
            <a:extLst>
              <a:ext uri="{FF2B5EF4-FFF2-40B4-BE49-F238E27FC236}">
                <a16:creationId xmlns:a16="http://schemas.microsoft.com/office/drawing/2014/main" id="{C4896C73-F32D-8247-AB33-4BFBCE9D9537}"/>
              </a:ext>
            </a:extLst>
          </p:cNvPr>
          <p:cNvSpPr>
            <a:spLocks noGrp="1"/>
          </p:cNvSpPr>
          <p:nvPr>
            <p:ph type="body" sz="quarter" idx="13"/>
          </p:nvPr>
        </p:nvSpPr>
        <p:spPr/>
        <p:txBody>
          <a:bodyPr/>
          <a:lstStyle/>
          <a:p>
            <a:pPr algn="just"/>
            <a:r>
              <a:rPr lang="ru-RU" dirty="0"/>
              <a:t>	</a:t>
            </a:r>
            <a:r>
              <a:rPr lang="ru-RU" sz="2800" dirty="0"/>
              <a:t>Ресурс размещения на котором мы планируем продвигать свой продукт </a:t>
            </a:r>
            <a:r>
              <a:rPr lang="en-US" sz="2800" dirty="0" err="1"/>
              <a:t>Googl</a:t>
            </a:r>
            <a:r>
              <a:rPr lang="en-US" sz="2800" dirty="0"/>
              <a:t> Play</a:t>
            </a:r>
            <a:r>
              <a:rPr lang="ru-RU" sz="2800" dirty="0"/>
              <a:t>. Объем потенциальных клиентов составляет 100 млн. человек. Точное количество будет зависеть региона в котором пользуются люди данным приложением. Планируемый рост уже через 1 год. Уровень конкуренции крайне низкий, так как единственный похожий ресурс находится в другой стране.</a:t>
            </a:r>
          </a:p>
        </p:txBody>
      </p:sp>
    </p:spTree>
    <p:extLst>
      <p:ext uri="{BB962C8B-B14F-4D97-AF65-F5344CB8AC3E}">
        <p14:creationId xmlns:p14="http://schemas.microsoft.com/office/powerpoint/2010/main" val="1414738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xfrm>
            <a:off x="894589" y="1754287"/>
            <a:ext cx="9741216" cy="911090"/>
          </a:xfrm>
          <a:prstGeom prst="rect">
            <a:avLst/>
          </a:prstGeom>
        </p:spPr>
        <p:txBody>
          <a:bodyPr/>
          <a:lstStyle/>
          <a:p>
            <a:pPr>
              <a:buNone/>
            </a:pPr>
            <a:r>
              <a:rPr lang="ru-RU" sz="2800" dirty="0"/>
              <a:t>Бизнес-модель – как </a:t>
            </a:r>
            <a:r>
              <a:rPr lang="ru-RU" dirty="0"/>
              <a:t>мы планируем зарабатывать.</a:t>
            </a:r>
            <a:endParaRPr lang="ru-RU" sz="2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Бизнес-модель</a:t>
            </a:r>
            <a:endParaRPr lang="ru-RU" dirty="0"/>
          </a:p>
        </p:txBody>
      </p:sp>
      <p:sp>
        <p:nvSpPr>
          <p:cNvPr id="6" name="Текст 5">
            <a:extLst>
              <a:ext uri="{FF2B5EF4-FFF2-40B4-BE49-F238E27FC236}">
                <a16:creationId xmlns:a16="http://schemas.microsoft.com/office/drawing/2014/main" id="{5F7AD820-9E6E-A040-BEDF-7E0541D8255F}"/>
              </a:ext>
            </a:extLst>
          </p:cNvPr>
          <p:cNvSpPr>
            <a:spLocks noGrp="1"/>
          </p:cNvSpPr>
          <p:nvPr>
            <p:ph type="body" sz="quarter" idx="13"/>
          </p:nvPr>
        </p:nvSpPr>
        <p:spPr>
          <a:xfrm>
            <a:off x="894588" y="2311400"/>
            <a:ext cx="18424652" cy="8185912"/>
          </a:xfrm>
        </p:spPr>
        <p:txBody>
          <a:bodyPr/>
          <a:lstStyle/>
          <a:p>
            <a:pPr algn="just">
              <a:buFont typeface="+mj-lt"/>
              <a:buAutoNum type="arabicPeriod"/>
            </a:pPr>
            <a:r>
              <a:rPr lang="ru-RU" sz="2400" b="0" i="0" dirty="0">
                <a:solidFill>
                  <a:srgbClr val="0F172A"/>
                </a:solidFill>
                <a:effectLst/>
              </a:rPr>
              <a:t>Оформление документов и открытие ООО:</a:t>
            </a:r>
          </a:p>
          <a:p>
            <a:pPr algn="just">
              <a:buFont typeface="Arial" panose="020B0604020202020204" pitchFamily="34" charset="0"/>
              <a:buChar char="•"/>
            </a:pPr>
            <a:r>
              <a:rPr lang="ru-RU" sz="2400" b="0" i="0" dirty="0">
                <a:solidFill>
                  <a:srgbClr val="0F172A"/>
                </a:solidFill>
                <a:effectLst/>
              </a:rPr>
              <a:t>Нотариальные и государственные пошлины: примерно 5 000 - 10 000 рублей.</a:t>
            </a:r>
          </a:p>
          <a:p>
            <a:pPr algn="just">
              <a:buFont typeface="Arial" panose="020B0604020202020204" pitchFamily="34" charset="0"/>
              <a:buChar char="•"/>
            </a:pPr>
            <a:r>
              <a:rPr lang="ru-RU" sz="2400" b="0" i="0" dirty="0">
                <a:solidFill>
                  <a:srgbClr val="0F172A"/>
                </a:solidFill>
                <a:effectLst/>
              </a:rPr>
              <a:t>Регистрация ООО: примерно 20 000 - 30 000 рублей.</a:t>
            </a:r>
          </a:p>
          <a:p>
            <a:pPr algn="just">
              <a:buFont typeface="Arial" panose="020B0604020202020204" pitchFamily="34" charset="0"/>
              <a:buChar char="•"/>
            </a:pPr>
            <a:r>
              <a:rPr lang="ru-RU" sz="2400" b="0" i="0" dirty="0">
                <a:solidFill>
                  <a:srgbClr val="0F172A"/>
                </a:solidFill>
                <a:effectLst/>
              </a:rPr>
              <a:t>Оформление документов: примерно 10 000 - 20 000 рублей.</a:t>
            </a:r>
          </a:p>
          <a:p>
            <a:pPr algn="just">
              <a:buFont typeface="+mj-lt"/>
              <a:buAutoNum type="arabicPeriod" startAt="2"/>
            </a:pPr>
            <a:r>
              <a:rPr lang="ru-RU" sz="2400" b="0" i="0" dirty="0">
                <a:solidFill>
                  <a:srgbClr val="0F172A"/>
                </a:solidFill>
                <a:effectLst/>
              </a:rPr>
              <a:t>Создание сайта на </a:t>
            </a:r>
            <a:r>
              <a:rPr lang="ru-RU" sz="2400" b="0" i="0" dirty="0" err="1">
                <a:solidFill>
                  <a:srgbClr val="0F172A"/>
                </a:solidFill>
                <a:effectLst/>
              </a:rPr>
              <a:t>Tilda</a:t>
            </a:r>
            <a:r>
              <a:rPr lang="ru-RU" sz="2400" b="0" i="0" dirty="0">
                <a:solidFill>
                  <a:srgbClr val="0F172A"/>
                </a:solidFill>
                <a:effectLst/>
              </a:rPr>
              <a:t> или аналогичной платформе:</a:t>
            </a:r>
          </a:p>
          <a:p>
            <a:pPr algn="just">
              <a:buFont typeface="Arial" panose="020B0604020202020204" pitchFamily="34" charset="0"/>
              <a:buChar char="•"/>
            </a:pPr>
            <a:r>
              <a:rPr lang="ru-RU" sz="2400" b="0" i="0" dirty="0">
                <a:solidFill>
                  <a:srgbClr val="0F172A"/>
                </a:solidFill>
                <a:effectLst/>
              </a:rPr>
              <a:t>Дизайн и разработка сайта: примерно 50 000 - 100 000 рублей.</a:t>
            </a:r>
          </a:p>
          <a:p>
            <a:pPr algn="just">
              <a:buFont typeface="+mj-lt"/>
              <a:buAutoNum type="arabicPeriod" startAt="3"/>
            </a:pPr>
            <a:r>
              <a:rPr lang="ru-RU" sz="2400" b="0" i="0" dirty="0">
                <a:solidFill>
                  <a:srgbClr val="0F172A"/>
                </a:solidFill>
                <a:effectLst/>
              </a:rPr>
              <a:t>Ежемесячные затраты:</a:t>
            </a:r>
          </a:p>
          <a:p>
            <a:pPr algn="just">
              <a:buFont typeface="Arial" panose="020B0604020202020204" pitchFamily="34" charset="0"/>
              <a:buChar char="•"/>
            </a:pPr>
            <a:r>
              <a:rPr lang="ru-RU" sz="2400" b="0" i="0" dirty="0">
                <a:solidFill>
                  <a:srgbClr val="0F172A"/>
                </a:solidFill>
                <a:effectLst/>
              </a:rPr>
              <a:t>Зарплата сотрудникам: количество сотрудников будет зависеть от размера и особенностей бизнеса, например, нам могут потребоваться разработчики, дизайнеры, специалисты по маркетингу и технической поддержке. Примерная зарплата составляет от 50 000 - 150 000 рублей для каждого сотрудника. Указанная сумма может быть изменена в соответствии с требованиями и возможностями.</a:t>
            </a:r>
          </a:p>
          <a:p>
            <a:pPr algn="just">
              <a:buFont typeface="Arial" panose="020B0604020202020204" pitchFamily="34" charset="0"/>
              <a:buChar char="•"/>
            </a:pPr>
            <a:r>
              <a:rPr lang="ru-RU" sz="2400" b="0" i="0" dirty="0">
                <a:solidFill>
                  <a:srgbClr val="0F172A"/>
                </a:solidFill>
                <a:effectLst/>
              </a:rPr>
              <a:t>Затраты на маркетинг и рекламу: стоимость рекламы может варьироваться в зависимости от выбранных каналов и стратегий маркетинга. Рекомендуется рассчитывать примерно 10% - 20% от оборота на рекламные расходы.</a:t>
            </a:r>
          </a:p>
          <a:p>
            <a:pPr algn="just">
              <a:buFont typeface="Arial" panose="020B0604020202020204" pitchFamily="34" charset="0"/>
              <a:buChar char="•"/>
            </a:pPr>
            <a:r>
              <a:rPr lang="ru-RU" sz="2400" b="0" i="0" dirty="0">
                <a:solidFill>
                  <a:srgbClr val="0F172A"/>
                </a:solidFill>
                <a:effectLst/>
              </a:rPr>
              <a:t>Инфраструктурные затраты: это включает оплату хостинга, технической поддержки, лицензий программного обеспечения и других элементов. Ориентировочные затраты составляют примерно 5 000 - 20 000 рублей в месяц.</a:t>
            </a:r>
          </a:p>
          <a:p>
            <a:pPr algn="just">
              <a:buFont typeface="+mj-lt"/>
              <a:buAutoNum type="arabicPeriod" startAt="4"/>
            </a:pPr>
            <a:r>
              <a:rPr lang="ru-RU" sz="2400" b="0" i="0" dirty="0">
                <a:solidFill>
                  <a:srgbClr val="0F172A"/>
                </a:solidFill>
                <a:effectLst/>
              </a:rPr>
              <a:t>Прогнозируемая прибыль: Прогнозируемая прибыль зависит от многих факторов, включая число загрузок, пользовательскую активность и способы дохода, такие как реклама, платные функции или подписки. Учитывая все эти факторы, рассчитать точную прогнозируемую прибыль заранее сложно. Рекомендуется провести более детальное исследование рынка, провести анализ конкурентов для получения более точных показателей.</a:t>
            </a:r>
          </a:p>
          <a:p>
            <a:pPr algn="just">
              <a:buFont typeface="+mj-lt"/>
              <a:buAutoNum type="arabicPeriod" startAt="4"/>
            </a:pPr>
            <a:r>
              <a:rPr lang="ru-RU" sz="2400" b="0" i="0" dirty="0">
                <a:solidFill>
                  <a:srgbClr val="0F172A"/>
                </a:solidFill>
                <a:effectLst/>
              </a:rPr>
              <a:t>Срок окупаемости: Срок окупаемости бизнеса "мобильного приложения с геолокацией" может варьироваться в зависимости от многих факторов, включая затраты, оборот и прибыль. Обычно срок окупаемости может составлять от 1 до 3 лет.</a:t>
            </a:r>
          </a:p>
          <a:p>
            <a:endParaRPr lang="ru-RU" dirty="0"/>
          </a:p>
        </p:txBody>
      </p:sp>
    </p:spTree>
    <p:extLst>
      <p:ext uri="{BB962C8B-B14F-4D97-AF65-F5344CB8AC3E}">
        <p14:creationId xmlns:p14="http://schemas.microsoft.com/office/powerpoint/2010/main" val="254627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xfrm>
            <a:off x="894588" y="1589088"/>
            <a:ext cx="11358372" cy="1135824"/>
          </a:xfrm>
        </p:spPr>
        <p:txBody>
          <a:bodyPr/>
          <a:lstStyle/>
          <a:p>
            <a:pPr>
              <a:buNone/>
            </a:pPr>
            <a:r>
              <a:rPr lang="ru-RU" sz="2800" dirty="0"/>
              <a:t>Текущие результаты: успешные кейсы, клиенты или предварительные договоренности, привлеченные инвестиции и др.</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Текущие результаты</a:t>
            </a:r>
            <a:endParaRPr lang="ru-RU" dirty="0"/>
          </a:p>
        </p:txBody>
      </p:sp>
      <p:sp>
        <p:nvSpPr>
          <p:cNvPr id="12" name="Текст 11">
            <a:extLst>
              <a:ext uri="{FF2B5EF4-FFF2-40B4-BE49-F238E27FC236}">
                <a16:creationId xmlns:a16="http://schemas.microsoft.com/office/drawing/2014/main" id="{977D909F-9EDA-3741-9984-4E6538C4E5CA}"/>
              </a:ext>
            </a:extLst>
          </p:cNvPr>
          <p:cNvSpPr>
            <a:spLocks noGrp="1"/>
          </p:cNvSpPr>
          <p:nvPr>
            <p:ph type="body" sz="quarter" idx="13"/>
          </p:nvPr>
        </p:nvSpPr>
        <p:spPr/>
        <p:txBody>
          <a:bodyPr/>
          <a:lstStyle/>
          <a:p>
            <a:pPr algn="just"/>
            <a:r>
              <a:rPr lang="ru-RU" dirty="0"/>
              <a:t>	</a:t>
            </a:r>
            <a:r>
              <a:rPr lang="ru-RU" sz="2800" dirty="0"/>
              <a:t>Весной 2023 года наша команда участвовала в ХII Международный студенческий конкурс «Бизнес-идеи 2023» в сфере информационных технологий. Мы представили своё агентство интернет-рекламы «РЕКЛАМЭЙКС». </a:t>
            </a:r>
          </a:p>
          <a:p>
            <a:pPr algn="just"/>
            <a:r>
              <a:rPr lang="ru-RU" sz="2800" dirty="0"/>
              <a:t>	В настоящее время наша идея «</a:t>
            </a:r>
            <a:r>
              <a:rPr lang="en-US" sz="2800" dirty="0"/>
              <a:t>AUTOHELPER</a:t>
            </a:r>
            <a:r>
              <a:rPr lang="ru-RU" sz="2800" dirty="0"/>
              <a:t>» находится на стадии разработки и планирования с целью дальнейшего привлечения инвестиций. </a:t>
            </a:r>
          </a:p>
          <a:p>
            <a:endParaRPr lang="ru-RU" dirty="0"/>
          </a:p>
        </p:txBody>
      </p:sp>
    </p:spTree>
    <p:extLst>
      <p:ext uri="{BB962C8B-B14F-4D97-AF65-F5344CB8AC3E}">
        <p14:creationId xmlns:p14="http://schemas.microsoft.com/office/powerpoint/2010/main" val="6283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18C40FDE-9047-A040-B3DB-E11C251FC53A}"/>
              </a:ext>
            </a:extLst>
          </p:cNvPr>
          <p:cNvPicPr>
            <a:picLocks noChangeAspect="1"/>
          </p:cNvPicPr>
          <p:nvPr/>
        </p:nvPicPr>
        <p:blipFill rotWithShape="1">
          <a:blip r:embed="rId2">
            <a:alphaModFix amt="48000"/>
          </a:blip>
          <a:srcRect l="12508" t="15043" r="19245" b="34928"/>
          <a:stretch/>
        </p:blipFill>
        <p:spPr>
          <a:xfrm>
            <a:off x="894588" y="1096849"/>
            <a:ext cx="13331952" cy="10218851"/>
          </a:xfrm>
          <a:prstGeom prst="rect">
            <a:avLst/>
          </a:prstGeom>
        </p:spPr>
      </p:pic>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2" name="Текст 21">
            <a:extLst>
              <a:ext uri="{FF2B5EF4-FFF2-40B4-BE49-F238E27FC236}">
                <a16:creationId xmlns:a16="http://schemas.microsoft.com/office/drawing/2014/main" id="{7FDD3F57-7643-9446-901D-8FBE090AE245}"/>
              </a:ext>
            </a:extLst>
          </p:cNvPr>
          <p:cNvSpPr>
            <a:spLocks noGrp="1"/>
          </p:cNvSpPr>
          <p:nvPr>
            <p:ph type="body" sz="quarter" idx="13"/>
          </p:nvPr>
        </p:nvSpPr>
        <p:spPr>
          <a:xfrm>
            <a:off x="2186608" y="7394340"/>
            <a:ext cx="7376495" cy="3459189"/>
          </a:xfrm>
        </p:spPr>
        <p:txBody>
          <a:bodyPr/>
          <a:lstStyle/>
          <a:p>
            <a:r>
              <a:rPr lang="ru-RU" sz="2800" dirty="0"/>
              <a:t>Лидер проекта. Контролирует разработку и выполнение задач по развитию проекта.</a:t>
            </a:r>
          </a:p>
        </p:txBody>
      </p:sp>
      <p:pic>
        <p:nvPicPr>
          <p:cNvPr id="5" name="Рисунок 4">
            <a:extLst>
              <a:ext uri="{FF2B5EF4-FFF2-40B4-BE49-F238E27FC236}">
                <a16:creationId xmlns:a16="http://schemas.microsoft.com/office/drawing/2014/main" id="{0EC94E12-8A69-46D6-8D9D-5D641BF3E779}"/>
              </a:ext>
            </a:extLst>
          </p:cNvPr>
          <p:cNvPicPr>
            <a:picLocks noGrp="1" noChangeAspect="1"/>
          </p:cNvPicPr>
          <p:nvPr>
            <p:ph type="pic" sz="quarter" idx="17"/>
          </p:nvPr>
        </p:nvPicPr>
        <p:blipFill>
          <a:blip r:embed="rId3"/>
          <a:srcRect t="8437" b="8437"/>
          <a:stretch>
            <a:fillRect/>
          </a:stretch>
        </p:blipFill>
        <p:spPr>
          <a:xfrm>
            <a:off x="6818313" y="3525838"/>
            <a:ext cx="2744787" cy="2679700"/>
          </a:xfrm>
          <a:prstGeom prst="rect">
            <a:avLst/>
          </a:prstGeom>
        </p:spPr>
      </p:pic>
      <p:sp>
        <p:nvSpPr>
          <p:cNvPr id="24" name="Текст 23">
            <a:extLst>
              <a:ext uri="{FF2B5EF4-FFF2-40B4-BE49-F238E27FC236}">
                <a16:creationId xmlns:a16="http://schemas.microsoft.com/office/drawing/2014/main" id="{3A491EAE-61CE-9549-AB51-FD2BFFBEC8D3}"/>
              </a:ext>
            </a:extLst>
          </p:cNvPr>
          <p:cNvSpPr>
            <a:spLocks noGrp="1"/>
          </p:cNvSpPr>
          <p:nvPr>
            <p:ph type="body" sz="quarter" idx="18"/>
          </p:nvPr>
        </p:nvSpPr>
        <p:spPr>
          <a:xfrm>
            <a:off x="5428492" y="6540585"/>
            <a:ext cx="4134612" cy="438912"/>
          </a:xfrm>
        </p:spPr>
        <p:txBody>
          <a:bodyPr/>
          <a:lstStyle/>
          <a:p>
            <a:r>
              <a:rPr lang="ru-RU" dirty="0"/>
              <a:t>Елизавета Хлебникова</a:t>
            </a:r>
          </a:p>
        </p:txBody>
      </p:sp>
      <p:sp>
        <p:nvSpPr>
          <p:cNvPr id="25" name="Текст 24">
            <a:extLst>
              <a:ext uri="{FF2B5EF4-FFF2-40B4-BE49-F238E27FC236}">
                <a16:creationId xmlns:a16="http://schemas.microsoft.com/office/drawing/2014/main" id="{90DF322C-267D-5D46-B58E-CB1ED9E48F7A}"/>
              </a:ext>
            </a:extLst>
          </p:cNvPr>
          <p:cNvSpPr>
            <a:spLocks noGrp="1"/>
          </p:cNvSpPr>
          <p:nvPr>
            <p:ph type="body" sz="quarter" idx="19"/>
          </p:nvPr>
        </p:nvSpPr>
        <p:spPr>
          <a:xfrm>
            <a:off x="11064731" y="7394340"/>
            <a:ext cx="7472868" cy="3459189"/>
          </a:xfrm>
        </p:spPr>
        <p:txBody>
          <a:bodyPr/>
          <a:lstStyle/>
          <a:p>
            <a:r>
              <a:rPr lang="ru-RU" sz="2800" dirty="0"/>
              <a:t>Занимается расчётом бизнес-плана, выполняет функции менеджера и спикера.</a:t>
            </a:r>
          </a:p>
        </p:txBody>
      </p:sp>
      <p:pic>
        <p:nvPicPr>
          <p:cNvPr id="4" name="Рисунок 3">
            <a:extLst>
              <a:ext uri="{FF2B5EF4-FFF2-40B4-BE49-F238E27FC236}">
                <a16:creationId xmlns:a16="http://schemas.microsoft.com/office/drawing/2014/main" id="{703E6D01-3073-45A6-B2FD-D562EAD18ECF}"/>
              </a:ext>
            </a:extLst>
          </p:cNvPr>
          <p:cNvPicPr>
            <a:picLocks noGrp="1" noChangeAspect="1"/>
          </p:cNvPicPr>
          <p:nvPr>
            <p:ph type="pic" sz="quarter" idx="20"/>
          </p:nvPr>
        </p:nvPicPr>
        <p:blipFill>
          <a:blip r:embed="rId4"/>
          <a:srcRect l="3052" r="3052"/>
          <a:stretch>
            <a:fillRect/>
          </a:stretch>
        </p:blipFill>
        <p:spPr>
          <a:xfrm>
            <a:off x="11064875" y="3525838"/>
            <a:ext cx="2743200" cy="2679700"/>
          </a:xfrm>
        </p:spPr>
      </p:pic>
      <p:sp>
        <p:nvSpPr>
          <p:cNvPr id="27" name="Текст 26">
            <a:extLst>
              <a:ext uri="{FF2B5EF4-FFF2-40B4-BE49-F238E27FC236}">
                <a16:creationId xmlns:a16="http://schemas.microsoft.com/office/drawing/2014/main" id="{8662CAD4-AE6A-E14B-A88F-B1C3D23B2437}"/>
              </a:ext>
            </a:extLst>
          </p:cNvPr>
          <p:cNvSpPr>
            <a:spLocks noGrp="1"/>
          </p:cNvSpPr>
          <p:nvPr>
            <p:ph type="body" sz="quarter" idx="21"/>
          </p:nvPr>
        </p:nvSpPr>
        <p:spPr>
          <a:xfrm>
            <a:off x="11011044" y="6540585"/>
            <a:ext cx="4134612" cy="438912"/>
          </a:xfrm>
        </p:spPr>
        <p:txBody>
          <a:bodyPr/>
          <a:lstStyle/>
          <a:p>
            <a:r>
              <a:rPr lang="ru-RU" dirty="0" err="1"/>
              <a:t>Нвер</a:t>
            </a:r>
            <a:r>
              <a:rPr lang="ru-RU" dirty="0"/>
              <a:t> </a:t>
            </a:r>
            <a:r>
              <a:rPr lang="ru-RU" dirty="0" err="1"/>
              <a:t>Акопджанян</a:t>
            </a:r>
            <a:endParaRPr lang="ru-RU" dirty="0"/>
          </a:p>
        </p:txBody>
      </p:sp>
    </p:spTree>
    <p:extLst>
      <p:ext uri="{BB962C8B-B14F-4D97-AF65-F5344CB8AC3E}">
        <p14:creationId xmlns:p14="http://schemas.microsoft.com/office/powerpoint/2010/main" val="227936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xfrm>
            <a:off x="894588" y="1372282"/>
            <a:ext cx="9741217" cy="1135824"/>
          </a:xfrm>
          <a:prstGeom prst="rect">
            <a:avLst/>
          </a:prstGeom>
        </p:spPr>
        <p:txBody>
          <a:bodyPr/>
          <a:lstStyle/>
          <a:p>
            <a:pPr>
              <a:buNone/>
            </a:pPr>
            <a:r>
              <a:rPr lang="ru-RU" sz="2800" dirty="0"/>
              <a:t>Планы развития, потребности и предложение для того, кому вы адресуете презентацию.</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sp>
        <p:nvSpPr>
          <p:cNvPr id="8" name="Текст 7">
            <a:extLst>
              <a:ext uri="{FF2B5EF4-FFF2-40B4-BE49-F238E27FC236}">
                <a16:creationId xmlns:a16="http://schemas.microsoft.com/office/drawing/2014/main" id="{C1D705DB-48BD-5A41-8B3E-9DE81E2C9277}"/>
              </a:ext>
            </a:extLst>
          </p:cNvPr>
          <p:cNvSpPr>
            <a:spLocks noGrp="1"/>
          </p:cNvSpPr>
          <p:nvPr>
            <p:ph type="body" sz="quarter" idx="13"/>
          </p:nvPr>
        </p:nvSpPr>
        <p:spPr/>
        <p:txBody>
          <a:bodyPr/>
          <a:lstStyle/>
          <a:p>
            <a:r>
              <a:rPr lang="ru-RU" sz="2800" dirty="0"/>
              <a:t>	Продвижение приложения «</a:t>
            </a:r>
            <a:r>
              <a:rPr lang="en-US" sz="2800" dirty="0"/>
              <a:t>AUTOHELPER</a:t>
            </a:r>
            <a:r>
              <a:rPr lang="ru-RU" sz="2800" dirty="0"/>
              <a:t>» в г. Иваново и других крупных городах РФ с целью дальнейшего распространения приложения на территории страны. </a:t>
            </a:r>
          </a:p>
        </p:txBody>
      </p:sp>
      <p:sp>
        <p:nvSpPr>
          <p:cNvPr id="9" name="Текст 8">
            <a:extLst>
              <a:ext uri="{FF2B5EF4-FFF2-40B4-BE49-F238E27FC236}">
                <a16:creationId xmlns:a16="http://schemas.microsoft.com/office/drawing/2014/main" id="{2422DFB3-C58B-9F4C-9DF7-32CFEC4A11A6}"/>
              </a:ext>
            </a:extLst>
          </p:cNvPr>
          <p:cNvSpPr>
            <a:spLocks noGrp="1"/>
          </p:cNvSpPr>
          <p:nvPr>
            <p:ph type="body" sz="quarter" idx="16"/>
          </p:nvPr>
        </p:nvSpPr>
        <p:spPr>
          <a:xfrm>
            <a:off x="10635805" y="2942400"/>
            <a:ext cx="8793162" cy="7554912"/>
          </a:xfrm>
        </p:spPr>
        <p:txBody>
          <a:bodyPr/>
          <a:lstStyle/>
          <a:p>
            <a:r>
              <a:rPr lang="ru-RU" sz="2800" b="0" i="0" dirty="0">
                <a:solidFill>
                  <a:srgbClr val="000000"/>
                </a:solidFill>
                <a:effectLst/>
              </a:rPr>
              <a:t>	Предлагаем вашему вниманию, приложение «</a:t>
            </a:r>
            <a:r>
              <a:rPr lang="en-US" sz="2800" b="0" i="0" dirty="0">
                <a:solidFill>
                  <a:srgbClr val="000000"/>
                </a:solidFill>
                <a:effectLst/>
              </a:rPr>
              <a:t>AUTOHELPER</a:t>
            </a:r>
            <a:r>
              <a:rPr lang="ru-RU" sz="2800" b="0" i="0" dirty="0">
                <a:solidFill>
                  <a:srgbClr val="000000"/>
                </a:solidFill>
                <a:effectLst/>
              </a:rPr>
              <a:t>», затраты на которое будут составлять 15,4 млн. рублей. Окупаемость 4 года (в зависимости от того, как быстро начнет распространяться). Возможность продвижения авто тех. центров за счет выезда для решения какой-либо задачи. Не стоит забывать и про </a:t>
            </a:r>
            <a:r>
              <a:rPr lang="ru-RU" sz="2800" dirty="0">
                <a:solidFill>
                  <a:srgbClr val="000000"/>
                </a:solidFill>
              </a:rPr>
              <a:t>Я</a:t>
            </a:r>
            <a:r>
              <a:rPr lang="ru-RU" sz="2800" b="0" i="0" dirty="0">
                <a:solidFill>
                  <a:srgbClr val="000000"/>
                </a:solidFill>
                <a:effectLst/>
              </a:rPr>
              <a:t>ндекс такси. Водители данной компании смогут так же выезжать на проблемные участки и помогать другим водителям, например: замена колеса или с помощью троса довести до ближайшего сервиса. Доходность может составлять 126 тыс. в месяц. Советуем вам вложиться в нас сейчас и стать инвестором быстро развивающегося приложения. В дальнейшем и компании.</a:t>
            </a:r>
            <a:endParaRPr lang="ru-RU" sz="2800" dirty="0"/>
          </a:p>
        </p:txBody>
      </p:sp>
    </p:spTree>
    <p:extLst>
      <p:ext uri="{BB962C8B-B14F-4D97-AF65-F5344CB8AC3E}">
        <p14:creationId xmlns:p14="http://schemas.microsoft.com/office/powerpoint/2010/main" val="3453340339"/>
      </p:ext>
    </p:extLst>
  </p:cSld>
  <p:clrMapOvr>
    <a:masterClrMapping/>
  </p:clrMapOvr>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F6784E-6852-4EC6-93B9-B2F40371A23B}">
  <ds:schemaRefs>
    <ds:schemaRef ds:uri="http://purl.org/dc/terms/"/>
    <ds:schemaRef ds:uri="http://schemas.microsoft.com/office/2006/documentManagement/types"/>
    <ds:schemaRef ds:uri="http://schemas.microsoft.com/office/2006/metadata/properties"/>
    <ds:schemaRef ds:uri="http://www.w3.org/XML/1998/namespace"/>
    <ds:schemaRef ds:uri="f3f21cfc-4d3e-42b1-8a95-d7209818f9d6"/>
    <ds:schemaRef ds:uri="dae585fd-f7dc-4d5a-b1b8-e5742ef77c8f"/>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13A4F37C-2065-498A-9F8A-F1C3212BD4FE}">
  <ds:schemaRefs>
    <ds:schemaRef ds:uri="dae585fd-f7dc-4d5a-b1b8-e5742ef77c8f"/>
    <ds:schemaRef ds:uri="f3f21cfc-4d3e-42b1-8a95-d7209818f9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F58AEB-2291-40AF-B249-515FE11CFB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3925</TotalTime>
  <Words>922</Words>
  <Application>Microsoft Office PowerPoint</Application>
  <PresentationFormat>Произвольный</PresentationFormat>
  <Paragraphs>50</Paragraphs>
  <Slides>10</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2</vt:i4>
      </vt:variant>
      <vt:variant>
        <vt:lpstr>Заголовки слайдов</vt:lpstr>
      </vt:variant>
      <vt:variant>
        <vt:i4>10</vt:i4>
      </vt:variant>
    </vt:vector>
  </HeadingPairs>
  <TitlesOfParts>
    <vt:vector size="14" baseType="lpstr">
      <vt:lpstr>Arial</vt:lpstr>
      <vt:lpstr>Calibri</vt:lpstr>
      <vt:lpstr>ОБЛОЖКИ</vt:lpstr>
      <vt:lpstr>РАЗДЕЛИТЕЛИ</vt:lpstr>
      <vt:lpstr>«AUTOHELPER»</vt:lpstr>
      <vt:lpstr>Актуальность проекта</vt:lpstr>
      <vt:lpstr>Проблема</vt:lpstr>
      <vt:lpstr>Решение</vt:lpstr>
      <vt:lpstr>Рынок</vt:lpstr>
      <vt:lpstr>Бизнес-модель</vt:lpstr>
      <vt:lpstr>Текущие результаты</vt:lpstr>
      <vt:lpstr>Команда</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Елизавета Хлебникова</cp:lastModifiedBy>
  <cp:revision>232</cp:revision>
  <dcterms:created xsi:type="dcterms:W3CDTF">2021-03-01T12:07:13Z</dcterms:created>
  <dcterms:modified xsi:type="dcterms:W3CDTF">2023-10-19T18:13:46Z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