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62" r:id="rId4"/>
    <p:sldId id="264" r:id="rId5"/>
    <p:sldId id="306" r:id="rId6"/>
    <p:sldId id="295" r:id="rId7"/>
    <p:sldId id="316" r:id="rId8"/>
    <p:sldId id="265" r:id="rId9"/>
    <p:sldId id="322" r:id="rId10"/>
    <p:sldId id="269" r:id="rId11"/>
    <p:sldId id="321" r:id="rId12"/>
    <p:sldId id="267" r:id="rId13"/>
    <p:sldId id="260" r:id="rId14"/>
    <p:sldId id="258" r:id="rId15"/>
    <p:sldId id="268" r:id="rId16"/>
    <p:sldId id="314" r:id="rId17"/>
    <p:sldId id="312" r:id="rId18"/>
    <p:sldId id="319" r:id="rId19"/>
    <p:sldId id="300" r:id="rId20"/>
    <p:sldId id="308" r:id="rId21"/>
    <p:sldId id="309" r:id="rId22"/>
    <p:sldId id="310" r:id="rId23"/>
    <p:sldId id="311" r:id="rId24"/>
    <p:sldId id="270" r:id="rId25"/>
    <p:sldId id="274" r:id="rId26"/>
    <p:sldId id="323" r:id="rId27"/>
    <p:sldId id="296" r:id="rId28"/>
    <p:sldId id="293" r:id="rId29"/>
    <p:sldId id="285" r:id="rId30"/>
    <p:sldId id="276" r:id="rId31"/>
    <p:sldId id="277" r:id="rId32"/>
    <p:sldId id="278" r:id="rId33"/>
    <p:sldId id="286" r:id="rId34"/>
    <p:sldId id="261" r:id="rId35"/>
    <p:sldId id="317" r:id="rId36"/>
    <p:sldId id="318" r:id="rId37"/>
    <p:sldId id="288" r:id="rId38"/>
    <p:sldId id="284" r:id="rId39"/>
    <p:sldId id="320" r:id="rId40"/>
    <p:sldId id="287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11D7"/>
    <a:srgbClr val="8D2D16"/>
    <a:srgbClr val="1001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02"/>
    <p:restoredTop sz="93537"/>
  </p:normalViewPr>
  <p:slideViewPr>
    <p:cSldViewPr snapToGrid="0">
      <p:cViewPr varScale="1">
        <p:scale>
          <a:sx n="65" d="100"/>
          <a:sy n="65" d="100"/>
        </p:scale>
        <p:origin x="208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6399B-9786-D74B-8107-DAD82EF67E34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4CEDF-181F-6640-BCE7-4657ACB320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226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F4CEDF-181F-6640-BCE7-4657ACB3205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00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F4CEDF-181F-6640-BCE7-4657ACB3205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224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F4CEDF-181F-6640-BCE7-4657ACB3205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582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F4CEDF-181F-6640-BCE7-4657ACB3205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858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F4CEDF-181F-6640-BCE7-4657ACB3205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401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F4CEDF-181F-6640-BCE7-4657ACB3205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822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F4CEDF-181F-6640-BCE7-4657ACB3205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20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F4CEDF-181F-6640-BCE7-4657ACB3205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734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F4CEDF-181F-6640-BCE7-4657ACB3205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9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21C8E-5139-61D8-BA6D-7D3AF2AAE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083158-3636-5202-DE39-8CEA6FF7F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6A70D0-BA04-C819-5DCA-99454ACDA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2C55-884A-6347-8D5D-28AAD657A4C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51E77-FF56-AB2B-CB4A-8FC6D5C5F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82A2C0-9464-1803-D294-DFA70E79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5117-879F-7643-BF94-E51E4AE28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71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54167-B981-A3E5-3629-A533EB046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1D6C06-25C9-23FF-F98B-D2B65A59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B75C0B-741C-6891-4E93-AF23E94B0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2C55-884A-6347-8D5D-28AAD657A4C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809836-3625-C952-A02C-2B36BE5D0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323E83-F3BF-E2B8-7CFD-DD049981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5117-879F-7643-BF94-E51E4AE28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95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FB5B38-0EDC-2B41-A08C-B482FC074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D72AA1-A84D-356C-728E-81883DECB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E347A-0BA6-3195-A0A9-971A18796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2C55-884A-6347-8D5D-28AAD657A4C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77925-59B2-A517-787D-F2B767F4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CCE8E0-2F60-5578-E059-1E412EABE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5117-879F-7643-BF94-E51E4AE28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75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6EAA2-F8BB-11DE-91C7-691B78F96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055926-1824-41E0-B976-0681A611F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E98D74-CAB3-838D-854E-84D342B3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2C55-884A-6347-8D5D-28AAD657A4C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EF432F-22D4-95B8-0770-9205E052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D06C6-1334-73B8-8E98-91378F77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5117-879F-7643-BF94-E51E4AE28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7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B6286-A309-5CB0-2DB1-654F7FF87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EE0CA7-CFB7-D39C-BEE2-4E539E399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677B23-3DB5-93CF-F82A-81791FA2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2C55-884A-6347-8D5D-28AAD657A4C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64075-2B27-64BA-F283-C2090BB0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2BCCE4-6275-D17E-51FF-709F29C2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5117-879F-7643-BF94-E51E4AE28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60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62C97-A61D-25EF-FACC-2F981319B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03C85B-6B8E-4398-845F-86099C712A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4E2595-AD98-9F9D-98CF-DFC57495C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B467CD-3F02-2ECD-62ED-E5365C5A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2C55-884A-6347-8D5D-28AAD657A4C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EEDCC4-3D99-EFB0-C5CC-0910A840C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292AC9-F677-F1FD-4390-3F5DE4D76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5117-879F-7643-BF94-E51E4AE28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71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D8227-E5CF-3F13-DD1E-EE345190E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5AA0B6-72DA-85BF-4CA2-AEB49B014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C22B7B-D178-D2AA-7A78-BE6C78435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0530FE3-7CB8-12AA-CCF2-F7178FB97F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30A92D-402F-D0CC-96D5-9FB61F73D6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C682B1-2A49-1DD6-CA56-BACF5674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2C55-884A-6347-8D5D-28AAD657A4C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FFBFE4-691A-B786-EE42-C9B127243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D41917D-3FB7-160D-DA72-8005E15F7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5117-879F-7643-BF94-E51E4AE28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61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2DE86-A6F3-C4BF-2345-AE588AD58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A108B0-868E-F75A-0B8D-41C70F7D7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2C55-884A-6347-8D5D-28AAD657A4C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F75BD0-48F4-2B7B-76A0-ED114F74B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707E0A-A995-BD66-C44B-54B390F24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5117-879F-7643-BF94-E51E4AE28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95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A4220D-71A3-1964-B814-3654D3519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2C55-884A-6347-8D5D-28AAD657A4C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6DD596C-7911-D1B5-562B-67C654227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4DCEA7-77C7-AA5F-53E9-72DC76C4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5117-879F-7643-BF94-E51E4AE28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72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E4A0D-2EB9-E221-EF2E-D39BD50A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9E6A82-6EC6-0656-92F0-7BD189DEC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FF73BA-F11A-38B0-64D1-9F02D70E9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CE81B8-FE04-8E48-5219-8F509F09C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2C55-884A-6347-8D5D-28AAD657A4C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D07CBC-08D2-4015-273A-619DAA5CF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A48EB6-AB16-A4C8-9D9F-5F39C048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5117-879F-7643-BF94-E51E4AE28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15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66CA6-3242-28FB-AFEE-1C0CD7864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C22F64-2DA7-6228-F63E-FB700E4434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0436E-B2DE-73DA-CBB6-B82B762E2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770CC9-3472-DEC2-A6E2-04DEAAD9A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2C55-884A-6347-8D5D-28AAD657A4C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622BF4-AEBB-9E8C-F945-3679CB6E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9D5DE8-BCC7-41BC-F644-A424F59BB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05117-879F-7643-BF94-E51E4AE28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9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987B8-49A8-0D69-FD12-DCC5928B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B3E47F-1978-CDF6-6A9A-A4AA61122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7E17C-89D3-93C0-1D42-5979E281DF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02C55-884A-6347-8D5D-28AAD657A4C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2009DA-0A57-4620-9FFE-5531F9560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84E8AB-BC73-4A19-2EF9-6C8E7E14C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05117-879F-7643-BF94-E51E4AE28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14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.png"/><Relationship Id="rId4" Type="http://schemas.openxmlformats.org/officeDocument/2006/relationships/image" Target="../media/image22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Relationship Id="rId9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https://static.eldorado.ru/img1/p/b3/204524001.jpg/resize/360x360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https://static.eldorado.ru/img1/p/b/204524001.jpg/resize/360x360/" TargetMode="Externa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https://static.eldorado.ru/img1/b/bb/504524001.jpg/resize/360x360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https://static.eldorado.ru/img1/p/b3/504524001.jpg/resize/360x360/" TargetMode="Externa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https://static.eldorado.ru/img1/p/b/086994000.jpg/resize/360x360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virtualnyeochki.ru/shlem-virtualnoy-realnosti/oculus-rift-cena/shlem-virtualnoy-realnosti" TargetMode="Externa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1.png"/><Relationship Id="rId7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19A176-A43D-9844-4639-D41136B7D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8392"/>
            <a:ext cx="3663676" cy="16545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B36BB-764F-AE49-2E73-768CE70B7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" y="2022633"/>
            <a:ext cx="1202436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Georgia" panose="02040502050405020303" pitchFamily="18" charset="0"/>
              </a:rPr>
              <a:t>Выпускная квалификационная работа в формате стартапа на тему: </a:t>
            </a:r>
            <a:r>
              <a:rPr lang="ru-RU" b="1" dirty="0">
                <a:latin typeface="Georgia" panose="02040502050405020303" pitchFamily="18" charset="0"/>
              </a:rPr>
              <a:t>Использование </a:t>
            </a:r>
            <a:r>
              <a:rPr lang="en-US" b="1" dirty="0">
                <a:latin typeface="Georgia" panose="02040502050405020303" pitchFamily="18" charset="0"/>
              </a:rPr>
              <a:t>VR</a:t>
            </a:r>
            <a:r>
              <a:rPr lang="ru-RU" b="1" dirty="0">
                <a:latin typeface="Georgia" panose="02040502050405020303" pitchFamily="18" charset="0"/>
              </a:rPr>
              <a:t>-очков</a:t>
            </a:r>
            <a:r>
              <a:rPr lang="en-US" b="1" dirty="0">
                <a:latin typeface="Georgia" panose="02040502050405020303" pitchFamily="18" charset="0"/>
              </a:rPr>
              <a:t> </a:t>
            </a:r>
            <a:br>
              <a:rPr lang="ru-RU" b="1" dirty="0">
                <a:latin typeface="Georgia" panose="02040502050405020303" pitchFamily="18" charset="0"/>
              </a:rPr>
            </a:br>
            <a:r>
              <a:rPr lang="ru-RU" b="1" dirty="0">
                <a:latin typeface="Georgia" panose="02040502050405020303" pitchFamily="18" charset="0"/>
              </a:rPr>
              <a:t>в продаже недвижимости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B50829-814B-6521-D178-1F205654A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3528" y="5027585"/>
            <a:ext cx="10283190" cy="1160457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latin typeface="Georgia" panose="02040502050405020303" pitchFamily="18" charset="0"/>
              </a:rPr>
              <a:t>Выполнила: </a:t>
            </a:r>
            <a:r>
              <a:rPr lang="ru-RU" dirty="0">
                <a:latin typeface="Georgia" panose="02040502050405020303" pitchFamily="18" charset="0"/>
              </a:rPr>
              <a:t>Плотникова Анастасия Евгеньевна</a:t>
            </a:r>
          </a:p>
          <a:p>
            <a:pPr algn="r"/>
            <a:r>
              <a:rPr lang="ru-RU" b="1" dirty="0">
                <a:latin typeface="Georgia" panose="02040502050405020303" pitchFamily="18" charset="0"/>
              </a:rPr>
              <a:t>Научный руководитель: </a:t>
            </a:r>
            <a:r>
              <a:rPr lang="ru-RU" dirty="0">
                <a:latin typeface="Georgia" panose="02040502050405020303" pitchFamily="18" charset="0"/>
              </a:rPr>
              <a:t>Лаптева Елена Владимировна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8667345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9161267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14EE241-34D1-1254-1F47-895DED89B652}"/>
              </a:ext>
            </a:extLst>
          </p:cNvPr>
          <p:cNvCxnSpPr>
            <a:cxnSpLocks/>
          </p:cNvCxnSpPr>
          <p:nvPr/>
        </p:nvCxnSpPr>
        <p:spPr>
          <a:xfrm>
            <a:off x="3998068" y="4634420"/>
            <a:ext cx="8026292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A9AE8F1-5F11-C6CC-A5F8-84A424AE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092" y="-404544"/>
            <a:ext cx="4039616" cy="22728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853AD8-62F3-57B2-05E5-75B7C5A70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97" y="6189022"/>
            <a:ext cx="2259588" cy="44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99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12192000" cy="58462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062D3AD-4B03-4C9D-3B4C-F4BBDB0A4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26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8000" dirty="0">
                <a:solidFill>
                  <a:schemeClr val="bg1"/>
                </a:solidFill>
                <a:latin typeface="Georgia" panose="02040502050405020303" pitchFamily="18" charset="0"/>
              </a:rPr>
              <a:t>Анализ рынка</a:t>
            </a:r>
          </a:p>
        </p:txBody>
      </p:sp>
      <p:pic>
        <p:nvPicPr>
          <p:cNvPr id="6146" name="Picture 2" descr="Научные мероприятия">
            <a:extLst>
              <a:ext uri="{FF2B5EF4-FFF2-40B4-BE49-F238E27FC236}">
                <a16:creationId xmlns:a16="http://schemas.microsoft.com/office/drawing/2014/main" id="{6C1B4F9D-3032-3D8D-8F15-2737570A8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0" y="0"/>
            <a:ext cx="3779520" cy="13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3C24E3-564A-20DC-B715-943E68E10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1181" y="3134111"/>
            <a:ext cx="4569637" cy="20637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40C78D-5A00-CAAF-861B-FCC868FD3B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6088169"/>
            <a:ext cx="3280544" cy="64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13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627D51-EB71-9CF6-D222-F5BA9E1AB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7437" y="-13"/>
            <a:ext cx="3644563" cy="1645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C154BC-F4CC-35D4-C722-28E5AC9FF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73" y="6343887"/>
            <a:ext cx="1733231" cy="34242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90A72E7C-39FF-302A-07AC-79D0D2C9AE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2" y="5787844"/>
            <a:ext cx="2503090" cy="1408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ACD43A-F0FE-18E5-F697-076BD3739196}"/>
              </a:ext>
            </a:extLst>
          </p:cNvPr>
          <p:cNvSpPr txBox="1"/>
          <p:nvPr/>
        </p:nvSpPr>
        <p:spPr>
          <a:xfrm>
            <a:off x="100592" y="984737"/>
            <a:ext cx="84744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VR-экскурсии помогают в 2 раза быстрее принять решение о покупке недвижимости, нежели проекты на компьютере, фото или брошюры, — данные Центра сертификации недвижимости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Ruward</a:t>
            </a:r>
            <a:r>
              <a:rPr lang="ru-RU" sz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Больше 80% покупателей отмечают, что VR-контент помог им принять решение о покупке и лучше понять планировку квартиры на стадии котлована, — данные исследования «Баркли» 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VRTech</a:t>
            </a:r>
            <a:r>
              <a:rPr lang="ru-RU" sz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Ассоциация </a:t>
            </a:r>
            <a:r>
              <a:rPr lang="en-US" sz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VRARA</a:t>
            </a:r>
            <a:r>
              <a:rPr lang="ru-RU" sz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провела исследование о применении VR в недвижимости по странам СНГ. Выяснилось, что более 40% покупателей квартир считают, что VR-туры сыграли важную роль для принятия ими решения о покупке жилья.  Также больше 70 % клиентов девелоперов положительно оценили внедрение интерактивных туров в виртуальной реальности.</a:t>
            </a:r>
            <a:endParaRPr lang="ru-RU" sz="1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Виртуальные туры активно используются девелоперами и застройщиками, чтобы потенциальные покупатели могли принять решение о покупке жилья быстрее. Чаще всего основная задача VR-туров — нарастить объёмы продаж ещё не построенного жилья или продемонстрировать недвижимость, находящуюся в территориальном отдалении от человека. </a:t>
            </a:r>
            <a:endParaRPr lang="ru-RU" sz="1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endParaRPr lang="ru-RU" sz="1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Рисунок 22" descr="Изображение выглядит как снимок экрана, мультфильм, 3D-моделирование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1A0B5D9-45CB-3E46-2D70-1EDA81A5FB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208"/>
          <a:stretch/>
        </p:blipFill>
        <p:spPr>
          <a:xfrm>
            <a:off x="8575040" y="2278120"/>
            <a:ext cx="3403935" cy="3056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3253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8B700-5BEC-D3D3-EFEA-72AA1EDE7D57}"/>
              </a:ext>
            </a:extLst>
          </p:cNvPr>
          <p:cNvSpPr txBox="1"/>
          <p:nvPr/>
        </p:nvSpPr>
        <p:spPr>
          <a:xfrm>
            <a:off x="222995" y="4123462"/>
            <a:ext cx="5558045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0" i="0" u="none" strike="noStrike" dirty="0">
                <a:solidFill>
                  <a:srgbClr val="0C0F0E"/>
                </a:solidFill>
                <a:effectLst/>
                <a:latin typeface="Georgia" panose="02040502050405020303" pitchFamily="18" charset="0"/>
              </a:rPr>
              <a:t>40,4% среди всех покупателей квартир в России подтвердили, что лично для них панорамные туры ценны для принятия решения о покупке. </a:t>
            </a:r>
          </a:p>
          <a:p>
            <a:r>
              <a:rPr lang="ru-RU" b="0" i="0" u="none" strike="noStrike" dirty="0">
                <a:solidFill>
                  <a:srgbClr val="0C0F0E"/>
                </a:solidFill>
                <a:effectLst/>
                <a:latin typeface="Georgia" panose="02040502050405020303" pitchFamily="18" charset="0"/>
              </a:rPr>
              <a:t>Среди тех, чьи застройщики предлагали панорамные туры, доля положительно оценивающих панорамные туры достигла 72,7%.</a:t>
            </a:r>
          </a:p>
          <a:p>
            <a:endParaRPr lang="ru-RU" b="0" i="0" u="none" strike="noStrike" dirty="0">
              <a:solidFill>
                <a:srgbClr val="0C0F0E"/>
              </a:solidFill>
              <a:effectLst/>
              <a:latin typeface="Georgia" panose="02040502050405020303" pitchFamily="18" charset="0"/>
            </a:endParaRPr>
          </a:p>
          <a:p>
            <a:r>
              <a:rPr lang="ru-RU" b="1" i="1" dirty="0">
                <a:solidFill>
                  <a:srgbClr val="0C0F0E"/>
                </a:solidFill>
                <a:latin typeface="Georgia" panose="02040502050405020303" pitchFamily="18" charset="0"/>
              </a:rPr>
              <a:t>*</a:t>
            </a:r>
            <a:r>
              <a:rPr lang="en-US" b="1" i="1" dirty="0">
                <a:solidFill>
                  <a:srgbClr val="0C0F0E"/>
                </a:solidFill>
                <a:latin typeface="Georgia" panose="02040502050405020303" pitchFamily="18" charset="0"/>
              </a:rPr>
              <a:t> </a:t>
            </a:r>
            <a:r>
              <a:rPr lang="ru-RU" b="1" i="1" dirty="0">
                <a:solidFill>
                  <a:srgbClr val="0C0F0E"/>
                </a:solidFill>
                <a:latin typeface="Georgia" panose="02040502050405020303" pitchFamily="18" charset="0"/>
              </a:rPr>
              <a:t>Исследование от 2023 года</a:t>
            </a:r>
            <a:endParaRPr lang="ru-RU" b="1" i="1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9719E-DE4A-322F-21C0-B7022E717097}"/>
              </a:ext>
            </a:extLst>
          </p:cNvPr>
          <p:cNvSpPr txBox="1"/>
          <p:nvPr/>
        </p:nvSpPr>
        <p:spPr>
          <a:xfrm>
            <a:off x="7556004" y="968929"/>
            <a:ext cx="41264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000" b="1" dirty="0">
                <a:latin typeface="Georgia" panose="02040502050405020303" pitchFamily="18" charset="0"/>
              </a:rPr>
              <a:t>Статистика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E6C226-1C93-2766-FCB7-932859BA22F9}"/>
              </a:ext>
            </a:extLst>
          </p:cNvPr>
          <p:cNvSpPr txBox="1"/>
          <p:nvPr/>
        </p:nvSpPr>
        <p:spPr>
          <a:xfrm>
            <a:off x="5781040" y="4050729"/>
            <a:ext cx="64109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По данным центра сертификации </a:t>
            </a:r>
            <a:r>
              <a:rPr lang="en" sz="1400" b="1" i="1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digital-</a:t>
            </a:r>
            <a:r>
              <a:rPr lang="ru-RU" sz="1400" b="1" i="1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агентств </a:t>
            </a:r>
            <a:r>
              <a:rPr lang="en" sz="1400" b="1" i="1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Ruward</a:t>
            </a:r>
            <a:r>
              <a:rPr lang="ru-RU" sz="1400" b="1" i="1" dirty="0">
                <a:solidFill>
                  <a:srgbClr val="000000"/>
                </a:solidFill>
                <a:latin typeface="Georgia" panose="02040502050405020303" pitchFamily="18" charset="0"/>
              </a:rPr>
              <a:t>: </a:t>
            </a:r>
          </a:p>
          <a:p>
            <a:pPr algn="ctr"/>
            <a:r>
              <a:rPr lang="en" sz="14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64,4% 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покупателей квартир подтверждают, что 3</a:t>
            </a:r>
            <a:r>
              <a:rPr lang="en" sz="14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D- 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и </a:t>
            </a:r>
            <a:r>
              <a:rPr lang="en" sz="14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VR-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контент помогает «прочувствовать» реальные размеры и объем комнат покупаемого жилья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1400B-E34D-EC58-4A5A-901E5EF84F7A}"/>
              </a:ext>
            </a:extLst>
          </p:cNvPr>
          <p:cNvSpPr txBox="1"/>
          <p:nvPr/>
        </p:nvSpPr>
        <p:spPr>
          <a:xfrm>
            <a:off x="355600" y="1069014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Georgia" panose="02040502050405020303" pitchFamily="18" charset="0"/>
              </a:rPr>
              <a:t>98%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1329-2102-53F1-45BF-43923C0AA0FC}"/>
              </a:ext>
            </a:extLst>
          </p:cNvPr>
          <p:cNvSpPr txBox="1"/>
          <p:nvPr/>
        </p:nvSpPr>
        <p:spPr>
          <a:xfrm>
            <a:off x="1316728" y="1158175"/>
            <a:ext cx="4322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миллениалов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(тех, кто родился с 1981 по 1996 гг.)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524878-2CAF-61BE-1CCF-809CFF055F0E}"/>
              </a:ext>
            </a:extLst>
          </p:cNvPr>
          <p:cNvSpPr txBox="1"/>
          <p:nvPr/>
        </p:nvSpPr>
        <p:spPr>
          <a:xfrm>
            <a:off x="355600" y="1758096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Georgia" panose="02040502050405020303" pitchFamily="18" charset="0"/>
              </a:rPr>
              <a:t>89%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15A42-D858-8FF9-8220-478E9A18C376}"/>
              </a:ext>
            </a:extLst>
          </p:cNvPr>
          <p:cNvSpPr txBox="1"/>
          <p:nvPr/>
        </p:nvSpPr>
        <p:spPr>
          <a:xfrm>
            <a:off x="1316729" y="1892604"/>
            <a:ext cx="401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бумеров (родившихся с 1946 по 1964 гг.)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02ED30-A9BE-3514-6785-23292A993AFD}"/>
              </a:ext>
            </a:extLst>
          </p:cNvPr>
          <p:cNvSpPr txBox="1"/>
          <p:nvPr/>
        </p:nvSpPr>
        <p:spPr>
          <a:xfrm>
            <a:off x="355600" y="2447178"/>
            <a:ext cx="102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Georgia" panose="02040502050405020303" pitchFamily="18" charset="0"/>
              </a:rPr>
              <a:t>72%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A0398C-DFD3-BD5F-2D1C-A98A8AB2B993}"/>
              </a:ext>
            </a:extLst>
          </p:cNvPr>
          <p:cNvSpPr txBox="1"/>
          <p:nvPr/>
        </p:nvSpPr>
        <p:spPr>
          <a:xfrm>
            <a:off x="1316728" y="2639251"/>
            <a:ext cx="3786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«тихого поколения» (1928 — 1942 гг.)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2FA552-426E-0EED-D2AA-D8023B1B1B38}"/>
              </a:ext>
            </a:extLst>
          </p:cNvPr>
          <p:cNvSpPr txBox="1"/>
          <p:nvPr/>
        </p:nvSpPr>
        <p:spPr>
          <a:xfrm>
            <a:off x="292410" y="3136260"/>
            <a:ext cx="481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0" u="sng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ищут недвижимость именно онлайн.</a:t>
            </a:r>
            <a:endParaRPr lang="ru-RU" b="1" u="sng" dirty="0">
              <a:latin typeface="Georgia" panose="02040502050405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7F683E-2EA0-FDA2-44B1-953BB9E5A0C6}"/>
              </a:ext>
            </a:extLst>
          </p:cNvPr>
          <p:cNvSpPr txBox="1"/>
          <p:nvPr/>
        </p:nvSpPr>
        <p:spPr>
          <a:xfrm>
            <a:off x="6164580" y="1932529"/>
            <a:ext cx="561848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Georgia" panose="02040502050405020303" pitchFamily="18" charset="0"/>
              </a:rPr>
              <a:t>К</a:t>
            </a:r>
            <a:r>
              <a:rPr lang="ru-RU" sz="1800" b="1" i="1" strike="noStrike" dirty="0">
                <a:effectLst/>
                <a:latin typeface="Georgia" panose="02040502050405020303" pitchFamily="18" charset="0"/>
              </a:rPr>
              <a:t>омпания по продаже недвижимости </a:t>
            </a:r>
            <a:r>
              <a:rPr lang="ru-RU" sz="1800" b="0" i="0" strike="noStrike" dirty="0">
                <a:effectLst/>
                <a:latin typeface="Georgia" panose="02040502050405020303" pitchFamily="18" charset="0"/>
              </a:rPr>
              <a:t>провела исследование, которое показало: </a:t>
            </a:r>
          </a:p>
          <a:p>
            <a:pPr algn="ctr"/>
            <a:r>
              <a:rPr lang="ru-RU" sz="1800" b="0" i="0" strike="noStrike" dirty="0">
                <a:effectLst/>
                <a:latin typeface="Georgia" panose="02040502050405020303" pitchFamily="18" charset="0"/>
              </a:rPr>
              <a:t>62% покупателей предпочтут того риэлтора, который предложит им </a:t>
            </a:r>
            <a:r>
              <a:rPr lang="en" sz="1800" b="0" i="0" strike="noStrike" dirty="0">
                <a:effectLst/>
                <a:latin typeface="Georgia" panose="02040502050405020303" pitchFamily="18" charset="0"/>
              </a:rPr>
              <a:t>VR-</a:t>
            </a:r>
            <a:r>
              <a:rPr lang="ru-RU" sz="1800" b="0" i="0" strike="noStrike" dirty="0">
                <a:effectLst/>
                <a:latin typeface="Georgia" panose="02040502050405020303" pitchFamily="18" charset="0"/>
              </a:rPr>
              <a:t>туры. </a:t>
            </a:r>
          </a:p>
          <a:p>
            <a:pPr algn="ctr"/>
            <a:r>
              <a:rPr lang="ru-RU" sz="1800" b="0" i="0" strike="noStrike" dirty="0">
                <a:effectLst/>
                <a:latin typeface="Georgia" panose="02040502050405020303" pitchFamily="18" charset="0"/>
              </a:rPr>
              <a:t>77% клиентов хотели бы иметь возможность просмотреть </a:t>
            </a:r>
            <a:r>
              <a:rPr lang="en" sz="1800" b="0" i="0" strike="noStrike" dirty="0">
                <a:effectLst/>
                <a:latin typeface="Georgia" panose="02040502050405020303" pitchFamily="18" charset="0"/>
              </a:rPr>
              <a:t>VR-</a:t>
            </a:r>
            <a:r>
              <a:rPr lang="ru-RU" sz="1800" b="0" i="0" strike="noStrike" dirty="0">
                <a:effectLst/>
                <a:latin typeface="Georgia" panose="02040502050405020303" pitchFamily="18" charset="0"/>
              </a:rPr>
              <a:t>туры до посещения объекта недвижимости</a:t>
            </a:r>
            <a:r>
              <a:rPr lang="ru-RU" dirty="0">
                <a:latin typeface="Georgia" panose="02040502050405020303" pitchFamily="18" charset="0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532FF8-C843-5DAF-F49B-9B72FE1816B8}"/>
              </a:ext>
            </a:extLst>
          </p:cNvPr>
          <p:cNvSpPr txBox="1"/>
          <p:nvPr/>
        </p:nvSpPr>
        <p:spPr>
          <a:xfrm>
            <a:off x="5923280" y="4961780"/>
            <a:ext cx="61010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Согласно исследованию ассоциации коммуникационных агентств России АКАР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с использованием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VR-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контента конверсия продаж объектов недвижимости возрастает на 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920B2C-1878-84C4-C0B0-3DF4D51C930E}"/>
              </a:ext>
            </a:extLst>
          </p:cNvPr>
          <p:cNvSpPr txBox="1"/>
          <p:nvPr/>
        </p:nvSpPr>
        <p:spPr>
          <a:xfrm>
            <a:off x="10978028" y="5657537"/>
            <a:ext cx="990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Georgia" panose="02040502050405020303" pitchFamily="18" charset="0"/>
              </a:rPr>
              <a:t>15%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C7220A-CE1A-34B8-269C-F76ABB141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58" y="171686"/>
            <a:ext cx="1733231" cy="342426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9A39A147-B99F-BCD3-03BA-BE57D46BBE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человек, одежд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CA3D1F3-E77C-D3AF-3BBF-DED2E6E73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790" y="207125"/>
            <a:ext cx="1725404" cy="172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2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A4F673-1A33-54EE-4834-754D34CA7E97}"/>
              </a:ext>
            </a:extLst>
          </p:cNvPr>
          <p:cNvSpPr txBox="1"/>
          <p:nvPr/>
        </p:nvSpPr>
        <p:spPr>
          <a:xfrm>
            <a:off x="5608320" y="2912053"/>
            <a:ext cx="641604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1.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" sz="2000" b="0" i="1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VR </a:t>
            </a:r>
            <a:r>
              <a:rPr lang="ru-RU" sz="2000" b="0" i="1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дает возможность выделиться среди конкурентов: 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покупатель не просто смотрит на картинки, он получает новый опыт, процесс выбора квартиры становится более увлекательным.</a:t>
            </a:r>
            <a:br>
              <a:rPr lang="ru-RU" sz="2000" dirty="0">
                <a:latin typeface="Georgia" panose="02040502050405020303" pitchFamily="18" charset="0"/>
              </a:rPr>
            </a:b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2.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ru-RU" sz="2000" b="0" i="1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Покупатели могут детально представить будущее пространство 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— ощутить его реальные размеры, посмотреть вид из окна.</a:t>
            </a:r>
            <a:br>
              <a:rPr lang="ru-RU" sz="2000" dirty="0">
                <a:latin typeface="Georgia" panose="02040502050405020303" pitchFamily="18" charset="0"/>
              </a:rPr>
            </a:b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Этот вариант отлично подойдет в том случае, если покупатель не может посетить объект лично.</a:t>
            </a:r>
            <a:endParaRPr lang="ru-RU" sz="2000" dirty="0"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C42451-3EA8-DFB6-018B-DAB74F48B5C8}"/>
              </a:ext>
            </a:extLst>
          </p:cNvPr>
          <p:cNvSpPr txBox="1"/>
          <p:nvPr/>
        </p:nvSpPr>
        <p:spPr>
          <a:xfrm>
            <a:off x="-329741" y="1155666"/>
            <a:ext cx="1285148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0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Преимущества использования </a:t>
            </a:r>
            <a:r>
              <a:rPr lang="en" sz="50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VR </a:t>
            </a:r>
            <a:r>
              <a:rPr lang="ru-RU" sz="50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 продажах недвижимости</a:t>
            </a:r>
          </a:p>
        </p:txBody>
      </p: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73E1F4D-C6CD-54D9-03CF-A19FC639BE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4A39AC-4CF7-37C2-675E-286326B5A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58" y="171686"/>
            <a:ext cx="1733231" cy="342426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ческое лицо, человек, одежда, очки&#10;&#10;Автоматически созданное описание">
            <a:extLst>
              <a:ext uri="{FF2B5EF4-FFF2-40B4-BE49-F238E27FC236}">
                <a16:creationId xmlns:a16="http://schemas.microsoft.com/office/drawing/2014/main" id="{1E377ED5-091E-C167-1660-5F9283A0E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53" y="3224569"/>
            <a:ext cx="4955530" cy="247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50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12192000" cy="58462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062D3AD-4B03-4C9D-3B4C-F4BBDB0A4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975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8000" dirty="0">
                <a:solidFill>
                  <a:schemeClr val="bg1"/>
                </a:solidFill>
                <a:latin typeface="Georgia" panose="02040502050405020303" pitchFamily="18" charset="0"/>
              </a:rPr>
              <a:t>Описание продукта</a:t>
            </a:r>
          </a:p>
        </p:txBody>
      </p:sp>
      <p:pic>
        <p:nvPicPr>
          <p:cNvPr id="3" name="Picture 2" descr="Научные мероприятия">
            <a:extLst>
              <a:ext uri="{FF2B5EF4-FFF2-40B4-BE49-F238E27FC236}">
                <a16:creationId xmlns:a16="http://schemas.microsoft.com/office/drawing/2014/main" id="{C4E646FC-C280-B923-A66A-FA16C7F66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0" y="0"/>
            <a:ext cx="3779520" cy="13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DD489A-AAE8-C777-5B07-5F29E6951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1181" y="3134111"/>
            <a:ext cx="4569637" cy="20637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43CD96-9400-C816-4B7D-1679660D9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6088169"/>
            <a:ext cx="3280544" cy="64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68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 descr="Изображение выглядит как стена, в помещении, дизайн интерьера, Напольное покрытие&#10;&#10;Автоматически созданное описание">
            <a:extLst>
              <a:ext uri="{FF2B5EF4-FFF2-40B4-BE49-F238E27FC236}">
                <a16:creationId xmlns:a16="http://schemas.microsoft.com/office/drawing/2014/main" id="{9A169DCE-F81E-16E6-6B7D-9AF592AD5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175" y="1857580"/>
            <a:ext cx="5327650" cy="151997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овать, дизайн интерьера, мебель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6899EE13-02AC-8442-2A32-0C80FBE0C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83" y="3716759"/>
            <a:ext cx="5783717" cy="165008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 помещении, дизайн интерьера, стена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50CA6AB8-0CE2-9769-E660-6D09A426A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046" y="4296316"/>
            <a:ext cx="5573314" cy="15761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4D18FE-440A-899C-7D72-3B218E616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55" y="1070156"/>
            <a:ext cx="6079765" cy="17332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B12660-4AFF-0B5C-3330-3BEB18331004}"/>
              </a:ext>
            </a:extLst>
          </p:cNvPr>
          <p:cNvSpPr txBox="1"/>
          <p:nvPr/>
        </p:nvSpPr>
        <p:spPr>
          <a:xfrm>
            <a:off x="8343992" y="188347"/>
            <a:ext cx="3848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Georgia" panose="02040502050405020303" pitchFamily="18" charset="0"/>
              </a:rPr>
              <a:t>Примеры реализации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AC81B7-09B7-BDE8-D495-58B5ECA7A5C3}"/>
              </a:ext>
            </a:extLst>
          </p:cNvPr>
          <p:cNvSpPr txBox="1"/>
          <p:nvPr/>
        </p:nvSpPr>
        <p:spPr>
          <a:xfrm>
            <a:off x="1249273" y="2859980"/>
            <a:ext cx="4060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Презентация жилого комплекса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AFB150-6172-5109-A1B6-91C60E40EC91}"/>
              </a:ext>
            </a:extLst>
          </p:cNvPr>
          <p:cNvSpPr txBox="1"/>
          <p:nvPr/>
        </p:nvSpPr>
        <p:spPr>
          <a:xfrm>
            <a:off x="598453" y="5423403"/>
            <a:ext cx="5362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Добавление в интерьере предметов мебели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0D8CC0-7F57-B689-2610-EC9545AF536C}"/>
              </a:ext>
            </a:extLst>
          </p:cNvPr>
          <p:cNvSpPr txBox="1"/>
          <p:nvPr/>
        </p:nvSpPr>
        <p:spPr>
          <a:xfrm>
            <a:off x="6823298" y="5941918"/>
            <a:ext cx="4849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Демонстрация коммерческих объектов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635083-FC0C-F0E1-8372-BB6148E408FF}"/>
              </a:ext>
            </a:extLst>
          </p:cNvPr>
          <p:cNvSpPr txBox="1"/>
          <p:nvPr/>
        </p:nvSpPr>
        <p:spPr>
          <a:xfrm>
            <a:off x="7589655" y="3449492"/>
            <a:ext cx="3296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Выбор отделки интерьера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627D51-EB71-9CF6-D222-F5BA9E1AB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1560" y="300482"/>
            <a:ext cx="2020346" cy="9124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C154BC-F4CC-35D4-C722-28E5AC9FF7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73" y="6343887"/>
            <a:ext cx="1733231" cy="34242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90A72E7C-39FF-302A-07AC-79D0D2C9AE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2" y="5787844"/>
            <a:ext cx="2503090" cy="140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80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627D51-EB71-9CF6-D222-F5BA9E1AB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8960" y="0"/>
            <a:ext cx="2733040" cy="1234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B7C1D5-30E5-7E4A-BE12-FB1EB98D5205}"/>
              </a:ext>
            </a:extLst>
          </p:cNvPr>
          <p:cNvSpPr txBox="1"/>
          <p:nvPr/>
        </p:nvSpPr>
        <p:spPr>
          <a:xfrm>
            <a:off x="1270000" y="1175759"/>
            <a:ext cx="965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kern="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Проведение виртуального тура с использованием V</a:t>
            </a:r>
            <a:r>
              <a:rPr lang="en-US" sz="4400" b="1" kern="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R</a:t>
            </a:r>
            <a:r>
              <a:rPr lang="ru-RU" sz="4400" b="1" kern="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-очков</a:t>
            </a:r>
            <a:r>
              <a:rPr lang="ru-RU" sz="4400" b="1" dirty="0">
                <a:effectLst/>
                <a:latin typeface="Georgia" panose="02040502050405020303" pitchFamily="18" charset="0"/>
              </a:rPr>
              <a:t> </a:t>
            </a:r>
            <a:endParaRPr lang="ru-RU" sz="4400" b="1" dirty="0">
              <a:latin typeface="Georgia" panose="02040502050405020303" pitchFamily="18" charset="0"/>
            </a:endParaRPr>
          </a:p>
        </p:txBody>
      </p:sp>
      <p:pic>
        <p:nvPicPr>
          <p:cNvPr id="7" name="Рисунок 6" descr="Изображение выглядит как в помещении, одежда, человек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EB126C56-8497-D0D4-B67C-2F5582622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47" y="2894506"/>
            <a:ext cx="6123464" cy="30617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 помещении, стол, мебель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CDF497E7-EAD2-7675-616D-CF0F55F98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9972" y="2890672"/>
            <a:ext cx="5457981" cy="3065566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B31C400-FED1-51C1-EFD0-105E23A485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2" y="5787844"/>
            <a:ext cx="2503090" cy="14083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04E956-79A9-F544-804E-0017CC9316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73" y="6343887"/>
            <a:ext cx="1733231" cy="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58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627D51-EB71-9CF6-D222-F5BA9E1AB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8960" y="0"/>
            <a:ext cx="2733040" cy="1234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B7C1D5-30E5-7E4A-BE12-FB1EB98D5205}"/>
              </a:ext>
            </a:extLst>
          </p:cNvPr>
          <p:cNvSpPr txBox="1"/>
          <p:nvPr/>
        </p:nvSpPr>
        <p:spPr>
          <a:xfrm>
            <a:off x="1270000" y="938885"/>
            <a:ext cx="965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kern="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Подбор интерьера в виртуальной реальности</a:t>
            </a:r>
            <a:endParaRPr lang="ru-RU" sz="4400" b="1" dirty="0">
              <a:latin typeface="Georgia" panose="02040502050405020303" pitchFamily="18" charset="0"/>
            </a:endParaRPr>
          </a:p>
        </p:txBody>
      </p:sp>
      <p:pic>
        <p:nvPicPr>
          <p:cNvPr id="13" name="Рисунок 12" descr="Изображение выглядит как диван, мебель, одежда, Диван-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B5A4AF81-1710-C45F-3D32-38C20AB31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651009"/>
            <a:ext cx="5968974" cy="335335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человек, в помещении, Наушники&#10;&#10;Автоматически созданное описание">
            <a:extLst>
              <a:ext uri="{FF2B5EF4-FFF2-40B4-BE49-F238E27FC236}">
                <a16:creationId xmlns:a16="http://schemas.microsoft.com/office/drawing/2014/main" id="{A6699C0F-45FF-2FA5-7FC2-382271038C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542"/>
          <a:stretch/>
        </p:blipFill>
        <p:spPr>
          <a:xfrm>
            <a:off x="7280676" y="2492349"/>
            <a:ext cx="4057884" cy="3670676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55908E8-9E2E-FC28-CB0F-AB4406818F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2" y="5787844"/>
            <a:ext cx="2503090" cy="14083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84BE5E-F650-0DB6-CD78-B530E8E5FF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73" y="6343887"/>
            <a:ext cx="1733231" cy="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32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627D51-EB71-9CF6-D222-F5BA9E1AB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8960" y="0"/>
            <a:ext cx="2733040" cy="1234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B7C1D5-30E5-7E4A-BE12-FB1EB98D5205}"/>
              </a:ext>
            </a:extLst>
          </p:cNvPr>
          <p:cNvSpPr txBox="1"/>
          <p:nvPr/>
        </p:nvSpPr>
        <p:spPr>
          <a:xfrm>
            <a:off x="-140252" y="1149603"/>
            <a:ext cx="124725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Сопровождение и голосовая помощь агента по недвижимости в процессе виртуального тура клиентов</a:t>
            </a:r>
          </a:p>
          <a:p>
            <a:pPr algn="ctr"/>
            <a:endParaRPr lang="ru-RU" sz="3200" b="1" dirty="0">
              <a:latin typeface="Georgia" panose="02040502050405020303" pitchFamily="18" charset="0"/>
            </a:endParaRPr>
          </a:p>
        </p:txBody>
      </p:sp>
      <p:pic>
        <p:nvPicPr>
          <p:cNvPr id="3" name="Рисунок 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55908E8-9E2E-FC28-CB0F-AB4406818F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2" y="5787844"/>
            <a:ext cx="2503090" cy="14083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84BE5E-F650-0DB6-CD78-B530E8E5F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73" y="6343887"/>
            <a:ext cx="1733231" cy="342426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мультфильм, строительство, стол&#10;&#10;Автоматически созданное описание">
            <a:extLst>
              <a:ext uri="{FF2B5EF4-FFF2-40B4-BE49-F238E27FC236}">
                <a16:creationId xmlns:a16="http://schemas.microsoft.com/office/drawing/2014/main" id="{345D5F00-EF12-8886-841E-F8867F8F19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4" y="2309583"/>
            <a:ext cx="3670676" cy="367067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ческое лицо, человек, строительство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73ACD951-53BF-1EE9-1FD2-B6F8CFAEF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6139" y="2309583"/>
            <a:ext cx="3670677" cy="367067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 помещении, ноутбук, человек, письм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id="{00220A7B-C568-1C31-7AD6-8C895B2F3E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56" r="19712"/>
          <a:stretch/>
        </p:blipFill>
        <p:spPr>
          <a:xfrm>
            <a:off x="4194772" y="2309592"/>
            <a:ext cx="3943387" cy="367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61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v:1">
            <a:extLst>
              <a:ext uri="{FF2B5EF4-FFF2-40B4-BE49-F238E27FC236}">
                <a16:creationId xmlns:a16="http://schemas.microsoft.com/office/drawing/2014/main" id="{02F30F93-0865-4D72-6D0F-3C590DD06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697" y="220059"/>
            <a:ext cx="3898683" cy="389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v:0">
            <a:extLst>
              <a:ext uri="{FF2B5EF4-FFF2-40B4-BE49-F238E27FC236}">
                <a16:creationId xmlns:a16="http://schemas.microsoft.com/office/drawing/2014/main" id="{66EDC5B1-CC6A-0D88-1FAB-FEA3C1AB9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5" y="300202"/>
            <a:ext cx="3695699" cy="369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0B6A80BC-D0EE-433C-A103-723EE91D0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567647"/>
              </p:ext>
            </p:extLst>
          </p:nvPr>
        </p:nvGraphicFramePr>
        <p:xfrm>
          <a:off x="7908507" y="1697713"/>
          <a:ext cx="3898682" cy="4431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4495">
                  <a:extLst>
                    <a:ext uri="{9D8B030D-6E8A-4147-A177-3AD203B41FA5}">
                      <a16:colId xmlns:a16="http://schemas.microsoft.com/office/drawing/2014/main" val="2794082548"/>
                    </a:ext>
                  </a:extLst>
                </a:gridCol>
                <a:gridCol w="1704187">
                  <a:extLst>
                    <a:ext uri="{9D8B030D-6E8A-4147-A177-3AD203B41FA5}">
                      <a16:colId xmlns:a16="http://schemas.microsoft.com/office/drawing/2014/main" val="1234372255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Тип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Для </a:t>
                      </a:r>
                      <a:r>
                        <a:rPr lang="ru-RU" sz="1600" u="none" strike="noStrike" dirty="0" err="1">
                          <a:effectLst/>
                          <a:latin typeface="Georgia" panose="02040502050405020303" pitchFamily="18" charset="0"/>
                        </a:rPr>
                        <a:t>сматфонов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305556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Поддержка платформ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" sz="1600" u="none" strike="noStrike" dirty="0">
                          <a:effectLst/>
                          <a:latin typeface="Georgia" panose="02040502050405020303" pitchFamily="18" charset="0"/>
                        </a:rPr>
                        <a:t>iOS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467566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Интерфейс подключения к устройству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" sz="1600" u="none" strike="noStrike" dirty="0">
                          <a:effectLst/>
                          <a:latin typeface="Georgia" panose="02040502050405020303" pitchFamily="18" charset="0"/>
                        </a:rPr>
                        <a:t>Bluetooth, USB, Type-C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369234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Угол обзора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110'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602938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Количество дисплеев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13377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Производитель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" sz="1600" u="none" strike="noStrike" dirty="0">
                          <a:effectLst/>
                          <a:latin typeface="Georgia" panose="02040502050405020303" pitchFamily="18" charset="0"/>
                        </a:rPr>
                        <a:t>Apple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06209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Модель процессора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" sz="1600" u="none" strike="noStrike" dirty="0">
                          <a:effectLst/>
                          <a:latin typeface="Georgia" panose="02040502050405020303" pitchFamily="18" charset="0"/>
                        </a:rPr>
                        <a:t>R1, M2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608033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Количество ядер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532966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Вес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650 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696649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6F83E93-740E-EC5B-DFD2-E65A9001AAAD}"/>
              </a:ext>
            </a:extLst>
          </p:cNvPr>
          <p:cNvSpPr txBox="1"/>
          <p:nvPr/>
        </p:nvSpPr>
        <p:spPr>
          <a:xfrm>
            <a:off x="902648" y="3263461"/>
            <a:ext cx="55860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" sz="4200" b="1" i="0" u="none" strike="noStrike" dirty="0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Apple Vision Pro</a:t>
            </a: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9463147A-30C6-54F4-4294-AE23642F8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821589"/>
              </p:ext>
            </p:extLst>
          </p:nvPr>
        </p:nvGraphicFramePr>
        <p:xfrm>
          <a:off x="475364" y="4050194"/>
          <a:ext cx="6416040" cy="19228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12367">
                  <a:extLst>
                    <a:ext uri="{9D8B030D-6E8A-4147-A177-3AD203B41FA5}">
                      <a16:colId xmlns:a16="http://schemas.microsoft.com/office/drawing/2014/main" val="697669385"/>
                    </a:ext>
                  </a:extLst>
                </a:gridCol>
                <a:gridCol w="2403673">
                  <a:extLst>
                    <a:ext uri="{9D8B030D-6E8A-4147-A177-3AD203B41FA5}">
                      <a16:colId xmlns:a16="http://schemas.microsoft.com/office/drawing/2014/main" val="3601528386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Объем встроенной памяти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Цена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385287"/>
                  </a:ext>
                </a:extLst>
              </a:tr>
              <a:tr h="627416">
                <a:tc>
                  <a:txBody>
                    <a:bodyPr/>
                    <a:lstStyle/>
                    <a:p>
                      <a:pPr algn="ctr" fontAlgn="ctr"/>
                      <a:r>
                        <a:rPr lang="en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512 GB</a:t>
                      </a:r>
                      <a:endParaRPr lang="en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524 990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05889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en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256 GB</a:t>
                      </a:r>
                      <a:endParaRPr lang="en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490 999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88864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D2A2BF6-D571-AB4F-B2E7-09876208B319}"/>
              </a:ext>
            </a:extLst>
          </p:cNvPr>
          <p:cNvSpPr txBox="1"/>
          <p:nvPr/>
        </p:nvSpPr>
        <p:spPr>
          <a:xfrm>
            <a:off x="7619012" y="588039"/>
            <a:ext cx="4477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Технические характеристики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30C37-914E-D89A-B413-A897F93CC3D6}"/>
              </a:ext>
            </a:extLst>
          </p:cNvPr>
          <p:cNvSpPr txBox="1"/>
          <p:nvPr/>
        </p:nvSpPr>
        <p:spPr>
          <a:xfrm>
            <a:off x="9279003" y="338187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Georgia" panose="02040502050405020303" pitchFamily="18" charset="0"/>
              </a:rPr>
              <a:t>Таблица 2</a:t>
            </a:r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66AC261-5834-7384-EFCD-0D7EE1CE80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2" y="5787844"/>
            <a:ext cx="2503090" cy="14083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05C365-9338-9ADB-E142-DB534D135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73" y="6343887"/>
            <a:ext cx="1733231" cy="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81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613BE9-7C23-F635-894F-1CC4D6AF4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259" y="4294643"/>
            <a:ext cx="3605676" cy="1628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D6941A4-B687-4BD0-A0B2-4C323A981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5"/>
          <a:stretch/>
        </p:blipFill>
        <p:spPr bwMode="auto">
          <a:xfrm>
            <a:off x="10510" y="539575"/>
            <a:ext cx="2489561" cy="203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BA4EAAA-9DAA-C187-E5F7-9BB5645A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777" y="744616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Цель и задачи стартап-проекта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04244C-363E-E2D8-5520-82148C8F7F3A}"/>
              </a:ext>
            </a:extLst>
          </p:cNvPr>
          <p:cNvSpPr txBox="1"/>
          <p:nvPr/>
        </p:nvSpPr>
        <p:spPr>
          <a:xfrm>
            <a:off x="1287777" y="1947692"/>
            <a:ext cx="10627998" cy="1200329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Целью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проекта является создание уникального агентства недвижимости, которое будет использовать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VR-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очки для проведения виртуальных туров при аренде и продаже недвижимости. </a:t>
            </a:r>
          </a:p>
          <a:p>
            <a:pPr algn="ctr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Это значительно упростит и повысит эффективность процесс работы для риэлторов и компаний, сократит время на принятие решений и увеличит число успешных сделок.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480D0B-2EF2-DAE8-43E2-AFB78AA184EA}"/>
              </a:ext>
            </a:extLst>
          </p:cNvPr>
          <p:cNvSpPr txBox="1"/>
          <p:nvPr/>
        </p:nvSpPr>
        <p:spPr>
          <a:xfrm>
            <a:off x="5240193" y="2985170"/>
            <a:ext cx="636988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ru-RU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- проведен анализ рынка недвижимости и актуальности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VR-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технологий;</a:t>
            </a:r>
            <a:endParaRPr lang="ru-RU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- определена целевая аудитория;</a:t>
            </a:r>
            <a:endParaRPr lang="ru-RU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- разработана идея внедрения нового инновационного инструмента для продажи недвижимости;</a:t>
            </a:r>
            <a:endParaRPr lang="ru-RU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- разработан производственный план;</a:t>
            </a:r>
            <a:endParaRPr lang="ru-RU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- разработан маркетинговый план;</a:t>
            </a:r>
            <a:endParaRPr lang="ru-RU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- разработан финансовый план;</a:t>
            </a:r>
            <a:endParaRPr lang="ru-RU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- проведен анализ рисков;</a:t>
            </a:r>
            <a:endParaRPr lang="ru-RU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- разработаны рекомендации и определены перспективы дальнейшего развития проекта.</a:t>
            </a:r>
            <a:endParaRPr lang="ru-RU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br>
              <a:rPr lang="ru-RU" dirty="0">
                <a:latin typeface="Georgia" panose="02040502050405020303" pitchFamily="18" charset="0"/>
              </a:rPr>
            </a:br>
            <a:br>
              <a:rPr lang="ru-RU" dirty="0">
                <a:latin typeface="Georgia" panose="02040502050405020303" pitchFamily="18" charset="0"/>
              </a:rPr>
            </a:b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C991A92-37F7-82E0-8D8A-2D567D2DDD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861866-8887-65D1-3E8F-9572EB426242}"/>
              </a:ext>
            </a:extLst>
          </p:cNvPr>
          <p:cNvSpPr txBox="1"/>
          <p:nvPr/>
        </p:nvSpPr>
        <p:spPr>
          <a:xfrm>
            <a:off x="547809" y="3296636"/>
            <a:ext cx="4495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 связи с поставленной целью в работе решены следующие 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задачи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1A9358-933C-CA91-7620-E299B9947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47" y="171084"/>
            <a:ext cx="1739326" cy="34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19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Рисунок 6" descr="mv:3">
            <a:extLst>
              <a:ext uri="{FF2B5EF4-FFF2-40B4-BE49-F238E27FC236}">
                <a16:creationId xmlns:a16="http://schemas.microsoft.com/office/drawing/2014/main" id="{4BE19E1B-8585-8545-C444-3B7CCC2F2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23594" r="3621" b="29964"/>
          <a:stretch>
            <a:fillRect/>
          </a:stretch>
        </p:blipFill>
        <p:spPr bwMode="auto">
          <a:xfrm>
            <a:off x="3343512" y="2890669"/>
            <a:ext cx="4414058" cy="219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Рисунок 5" descr="mv:0">
            <a:extLst>
              <a:ext uri="{FF2B5EF4-FFF2-40B4-BE49-F238E27FC236}">
                <a16:creationId xmlns:a16="http://schemas.microsoft.com/office/drawing/2014/main" id="{C7490C01-CEA8-ADD7-58DE-5836C8A14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88"/>
          <a:stretch/>
        </p:blipFill>
        <p:spPr bwMode="auto">
          <a:xfrm>
            <a:off x="373844" y="128240"/>
            <a:ext cx="4182824" cy="330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0B6A80BC-D0EE-433C-A103-723EE91D0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141210"/>
              </p:ext>
            </p:extLst>
          </p:nvPr>
        </p:nvGraphicFramePr>
        <p:xfrm>
          <a:off x="7908507" y="2013094"/>
          <a:ext cx="3898682" cy="3948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4495">
                  <a:extLst>
                    <a:ext uri="{9D8B030D-6E8A-4147-A177-3AD203B41FA5}">
                      <a16:colId xmlns:a16="http://schemas.microsoft.com/office/drawing/2014/main" val="2794082548"/>
                    </a:ext>
                  </a:extLst>
                </a:gridCol>
                <a:gridCol w="1704187">
                  <a:extLst>
                    <a:ext uri="{9D8B030D-6E8A-4147-A177-3AD203B41FA5}">
                      <a16:colId xmlns:a16="http://schemas.microsoft.com/office/drawing/2014/main" val="1234372255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Тип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Для ПК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305556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Интерфейс подключения к устройству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" sz="1600" u="none" strike="noStrike" dirty="0">
                          <a:effectLst/>
                          <a:latin typeface="Georgia" panose="02040502050405020303" pitchFamily="18" charset="0"/>
                        </a:rPr>
                        <a:t>Bluetooth, USB, Type-C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369234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Угол обзора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u="none" strike="noStrike" dirty="0">
                          <a:effectLst/>
                          <a:latin typeface="Georgia" panose="02040502050405020303" pitchFamily="18" charset="0"/>
                        </a:rPr>
                        <a:t>105</a:t>
                      </a: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'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602938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Количество дисплеев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13377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Производитель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 err="1">
                          <a:effectLst/>
                          <a:latin typeface="Georgia" panose="02040502050405020303" pitchFamily="18" charset="0"/>
                        </a:rPr>
                        <a:t>Q</a:t>
                      </a:r>
                      <a:r>
                        <a:rPr lang="en-US" sz="1600" u="none" strike="noStrike" dirty="0" err="1">
                          <a:effectLst/>
                          <a:latin typeface="Georgia" panose="02040502050405020303" pitchFamily="18" charset="0"/>
                        </a:rPr>
                        <a:t>ualcomm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06209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Модель процессора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Snapdragon XR2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608033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Количество ядер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532966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Вес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5</a:t>
                      </a:r>
                      <a:r>
                        <a:rPr lang="en-US" sz="1600" u="none" strike="noStrike" dirty="0">
                          <a:effectLst/>
                          <a:latin typeface="Georgia" panose="02040502050405020303" pitchFamily="18" charset="0"/>
                        </a:rPr>
                        <a:t>86</a:t>
                      </a: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 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696649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6F83E93-740E-EC5B-DFD2-E65A9001AAAD}"/>
              </a:ext>
            </a:extLst>
          </p:cNvPr>
          <p:cNvSpPr txBox="1"/>
          <p:nvPr/>
        </p:nvSpPr>
        <p:spPr>
          <a:xfrm>
            <a:off x="2869253" y="1018782"/>
            <a:ext cx="55860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" sz="4200" b="1" i="0" u="none" strike="noStrike" dirty="0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Pico4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A2BF6-D571-AB4F-B2E7-09876208B319}"/>
              </a:ext>
            </a:extLst>
          </p:cNvPr>
          <p:cNvSpPr txBox="1"/>
          <p:nvPr/>
        </p:nvSpPr>
        <p:spPr>
          <a:xfrm>
            <a:off x="7619012" y="588039"/>
            <a:ext cx="4477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Технические характеристики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30C37-914E-D89A-B413-A897F93CC3D6}"/>
              </a:ext>
            </a:extLst>
          </p:cNvPr>
          <p:cNvSpPr txBox="1"/>
          <p:nvPr/>
        </p:nvSpPr>
        <p:spPr>
          <a:xfrm>
            <a:off x="9279003" y="338187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Georgia" panose="02040502050405020303" pitchFamily="18" charset="0"/>
              </a:rPr>
              <a:t>Таблица 3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1F9BB69-81F8-922D-3E05-C1425747B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16" y="11861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E4E7CA-5CA0-3A22-3C8E-F1CBA57CB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746" y="11483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DA4E9-4252-0C65-9E2D-61585C6F9771}"/>
              </a:ext>
            </a:extLst>
          </p:cNvPr>
          <p:cNvSpPr txBox="1"/>
          <p:nvPr/>
        </p:nvSpPr>
        <p:spPr>
          <a:xfrm>
            <a:off x="758202" y="5112327"/>
            <a:ext cx="4792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Цена данной модели шлема виртуальной реальности составляет 49 990 рублей со скидкой и 77 990 рублей без скидки.</a:t>
            </a:r>
          </a:p>
        </p:txBody>
      </p:sp>
      <p:pic>
        <p:nvPicPr>
          <p:cNvPr id="11" name="Рисунок 10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4F6BDB77-2C67-DB22-44F9-14FE65DDDC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2" y="5787844"/>
            <a:ext cx="2503090" cy="14083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890A29-CC4E-CA03-7DF5-43BF765DC5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73" y="6343887"/>
            <a:ext cx="1733231" cy="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04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Рисунок 7" descr="mv:0">
            <a:extLst>
              <a:ext uri="{FF2B5EF4-FFF2-40B4-BE49-F238E27FC236}">
                <a16:creationId xmlns:a16="http://schemas.microsoft.com/office/drawing/2014/main" id="{C346836D-6B37-5BFE-4A9F-00CC111A5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7" b="16364"/>
          <a:stretch>
            <a:fillRect/>
          </a:stretch>
        </p:blipFill>
        <p:spPr bwMode="auto">
          <a:xfrm>
            <a:off x="269922" y="1241180"/>
            <a:ext cx="3707756" cy="247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F83E93-740E-EC5B-DFD2-E65A9001AAAD}"/>
              </a:ext>
            </a:extLst>
          </p:cNvPr>
          <p:cNvSpPr txBox="1"/>
          <p:nvPr/>
        </p:nvSpPr>
        <p:spPr>
          <a:xfrm>
            <a:off x="3014313" y="1005647"/>
            <a:ext cx="43545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200" b="1" i="0" u="none" strike="noStrike" dirty="0" err="1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O</a:t>
            </a:r>
            <a:r>
              <a:rPr lang="en-US" sz="4200" b="1" i="0" u="none" strike="noStrike" dirty="0" err="1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culus</a:t>
            </a:r>
            <a:r>
              <a:rPr lang="en-US" sz="4200" b="1" i="0" u="none" strike="noStrike" dirty="0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 Quest2</a:t>
            </a:r>
            <a:endParaRPr lang="en" sz="4200" b="1" i="0" u="none" strike="noStrike" dirty="0">
              <a:solidFill>
                <a:srgbClr val="262626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A2BF6-D571-AB4F-B2E7-09876208B319}"/>
              </a:ext>
            </a:extLst>
          </p:cNvPr>
          <p:cNvSpPr txBox="1"/>
          <p:nvPr/>
        </p:nvSpPr>
        <p:spPr>
          <a:xfrm>
            <a:off x="7619012" y="588039"/>
            <a:ext cx="4477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Технические характеристики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30C37-914E-D89A-B413-A897F93CC3D6}"/>
              </a:ext>
            </a:extLst>
          </p:cNvPr>
          <p:cNvSpPr txBox="1"/>
          <p:nvPr/>
        </p:nvSpPr>
        <p:spPr>
          <a:xfrm>
            <a:off x="9279003" y="338187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Georgia" panose="02040502050405020303" pitchFamily="18" charset="0"/>
              </a:rPr>
              <a:t>Таблица 4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1F9BB69-81F8-922D-3E05-C1425747B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16" y="11861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E4E7CA-5CA0-3A22-3C8E-F1CBA57CB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746" y="11483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DA4E9-4252-0C65-9E2D-61585C6F9771}"/>
              </a:ext>
            </a:extLst>
          </p:cNvPr>
          <p:cNvSpPr txBox="1"/>
          <p:nvPr/>
        </p:nvSpPr>
        <p:spPr>
          <a:xfrm>
            <a:off x="758202" y="5112327"/>
            <a:ext cx="4792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Цена данной модели шлема виртуальной реальности составляет 42 990 рублей со скидкой и 75 990 рублей без скидки.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2D9A8A3-D77F-0259-E721-947B6A155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0494B99F-174E-AB94-038B-ACD152AB8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6150" y="24812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7" name="Рисунок 8" descr="mv:3">
            <a:extLst>
              <a:ext uri="{FF2B5EF4-FFF2-40B4-BE49-F238E27FC236}">
                <a16:creationId xmlns:a16="http://schemas.microsoft.com/office/drawing/2014/main" id="{CD36CE8B-4295-A425-CC29-651370D9D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1" b="17277"/>
          <a:stretch>
            <a:fillRect/>
          </a:stretch>
        </p:blipFill>
        <p:spPr bwMode="auto">
          <a:xfrm>
            <a:off x="3949951" y="2518709"/>
            <a:ext cx="3458172" cy="224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8C22BF6-A256-4A73-9CA8-4197CB3B2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2" y="5787844"/>
            <a:ext cx="2503090" cy="14083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21E05D-7A00-CF72-E4F5-708D83A7F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73" y="6343887"/>
            <a:ext cx="1733231" cy="342426"/>
          </a:xfrm>
          <a:prstGeom prst="rect">
            <a:avLst/>
          </a:prstGeom>
        </p:spPr>
      </p:pic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6F0E1F6D-981E-DAC8-F452-B2256DD81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949744"/>
              </p:ext>
            </p:extLst>
          </p:nvPr>
        </p:nvGraphicFramePr>
        <p:xfrm>
          <a:off x="7908507" y="2013094"/>
          <a:ext cx="3898682" cy="3948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4495">
                  <a:extLst>
                    <a:ext uri="{9D8B030D-6E8A-4147-A177-3AD203B41FA5}">
                      <a16:colId xmlns:a16="http://schemas.microsoft.com/office/drawing/2014/main" val="2794082548"/>
                    </a:ext>
                  </a:extLst>
                </a:gridCol>
                <a:gridCol w="1704187">
                  <a:extLst>
                    <a:ext uri="{9D8B030D-6E8A-4147-A177-3AD203B41FA5}">
                      <a16:colId xmlns:a16="http://schemas.microsoft.com/office/drawing/2014/main" val="1234372255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Тип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Для ПК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305556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Интерфейс подключения к устройству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" sz="1600" u="none" strike="noStrike" dirty="0">
                          <a:effectLst/>
                          <a:latin typeface="Georgia" panose="02040502050405020303" pitchFamily="18" charset="0"/>
                        </a:rPr>
                        <a:t>Bluetooth, USB, Type-C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369234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Угол обзора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90'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602938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Количество дисплеев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13377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Производитель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 err="1">
                          <a:effectLst/>
                          <a:latin typeface="Georgia" panose="02040502050405020303" pitchFamily="18" charset="0"/>
                        </a:rPr>
                        <a:t>Q</a:t>
                      </a:r>
                      <a:r>
                        <a:rPr lang="en-US" sz="1600" u="none" strike="noStrike" dirty="0" err="1">
                          <a:effectLst/>
                          <a:latin typeface="Georgia" panose="02040502050405020303" pitchFamily="18" charset="0"/>
                        </a:rPr>
                        <a:t>ualcomm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06209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Модель процессора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Snapdragon XR2</a:t>
                      </a:r>
                      <a:r>
                        <a:rPr lang="ru-RU" sz="1600" dirty="0"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608033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Количество ядер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532966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Вес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503 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696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067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Рисунок 9" descr="mv:0">
            <a:extLst>
              <a:ext uri="{FF2B5EF4-FFF2-40B4-BE49-F238E27FC236}">
                <a16:creationId xmlns:a16="http://schemas.microsoft.com/office/drawing/2014/main" id="{C817BD05-4221-B6F2-8C74-0D20CE488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3" b="15160"/>
          <a:stretch>
            <a:fillRect/>
          </a:stretch>
        </p:blipFill>
        <p:spPr bwMode="auto">
          <a:xfrm>
            <a:off x="1519563" y="1957076"/>
            <a:ext cx="4576437" cy="323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F83E93-740E-EC5B-DFD2-E65A9001AAAD}"/>
              </a:ext>
            </a:extLst>
          </p:cNvPr>
          <p:cNvSpPr txBox="1"/>
          <p:nvPr/>
        </p:nvSpPr>
        <p:spPr>
          <a:xfrm>
            <a:off x="932960" y="1030447"/>
            <a:ext cx="64474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200" b="1" i="0" u="none" strike="noStrike" dirty="0" err="1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S</a:t>
            </a:r>
            <a:r>
              <a:rPr lang="en-US" sz="4200" b="1" i="0" u="none" strike="noStrike" dirty="0" err="1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ony</a:t>
            </a:r>
            <a:r>
              <a:rPr lang="en-US" sz="4200" b="1" i="0" u="none" strike="noStrike" dirty="0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 PlayStation VR2</a:t>
            </a:r>
            <a:endParaRPr lang="en" sz="4200" b="1" i="0" u="none" strike="noStrike" dirty="0">
              <a:solidFill>
                <a:srgbClr val="262626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A2BF6-D571-AB4F-B2E7-09876208B319}"/>
              </a:ext>
            </a:extLst>
          </p:cNvPr>
          <p:cNvSpPr txBox="1"/>
          <p:nvPr/>
        </p:nvSpPr>
        <p:spPr>
          <a:xfrm>
            <a:off x="7619012" y="588039"/>
            <a:ext cx="4477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Технические характеристики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30C37-914E-D89A-B413-A897F93CC3D6}"/>
              </a:ext>
            </a:extLst>
          </p:cNvPr>
          <p:cNvSpPr txBox="1"/>
          <p:nvPr/>
        </p:nvSpPr>
        <p:spPr>
          <a:xfrm>
            <a:off x="9279003" y="338187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Georgia" panose="02040502050405020303" pitchFamily="18" charset="0"/>
              </a:rPr>
              <a:t>Таблица 5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1F9BB69-81F8-922D-3E05-C1425747B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16" y="11861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E4E7CA-5CA0-3A22-3C8E-F1CBA57CB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746" y="11483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DA4E9-4252-0C65-9E2D-61585C6F9771}"/>
              </a:ext>
            </a:extLst>
          </p:cNvPr>
          <p:cNvSpPr txBox="1"/>
          <p:nvPr/>
        </p:nvSpPr>
        <p:spPr>
          <a:xfrm>
            <a:off x="1652282" y="5441586"/>
            <a:ext cx="4792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Цена данной модели шлема виртуальной реальности составляет 53 990 рублей.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E060C3F-99F4-084B-AB86-395B0B945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9192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90872DD-6ADD-DCCA-1B65-DC84D27D32F6}"/>
              </a:ext>
            </a:extLst>
          </p:cNvPr>
          <p:cNvGrpSpPr/>
          <p:nvPr/>
        </p:nvGrpSpPr>
        <p:grpSpPr>
          <a:xfrm>
            <a:off x="100592" y="5787844"/>
            <a:ext cx="4336912" cy="1408332"/>
            <a:chOff x="100592" y="5787844"/>
            <a:chExt cx="4336912" cy="1408332"/>
          </a:xfrm>
        </p:grpSpPr>
        <p:pic>
          <p:nvPicPr>
            <p:cNvPr id="12" name="Рисунок 11" descr="Изображение выглядит как текст, логотип, эмблема, символ&#10;&#10;Автоматически созданное описание">
              <a:extLst>
                <a:ext uri="{FF2B5EF4-FFF2-40B4-BE49-F238E27FC236}">
                  <a16:creationId xmlns:a16="http://schemas.microsoft.com/office/drawing/2014/main" id="{C9ECE307-3E74-2A7A-7508-A22140F7F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92" y="5787844"/>
              <a:ext cx="2503090" cy="140833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900E14D-79C1-934A-FD72-7363E938C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4273" y="6343887"/>
              <a:ext cx="1733231" cy="342426"/>
            </a:xfrm>
            <a:prstGeom prst="rect">
              <a:avLst/>
            </a:prstGeom>
          </p:spPr>
        </p:pic>
      </p:grp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276E4C39-6DCE-0998-209B-24C5689B7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860326"/>
              </p:ext>
            </p:extLst>
          </p:nvPr>
        </p:nvGraphicFramePr>
        <p:xfrm>
          <a:off x="7908507" y="2013094"/>
          <a:ext cx="3898682" cy="3948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4495">
                  <a:extLst>
                    <a:ext uri="{9D8B030D-6E8A-4147-A177-3AD203B41FA5}">
                      <a16:colId xmlns:a16="http://schemas.microsoft.com/office/drawing/2014/main" val="2794082548"/>
                    </a:ext>
                  </a:extLst>
                </a:gridCol>
                <a:gridCol w="1704187">
                  <a:extLst>
                    <a:ext uri="{9D8B030D-6E8A-4147-A177-3AD203B41FA5}">
                      <a16:colId xmlns:a16="http://schemas.microsoft.com/office/drawing/2014/main" val="1234372255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Тип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Для консолей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305556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Интерфейс подключения к устройству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" sz="1600" u="none" strike="noStrike" dirty="0">
                          <a:effectLst/>
                          <a:latin typeface="Georgia" panose="02040502050405020303" pitchFamily="18" charset="0"/>
                        </a:rPr>
                        <a:t>Bluetooth, USB, Type-C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369234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Угол обзора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90'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602938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Количество дисплеев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13377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Производитель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Sony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06209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Модель процессора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OLED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608033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Количество ядер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532966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Вес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u="none" strike="noStrike" dirty="0">
                          <a:effectLst/>
                          <a:latin typeface="Georgia" panose="02040502050405020303" pitchFamily="18" charset="0"/>
                        </a:rPr>
                        <a:t>600</a:t>
                      </a:r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 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696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26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автомобильное зеркало,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D9BE091C-7375-4324-215C-10119A079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21" y="1989276"/>
            <a:ext cx="4122453" cy="413946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F83E93-740E-EC5B-DFD2-E65A9001AAAD}"/>
              </a:ext>
            </a:extLst>
          </p:cNvPr>
          <p:cNvSpPr txBox="1"/>
          <p:nvPr/>
        </p:nvSpPr>
        <p:spPr>
          <a:xfrm>
            <a:off x="-605065" y="1913755"/>
            <a:ext cx="64474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200" b="1" i="0" u="none" strike="noStrike" dirty="0" err="1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O</a:t>
            </a:r>
            <a:r>
              <a:rPr lang="en-US" sz="4200" b="1" i="0" u="none" strike="noStrike" dirty="0" err="1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culus</a:t>
            </a:r>
            <a:r>
              <a:rPr lang="en-US" sz="4200" b="1" i="0" u="none" strike="noStrike" dirty="0">
                <a:solidFill>
                  <a:srgbClr val="262626"/>
                </a:solidFill>
                <a:effectLst/>
                <a:latin typeface="Georgia" panose="02040502050405020303" pitchFamily="18" charset="0"/>
              </a:rPr>
              <a:t> Rift CV1</a:t>
            </a:r>
            <a:endParaRPr lang="en" sz="4200" b="1" i="0" u="none" strike="noStrike" dirty="0">
              <a:solidFill>
                <a:srgbClr val="262626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A2BF6-D571-AB4F-B2E7-09876208B319}"/>
              </a:ext>
            </a:extLst>
          </p:cNvPr>
          <p:cNvSpPr txBox="1"/>
          <p:nvPr/>
        </p:nvSpPr>
        <p:spPr>
          <a:xfrm>
            <a:off x="7619012" y="588039"/>
            <a:ext cx="4477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Технические характеристики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30C37-914E-D89A-B413-A897F93CC3D6}"/>
              </a:ext>
            </a:extLst>
          </p:cNvPr>
          <p:cNvSpPr txBox="1"/>
          <p:nvPr/>
        </p:nvSpPr>
        <p:spPr>
          <a:xfrm>
            <a:off x="9279003" y="338187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Georgia" panose="02040502050405020303" pitchFamily="18" charset="0"/>
              </a:rPr>
              <a:t>Таблица 6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1F9BB69-81F8-922D-3E05-C1425747B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16" y="11861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E4E7CA-5CA0-3A22-3C8E-F1CBA57CB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746" y="11483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DA4E9-4252-0C65-9E2D-61585C6F9771}"/>
              </a:ext>
            </a:extLst>
          </p:cNvPr>
          <p:cNvSpPr txBox="1"/>
          <p:nvPr/>
        </p:nvSpPr>
        <p:spPr>
          <a:xfrm>
            <a:off x="1627777" y="5386444"/>
            <a:ext cx="4792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Цена данной модели шлема виртуальной реальности составляет 53 990 рублей.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E060C3F-99F4-084B-AB86-395B0B945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9192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Рисунок 1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0A339A6-2249-0201-A776-059B7D0CF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2" y="5787844"/>
            <a:ext cx="2503090" cy="14083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906C9F-3AFB-31F5-92BB-E97488704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73" y="6343887"/>
            <a:ext cx="1733231" cy="342426"/>
          </a:xfrm>
          <a:prstGeom prst="rect">
            <a:avLst/>
          </a:prstGeom>
        </p:spPr>
      </p:pic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55F5D7F9-ED2A-0FBF-558B-42BD073F6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244946"/>
              </p:ext>
            </p:extLst>
          </p:nvPr>
        </p:nvGraphicFramePr>
        <p:xfrm>
          <a:off x="7564187" y="1838055"/>
          <a:ext cx="4351588" cy="44405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6454">
                  <a:extLst>
                    <a:ext uri="{9D8B030D-6E8A-4147-A177-3AD203B41FA5}">
                      <a16:colId xmlns:a16="http://schemas.microsoft.com/office/drawing/2014/main" val="992375202"/>
                    </a:ext>
                  </a:extLst>
                </a:gridCol>
                <a:gridCol w="1115134">
                  <a:extLst>
                    <a:ext uri="{9D8B030D-6E8A-4147-A177-3AD203B41FA5}">
                      <a16:colId xmlns:a16="http://schemas.microsoft.com/office/drawing/2014/main" val="38973890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Тип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Шлем, очки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942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Общее разрешение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2160x1200 </a:t>
                      </a:r>
                      <a:r>
                        <a:rPr lang="ru-RU" sz="1200" kern="100" dirty="0" err="1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px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491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Номинальная частота обновления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60, 72, 75 Гц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835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Угол обзора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110 °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50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Система трекинга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 err="1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outside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9756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Автономные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Нет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8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Назначение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Для ПК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534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Наушники в комплекте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Да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897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Поддержка Windows </a:t>
                      </a:r>
                      <a:r>
                        <a:rPr lang="ru-RU" sz="1200" kern="100" dirty="0" err="1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Mixed</a:t>
                      </a: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1200" kern="100" dirty="0" err="1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Reality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Нет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573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Трекинг глаз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Нет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869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Углы обзора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110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482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Модель устройства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 err="1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Oculus</a:t>
                      </a: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1200" kern="100" dirty="0" err="1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Rift</a:t>
                      </a: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 CV1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65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Разрешение на глаз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1080x1200</a:t>
                      </a:r>
                      <a:endParaRPr lang="ru-RU" sz="12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202521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A4F418-89B0-6A06-110A-2EB8861DE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8453" y="340442"/>
            <a:ext cx="3387322" cy="1529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9060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12192000" cy="58462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062D3AD-4B03-4C9D-3B4C-F4BBDB0A4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477320"/>
            <a:ext cx="10515600" cy="1951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dirty="0">
                <a:solidFill>
                  <a:schemeClr val="bg1"/>
                </a:solidFill>
                <a:latin typeface="Georgia" panose="02040502050405020303" pitchFamily="18" charset="0"/>
              </a:rPr>
              <a:t>Производственный план</a:t>
            </a:r>
          </a:p>
        </p:txBody>
      </p:sp>
      <p:pic>
        <p:nvPicPr>
          <p:cNvPr id="3" name="Picture 2" descr="Научные мероприятия">
            <a:extLst>
              <a:ext uri="{FF2B5EF4-FFF2-40B4-BE49-F238E27FC236}">
                <a16:creationId xmlns:a16="http://schemas.microsoft.com/office/drawing/2014/main" id="{76988A05-37E0-ACA0-1E11-6DA3D17F1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0" y="0"/>
            <a:ext cx="3779520" cy="13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04A184-8EF9-38B2-D77A-0F2B2AD13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1180" y="3544013"/>
            <a:ext cx="4569637" cy="20637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E96905-7988-FBB9-B7BC-95AB60586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6088169"/>
            <a:ext cx="3280544" cy="64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30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FDDAECB-5C0C-4D4C-F00F-40245750E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756116"/>
              </p:ext>
            </p:extLst>
          </p:nvPr>
        </p:nvGraphicFramePr>
        <p:xfrm>
          <a:off x="1650705" y="2213559"/>
          <a:ext cx="8890585" cy="41425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1965">
                  <a:extLst>
                    <a:ext uri="{9D8B030D-6E8A-4147-A177-3AD203B41FA5}">
                      <a16:colId xmlns:a16="http://schemas.microsoft.com/office/drawing/2014/main" val="3451997456"/>
                    </a:ext>
                  </a:extLst>
                </a:gridCol>
                <a:gridCol w="494885">
                  <a:extLst>
                    <a:ext uri="{9D8B030D-6E8A-4147-A177-3AD203B41FA5}">
                      <a16:colId xmlns:a16="http://schemas.microsoft.com/office/drawing/2014/main" val="1739580955"/>
                    </a:ext>
                  </a:extLst>
                </a:gridCol>
                <a:gridCol w="494885">
                  <a:extLst>
                    <a:ext uri="{9D8B030D-6E8A-4147-A177-3AD203B41FA5}">
                      <a16:colId xmlns:a16="http://schemas.microsoft.com/office/drawing/2014/main" val="2770171263"/>
                    </a:ext>
                  </a:extLst>
                </a:gridCol>
                <a:gridCol w="494885">
                  <a:extLst>
                    <a:ext uri="{9D8B030D-6E8A-4147-A177-3AD203B41FA5}">
                      <a16:colId xmlns:a16="http://schemas.microsoft.com/office/drawing/2014/main" val="2024518817"/>
                    </a:ext>
                  </a:extLst>
                </a:gridCol>
                <a:gridCol w="494885">
                  <a:extLst>
                    <a:ext uri="{9D8B030D-6E8A-4147-A177-3AD203B41FA5}">
                      <a16:colId xmlns:a16="http://schemas.microsoft.com/office/drawing/2014/main" val="3167936432"/>
                    </a:ext>
                  </a:extLst>
                </a:gridCol>
                <a:gridCol w="494885">
                  <a:extLst>
                    <a:ext uri="{9D8B030D-6E8A-4147-A177-3AD203B41FA5}">
                      <a16:colId xmlns:a16="http://schemas.microsoft.com/office/drawing/2014/main" val="2101623573"/>
                    </a:ext>
                  </a:extLst>
                </a:gridCol>
                <a:gridCol w="494885">
                  <a:extLst>
                    <a:ext uri="{9D8B030D-6E8A-4147-A177-3AD203B41FA5}">
                      <a16:colId xmlns:a16="http://schemas.microsoft.com/office/drawing/2014/main" val="3250317979"/>
                    </a:ext>
                  </a:extLst>
                </a:gridCol>
                <a:gridCol w="494885">
                  <a:extLst>
                    <a:ext uri="{9D8B030D-6E8A-4147-A177-3AD203B41FA5}">
                      <a16:colId xmlns:a16="http://schemas.microsoft.com/office/drawing/2014/main" val="2449875152"/>
                    </a:ext>
                  </a:extLst>
                </a:gridCol>
                <a:gridCol w="494885">
                  <a:extLst>
                    <a:ext uri="{9D8B030D-6E8A-4147-A177-3AD203B41FA5}">
                      <a16:colId xmlns:a16="http://schemas.microsoft.com/office/drawing/2014/main" val="2914861871"/>
                    </a:ext>
                  </a:extLst>
                </a:gridCol>
                <a:gridCol w="494885">
                  <a:extLst>
                    <a:ext uri="{9D8B030D-6E8A-4147-A177-3AD203B41FA5}">
                      <a16:colId xmlns:a16="http://schemas.microsoft.com/office/drawing/2014/main" val="3965286969"/>
                    </a:ext>
                  </a:extLst>
                </a:gridCol>
                <a:gridCol w="494885">
                  <a:extLst>
                    <a:ext uri="{9D8B030D-6E8A-4147-A177-3AD203B41FA5}">
                      <a16:colId xmlns:a16="http://schemas.microsoft.com/office/drawing/2014/main" val="595816099"/>
                    </a:ext>
                  </a:extLst>
                </a:gridCol>
                <a:gridCol w="494885">
                  <a:extLst>
                    <a:ext uri="{9D8B030D-6E8A-4147-A177-3AD203B41FA5}">
                      <a16:colId xmlns:a16="http://schemas.microsoft.com/office/drawing/2014/main" val="2501635782"/>
                    </a:ext>
                  </a:extLst>
                </a:gridCol>
                <a:gridCol w="494885">
                  <a:extLst>
                    <a:ext uri="{9D8B030D-6E8A-4147-A177-3AD203B41FA5}">
                      <a16:colId xmlns:a16="http://schemas.microsoft.com/office/drawing/2014/main" val="3449000242"/>
                    </a:ext>
                  </a:extLst>
                </a:gridCol>
              </a:tblGrid>
              <a:tr h="399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Этап / месяц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6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7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8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9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11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12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098821"/>
                  </a:ext>
                </a:extLst>
              </a:tr>
              <a:tr h="5344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Оформление документов и регистрация ИП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64460"/>
                  </a:ext>
                </a:extLst>
              </a:tr>
              <a:tr h="4336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Подбор помещения под офис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019195"/>
                  </a:ext>
                </a:extLst>
              </a:tr>
              <a:tr h="4430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Косметический ремонт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807999"/>
                  </a:ext>
                </a:extLst>
              </a:tr>
              <a:tr h="461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Закупка мебели и техники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08671"/>
                  </a:ext>
                </a:extLst>
              </a:tr>
              <a:tr h="461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Поиск персонала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170961"/>
                  </a:ext>
                </a:extLst>
              </a:tr>
              <a:tr h="4430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Обучение персонала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249256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Проведение рекламной кампании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62579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Начало деятельности </a:t>
                      </a:r>
                      <a:r>
                        <a:rPr lang="ru-RU" sz="1400" b="0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агенства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1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03756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09FF58-062E-F24A-6E2E-0983E39103BB}"/>
              </a:ext>
            </a:extLst>
          </p:cNvPr>
          <p:cNvSpPr txBox="1"/>
          <p:nvPr/>
        </p:nvSpPr>
        <p:spPr>
          <a:xfrm>
            <a:off x="441960" y="940166"/>
            <a:ext cx="1158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Georgia" panose="02040502050405020303" pitchFamily="18" charset="0"/>
              </a:rPr>
              <a:t>Таблица 7 – </a:t>
            </a:r>
          </a:p>
          <a:p>
            <a:pPr algn="ctr"/>
            <a:r>
              <a:rPr lang="ru-RU" sz="3600" b="1" dirty="0">
                <a:latin typeface="Georgia" panose="02040502050405020303" pitchFamily="18" charset="0"/>
              </a:rPr>
              <a:t>Календарно-производственный план</a:t>
            </a:r>
          </a:p>
        </p:txBody>
      </p: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320CB77-D4BD-91A3-111B-B4516D367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EBD019-DB8E-0462-AB69-2C95C97A7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849" y="217271"/>
            <a:ext cx="2733040" cy="1234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136C63-1C43-D2DE-9AF2-CE92ADAC0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59" y="1053641"/>
            <a:ext cx="1733231" cy="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61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320CB77-D4BD-91A3-111B-B4516D367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EBD019-DB8E-0462-AB69-2C95C97A7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9060" y="1594719"/>
            <a:ext cx="3004458" cy="1356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136C63-1C43-D2DE-9AF2-CE92ADAC0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59" y="1053641"/>
            <a:ext cx="1733231" cy="342426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окно, строительство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C8D28EA-01E4-259E-EB2E-6A82083712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0" y="530506"/>
            <a:ext cx="5197380" cy="5796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CC8080-BDA1-5E0B-5E30-087AA1D51C8E}"/>
              </a:ext>
            </a:extLst>
          </p:cNvPr>
          <p:cNvSpPr txBox="1"/>
          <p:nvPr/>
        </p:nvSpPr>
        <p:spPr>
          <a:xfrm>
            <a:off x="3880214" y="5678592"/>
            <a:ext cx="7141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Рисунок 14 – Пример аренды коммерческой недвижимости на онлайн-платформе «</a:t>
            </a:r>
            <a:r>
              <a:rPr lang="ru-RU" sz="22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Авито</a:t>
            </a:r>
            <a:r>
              <a:rPr lang="ru-RU" sz="2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»</a:t>
            </a:r>
            <a:endParaRPr lang="ru-RU" sz="22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93C72F-BACF-C6FF-2078-08DA0A460383}"/>
              </a:ext>
            </a:extLst>
          </p:cNvPr>
          <p:cNvSpPr txBox="1"/>
          <p:nvPr/>
        </p:nvSpPr>
        <p:spPr>
          <a:xfrm>
            <a:off x="5549598" y="3471263"/>
            <a:ext cx="6506268" cy="1703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Основная информация и характеристики: </a:t>
            </a:r>
            <a:endParaRPr lang="ru-RU" sz="1800" b="1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- вход в помещение с улицы, двухэтажное здание;</a:t>
            </a:r>
            <a:endParaRPr lang="ru-RU" sz="1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- общая площадь 150 кв. м., высота потолков: 3 метра;</a:t>
            </a:r>
            <a:endParaRPr lang="ru-RU" sz="1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- отделка чистовая.</a:t>
            </a:r>
            <a:endParaRPr lang="ru-RU" sz="1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F034FD-6008-3ABC-1128-0023E7F30C3C}"/>
              </a:ext>
            </a:extLst>
          </p:cNvPr>
          <p:cNvSpPr txBox="1"/>
          <p:nvPr/>
        </p:nvSpPr>
        <p:spPr>
          <a:xfrm>
            <a:off x="5767432" y="1581680"/>
            <a:ext cx="3221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</a:t>
            </a:r>
            <a:r>
              <a:rPr lang="ru-RU" sz="1800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фис в бизнес-центре центрального района города Оренбург по адресу: ул. Ленинская, 3/1 </a:t>
            </a:r>
          </a:p>
          <a:p>
            <a:r>
              <a:rPr lang="ru-RU" sz="1800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(район Ленинский). </a:t>
            </a:r>
            <a:endParaRPr lang="ru-RU" sz="1800" i="1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604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12192000" cy="58462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062D3AD-4B03-4C9D-3B4C-F4BBDB0A4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90" y="1011708"/>
            <a:ext cx="10719816" cy="2982423"/>
          </a:xfrm>
        </p:spPr>
        <p:txBody>
          <a:bodyPr>
            <a:normAutofit/>
          </a:bodyPr>
          <a:lstStyle/>
          <a:p>
            <a:pPr algn="ctr"/>
            <a:r>
              <a:rPr lang="ru-RU" sz="8000" dirty="0">
                <a:solidFill>
                  <a:schemeClr val="bg1"/>
                </a:solidFill>
                <a:latin typeface="Georgia" panose="02040502050405020303" pitchFamily="18" charset="0"/>
              </a:rPr>
              <a:t>Организационный план</a:t>
            </a:r>
          </a:p>
        </p:txBody>
      </p:sp>
      <p:pic>
        <p:nvPicPr>
          <p:cNvPr id="7" name="Picture 2" descr="Научные мероприятия">
            <a:extLst>
              <a:ext uri="{FF2B5EF4-FFF2-40B4-BE49-F238E27FC236}">
                <a16:creationId xmlns:a16="http://schemas.microsoft.com/office/drawing/2014/main" id="{E08F74D1-2EB8-7613-E148-F0650D257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0" y="0"/>
            <a:ext cx="3779520" cy="13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E992E7-EE76-EAFE-42B8-1F439EBED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1180" y="3613802"/>
            <a:ext cx="4569637" cy="20637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F9CABB-95B3-5E54-5DA5-81473ADEC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6088169"/>
            <a:ext cx="3280544" cy="64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84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EFF3B53-368A-71EC-D427-881972877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510229"/>
              </p:ext>
            </p:extLst>
          </p:nvPr>
        </p:nvGraphicFramePr>
        <p:xfrm>
          <a:off x="1263283" y="3107379"/>
          <a:ext cx="9664699" cy="2296487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2069420">
                  <a:extLst>
                    <a:ext uri="{9D8B030D-6E8A-4147-A177-3AD203B41FA5}">
                      <a16:colId xmlns:a16="http://schemas.microsoft.com/office/drawing/2014/main" val="2697470424"/>
                    </a:ext>
                  </a:extLst>
                </a:gridCol>
                <a:gridCol w="1840895">
                  <a:extLst>
                    <a:ext uri="{9D8B030D-6E8A-4147-A177-3AD203B41FA5}">
                      <a16:colId xmlns:a16="http://schemas.microsoft.com/office/drawing/2014/main" val="3021735687"/>
                    </a:ext>
                  </a:extLst>
                </a:gridCol>
                <a:gridCol w="1475890">
                  <a:extLst>
                    <a:ext uri="{9D8B030D-6E8A-4147-A177-3AD203B41FA5}">
                      <a16:colId xmlns:a16="http://schemas.microsoft.com/office/drawing/2014/main" val="1406824463"/>
                    </a:ext>
                  </a:extLst>
                </a:gridCol>
                <a:gridCol w="1688545">
                  <a:extLst>
                    <a:ext uri="{9D8B030D-6E8A-4147-A177-3AD203B41FA5}">
                      <a16:colId xmlns:a16="http://schemas.microsoft.com/office/drawing/2014/main" val="3271565504"/>
                    </a:ext>
                  </a:extLst>
                </a:gridCol>
                <a:gridCol w="2589949">
                  <a:extLst>
                    <a:ext uri="{9D8B030D-6E8A-4147-A177-3AD203B41FA5}">
                      <a16:colId xmlns:a16="http://schemas.microsoft.com/office/drawing/2014/main" val="121321039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Должность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Число сотрудников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Вид оплаты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Заработная плата руб. в месяц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Страховые взносы руб. в месяц (30% ФОТ)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2701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Юрист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сдельная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30 000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9 000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904062"/>
                  </a:ext>
                </a:extLst>
              </a:tr>
              <a:tr h="2981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Риэлтор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50% от сделок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65 000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19 500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0752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Технический   специалист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оклад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25 000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7 500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65988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Маркетолог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оклад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30 000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9 000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10491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Всего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150 000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45 000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84283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6B26897-A78D-B262-84BA-C94A168EF847}"/>
              </a:ext>
            </a:extLst>
          </p:cNvPr>
          <p:cNvSpPr txBox="1"/>
          <p:nvPr/>
        </p:nvSpPr>
        <p:spPr>
          <a:xfrm>
            <a:off x="167641" y="1273649"/>
            <a:ext cx="120243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latin typeface="Georgia" panose="02040502050405020303" pitchFamily="18" charset="0"/>
              </a:rPr>
              <a:t>Таблица 8 – Организационный план стартап-проекта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CBBB8-D8E7-55E7-6B19-881034E5ED69}"/>
              </a:ext>
            </a:extLst>
          </p:cNvPr>
          <p:cNvSpPr txBox="1"/>
          <p:nvPr/>
        </p:nvSpPr>
        <p:spPr>
          <a:xfrm>
            <a:off x="1947765" y="5606380"/>
            <a:ext cx="829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Ведение бухгалтерии </a:t>
            </a:r>
            <a:r>
              <a:rPr lang="ru-RU" dirty="0">
                <a:latin typeface="Georgia" panose="02040502050405020303" pitchFamily="18" charset="0"/>
              </a:rPr>
              <a:t>предусматривается на аутсорсинговых условиях (учитывается в финансовом плане)</a:t>
            </a:r>
          </a:p>
        </p:txBody>
      </p: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42AE06E1-643C-07A7-03AF-E7DC2F8BD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D420ED-65E9-90D3-3904-39B8715A4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9112" y="2627"/>
            <a:ext cx="2733040" cy="1234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993B73-9A11-7EBE-8D55-2110400F4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59" y="1065691"/>
            <a:ext cx="1733231" cy="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90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12192000" cy="58462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062D3AD-4B03-4C9D-3B4C-F4BBDB0A4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319" y="803502"/>
            <a:ext cx="8607357" cy="3305599"/>
          </a:xfrm>
        </p:spPr>
        <p:txBody>
          <a:bodyPr>
            <a:normAutofit/>
          </a:bodyPr>
          <a:lstStyle/>
          <a:p>
            <a:pPr algn="ctr"/>
            <a:r>
              <a:rPr lang="ru-RU" sz="8000" dirty="0">
                <a:solidFill>
                  <a:schemeClr val="bg1"/>
                </a:solidFill>
                <a:latin typeface="Georgia" panose="02040502050405020303" pitchFamily="18" charset="0"/>
              </a:rPr>
              <a:t>Финансовый план</a:t>
            </a:r>
          </a:p>
        </p:txBody>
      </p:sp>
      <p:pic>
        <p:nvPicPr>
          <p:cNvPr id="3" name="Picture 2" descr="Научные мероприятия">
            <a:extLst>
              <a:ext uri="{FF2B5EF4-FFF2-40B4-BE49-F238E27FC236}">
                <a16:creationId xmlns:a16="http://schemas.microsoft.com/office/drawing/2014/main" id="{1F1680C6-5CC1-E860-21FE-7E81D12C6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0" y="0"/>
            <a:ext cx="3779520" cy="13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9CE1AB-68FF-23A1-849C-C1094490A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1180" y="3613802"/>
            <a:ext cx="4569637" cy="20637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79E378-7C15-CACE-3351-9C8EB5422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6088169"/>
            <a:ext cx="3280544" cy="64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72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6921284-8CA3-6C29-D64C-EBC05F4C0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7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000" b="1" dirty="0">
                <a:latin typeface="Georgia" panose="02040502050405020303" pitchFamily="18" charset="0"/>
              </a:rPr>
              <a:t>Актуальность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EB24AF-7271-FB64-5EAC-57229229DCD2}"/>
              </a:ext>
            </a:extLst>
          </p:cNvPr>
          <p:cNvSpPr txBox="1"/>
          <p:nvPr/>
        </p:nvSpPr>
        <p:spPr>
          <a:xfrm>
            <a:off x="385191" y="1887915"/>
            <a:ext cx="115305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Georgia" panose="02040502050405020303" pitchFamily="18" charset="0"/>
              </a:rPr>
              <a:t>Стартап-проект, ориентированный на использование виртуальной реальности (</a:t>
            </a:r>
            <a:r>
              <a:rPr lang="en" dirty="0">
                <a:effectLst/>
                <a:latin typeface="Georgia" panose="02040502050405020303" pitchFamily="18" charset="0"/>
              </a:rPr>
              <a:t>VR) </a:t>
            </a:r>
            <a:r>
              <a:rPr lang="ru-RU" dirty="0">
                <a:effectLst/>
                <a:latin typeface="Georgia" panose="02040502050405020303" pitchFamily="18" charset="0"/>
              </a:rPr>
              <a:t>для проведения виртуальных туров при аренде и продаже недвижимости, обладает значительной актуальностью в современном мире. Во-первых, с учетом последних изменений в мировых условиях, таких как пандемия </a:t>
            </a:r>
            <a:r>
              <a:rPr lang="en" dirty="0">
                <a:effectLst/>
                <a:latin typeface="Georgia" panose="02040502050405020303" pitchFamily="18" charset="0"/>
              </a:rPr>
              <a:t>COVID-19, </a:t>
            </a:r>
            <a:r>
              <a:rPr lang="ru-RU" dirty="0">
                <a:effectLst/>
                <a:latin typeface="Georgia" panose="02040502050405020303" pitchFamily="18" charset="0"/>
              </a:rPr>
              <a:t>потребность в удаленном осмотре объектов недвижимости значительно возросла пару лет назад. </a:t>
            </a:r>
            <a:r>
              <a:rPr lang="en" dirty="0">
                <a:effectLst/>
                <a:latin typeface="Georgia" panose="02040502050405020303" pitchFamily="18" charset="0"/>
              </a:rPr>
              <a:t>VR-</a:t>
            </a:r>
            <a:r>
              <a:rPr lang="ru-RU" dirty="0">
                <a:effectLst/>
                <a:latin typeface="Georgia" panose="02040502050405020303" pitchFamily="18" charset="0"/>
              </a:rPr>
              <a:t>технологии позволяют клиентам осматривать объекты недвижимости из любой точки мира без необходимости физического присутствия.</a:t>
            </a:r>
          </a:p>
          <a:p>
            <a:endParaRPr lang="ru-RU" dirty="0">
              <a:effectLst/>
              <a:latin typeface="Georgia" panose="02040502050405020303" pitchFamily="18" charset="0"/>
            </a:endParaRPr>
          </a:p>
          <a:p>
            <a:r>
              <a:rPr lang="ru-RU" dirty="0">
                <a:effectLst/>
                <a:latin typeface="Georgia" panose="02040502050405020303" pitchFamily="18" charset="0"/>
              </a:rPr>
              <a:t>Кроме того, использование </a:t>
            </a:r>
            <a:r>
              <a:rPr lang="en" dirty="0">
                <a:effectLst/>
                <a:latin typeface="Georgia" panose="02040502050405020303" pitchFamily="18" charset="0"/>
              </a:rPr>
              <a:t>VR-</a:t>
            </a:r>
            <a:r>
              <a:rPr lang="ru-RU" dirty="0">
                <a:effectLst/>
                <a:latin typeface="Georgia" panose="02040502050405020303" pitchFamily="18" charset="0"/>
              </a:rPr>
              <a:t>очков в процессе продажи или аренды недвижимости позволяет существенно уменьшить затраты на проведение физических туров, как для клиентов, так и для агентов недвижимости. Это также способствует более быстрой и эффективной продаже или аренде объектов недвижимости, так как потенциальные клиенты могут более детально изучить объекты и сделать более обоснованные решения.</a:t>
            </a:r>
          </a:p>
          <a:p>
            <a:endParaRPr lang="ru-RU" dirty="0">
              <a:effectLst/>
              <a:latin typeface="Georgia" panose="02040502050405020303" pitchFamily="18" charset="0"/>
            </a:endParaRPr>
          </a:p>
          <a:p>
            <a:r>
              <a:rPr lang="ru-RU" dirty="0">
                <a:effectLst/>
                <a:latin typeface="Georgia" panose="02040502050405020303" pitchFamily="18" charset="0"/>
              </a:rPr>
              <a:t>Таким образом, стартап, направленный на использование </a:t>
            </a:r>
            <a:r>
              <a:rPr lang="en" dirty="0">
                <a:effectLst/>
                <a:latin typeface="Georgia" panose="02040502050405020303" pitchFamily="18" charset="0"/>
              </a:rPr>
              <a:t>VR-</a:t>
            </a:r>
            <a:r>
              <a:rPr lang="ru-RU" dirty="0">
                <a:effectLst/>
                <a:latin typeface="Georgia" panose="02040502050405020303" pitchFamily="18" charset="0"/>
              </a:rPr>
              <a:t>технологий для создания уникального агентства недвижимости, имеет потенциал удовлетворить растущий спрос на удаленные услуги просмотра недвижимости, улучшить клиентский опыт и оптимизировать процессы продажи и аренды.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A45E0BD-3ED6-30DD-57E4-017BAB5394DF}"/>
              </a:ext>
            </a:extLst>
          </p:cNvPr>
          <p:cNvCxnSpPr>
            <a:cxnSpLocks/>
          </p:cNvCxnSpPr>
          <p:nvPr/>
        </p:nvCxnSpPr>
        <p:spPr>
          <a:xfrm>
            <a:off x="468630" y="180086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4E24D419-E1DD-8C6E-AC56-F6F1EB9449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7097D2-94B7-B7C8-6A27-774EFFB61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431" y="369259"/>
            <a:ext cx="2331055" cy="1052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5E3A42-C0E5-A7A1-05B7-30716AB52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544" y="1142489"/>
            <a:ext cx="2341816" cy="4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10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1"/>
            <a:ext cx="7141779" cy="7402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D263B81E-FC73-FCBF-9EA1-CCC81BED82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681045"/>
              </p:ext>
            </p:extLst>
          </p:nvPr>
        </p:nvGraphicFramePr>
        <p:xfrm>
          <a:off x="7568347" y="2409121"/>
          <a:ext cx="3921550" cy="2411409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2247318">
                  <a:extLst>
                    <a:ext uri="{9D8B030D-6E8A-4147-A177-3AD203B41FA5}">
                      <a16:colId xmlns:a16="http://schemas.microsoft.com/office/drawing/2014/main" val="548986172"/>
                    </a:ext>
                  </a:extLst>
                </a:gridCol>
                <a:gridCol w="1674232">
                  <a:extLst>
                    <a:ext uri="{9D8B030D-6E8A-4147-A177-3AD203B41FA5}">
                      <a16:colId xmlns:a16="http://schemas.microsoft.com/office/drawing/2014/main" val="3978839292"/>
                    </a:ext>
                  </a:extLst>
                </a:gridCol>
              </a:tblGrid>
              <a:tr h="3749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Наименование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Стоимость, 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2248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Регистрация ИП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5884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Косметический ремонт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100 000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1264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Подключение  </a:t>
                      </a:r>
                    </a:p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интернета и телефонии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4 000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66181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</a:t>
                      </a:r>
                      <a:r>
                        <a:rPr lang="en" sz="1400" u="none" strike="noStrike" dirty="0">
                          <a:effectLst/>
                          <a:latin typeface="Georgia" panose="02040502050405020303" pitchFamily="18" charset="0"/>
                        </a:rPr>
                        <a:t>VR-</a:t>
                      </a:r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очки (3)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135 000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49638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Канцтовары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94586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Хозтовары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2 000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01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   Создание сайта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агенства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30 000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2534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Georgia" panose="02040502050405020303" pitchFamily="18" charset="0"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Georgia" panose="02040502050405020303" pitchFamily="18" charset="0"/>
                        </a:rPr>
                        <a:t>277 000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616162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B28CA879-787A-8E31-D848-E0C3CDD40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872503"/>
              </p:ext>
            </p:extLst>
          </p:nvPr>
        </p:nvGraphicFramePr>
        <p:xfrm>
          <a:off x="360494" y="1439725"/>
          <a:ext cx="6420789" cy="496519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380429">
                  <a:extLst>
                    <a:ext uri="{9D8B030D-6E8A-4147-A177-3AD203B41FA5}">
                      <a16:colId xmlns:a16="http://schemas.microsoft.com/office/drawing/2014/main" val="3917191973"/>
                    </a:ext>
                  </a:extLst>
                </a:gridCol>
                <a:gridCol w="1348033">
                  <a:extLst>
                    <a:ext uri="{9D8B030D-6E8A-4147-A177-3AD203B41FA5}">
                      <a16:colId xmlns:a16="http://schemas.microsoft.com/office/drawing/2014/main" val="920223383"/>
                    </a:ext>
                  </a:extLst>
                </a:gridCol>
                <a:gridCol w="1476269">
                  <a:extLst>
                    <a:ext uri="{9D8B030D-6E8A-4147-A177-3AD203B41FA5}">
                      <a16:colId xmlns:a16="http://schemas.microsoft.com/office/drawing/2014/main" val="3307220518"/>
                    </a:ext>
                  </a:extLst>
                </a:gridCol>
                <a:gridCol w="1216058">
                  <a:extLst>
                    <a:ext uri="{9D8B030D-6E8A-4147-A177-3AD203B41FA5}">
                      <a16:colId xmlns:a16="http://schemas.microsoft.com/office/drawing/2014/main" val="2939004363"/>
                    </a:ext>
                  </a:extLst>
                </a:gridCol>
              </a:tblGrid>
              <a:tr h="4689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Количество, шт.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Стоимость, 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Всего, </a:t>
                      </a:r>
                    </a:p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1382"/>
                  </a:ext>
                </a:extLst>
              </a:tr>
              <a:tr h="227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1" u="none" strike="noStrike" dirty="0">
                          <a:effectLst/>
                          <a:latin typeface="Georgia" panose="02040502050405020303" pitchFamily="18" charset="0"/>
                        </a:rPr>
                        <a:t>   Мебель для офиса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83 000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403458"/>
                  </a:ext>
                </a:extLst>
              </a:tr>
              <a:tr h="227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Диван для клиентов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163148"/>
                  </a:ext>
                </a:extLst>
              </a:tr>
              <a:tr h="227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Вешалка в гардеробную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3 000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3 000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553608"/>
                  </a:ext>
                </a:extLst>
              </a:tr>
              <a:tr h="227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Столы для сотрудников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25 000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483170"/>
                  </a:ext>
                </a:extLst>
              </a:tr>
              <a:tr h="227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Кресла для сотрудников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3 000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831393"/>
                  </a:ext>
                </a:extLst>
              </a:tr>
              <a:tr h="227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Стулья в переговорную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2 000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10 000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344756"/>
                  </a:ext>
                </a:extLst>
              </a:tr>
              <a:tr h="227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Стол в переговорную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10 000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10 000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35064"/>
                  </a:ext>
                </a:extLst>
              </a:tr>
              <a:tr h="227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Шкаф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50 00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397610"/>
                  </a:ext>
                </a:extLst>
              </a:tr>
              <a:tr h="5716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190534"/>
                  </a:ext>
                </a:extLst>
              </a:tr>
              <a:tr h="48067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1" u="none" strike="noStrike" dirty="0">
                          <a:effectLst/>
                          <a:latin typeface="Georgia" panose="02040502050405020303" pitchFamily="18" charset="0"/>
                        </a:rPr>
                        <a:t>   Организационная,    </a:t>
                      </a:r>
                    </a:p>
                    <a:p>
                      <a:pPr algn="l" fontAlgn="b"/>
                      <a:r>
                        <a:rPr lang="ru-RU" sz="1400" b="1" i="1" u="none" strike="noStrike" dirty="0">
                          <a:effectLst/>
                          <a:latin typeface="Georgia" panose="02040502050405020303" pitchFamily="18" charset="0"/>
                        </a:rPr>
                        <a:t>   компьютерная и</a:t>
                      </a:r>
                    </a:p>
                    <a:p>
                      <a:pPr algn="l" fontAlgn="b"/>
                      <a:r>
                        <a:rPr lang="ru-RU" sz="1400" b="1" i="1" u="none" strike="noStrike" dirty="0">
                          <a:effectLst/>
                          <a:latin typeface="Georgia" panose="02040502050405020303" pitchFamily="18" charset="0"/>
                        </a:rPr>
                        <a:t>   бытовая техника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87 000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074188"/>
                  </a:ext>
                </a:extLst>
              </a:tr>
              <a:tr h="227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Компьютеры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10 000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50 000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101735"/>
                  </a:ext>
                </a:extLst>
              </a:tr>
              <a:tr h="227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Клавиатуры и мышки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2 000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10 000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086721"/>
                  </a:ext>
                </a:extLst>
              </a:tr>
              <a:tr h="227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Принтер/сканер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7 000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14 000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91464"/>
                  </a:ext>
                </a:extLst>
              </a:tr>
              <a:tr h="227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Кулер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157054"/>
                  </a:ext>
                </a:extLst>
              </a:tr>
              <a:tr h="227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Холодильник на кухню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75615"/>
                  </a:ext>
                </a:extLst>
              </a:tr>
              <a:tr h="227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Микроволновая печь на </a:t>
                      </a:r>
                    </a:p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   кухню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3 000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3 000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21626"/>
                  </a:ext>
                </a:extLst>
              </a:tr>
              <a:tr h="22768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Georgia" panose="02040502050405020303" pitchFamily="18" charset="0"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Georgia" panose="02040502050405020303" pitchFamily="18" charset="0"/>
                        </a:rPr>
                        <a:t>170 000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16173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35183F-1256-70CD-0F76-F2BC8CCECAF2}"/>
              </a:ext>
            </a:extLst>
          </p:cNvPr>
          <p:cNvSpPr txBox="1"/>
          <p:nvPr/>
        </p:nvSpPr>
        <p:spPr>
          <a:xfrm>
            <a:off x="7141779" y="1658003"/>
            <a:ext cx="4960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Таблица 9 – Разовые расходы стартап-проекта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C46C10-5356-B323-633F-E2C52981C87B}"/>
              </a:ext>
            </a:extLst>
          </p:cNvPr>
          <p:cNvSpPr txBox="1"/>
          <p:nvPr/>
        </p:nvSpPr>
        <p:spPr>
          <a:xfrm>
            <a:off x="7375096" y="5067650"/>
            <a:ext cx="4308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</a:rPr>
              <a:t>Общие затраты на начало проекта составляют: 447 000 руб.</a:t>
            </a:r>
          </a:p>
        </p:txBody>
      </p: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9E679AC-3957-128D-D508-46AB22785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8DB12B-BFB5-ED7B-5BD5-8B568BAFD91B}"/>
              </a:ext>
            </a:extLst>
          </p:cNvPr>
          <p:cNvSpPr txBox="1"/>
          <p:nvPr/>
        </p:nvSpPr>
        <p:spPr>
          <a:xfrm>
            <a:off x="516303" y="731839"/>
            <a:ext cx="6109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Таблица 10 – Расходы на покупку мебели и оборудования для стартап-проекта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CCAFB4-2C57-9EBE-FBEA-9B84E1A15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2375" y="623622"/>
            <a:ext cx="1900357" cy="85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53D6D8-4219-76B9-AC6C-D1B8F8F43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59" y="1056286"/>
            <a:ext cx="1733231" cy="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82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C1250FF-72B0-376F-A455-8EADF6214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568531"/>
              </p:ext>
            </p:extLst>
          </p:nvPr>
        </p:nvGraphicFramePr>
        <p:xfrm>
          <a:off x="307168" y="2380697"/>
          <a:ext cx="11577662" cy="318985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85022">
                  <a:extLst>
                    <a:ext uri="{9D8B030D-6E8A-4147-A177-3AD203B41FA5}">
                      <a16:colId xmlns:a16="http://schemas.microsoft.com/office/drawing/2014/main" val="806625172"/>
                    </a:ext>
                  </a:extLst>
                </a:gridCol>
                <a:gridCol w="810578">
                  <a:extLst>
                    <a:ext uri="{9D8B030D-6E8A-4147-A177-3AD203B41FA5}">
                      <a16:colId xmlns:a16="http://schemas.microsoft.com/office/drawing/2014/main" val="859568147"/>
                    </a:ext>
                  </a:extLst>
                </a:gridCol>
                <a:gridCol w="810578">
                  <a:extLst>
                    <a:ext uri="{9D8B030D-6E8A-4147-A177-3AD203B41FA5}">
                      <a16:colId xmlns:a16="http://schemas.microsoft.com/office/drawing/2014/main" val="3813020797"/>
                    </a:ext>
                  </a:extLst>
                </a:gridCol>
                <a:gridCol w="810578">
                  <a:extLst>
                    <a:ext uri="{9D8B030D-6E8A-4147-A177-3AD203B41FA5}">
                      <a16:colId xmlns:a16="http://schemas.microsoft.com/office/drawing/2014/main" val="231465382"/>
                    </a:ext>
                  </a:extLst>
                </a:gridCol>
                <a:gridCol w="810578">
                  <a:extLst>
                    <a:ext uri="{9D8B030D-6E8A-4147-A177-3AD203B41FA5}">
                      <a16:colId xmlns:a16="http://schemas.microsoft.com/office/drawing/2014/main" val="1919436361"/>
                    </a:ext>
                  </a:extLst>
                </a:gridCol>
                <a:gridCol w="810578">
                  <a:extLst>
                    <a:ext uri="{9D8B030D-6E8A-4147-A177-3AD203B41FA5}">
                      <a16:colId xmlns:a16="http://schemas.microsoft.com/office/drawing/2014/main" val="1462493390"/>
                    </a:ext>
                  </a:extLst>
                </a:gridCol>
                <a:gridCol w="810578">
                  <a:extLst>
                    <a:ext uri="{9D8B030D-6E8A-4147-A177-3AD203B41FA5}">
                      <a16:colId xmlns:a16="http://schemas.microsoft.com/office/drawing/2014/main" val="875739289"/>
                    </a:ext>
                  </a:extLst>
                </a:gridCol>
                <a:gridCol w="810578">
                  <a:extLst>
                    <a:ext uri="{9D8B030D-6E8A-4147-A177-3AD203B41FA5}">
                      <a16:colId xmlns:a16="http://schemas.microsoft.com/office/drawing/2014/main" val="2725946577"/>
                    </a:ext>
                  </a:extLst>
                </a:gridCol>
                <a:gridCol w="810578">
                  <a:extLst>
                    <a:ext uri="{9D8B030D-6E8A-4147-A177-3AD203B41FA5}">
                      <a16:colId xmlns:a16="http://schemas.microsoft.com/office/drawing/2014/main" val="3127202243"/>
                    </a:ext>
                  </a:extLst>
                </a:gridCol>
                <a:gridCol w="810578">
                  <a:extLst>
                    <a:ext uri="{9D8B030D-6E8A-4147-A177-3AD203B41FA5}">
                      <a16:colId xmlns:a16="http://schemas.microsoft.com/office/drawing/2014/main" val="3203191414"/>
                    </a:ext>
                  </a:extLst>
                </a:gridCol>
                <a:gridCol w="810578">
                  <a:extLst>
                    <a:ext uri="{9D8B030D-6E8A-4147-A177-3AD203B41FA5}">
                      <a16:colId xmlns:a16="http://schemas.microsoft.com/office/drawing/2014/main" val="133843565"/>
                    </a:ext>
                  </a:extLst>
                </a:gridCol>
                <a:gridCol w="810578">
                  <a:extLst>
                    <a:ext uri="{9D8B030D-6E8A-4147-A177-3AD203B41FA5}">
                      <a16:colId xmlns:a16="http://schemas.microsoft.com/office/drawing/2014/main" val="2789084754"/>
                    </a:ext>
                  </a:extLst>
                </a:gridCol>
                <a:gridCol w="776282">
                  <a:extLst>
                    <a:ext uri="{9D8B030D-6E8A-4147-A177-3AD203B41FA5}">
                      <a16:colId xmlns:a16="http://schemas.microsoft.com/office/drawing/2014/main" val="3380971553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Месяц, руб.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2263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12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154933"/>
                  </a:ext>
                </a:extLst>
              </a:tr>
              <a:tr h="50885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   Спиртовые  </a:t>
                      </a:r>
                    </a:p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   салфетки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1 100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1 100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1 100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1 100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1 100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243756"/>
                  </a:ext>
                </a:extLst>
              </a:tr>
              <a:tr h="43363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   Канцтовары и    </a:t>
                      </a:r>
                    </a:p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   хозтовары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5 000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5 000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5 000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5 000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5 000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5 000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51456"/>
                  </a:ext>
                </a:extLst>
              </a:tr>
              <a:tr h="4807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   Заработная плата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150 000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150 000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150 000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150 000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150 000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150 000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150 000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150 000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150 000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150 000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150 000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150 000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14249"/>
                  </a:ext>
                </a:extLst>
              </a:tr>
              <a:tr h="31917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   Отчисления во  </a:t>
                      </a:r>
                    </a:p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   внебюджетные   </a:t>
                      </a:r>
                    </a:p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   фонды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36 000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36 000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36 000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36 000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36 000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Georgia" panose="02040502050405020303" pitchFamily="18" charset="0"/>
                        </a:rPr>
                        <a:t>36 000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36 000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36 000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36 000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36 000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36 000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36 000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352070"/>
                  </a:ext>
                </a:extLst>
              </a:tr>
              <a:tr h="4628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Georgia" panose="02040502050405020303" pitchFamily="18" charset="0"/>
                        </a:rPr>
                        <a:t>Итого: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187 100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192 100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187 100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192 100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187 100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192 100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187 100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192 100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187 100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192 100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187 100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Georgia" panose="02040502050405020303" pitchFamily="18" charset="0"/>
                        </a:rPr>
                        <a:t>192 100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18256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AF11E7E-4A55-0753-CE22-197875690DF3}"/>
              </a:ext>
            </a:extLst>
          </p:cNvPr>
          <p:cNvSpPr txBox="1"/>
          <p:nvPr/>
        </p:nvSpPr>
        <p:spPr>
          <a:xfrm>
            <a:off x="2553088" y="995011"/>
            <a:ext cx="9177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Georgia" panose="02040502050405020303" pitchFamily="18" charset="0"/>
              </a:rPr>
              <a:t>Таблица 11 - Переменные затраты стартап-проекта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BFB19-D303-8092-A0F0-25DE3C2F02EB}"/>
              </a:ext>
            </a:extLst>
          </p:cNvPr>
          <p:cNvSpPr txBox="1"/>
          <p:nvPr/>
        </p:nvSpPr>
        <p:spPr>
          <a:xfrm>
            <a:off x="1331713" y="5790842"/>
            <a:ext cx="9528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latin typeface="Georgia" panose="02040502050405020303" pitchFamily="18" charset="0"/>
              </a:rPr>
              <a:t>Средние ежемесячные затраты </a:t>
            </a:r>
            <a:r>
              <a:rPr lang="ru-RU" sz="2000" dirty="0">
                <a:latin typeface="Georgia" panose="02040502050405020303" pitchFamily="18" charset="0"/>
              </a:rPr>
              <a:t>варьируются </a:t>
            </a:r>
            <a:r>
              <a:rPr lang="ru-RU" sz="2000" b="1" dirty="0">
                <a:latin typeface="Georgia" panose="02040502050405020303" pitchFamily="18" charset="0"/>
              </a:rPr>
              <a:t>от 187 100 – 192 100 рублей.</a:t>
            </a:r>
          </a:p>
        </p:txBody>
      </p: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9034934B-46DA-7123-7E04-1DBAB11687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98BD25-3241-CB18-36B7-703A0BD33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168" y="1045348"/>
            <a:ext cx="2562156" cy="1157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C33622-B237-7174-51BF-F3BAB36DC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58" y="171686"/>
            <a:ext cx="1733231" cy="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56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1A5EED4-5826-604F-F48F-6A513F829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072031"/>
              </p:ext>
            </p:extLst>
          </p:nvPr>
        </p:nvGraphicFramePr>
        <p:xfrm>
          <a:off x="535837" y="2338655"/>
          <a:ext cx="6070104" cy="3934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87919">
                  <a:extLst>
                    <a:ext uri="{9D8B030D-6E8A-4147-A177-3AD203B41FA5}">
                      <a16:colId xmlns:a16="http://schemas.microsoft.com/office/drawing/2014/main" val="2855045436"/>
                    </a:ext>
                  </a:extLst>
                </a:gridCol>
                <a:gridCol w="2582185">
                  <a:extLst>
                    <a:ext uri="{9D8B030D-6E8A-4147-A177-3AD203B41FA5}">
                      <a16:colId xmlns:a16="http://schemas.microsoft.com/office/drawing/2014/main" val="4232468047"/>
                    </a:ext>
                  </a:extLst>
                </a:gridCol>
              </a:tblGrid>
              <a:tr h="5399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Сумма в месяц, руб.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272164"/>
                  </a:ext>
                </a:extLst>
              </a:tr>
              <a:tr h="38649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   Аренда + ком. услуги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Georgia" panose="02040502050405020303" pitchFamily="18" charset="0"/>
                        </a:rPr>
                        <a:t>40 000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768832"/>
                  </a:ext>
                </a:extLst>
              </a:tr>
              <a:tr h="394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   Услуги связи и интернета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2 000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318133"/>
                  </a:ext>
                </a:extLst>
              </a:tr>
              <a:tr h="35821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   Уборка помещения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5 000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411090"/>
                  </a:ext>
                </a:extLst>
              </a:tr>
              <a:tr h="37838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   Бухгалтерия на </a:t>
                      </a:r>
                      <a:r>
                        <a:rPr lang="ru-RU" sz="1800" u="none" strike="noStrike" dirty="0" err="1">
                          <a:effectLst/>
                          <a:latin typeface="Georgia" panose="02040502050405020303" pitchFamily="18" charset="0"/>
                        </a:rPr>
                        <a:t>аутсорсе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10 000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012366"/>
                  </a:ext>
                </a:extLst>
              </a:tr>
              <a:tr h="40535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   Обслуживание </a:t>
                      </a:r>
                      <a:r>
                        <a:rPr lang="en" sz="1800" u="none" strike="noStrike" dirty="0">
                          <a:effectLst/>
                          <a:latin typeface="Georgia" panose="02040502050405020303" pitchFamily="18" charset="0"/>
                        </a:rPr>
                        <a:t>CRM-</a:t>
                      </a:r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системы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12 000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118909"/>
                  </a:ext>
                </a:extLst>
              </a:tr>
              <a:tr h="395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   Непредвиденные расходы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2 000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118310"/>
                  </a:ext>
                </a:extLst>
              </a:tr>
              <a:tr h="395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   Рекламная кампания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15 000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707737"/>
                  </a:ext>
                </a:extLst>
              </a:tr>
              <a:tr h="395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   Амортизация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90854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Georgia" panose="02040502050405020303" pitchFamily="18" charset="0"/>
                        </a:rPr>
                        <a:t>Итого: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Georgia" panose="02040502050405020303" pitchFamily="18" charset="0"/>
                        </a:rPr>
                        <a:t>86 000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76529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A8648DB-76AA-4B1B-7127-64662DA7C720}"/>
              </a:ext>
            </a:extLst>
          </p:cNvPr>
          <p:cNvSpPr txBox="1"/>
          <p:nvPr/>
        </p:nvSpPr>
        <p:spPr>
          <a:xfrm>
            <a:off x="-93734" y="1108898"/>
            <a:ext cx="73292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Таблица 11 – Постоянные затраты стартап-проекта</a:t>
            </a:r>
          </a:p>
        </p:txBody>
      </p: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EFEBA07-361D-B097-F497-8742C0988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683BE2E-BB17-CDEA-2B5F-AC30ADDAF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328887"/>
              </p:ext>
            </p:extLst>
          </p:nvPr>
        </p:nvGraphicFramePr>
        <p:xfrm>
          <a:off x="6980314" y="3307690"/>
          <a:ext cx="4826876" cy="2057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6752">
                  <a:extLst>
                    <a:ext uri="{9D8B030D-6E8A-4147-A177-3AD203B41FA5}">
                      <a16:colId xmlns:a16="http://schemas.microsoft.com/office/drawing/2014/main" val="1696461078"/>
                    </a:ext>
                  </a:extLst>
                </a:gridCol>
                <a:gridCol w="1650124">
                  <a:extLst>
                    <a:ext uri="{9D8B030D-6E8A-4147-A177-3AD203B41FA5}">
                      <a16:colId xmlns:a16="http://schemas.microsoft.com/office/drawing/2014/main" val="880880594"/>
                    </a:ext>
                  </a:extLst>
                </a:gridCol>
              </a:tblGrid>
              <a:tr h="5399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V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R-</a:t>
                      </a:r>
                      <a:r>
                        <a:rPr lang="en-US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о</a:t>
                      </a:r>
                      <a:r>
                        <a:rPr lang="ru-RU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чки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116114"/>
                  </a:ext>
                </a:extLst>
              </a:tr>
              <a:tr h="38649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   Количество, шт.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782325"/>
                  </a:ext>
                </a:extLst>
              </a:tr>
              <a:tr h="394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   Стоимость, руб.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45 000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488625"/>
                  </a:ext>
                </a:extLst>
              </a:tr>
              <a:tr h="35821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   Срок службы, лет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883108"/>
                  </a:ext>
                </a:extLst>
              </a:tr>
              <a:tr h="37838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   Амортизация в месяц, руб.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Georgia" panose="02040502050405020303" pitchFamily="18" charset="0"/>
                        </a:rPr>
                        <a:t>750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82814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0A33C2E-26C1-2100-07B7-07DC2C370616}"/>
              </a:ext>
            </a:extLst>
          </p:cNvPr>
          <p:cNvSpPr txBox="1"/>
          <p:nvPr/>
        </p:nvSpPr>
        <p:spPr>
          <a:xfrm>
            <a:off x="7314871" y="5500344"/>
            <a:ext cx="415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Georgia" panose="02040502050405020303" pitchFamily="18" charset="0"/>
              </a:rPr>
              <a:t>Отчисления в фонд амортизации составляют 750 рублей в месяц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53618-DE4B-6911-E243-929B773FDA1C}"/>
              </a:ext>
            </a:extLst>
          </p:cNvPr>
          <p:cNvSpPr txBox="1"/>
          <p:nvPr/>
        </p:nvSpPr>
        <p:spPr>
          <a:xfrm>
            <a:off x="6605941" y="2065685"/>
            <a:ext cx="5847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Таблица 12 – </a:t>
            </a:r>
          </a:p>
          <a:p>
            <a:pPr algn="ctr"/>
            <a:r>
              <a:rPr lang="ru-RU" sz="3200" b="1" dirty="0">
                <a:latin typeface="Georgia" panose="02040502050405020303" pitchFamily="18" charset="0"/>
              </a:rPr>
              <a:t>Расчет амортизации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9D8794-8842-D327-D76E-01850BFBB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7228" y="886496"/>
            <a:ext cx="2385268" cy="1077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C50C7B-EB64-7D9C-4395-E548A15A5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59" y="1108898"/>
            <a:ext cx="1733231" cy="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23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12192000" cy="58462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062D3AD-4B03-4C9D-3B4C-F4BBDB0A4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715" y="802752"/>
            <a:ext cx="9278566" cy="3472774"/>
          </a:xfrm>
        </p:spPr>
        <p:txBody>
          <a:bodyPr>
            <a:normAutofit/>
          </a:bodyPr>
          <a:lstStyle/>
          <a:p>
            <a:pPr algn="ctr"/>
            <a:r>
              <a:rPr lang="ru-RU" sz="8000" dirty="0">
                <a:solidFill>
                  <a:schemeClr val="bg1"/>
                </a:solidFill>
                <a:latin typeface="Georgia" panose="02040502050405020303" pitchFamily="18" charset="0"/>
              </a:rPr>
              <a:t>Маркетинговый план</a:t>
            </a:r>
          </a:p>
        </p:txBody>
      </p:sp>
      <p:pic>
        <p:nvPicPr>
          <p:cNvPr id="3" name="Picture 2" descr="Научные мероприятия">
            <a:extLst>
              <a:ext uri="{FF2B5EF4-FFF2-40B4-BE49-F238E27FC236}">
                <a16:creationId xmlns:a16="http://schemas.microsoft.com/office/drawing/2014/main" id="{93B032D7-D26B-9913-0637-610F05B2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0" y="0"/>
            <a:ext cx="3779520" cy="13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9E9C63-289D-D10C-4346-155160E74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1180" y="3613802"/>
            <a:ext cx="4569637" cy="20637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1437BB-7125-A5A9-0D41-717C5F8D2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6088169"/>
            <a:ext cx="3280544" cy="64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90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A3A1B75-4675-7ACF-B64E-7A4FC0FBA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936923"/>
              </p:ext>
            </p:extLst>
          </p:nvPr>
        </p:nvGraphicFramePr>
        <p:xfrm>
          <a:off x="213360" y="996804"/>
          <a:ext cx="7936230" cy="53487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3213">
                  <a:extLst>
                    <a:ext uri="{9D8B030D-6E8A-4147-A177-3AD203B41FA5}">
                      <a16:colId xmlns:a16="http://schemas.microsoft.com/office/drawing/2014/main" val="177653890"/>
                    </a:ext>
                  </a:extLst>
                </a:gridCol>
                <a:gridCol w="5893017">
                  <a:extLst>
                    <a:ext uri="{9D8B030D-6E8A-4147-A177-3AD203B41FA5}">
                      <a16:colId xmlns:a16="http://schemas.microsoft.com/office/drawing/2014/main" val="1085567835"/>
                    </a:ext>
                  </a:extLst>
                </a:gridCol>
              </a:tblGrid>
              <a:tr h="3462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Каналы продвижения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Способы продвижения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944679"/>
                  </a:ext>
                </a:extLst>
              </a:tr>
              <a:tr h="15004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effectLst/>
                          <a:latin typeface="Georgia" panose="02040502050405020303" pitchFamily="18" charset="0"/>
                        </a:rPr>
                        <a:t>Социальные сети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05414591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 fontAlgn="b"/>
                      <a:r>
                        <a:rPr lang="en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VK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Создания сообщества для публикации привлекательного контента.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611787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 fontAlgn="b"/>
                      <a:r>
                        <a:rPr lang="en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YouTube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Видео-обзоры объектов недвижимости с использованием </a:t>
                      </a:r>
                      <a:r>
                        <a:rPr lang="en" sz="1200" u="none" strike="noStrike" dirty="0">
                          <a:effectLst/>
                          <a:latin typeface="Georgia" panose="02040502050405020303" pitchFamily="18" charset="0"/>
                        </a:rPr>
                        <a:t>VR-</a:t>
                      </a:r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технологий.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348007"/>
                  </a:ext>
                </a:extLst>
              </a:tr>
              <a:tr h="15004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Контент-маркетинг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240288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Блог в Яндекс Дзен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Публикация статей о преимуществе </a:t>
                      </a:r>
                      <a:r>
                        <a:rPr lang="en" sz="1200" u="none" strike="noStrike" dirty="0">
                          <a:effectLst/>
                          <a:latin typeface="Georgia" panose="02040502050405020303" pitchFamily="18" charset="0"/>
                        </a:rPr>
                        <a:t>VR </a:t>
                      </a:r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в недвижимости, советы по </a:t>
                      </a:r>
                    </a:p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аренде и покупке.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70495"/>
                  </a:ext>
                </a:extLst>
              </a:tr>
              <a:tr h="30009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Другие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Другие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92491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Постинг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Гостевые посты на популярных порталах о недвижимости и технологиях.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860311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 fontAlgn="b"/>
                      <a:r>
                        <a:rPr lang="en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Email-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маркетинг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Рассылки с новостями о новых объектах, специальных    </a:t>
                      </a:r>
                    </a:p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предложениях и уникальных возможностей </a:t>
                      </a:r>
                      <a:r>
                        <a:rPr lang="en" sz="1200" u="none" strike="noStrike" dirty="0">
                          <a:effectLst/>
                          <a:latin typeface="Georgia" panose="02040502050405020303" pitchFamily="18" charset="0"/>
                        </a:rPr>
                        <a:t>VR-</a:t>
                      </a:r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туров.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561525"/>
                  </a:ext>
                </a:extLst>
              </a:tr>
              <a:tr h="450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Партнерства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Сотрудничество с застройщиками, агентствами недвижимости и </a:t>
                      </a:r>
                    </a:p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технологическими компаниями для совместных проектах и акциях.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536852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 fontAlgn="b"/>
                      <a:r>
                        <a:rPr lang="en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PR 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и медиа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Пресс-релизы в специализированных изданиях о недвижимости и технологиях.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175900"/>
                  </a:ext>
                </a:extLst>
              </a:tr>
              <a:tr h="450138">
                <a:tc>
                  <a:txBody>
                    <a:bodyPr/>
                    <a:lstStyle/>
                    <a:p>
                      <a:pPr algn="ctr" fontAlgn="b"/>
                      <a:r>
                        <a:rPr lang="en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Influencer-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маркетинг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Сотрудничество с блогерами, которые могут продемонстрировать      </a:t>
                      </a:r>
                    </a:p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использование </a:t>
                      </a:r>
                      <a:r>
                        <a:rPr lang="en" sz="1200" u="none" strike="noStrike" dirty="0">
                          <a:effectLst/>
                          <a:latin typeface="Georgia" panose="02040502050405020303" pitchFamily="18" charset="0"/>
                        </a:rPr>
                        <a:t>VR-</a:t>
                      </a:r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очков для виртуальных туров.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19982"/>
                  </a:ext>
                </a:extLst>
              </a:tr>
              <a:tr h="450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Реклама на специализированных платформах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Размещение рекламы на сайтах и платформах о недвижимости.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914087"/>
                  </a:ext>
                </a:extLst>
              </a:tr>
              <a:tr h="3000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Онлайн-реклама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Запуск рекламных кампаний на платформах контекстной рекламы, </a:t>
                      </a:r>
                    </a:p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такие как </a:t>
                      </a:r>
                      <a:r>
                        <a:rPr lang="en" sz="1200" u="none" strike="noStrike" dirty="0">
                          <a:effectLst/>
                          <a:latin typeface="Georgia" panose="02040502050405020303" pitchFamily="18" charset="0"/>
                        </a:rPr>
                        <a:t>Google Ads </a:t>
                      </a:r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или </a:t>
                      </a:r>
                      <a:r>
                        <a:rPr lang="ru-RU" sz="1200" u="none" strike="noStrike" dirty="0" err="1">
                          <a:effectLst/>
                          <a:latin typeface="Georgia" panose="02040502050405020303" pitchFamily="18" charset="0"/>
                        </a:rPr>
                        <a:t>Яндекс.Директ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969279"/>
                  </a:ext>
                </a:extLst>
              </a:tr>
              <a:tr h="450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Выставки и мероприятия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Предоставление возможности протестировать инновационный    </a:t>
                      </a:r>
                    </a:p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подход выбора недвижимости в местах с большой проходимостью    </a:t>
                      </a:r>
                    </a:p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  (торговые центры, мебельные фабрики)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69469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B748352-AC58-A327-21D9-9DD66DBC3351}"/>
              </a:ext>
            </a:extLst>
          </p:cNvPr>
          <p:cNvSpPr txBox="1"/>
          <p:nvPr/>
        </p:nvSpPr>
        <p:spPr>
          <a:xfrm>
            <a:off x="7141779" y="-80414"/>
            <a:ext cx="5017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Таблица 13 – Общий маркетинговый план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A4B90B-DE2C-3A88-0928-01BB39C3837D}"/>
              </a:ext>
            </a:extLst>
          </p:cNvPr>
          <p:cNvSpPr txBox="1"/>
          <p:nvPr/>
        </p:nvSpPr>
        <p:spPr>
          <a:xfrm>
            <a:off x="8589389" y="2881792"/>
            <a:ext cx="325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Предполагается создание сайта агентства, этим будет заниматься </a:t>
            </a:r>
            <a:r>
              <a:rPr lang="ru-RU" b="1" i="1" dirty="0">
                <a:latin typeface="Georgia" panose="02040502050405020303" pitchFamily="18" charset="0"/>
              </a:rPr>
              <a:t>технический специалист компании</a:t>
            </a:r>
            <a:r>
              <a:rPr lang="ru-RU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E7951-E9A0-D7F4-058E-BB40FC4E0461}"/>
              </a:ext>
            </a:extLst>
          </p:cNvPr>
          <p:cNvSpPr txBox="1"/>
          <p:nvPr/>
        </p:nvSpPr>
        <p:spPr>
          <a:xfrm>
            <a:off x="8614912" y="4153741"/>
            <a:ext cx="3205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За составление и реализацию маркетинговой стратегии отвечает </a:t>
            </a:r>
            <a:r>
              <a:rPr lang="ru-RU" b="1" i="1" dirty="0">
                <a:latin typeface="Georgia" panose="02040502050405020303" pitchFamily="18" charset="0"/>
              </a:rPr>
              <a:t>маркетолог компании.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2BBF41-AE8A-37AE-5903-D0317F5E5917}"/>
              </a:ext>
            </a:extLst>
          </p:cNvPr>
          <p:cNvSpPr txBox="1"/>
          <p:nvPr/>
        </p:nvSpPr>
        <p:spPr>
          <a:xfrm>
            <a:off x="8456418" y="5422191"/>
            <a:ext cx="352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Оба сотрудника учитываются в организационном плане стартап-проекта.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A3E93F-60DB-3AF6-C704-55D31D63F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3754" y="1167766"/>
            <a:ext cx="3331915" cy="150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2767FC5-962F-95DC-2C88-F97C42113B56}"/>
              </a:ext>
            </a:extLst>
          </p:cNvPr>
          <p:cNvCxnSpPr>
            <a:cxnSpLocks/>
          </p:cNvCxnSpPr>
          <p:nvPr/>
        </p:nvCxnSpPr>
        <p:spPr>
          <a:xfrm>
            <a:off x="8811085" y="4105994"/>
            <a:ext cx="2812888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26A4292-61E8-3F1A-39C7-2E7BD8487E01}"/>
              </a:ext>
            </a:extLst>
          </p:cNvPr>
          <p:cNvCxnSpPr>
            <a:cxnSpLocks/>
          </p:cNvCxnSpPr>
          <p:nvPr/>
        </p:nvCxnSpPr>
        <p:spPr>
          <a:xfrm>
            <a:off x="8811085" y="5401816"/>
            <a:ext cx="2812888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897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 descr="Изображение выглядит как текст, снимок экрана, программное обеспечение, Мультимедийное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2C0E2524-C95D-ED01-9395-DD8BD1DEB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6" y="1868909"/>
            <a:ext cx="2054204" cy="44571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F678F1-B32D-163A-6146-7E5F4FD86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70" y="1774365"/>
            <a:ext cx="5460859" cy="452863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764BDB4-87ED-82E5-6C9D-DD7A29937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C15F53-6EB3-103C-96BF-D0B5AD30E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" y="1059454"/>
            <a:ext cx="714911" cy="714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6574EE-BCA6-0A44-85EB-5095B4CDAAD2}"/>
              </a:ext>
            </a:extLst>
          </p:cNvPr>
          <p:cNvSpPr txBox="1"/>
          <p:nvPr/>
        </p:nvSpPr>
        <p:spPr>
          <a:xfrm>
            <a:off x="882552" y="1220368"/>
            <a:ext cx="2574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err="1">
                <a:latin typeface="Georgia" panose="02040502050405020303" pitchFamily="18" charset="0"/>
              </a:rPr>
              <a:t>T</a:t>
            </a:r>
            <a:r>
              <a:rPr lang="en-US" sz="2200" b="1" dirty="0" err="1">
                <a:latin typeface="Georgia" panose="02040502050405020303" pitchFamily="18" charset="0"/>
              </a:rPr>
              <a:t>elegram</a:t>
            </a:r>
            <a:r>
              <a:rPr lang="en-US" sz="2200" b="1" dirty="0">
                <a:latin typeface="Georgia" panose="02040502050405020303" pitchFamily="18" charset="0"/>
              </a:rPr>
              <a:t>-</a:t>
            </a:r>
            <a:r>
              <a:rPr lang="ru-RU" sz="2200" b="1" dirty="0">
                <a:latin typeface="Georgia" panose="02040502050405020303" pitchFamily="18" charset="0"/>
              </a:rPr>
              <a:t>канал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096823-BBC7-66A1-1F66-443E657DB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730" y="964910"/>
            <a:ext cx="714911" cy="7149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8C0E8A-8143-9565-1073-49A64183B188}"/>
              </a:ext>
            </a:extLst>
          </p:cNvPr>
          <p:cNvSpPr txBox="1"/>
          <p:nvPr/>
        </p:nvSpPr>
        <p:spPr>
          <a:xfrm>
            <a:off x="4840398" y="1131374"/>
            <a:ext cx="39805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Georgia" panose="02040502050405020303" pitchFamily="18" charset="0"/>
              </a:rPr>
              <a:t>Сообщество в ВКонтакте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F3704D9-F5A6-1A69-C8F7-BA83833DEB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3280" y="1774365"/>
            <a:ext cx="2563910" cy="1157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6C3356-A464-B9E5-5451-C14BA51F7E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59" y="1074483"/>
            <a:ext cx="1733231" cy="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74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764BDB4-87ED-82E5-6C9D-DD7A29937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снимок экрана, графический дизайн, 3D-моделир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3FCBDFB2-65C0-16B3-95AC-143393D67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17" y="1143086"/>
            <a:ext cx="10502566" cy="51433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F6CF61-655F-C604-982B-4CEBF2AEA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208" y="119335"/>
            <a:ext cx="1733231" cy="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32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12192000" cy="58462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062D3AD-4B03-4C9D-3B4C-F4BBDB0A4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15975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8000" dirty="0">
                <a:solidFill>
                  <a:schemeClr val="bg1"/>
                </a:solidFill>
                <a:latin typeface="Georgia" panose="02040502050405020303" pitchFamily="18" charset="0"/>
              </a:rPr>
              <a:t>Риски проекта</a:t>
            </a:r>
          </a:p>
        </p:txBody>
      </p:sp>
      <p:pic>
        <p:nvPicPr>
          <p:cNvPr id="3" name="Picture 2" descr="Научные мероприятия">
            <a:extLst>
              <a:ext uri="{FF2B5EF4-FFF2-40B4-BE49-F238E27FC236}">
                <a16:creationId xmlns:a16="http://schemas.microsoft.com/office/drawing/2014/main" id="{BAAFA9CA-4EDF-3F9B-D8ED-9ED1D290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0" y="0"/>
            <a:ext cx="3779520" cy="13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1C4320-E5B5-8163-47DA-62E43A32E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1178" y="3352865"/>
            <a:ext cx="4569637" cy="20637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C349B5-174E-36CE-A949-2AB937E31E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6088169"/>
            <a:ext cx="3280544" cy="64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7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2ABF45-F265-EEC9-AA82-42DC737053BB}"/>
              </a:ext>
            </a:extLst>
          </p:cNvPr>
          <p:cNvSpPr txBox="1"/>
          <p:nvPr/>
        </p:nvSpPr>
        <p:spPr>
          <a:xfrm>
            <a:off x="6639612" y="3610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</a:rPr>
              <a:t>Таблица 15 – Оценка рисков стартап-проекта</a:t>
            </a:r>
            <a:endParaRPr lang="ru-RU" sz="2400" b="1" dirty="0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8C7DC73-141C-75E5-440B-459810479A1D}"/>
              </a:ext>
            </a:extLst>
          </p:cNvPr>
          <p:cNvCxnSpPr>
            <a:cxnSpLocks/>
          </p:cNvCxnSpPr>
          <p:nvPr/>
        </p:nvCxnSpPr>
        <p:spPr>
          <a:xfrm flipH="1">
            <a:off x="7745691" y="867103"/>
            <a:ext cx="3883843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BA605413-F9D1-7BA2-9716-CFD02AE70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808672"/>
              </p:ext>
            </p:extLst>
          </p:nvPr>
        </p:nvGraphicFramePr>
        <p:xfrm>
          <a:off x="3570889" y="1039708"/>
          <a:ext cx="8102966" cy="5245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0826">
                  <a:extLst>
                    <a:ext uri="{9D8B030D-6E8A-4147-A177-3AD203B41FA5}">
                      <a16:colId xmlns:a16="http://schemas.microsoft.com/office/drawing/2014/main" val="1370655872"/>
                    </a:ext>
                  </a:extLst>
                </a:gridCol>
                <a:gridCol w="3040125">
                  <a:extLst>
                    <a:ext uri="{9D8B030D-6E8A-4147-A177-3AD203B41FA5}">
                      <a16:colId xmlns:a16="http://schemas.microsoft.com/office/drawing/2014/main" val="4241860529"/>
                    </a:ext>
                  </a:extLst>
                </a:gridCol>
                <a:gridCol w="3302015">
                  <a:extLst>
                    <a:ext uri="{9D8B030D-6E8A-4147-A177-3AD203B41FA5}">
                      <a16:colId xmlns:a16="http://schemas.microsoft.com/office/drawing/2014/main" val="3232772309"/>
                    </a:ext>
                  </a:extLst>
                </a:gridCol>
              </a:tblGrid>
              <a:tr h="6259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Наименование риска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Причины и факторы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Методы компенсации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860600"/>
                  </a:ext>
                </a:extLst>
              </a:tr>
              <a:tr h="98952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C00000"/>
                          </a:solidFill>
                          <a:effectLst/>
                          <a:latin typeface="Georgia" panose="02040502050405020303" pitchFamily="18" charset="0"/>
                        </a:rPr>
                        <a:t>отсутствие доверия к малоизвестным компаниям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Недостаточный опыт работы, </a:t>
                      </a:r>
                      <a:r>
                        <a:rPr lang="ru-RU" sz="1200" u="none" strike="noStrike" dirty="0" err="1">
                          <a:effectLst/>
                          <a:latin typeface="Georgia" panose="02040502050405020303" pitchFamily="18" charset="0"/>
                        </a:rPr>
                        <a:t>непрокаченый</a:t>
                      </a:r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 брендинг и отсутствие репутации, опасение некачественного обслуживания и обмана.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Georgia" panose="02040502050405020303" pitchFamily="18" charset="0"/>
                        </a:rPr>
                        <a:t>Активная работа над репутацией, повышение качества оказываемых услуг, партнерство с известными брендами, гарантии качества и безопасности, прозрачность и коммуникация.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599043"/>
                  </a:ext>
                </a:extLst>
              </a:tr>
              <a:tr h="8195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C00000"/>
                          </a:solidFill>
                          <a:effectLst/>
                          <a:latin typeface="Georgia" panose="02040502050405020303" pitchFamily="18" charset="0"/>
                        </a:rPr>
                        <a:t>высокая конкуренция среди сотен аналогичных агентств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Насыщенный рынок из-за отсутствия высокого порога вхождения в этот бизнес, нет уникальности, недостаточная осведомленность о компании у клиентов.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Уникальное предложение, сохранение и наращивание конкурентных преимуществ, эффективная маркетинговая стратегия, прокачка бренда.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042466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C00000"/>
                          </a:solidFill>
                          <a:effectLst/>
                          <a:latin typeface="Georgia" panose="02040502050405020303" pitchFamily="18" charset="0"/>
                        </a:rPr>
                        <a:t>отсутствие клиентской базы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Плохо развитый маркетинг, клиенты не знакомы с технологией виртуальных туров и уже имеют долгое сотрудничество с другими агентствами.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Продвижение через социальные сети, проведение промо-акций и специальных предложений, обучающие видео для знакомство с новой инновационной технологией.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629992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C00000"/>
                          </a:solidFill>
                          <a:effectLst/>
                          <a:latin typeface="Georgia" panose="02040502050405020303" pitchFamily="18" charset="0"/>
                        </a:rPr>
                        <a:t>влияние экономической и политической нестабильности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Экономические колебания, снижение спроса на недвижимость, изменения в законодательстве.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Диверсификация услуг, расширение деятельности на различные регионы страны, укрепление финансовой устойчивости, мониторинг и анализ ситуации в стране, стратегические партнерства.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467066"/>
                  </a:ext>
                </a:extLst>
              </a:tr>
              <a:tr h="74241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>
                          <a:solidFill>
                            <a:srgbClr val="C00000"/>
                          </a:solidFill>
                          <a:effectLst/>
                          <a:latin typeface="Georgia" panose="02040502050405020303" pitchFamily="18" charset="0"/>
                        </a:rPr>
                        <a:t>ухудшение климатических условий негативно влияют на спрос потребителей</a:t>
                      </a: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Частота стихийных бедствий, изменение климатических условий, рост стоимости страховки.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Georgia" panose="02040502050405020303" pitchFamily="18" charset="0"/>
                        </a:rPr>
                        <a:t>Разнообразие локаций, инновационные решения, укрепление инфраструктуры.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764447"/>
                  </a:ext>
                </a:extLst>
              </a:tr>
            </a:tbl>
          </a:graphicData>
        </a:graphic>
      </p:graphicFrame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id="{DCF4B2EB-9616-AA5D-BA0B-ADC5065ED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845382"/>
              </p:ext>
            </p:extLst>
          </p:nvPr>
        </p:nvGraphicFramePr>
        <p:xfrm>
          <a:off x="336557" y="2423251"/>
          <a:ext cx="2903220" cy="3712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4703">
                  <a:extLst>
                    <a:ext uri="{9D8B030D-6E8A-4147-A177-3AD203B41FA5}">
                      <a16:colId xmlns:a16="http://schemas.microsoft.com/office/drawing/2014/main" val="2192825306"/>
                    </a:ext>
                  </a:extLst>
                </a:gridCol>
                <a:gridCol w="778517">
                  <a:extLst>
                    <a:ext uri="{9D8B030D-6E8A-4147-A177-3AD203B41FA5}">
                      <a16:colId xmlns:a16="http://schemas.microsoft.com/office/drawing/2014/main" val="5949863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Риски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Wi, 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вес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533466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i="1" u="none" strike="noStrike" dirty="0">
                          <a:effectLst/>
                          <a:latin typeface="Georgia" panose="02040502050405020303" pitchFamily="18" charset="0"/>
                        </a:rPr>
                        <a:t>отсутствие доверия к малоизвестным компаниям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0,18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6718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i="1" u="none" strike="noStrike" dirty="0">
                          <a:effectLst/>
                          <a:latin typeface="Georgia" panose="02040502050405020303" pitchFamily="18" charset="0"/>
                        </a:rPr>
                        <a:t>высокая конкуренция среди сотен аналогичных агентств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0,4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062789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i="1" u="none" strike="noStrike" dirty="0">
                          <a:effectLst/>
                          <a:latin typeface="Georgia" panose="02040502050405020303" pitchFamily="18" charset="0"/>
                        </a:rPr>
                        <a:t>отсутствие клиентской базы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Georgia" panose="02040502050405020303" pitchFamily="18" charset="0"/>
                        </a:rPr>
                        <a:t>0,2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17235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i="1" u="none" strike="noStrike" dirty="0">
                          <a:effectLst/>
                          <a:latin typeface="Georgia" panose="02040502050405020303" pitchFamily="18" charset="0"/>
                        </a:rPr>
                        <a:t>влияние экономической и политической нестабильности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0,12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46056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i="1" u="none" strike="noStrike" dirty="0">
                          <a:effectLst/>
                          <a:latin typeface="Georgia" panose="02040502050405020303" pitchFamily="18" charset="0"/>
                        </a:rPr>
                        <a:t>ухудшение климатических условий негативно влияют на спрос потребителей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05519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Georgia" panose="02040502050405020303" pitchFamily="18" charset="0"/>
                        </a:rPr>
                        <a:t>Итого: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731382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1B182CD4-92B2-2D9A-9A38-3541C7F6F98E}"/>
              </a:ext>
            </a:extLst>
          </p:cNvPr>
          <p:cNvSpPr txBox="1"/>
          <p:nvPr/>
        </p:nvSpPr>
        <p:spPr>
          <a:xfrm>
            <a:off x="0" y="849500"/>
            <a:ext cx="3576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</a:rPr>
              <a:t>Таблица 14 – Предполагаемые риски и их оценка по удельному весу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B75663F-2D3F-0352-1E0E-75B3DF050302}"/>
              </a:ext>
            </a:extLst>
          </p:cNvPr>
          <p:cNvGrpSpPr/>
          <p:nvPr/>
        </p:nvGrpSpPr>
        <p:grpSpPr>
          <a:xfrm>
            <a:off x="0" y="5880785"/>
            <a:ext cx="3909847" cy="1187676"/>
            <a:chOff x="100592" y="5787844"/>
            <a:chExt cx="4336912" cy="1408332"/>
          </a:xfrm>
        </p:grpSpPr>
        <p:pic>
          <p:nvPicPr>
            <p:cNvPr id="3" name="Рисунок 2" descr="Изображение выглядит как текст, логотип, эмблема, символ&#10;&#10;Автоматически созданное описание">
              <a:extLst>
                <a:ext uri="{FF2B5EF4-FFF2-40B4-BE49-F238E27FC236}">
                  <a16:creationId xmlns:a16="http://schemas.microsoft.com/office/drawing/2014/main" id="{0F3F3164-17FC-F14C-CA8C-8451217DF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92" y="5787844"/>
              <a:ext cx="2503090" cy="1408332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B0C8D75-8E6A-B630-0076-8701D4879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4273" y="6343887"/>
              <a:ext cx="1733231" cy="342426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177F63-667C-4B24-B80D-7B0C92116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7519" y="-8804"/>
            <a:ext cx="2025280" cy="91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884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F11E7E-4A55-0753-CE22-197875690DF3}"/>
              </a:ext>
            </a:extLst>
          </p:cNvPr>
          <p:cNvSpPr txBox="1"/>
          <p:nvPr/>
        </p:nvSpPr>
        <p:spPr>
          <a:xfrm>
            <a:off x="2252254" y="871290"/>
            <a:ext cx="8012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Таблица 16 – Прогноз доходов/расходов за год</a:t>
            </a:r>
          </a:p>
        </p:txBody>
      </p: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9034934B-46DA-7123-7E04-1DBAB11687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98BD25-3241-CB18-36B7-703A0BD33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942" y="433551"/>
            <a:ext cx="2870606" cy="1296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C33622-B237-7174-51BF-F3BAB36DC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58" y="171686"/>
            <a:ext cx="1733231" cy="342426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2E2BFE8F-5EDC-8900-176A-3BE972EB9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508481"/>
              </p:ext>
            </p:extLst>
          </p:nvPr>
        </p:nvGraphicFramePr>
        <p:xfrm>
          <a:off x="934125" y="2025504"/>
          <a:ext cx="9871781" cy="45983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0152">
                  <a:extLst>
                    <a:ext uri="{9D8B030D-6E8A-4147-A177-3AD203B41FA5}">
                      <a16:colId xmlns:a16="http://schemas.microsoft.com/office/drawing/2014/main" val="686217722"/>
                    </a:ext>
                  </a:extLst>
                </a:gridCol>
                <a:gridCol w="608103">
                  <a:extLst>
                    <a:ext uri="{9D8B030D-6E8A-4147-A177-3AD203B41FA5}">
                      <a16:colId xmlns:a16="http://schemas.microsoft.com/office/drawing/2014/main" val="1586579633"/>
                    </a:ext>
                  </a:extLst>
                </a:gridCol>
                <a:gridCol w="661409">
                  <a:extLst>
                    <a:ext uri="{9D8B030D-6E8A-4147-A177-3AD203B41FA5}">
                      <a16:colId xmlns:a16="http://schemas.microsoft.com/office/drawing/2014/main" val="496272689"/>
                    </a:ext>
                  </a:extLst>
                </a:gridCol>
                <a:gridCol w="661409">
                  <a:extLst>
                    <a:ext uri="{9D8B030D-6E8A-4147-A177-3AD203B41FA5}">
                      <a16:colId xmlns:a16="http://schemas.microsoft.com/office/drawing/2014/main" val="1936899697"/>
                    </a:ext>
                  </a:extLst>
                </a:gridCol>
                <a:gridCol w="661409">
                  <a:extLst>
                    <a:ext uri="{9D8B030D-6E8A-4147-A177-3AD203B41FA5}">
                      <a16:colId xmlns:a16="http://schemas.microsoft.com/office/drawing/2014/main" val="4243037499"/>
                    </a:ext>
                  </a:extLst>
                </a:gridCol>
                <a:gridCol w="661409">
                  <a:extLst>
                    <a:ext uri="{9D8B030D-6E8A-4147-A177-3AD203B41FA5}">
                      <a16:colId xmlns:a16="http://schemas.microsoft.com/office/drawing/2014/main" val="3982795303"/>
                    </a:ext>
                  </a:extLst>
                </a:gridCol>
                <a:gridCol w="661409">
                  <a:extLst>
                    <a:ext uri="{9D8B030D-6E8A-4147-A177-3AD203B41FA5}">
                      <a16:colId xmlns:a16="http://schemas.microsoft.com/office/drawing/2014/main" val="1168455118"/>
                    </a:ext>
                  </a:extLst>
                </a:gridCol>
                <a:gridCol w="661409">
                  <a:extLst>
                    <a:ext uri="{9D8B030D-6E8A-4147-A177-3AD203B41FA5}">
                      <a16:colId xmlns:a16="http://schemas.microsoft.com/office/drawing/2014/main" val="734839644"/>
                    </a:ext>
                  </a:extLst>
                </a:gridCol>
                <a:gridCol w="661409">
                  <a:extLst>
                    <a:ext uri="{9D8B030D-6E8A-4147-A177-3AD203B41FA5}">
                      <a16:colId xmlns:a16="http://schemas.microsoft.com/office/drawing/2014/main" val="3112663443"/>
                    </a:ext>
                  </a:extLst>
                </a:gridCol>
                <a:gridCol w="661409">
                  <a:extLst>
                    <a:ext uri="{9D8B030D-6E8A-4147-A177-3AD203B41FA5}">
                      <a16:colId xmlns:a16="http://schemas.microsoft.com/office/drawing/2014/main" val="3416086765"/>
                    </a:ext>
                  </a:extLst>
                </a:gridCol>
                <a:gridCol w="661409">
                  <a:extLst>
                    <a:ext uri="{9D8B030D-6E8A-4147-A177-3AD203B41FA5}">
                      <a16:colId xmlns:a16="http://schemas.microsoft.com/office/drawing/2014/main" val="3055617113"/>
                    </a:ext>
                  </a:extLst>
                </a:gridCol>
                <a:gridCol w="661409">
                  <a:extLst>
                    <a:ext uri="{9D8B030D-6E8A-4147-A177-3AD203B41FA5}">
                      <a16:colId xmlns:a16="http://schemas.microsoft.com/office/drawing/2014/main" val="3127110612"/>
                    </a:ext>
                  </a:extLst>
                </a:gridCol>
                <a:gridCol w="659436">
                  <a:extLst>
                    <a:ext uri="{9D8B030D-6E8A-4147-A177-3AD203B41FA5}">
                      <a16:colId xmlns:a16="http://schemas.microsoft.com/office/drawing/2014/main" val="1222959520"/>
                    </a:ext>
                  </a:extLst>
                </a:gridCol>
              </a:tblGrid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Статьи расходов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Месяцы, руб.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616484"/>
                  </a:ext>
                </a:extLst>
              </a:tr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План продаж: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5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6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7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9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11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12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760467"/>
                  </a:ext>
                </a:extLst>
              </a:tr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Количество сделок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12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14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16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18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22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24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26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28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985941"/>
                  </a:ext>
                </a:extLst>
              </a:tr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Средняя цена 1 сделки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75515"/>
                  </a:ext>
                </a:extLst>
              </a:tr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Всего сумма сделок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24000000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28000000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32000000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36000000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40000000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44000000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48000000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52000000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56000000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60000000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77623"/>
                  </a:ext>
                </a:extLst>
              </a:tr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Комиссия риэлторов 2%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480000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560000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640000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720000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880000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960000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1040000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1120000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1200000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435315"/>
                  </a:ext>
                </a:extLst>
              </a:tr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Виртуальный тур цена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2500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2500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2500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63488"/>
                  </a:ext>
                </a:extLst>
              </a:tr>
              <a:tr h="3048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Количество виртуальных туров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5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5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25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25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310477"/>
                  </a:ext>
                </a:extLst>
              </a:tr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Стоимость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7500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7500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62500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75000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90000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90000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119684"/>
                  </a:ext>
                </a:extLst>
              </a:tr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Итого доходов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7500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407500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500000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580000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670000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750000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930000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1022500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1115000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1210000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1290000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143955"/>
                  </a:ext>
                </a:extLst>
              </a:tr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Затраты на начало проекта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447000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706423"/>
                  </a:ext>
                </a:extLst>
              </a:tr>
              <a:tr h="3048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Ежемесячные переменные затраты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187100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192100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187100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192100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187100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192100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187100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192100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187100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192100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187100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192100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242919"/>
                  </a:ext>
                </a:extLst>
              </a:tr>
              <a:tr h="3048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Ежемесячные постоянные затраты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86000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86000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86000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86000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86000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86000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86000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86000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86000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86000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86000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86000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152706"/>
                  </a:ext>
                </a:extLst>
              </a:tr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Итого ежемесячных затрат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273100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278100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273100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278100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273100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278100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273100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278100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273100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278100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273100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278100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480023"/>
                  </a:ext>
                </a:extLst>
              </a:tr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Зарплата 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150000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415432"/>
                  </a:ext>
                </a:extLst>
              </a:tr>
              <a:tr h="3048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Платежи во внебюджетные фонды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457527"/>
                  </a:ext>
                </a:extLst>
              </a:tr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Всего расходов: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915100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473100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468100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473100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468100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473100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468100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473100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468100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473100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468100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473100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768900"/>
                  </a:ext>
                </a:extLst>
              </a:tr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Валовая прибыль (убыток)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-907600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-65600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31900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106900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201900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276900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381900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456900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554400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641900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741900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816900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891454"/>
                  </a:ext>
                </a:extLst>
              </a:tr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Налоги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450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24450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30000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34800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40200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51000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55800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61350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66900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72600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77400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078131"/>
                  </a:ext>
                </a:extLst>
              </a:tr>
              <a:tr h="184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Чистая прибыль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-908050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-90050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1900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72100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161700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231900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330900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401100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493050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575000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669300</a:t>
                      </a:r>
                      <a:endParaRPr lang="ru-RU" sz="1000" kern="10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solidFill>
                            <a:sysClr val="windowText" lastClr="000000"/>
                          </a:solidFill>
                          <a:effectLst/>
                          <a:latin typeface="Georgia" panose="02040502050405020303" pitchFamily="18" charset="0"/>
                        </a:rPr>
                        <a:t>739500</a:t>
                      </a:r>
                      <a:endParaRPr lang="ru-RU" sz="1000" kern="100" dirty="0">
                        <a:solidFill>
                          <a:sysClr val="windowText" lastClr="00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9" marR="55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273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870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5CCE5BF-481C-A251-DA3A-D4C5283C1330}"/>
              </a:ext>
            </a:extLst>
          </p:cNvPr>
          <p:cNvSpPr txBox="1">
            <a:spLocks/>
          </p:cNvSpPr>
          <p:nvPr/>
        </p:nvSpPr>
        <p:spPr>
          <a:xfrm>
            <a:off x="1400175" y="4981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>
                <a:latin typeface="Georgia" panose="02040502050405020303" pitchFamily="18" charset="0"/>
              </a:rPr>
              <a:t>Целевая аудитория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27B881C-5871-C37F-F74B-883D4A3A7225}"/>
              </a:ext>
            </a:extLst>
          </p:cNvPr>
          <p:cNvCxnSpPr>
            <a:cxnSpLocks/>
          </p:cNvCxnSpPr>
          <p:nvPr/>
        </p:nvCxnSpPr>
        <p:spPr>
          <a:xfrm>
            <a:off x="426720" y="203454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9FFB53D3-A71D-D089-FF4C-99BC6FB6E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ECBBF2-3B14-50C7-7FF3-A220A7D35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" y="379037"/>
            <a:ext cx="2935171" cy="1325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Изображение выглядит как человек, окно, в помещении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337AB862-1BD4-8149-8A2D-71A2C325D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523" y="2338015"/>
            <a:ext cx="3099026" cy="309902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дежда, человек, Человеческое лицо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8992BD2-7E03-3FA2-536A-98BE68039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597" y="2338129"/>
            <a:ext cx="3098798" cy="309879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изайн, человек, в помещении, дом&#10;&#10;Автоматически созданное описание">
            <a:extLst>
              <a:ext uri="{FF2B5EF4-FFF2-40B4-BE49-F238E27FC236}">
                <a16:creationId xmlns:a16="http://schemas.microsoft.com/office/drawing/2014/main" id="{8AC30A85-C43F-AF04-BA63-EF41904A1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48" y="2338242"/>
            <a:ext cx="3098799" cy="30987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2FBA42D-8E71-1794-C103-B89851E1FC91}"/>
              </a:ext>
            </a:extLst>
          </p:cNvPr>
          <p:cNvSpPr txBox="1"/>
          <p:nvPr/>
        </p:nvSpPr>
        <p:spPr>
          <a:xfrm>
            <a:off x="95072" y="5497186"/>
            <a:ext cx="36220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u="none" strike="noStrike" dirty="0">
                <a:effectLst/>
                <a:latin typeface="Georgia" panose="02040502050405020303" pitchFamily="18" charset="0"/>
              </a:rPr>
              <a:t>заинтересованные лица</a:t>
            </a:r>
            <a:r>
              <a:rPr lang="ru-RU" b="1" i="1" dirty="0">
                <a:latin typeface="Georgia" panose="02040502050405020303" pitchFamily="18" charset="0"/>
              </a:rPr>
              <a:t> </a:t>
            </a:r>
            <a:r>
              <a:rPr lang="ru-RU" sz="1800" b="0" i="0" u="none" strike="noStrike" dirty="0">
                <a:effectLst/>
                <a:latin typeface="Georgia" panose="02040502050405020303" pitchFamily="18" charset="0"/>
              </a:rPr>
              <a:t>в покупке или аренде недвижимости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57D7BE-1C7A-FAE9-7604-3BF055CF62B8}"/>
              </a:ext>
            </a:extLst>
          </p:cNvPr>
          <p:cNvSpPr txBox="1"/>
          <p:nvPr/>
        </p:nvSpPr>
        <p:spPr>
          <a:xfrm>
            <a:off x="3812183" y="5497186"/>
            <a:ext cx="42197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Georgia" panose="02040502050405020303" pitchFamily="18" charset="0"/>
              </a:rPr>
              <a:t>л</a:t>
            </a:r>
            <a:r>
              <a:rPr lang="ru-RU" sz="1800" b="1" i="1" u="none" strike="noStrike" dirty="0">
                <a:effectLst/>
                <a:latin typeface="Georgia" panose="02040502050405020303" pitchFamily="18" charset="0"/>
              </a:rPr>
              <a:t>юди, живущие в другом городе или стране</a:t>
            </a:r>
            <a:r>
              <a:rPr lang="ru-RU" sz="1800" b="0" i="0" u="none" strike="noStrike" dirty="0">
                <a:effectLst/>
                <a:latin typeface="Georgia" panose="02040502050405020303" pitchFamily="18" charset="0"/>
              </a:rPr>
              <a:t>, которые хотят осмотреть недвижимость удаленно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4B851-DA83-75D8-33DC-94C767EB0C5F}"/>
              </a:ext>
            </a:extLst>
          </p:cNvPr>
          <p:cNvSpPr txBox="1"/>
          <p:nvPr/>
        </p:nvSpPr>
        <p:spPr>
          <a:xfrm>
            <a:off x="8068945" y="5635685"/>
            <a:ext cx="32696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latin typeface="Georgia" panose="02040502050405020303" pitchFamily="18" charset="0"/>
              </a:rPr>
              <a:t>и</a:t>
            </a:r>
            <a:r>
              <a:rPr lang="ru-RU" sz="1800" b="1" i="1" u="none" strike="noStrike" dirty="0">
                <a:effectLst/>
                <a:latin typeface="Georgia" panose="02040502050405020303" pitchFamily="18" charset="0"/>
              </a:rPr>
              <a:t>нвесторы</a:t>
            </a:r>
            <a:r>
              <a:rPr lang="ru-RU" sz="1800" b="0" i="0" u="none" strike="noStrike" dirty="0">
                <a:effectLst/>
                <a:latin typeface="Georgia" panose="02040502050405020303" pitchFamily="18" charset="0"/>
              </a:rPr>
              <a:t>, ищущие объекты для инвестиций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0BBC24-A2AE-6D7F-54E3-E751AB631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034" y="1142489"/>
            <a:ext cx="1829326" cy="3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19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12192000" cy="58462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062D3AD-4B03-4C9D-3B4C-F4BBDB0A4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678394"/>
            <a:ext cx="10515600" cy="3188867"/>
          </a:xfrm>
        </p:spPr>
        <p:txBody>
          <a:bodyPr>
            <a:normAutofit/>
          </a:bodyPr>
          <a:lstStyle/>
          <a:p>
            <a:pPr algn="ctr"/>
            <a:r>
              <a:rPr lang="ru-RU" sz="8000" dirty="0">
                <a:solidFill>
                  <a:schemeClr val="bg1"/>
                </a:solidFill>
                <a:latin typeface="Georgia" panose="02040502050405020303" pitchFamily="18" charset="0"/>
              </a:rPr>
              <a:t>Спасибо за внимание!</a:t>
            </a:r>
          </a:p>
        </p:txBody>
      </p:sp>
      <p:pic>
        <p:nvPicPr>
          <p:cNvPr id="7" name="Picture 2" descr="Научные мероприятия">
            <a:extLst>
              <a:ext uri="{FF2B5EF4-FFF2-40B4-BE49-F238E27FC236}">
                <a16:creationId xmlns:a16="http://schemas.microsoft.com/office/drawing/2014/main" id="{0138DB43-5A47-C687-FC4E-65BB71836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0" y="0"/>
            <a:ext cx="3779520" cy="13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E44001-DC3B-B815-0A3B-2018E92B9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1180" y="3613802"/>
            <a:ext cx="4569637" cy="20637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1BBDF6-17EA-6F1D-25DC-416CE2223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6088169"/>
            <a:ext cx="3280544" cy="64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68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5CCE5BF-481C-A251-DA3A-D4C5283C1330}"/>
              </a:ext>
            </a:extLst>
          </p:cNvPr>
          <p:cNvSpPr txBox="1">
            <a:spLocks/>
          </p:cNvSpPr>
          <p:nvPr/>
        </p:nvSpPr>
        <p:spPr>
          <a:xfrm>
            <a:off x="1400175" y="4981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>
                <a:latin typeface="Georgia" panose="02040502050405020303" pitchFamily="18" charset="0"/>
              </a:rPr>
              <a:t>Целевая аудитория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27B881C-5871-C37F-F74B-883D4A3A7225}"/>
              </a:ext>
            </a:extLst>
          </p:cNvPr>
          <p:cNvCxnSpPr>
            <a:cxnSpLocks/>
          </p:cNvCxnSpPr>
          <p:nvPr/>
        </p:nvCxnSpPr>
        <p:spPr>
          <a:xfrm>
            <a:off x="426720" y="203454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9FFB53D3-A71D-D089-FF4C-99BC6FB6E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ECBBF2-3B14-50C7-7FF3-A220A7D35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" y="379037"/>
            <a:ext cx="2935171" cy="1325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9B4B851-DA83-75D8-33DC-94C767EB0C5F}"/>
              </a:ext>
            </a:extLst>
          </p:cNvPr>
          <p:cNvSpPr txBox="1"/>
          <p:nvPr/>
        </p:nvSpPr>
        <p:spPr>
          <a:xfrm>
            <a:off x="0" y="5508294"/>
            <a:ext cx="3942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Georgia" panose="02040502050405020303" pitchFamily="18" charset="0"/>
              </a:rPr>
              <a:t>м</a:t>
            </a:r>
            <a:r>
              <a:rPr lang="ru-RU" sz="1800" b="1" i="1" dirty="0">
                <a:latin typeface="Georgia" panose="02040502050405020303" pitchFamily="18" charset="0"/>
              </a:rPr>
              <a:t>олодые покупатели, </a:t>
            </a:r>
            <a:r>
              <a:rPr lang="ru-RU" sz="1800" dirty="0">
                <a:latin typeface="Georgia" panose="02040502050405020303" pitchFamily="18" charset="0"/>
              </a:rPr>
              <a:t>которые</a:t>
            </a:r>
            <a:r>
              <a:rPr lang="ru-RU" sz="1800" b="1" i="1" dirty="0">
                <a:latin typeface="Georgia" panose="02040502050405020303" pitchFamily="18" charset="0"/>
              </a:rPr>
              <a:t> </a:t>
            </a:r>
            <a:r>
              <a:rPr lang="ru-RU" sz="1800" dirty="0">
                <a:latin typeface="Georgia" panose="02040502050405020303" pitchFamily="18" charset="0"/>
              </a:rPr>
              <a:t>используют современные технологии и ценят свое время</a:t>
            </a:r>
            <a:endParaRPr lang="ru-RU" dirty="0"/>
          </a:p>
        </p:txBody>
      </p:sp>
      <p:pic>
        <p:nvPicPr>
          <p:cNvPr id="15" name="Рисунок 14" descr="Изображение выглядит как одежда, человек, Человеческое лицо, солнцезащитные очки&#10;&#10;Автоматически созданное описание">
            <a:extLst>
              <a:ext uri="{FF2B5EF4-FFF2-40B4-BE49-F238E27FC236}">
                <a16:creationId xmlns:a16="http://schemas.microsoft.com/office/drawing/2014/main" id="{267D5093-B0E7-E279-1A5E-2FBCAE3F1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11" y="2332137"/>
            <a:ext cx="3098800" cy="30988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дежда, мультфильм, строительство, стол&#10;&#10;Автоматически созданное описание">
            <a:extLst>
              <a:ext uri="{FF2B5EF4-FFF2-40B4-BE49-F238E27FC236}">
                <a16:creationId xmlns:a16="http://schemas.microsoft.com/office/drawing/2014/main" id="{F5CDD706-229D-E4F5-0895-85B37A9F1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481" y="2332137"/>
            <a:ext cx="3098799" cy="309879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в помещении, одежда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9333D32-BED0-DBF0-B509-E86514D77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273" y="2332137"/>
            <a:ext cx="4639022" cy="30926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BC5194-0EE4-BD67-E429-1D6EA3AB62F1}"/>
              </a:ext>
            </a:extLst>
          </p:cNvPr>
          <p:cNvSpPr txBox="1"/>
          <p:nvPr/>
        </p:nvSpPr>
        <p:spPr>
          <a:xfrm>
            <a:off x="3854031" y="5508294"/>
            <a:ext cx="45055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kern="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люди с ограниченными возможностями</a:t>
            </a:r>
            <a:r>
              <a:rPr lang="ru-RU" sz="1800" kern="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которым сложно посещать объекты лично</a:t>
            </a:r>
            <a:r>
              <a:rPr lang="ru-RU" dirty="0">
                <a:effectLst/>
                <a:latin typeface="Georgia" panose="02040502050405020303" pitchFamily="18" charset="0"/>
              </a:rPr>
              <a:t> 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D1CED3-892E-C200-2EE6-0FB8219FD064}"/>
              </a:ext>
            </a:extLst>
          </p:cNvPr>
          <p:cNvSpPr txBox="1"/>
          <p:nvPr/>
        </p:nvSpPr>
        <p:spPr>
          <a:xfrm>
            <a:off x="8320087" y="5509868"/>
            <a:ext cx="3791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kern="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риэлторы</a:t>
            </a:r>
            <a:r>
              <a:rPr lang="ru-RU" sz="1800" kern="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которые хотят улучшить свой сервис и повысить эффективность работы</a:t>
            </a:r>
            <a:r>
              <a:rPr lang="ru-RU" dirty="0">
                <a:effectLst/>
                <a:latin typeface="Georgia" panose="02040502050405020303" pitchFamily="18" charset="0"/>
              </a:rPr>
              <a:t> 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FC5128-2579-6C68-A15E-573289B670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034" y="1142489"/>
            <a:ext cx="1829326" cy="3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92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234103E-6A9F-D8B9-C55C-F9695E944968}"/>
              </a:ext>
            </a:extLst>
          </p:cNvPr>
          <p:cNvSpPr txBox="1">
            <a:spLocks/>
          </p:cNvSpPr>
          <p:nvPr/>
        </p:nvSpPr>
        <p:spPr>
          <a:xfrm>
            <a:off x="1073333" y="1109259"/>
            <a:ext cx="10045334" cy="8748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>
                <a:latin typeface="Georgia" panose="02040502050405020303" pitchFamily="18" charset="0"/>
              </a:rPr>
              <a:t>Портрет целевой аудитории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07F30E-67FC-6FDC-5CA1-2CBD82B85E15}"/>
              </a:ext>
            </a:extLst>
          </p:cNvPr>
          <p:cNvSpPr txBox="1"/>
          <p:nvPr/>
        </p:nvSpPr>
        <p:spPr>
          <a:xfrm>
            <a:off x="4804410" y="2164913"/>
            <a:ext cx="700278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algn="l" rtl="0" fontAlgn="base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Социальное положение: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с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редний класс и выше, поскольку позволить себе покупку квартиры даже в ипотеку могут люди с более высокой заработной платой.</a:t>
            </a:r>
          </a:p>
          <a:p>
            <a:pPr marL="190500" algn="l" rtl="0" fontAlgn="base">
              <a:spcBef>
                <a:spcPts val="0"/>
              </a:spcBef>
              <a:spcAft>
                <a:spcPts val="0"/>
              </a:spcAft>
            </a:pPr>
            <a:endParaRPr lang="ru-RU" sz="1800" b="1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190500" algn="l" rtl="0" fontAlgn="base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Материальное положение</a:t>
            </a:r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</a:rPr>
              <a:t>: 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с</a:t>
            </a:r>
            <a:r>
              <a:rPr lang="ru-RU" sz="180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редн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ий семейный доход составляет от 70 000 до 120 000 рублей. Данная категория может позволить себе ипотечный кредит с ежемесячным платежом от 15 до 30 тыс. руб. Для покупателей с более низким доходом нужно рассматривать дополнительные, более экономные варианты приобретения жилья.</a:t>
            </a:r>
          </a:p>
          <a:p>
            <a:pPr marL="190500" algn="l" rtl="0" fontAlgn="base">
              <a:spcBef>
                <a:spcPts val="0"/>
              </a:spcBef>
              <a:spcAft>
                <a:spcPts val="0"/>
              </a:spcAft>
            </a:pPr>
            <a:endParaRPr lang="ru-RU" sz="1800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190500" algn="l" rtl="0" fontAlgn="base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Семейное положение: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60% семейные пары, 30% — одинокие молодые девушки или молодые люди, 10% — остальные.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ru-RU" sz="1800" b="1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8A93253-C472-8DF7-ECAB-E66A91EB05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7837C-20F3-2222-B2F4-8211B6A43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" y="2401857"/>
            <a:ext cx="3845199" cy="288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869E78-80BC-4795-27A5-8E5C25DAE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58" y="171686"/>
            <a:ext cx="1733231" cy="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171759A-2178-9938-3817-161A86D66040}"/>
              </a:ext>
            </a:extLst>
          </p:cNvPr>
          <p:cNvSpPr txBox="1">
            <a:spLocks/>
          </p:cNvSpPr>
          <p:nvPr/>
        </p:nvSpPr>
        <p:spPr>
          <a:xfrm>
            <a:off x="340930" y="442854"/>
            <a:ext cx="116624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9152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Таблица 1 – Сравнительная таблица характеристик организационно-правовых форм ИП и ООО для агентства недвижимости</a:t>
            </a:r>
            <a:endParaRPr lang="ru-RU" sz="2400" b="1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1DC5DB9-D47B-7E3F-D45B-C187DCB18E50}"/>
              </a:ext>
            </a:extLst>
          </p:cNvPr>
          <p:cNvCxnSpPr>
            <a:cxnSpLocks/>
          </p:cNvCxnSpPr>
          <p:nvPr/>
        </p:nvCxnSpPr>
        <p:spPr>
          <a:xfrm>
            <a:off x="1348105" y="2014220"/>
            <a:ext cx="837184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235B65D-0736-70F3-EADF-2DDA3C6A2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96" y="-301154"/>
            <a:ext cx="3113164" cy="1751582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5D5CA72-FDFB-425A-A9C9-AF8C51756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294049"/>
              </p:ext>
            </p:extLst>
          </p:nvPr>
        </p:nvGraphicFramePr>
        <p:xfrm>
          <a:off x="659529" y="1882498"/>
          <a:ext cx="10867697" cy="4496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2918">
                  <a:extLst>
                    <a:ext uri="{9D8B030D-6E8A-4147-A177-3AD203B41FA5}">
                      <a16:colId xmlns:a16="http://schemas.microsoft.com/office/drawing/2014/main" val="1925313188"/>
                    </a:ext>
                  </a:extLst>
                </a:gridCol>
                <a:gridCol w="4771021">
                  <a:extLst>
                    <a:ext uri="{9D8B030D-6E8A-4147-A177-3AD203B41FA5}">
                      <a16:colId xmlns:a16="http://schemas.microsoft.com/office/drawing/2014/main" val="2264571765"/>
                    </a:ext>
                  </a:extLst>
                </a:gridCol>
                <a:gridCol w="4453758">
                  <a:extLst>
                    <a:ext uri="{9D8B030D-6E8A-4147-A177-3AD203B41FA5}">
                      <a16:colId xmlns:a16="http://schemas.microsoft.com/office/drawing/2014/main" val="1063147432"/>
                    </a:ext>
                  </a:extLst>
                </a:gridCol>
              </a:tblGrid>
              <a:tr h="3477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i="1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Характеристика</a:t>
                      </a:r>
                      <a:endParaRPr lang="ru-RU" sz="1200" i="1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0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8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ООО</a:t>
                      </a:r>
                      <a:endParaRPr lang="ru-RU" sz="180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0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8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ИП</a:t>
                      </a:r>
                      <a:endParaRPr lang="ru-RU" sz="180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0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793405"/>
                  </a:ext>
                </a:extLst>
              </a:tr>
              <a:tr h="408668">
                <a:tc>
                  <a:txBody>
                    <a:bodyPr/>
                    <a:lstStyle/>
                    <a:p>
                      <a:pPr marL="90170" algn="ctr">
                        <a:lnSpc>
                          <a:spcPct val="107000"/>
                        </a:lnSpc>
                      </a:pPr>
                      <a:r>
                        <a:rPr lang="ru-RU" sz="1200" i="1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Регистрация</a:t>
                      </a:r>
                      <a:endParaRPr lang="ru-RU" sz="1200" i="1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3030" algn="ctr" fontAlgn="base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Сложная — на основании заявления Р11001, решения о создании, устава, документов на юридический адрес.</a:t>
                      </a:r>
                    </a:p>
                    <a:p>
                      <a:pPr marL="113030" algn="ctr" fontAlgn="base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Срок регистрации — 3 рабочих дня.</a:t>
                      </a:r>
                      <a:endParaRPr lang="ru-RU" sz="120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ase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Простая — на основании заявления Р21001, копий паспорта и ИНН.</a:t>
                      </a:r>
                    </a:p>
                    <a:p>
                      <a:pPr marL="91440" algn="ctr" fontAlgn="base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Госпошлина — 800 рублей.</a:t>
                      </a:r>
                    </a:p>
                    <a:p>
                      <a:pPr marL="91440" algn="ctr" fontAlgn="base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Срок регистрации — 3 рабочих дня.</a:t>
                      </a:r>
                      <a:endParaRPr lang="ru-RU" sz="120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353535"/>
                  </a:ext>
                </a:extLst>
              </a:tr>
              <a:tr h="555236">
                <a:tc>
                  <a:txBody>
                    <a:bodyPr/>
                    <a:lstStyle/>
                    <a:p>
                      <a:pPr marL="90170" algn="ctr">
                        <a:lnSpc>
                          <a:spcPct val="107000"/>
                        </a:lnSpc>
                      </a:pPr>
                      <a:r>
                        <a:rPr lang="ru-RU" sz="1200" i="1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Владельцы и учредители</a:t>
                      </a:r>
                      <a:endParaRPr lang="ru-RU" sz="1200" i="1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3030"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Учредителями и владельцами могут быть и физические и юридические лица (в количестве до 50 человек).</a:t>
                      </a:r>
                      <a:endParaRPr lang="ru-RU" sz="120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Единственный собственник — физическое лицо, оформленное в качестве ИП.</a:t>
                      </a:r>
                      <a:endParaRPr lang="ru-RU" sz="120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780259"/>
                  </a:ext>
                </a:extLst>
              </a:tr>
              <a:tr h="553883">
                <a:tc>
                  <a:txBody>
                    <a:bodyPr/>
                    <a:lstStyle/>
                    <a:p>
                      <a:pPr marL="90170" algn="ctr">
                        <a:lnSpc>
                          <a:spcPct val="107000"/>
                        </a:lnSpc>
                      </a:pPr>
                      <a:r>
                        <a:rPr lang="ru-RU" sz="1200" i="1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Имущественные обязанности</a:t>
                      </a:r>
                      <a:endParaRPr lang="ru-RU" sz="1200" i="1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3030"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По обязательствам ООО компания отвечает своим уставным капиталом и имуществом.</a:t>
                      </a:r>
                      <a:endParaRPr lang="ru-RU" sz="120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По обязательствам ИП собственник отвечает личным имуществом.</a:t>
                      </a:r>
                      <a:endParaRPr lang="ru-RU" sz="120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803694"/>
                  </a:ext>
                </a:extLst>
              </a:tr>
              <a:tr h="521000">
                <a:tc>
                  <a:txBody>
                    <a:bodyPr/>
                    <a:lstStyle/>
                    <a:p>
                      <a:pPr marL="90170" algn="ctr">
                        <a:lnSpc>
                          <a:spcPct val="107000"/>
                        </a:lnSpc>
                      </a:pPr>
                      <a:r>
                        <a:rPr lang="ru-RU" sz="1200" i="1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Налоговые обязательства</a:t>
                      </a:r>
                      <a:endParaRPr lang="ru-RU" sz="1200" i="1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3030" algn="ctr">
                        <a:lnSpc>
                          <a:spcPct val="107000"/>
                        </a:lnSpc>
                      </a:pPr>
                      <a:r>
                        <a:rPr lang="ru-RU" sz="1200" kern="1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При отсутствии деятельности ООО налоги не платит.</a:t>
                      </a:r>
                      <a:endParaRPr lang="ru-RU" sz="1200" kern="1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Страховые взносы за себя ИП платит даже в случае приостановки деятельности.</a:t>
                      </a:r>
                      <a:endParaRPr lang="ru-RU" sz="120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533347"/>
                  </a:ext>
                </a:extLst>
              </a:tr>
              <a:tr h="707222">
                <a:tc>
                  <a:txBody>
                    <a:bodyPr/>
                    <a:lstStyle/>
                    <a:p>
                      <a:pPr marL="90170" algn="ctr">
                        <a:lnSpc>
                          <a:spcPct val="107000"/>
                        </a:lnSpc>
                      </a:pPr>
                      <a:r>
                        <a:rPr lang="ru-RU" sz="1200" i="1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Найм сотрудников</a:t>
                      </a:r>
                      <a:endParaRPr lang="ru-RU" sz="1200" i="1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3030" algn="ctr" fontAlgn="base">
                        <a:lnSpc>
                          <a:spcPct val="107000"/>
                        </a:lnSpc>
                      </a:pPr>
                      <a:r>
                        <a:rPr lang="ru-RU" sz="1200" kern="1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ООО без сотрудников существовать не может. Один при создании уже есть — директор.</a:t>
                      </a:r>
                    </a:p>
                    <a:p>
                      <a:pPr marL="113030" algn="ctr" fontAlgn="base">
                        <a:lnSpc>
                          <a:spcPct val="107000"/>
                        </a:lnSpc>
                      </a:pPr>
                      <a:r>
                        <a:rPr lang="ru-RU" sz="1200" kern="1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В ФСС регистрируют при создании ООО.</a:t>
                      </a:r>
                      <a:endParaRPr lang="ru-RU" sz="1200" kern="1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ase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Может работать сам на себя, без привлечения сотрудников.</a:t>
                      </a:r>
                    </a:p>
                    <a:p>
                      <a:pPr marL="91440" algn="ctr" fontAlgn="base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При найме работников должен встать на учёт в ФСС.</a:t>
                      </a:r>
                      <a:endParaRPr lang="ru-RU" sz="120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93703"/>
                  </a:ext>
                </a:extLst>
              </a:tr>
              <a:tr h="707222">
                <a:tc>
                  <a:txBody>
                    <a:bodyPr/>
                    <a:lstStyle/>
                    <a:p>
                      <a:pPr marL="90170" algn="ctr">
                        <a:lnSpc>
                          <a:spcPct val="107000"/>
                        </a:lnSpc>
                      </a:pPr>
                      <a:r>
                        <a:rPr lang="ru-RU" sz="1200" i="1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Инвестиции</a:t>
                      </a:r>
                      <a:endParaRPr lang="ru-RU" sz="1200" i="1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3030" algn="ctr" fontAlgn="base">
                        <a:lnSpc>
                          <a:spcPct val="107000"/>
                        </a:lnSpc>
                      </a:pPr>
                      <a:r>
                        <a:rPr lang="ru-RU" sz="1200" kern="1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Можно привлечь частные инвестиции в обмен на долю в уставном капитале, получить кредит в банке или займ.</a:t>
                      </a:r>
                      <a:endParaRPr lang="ru-RU" sz="1200" kern="1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ase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Частные инвестиции привлечь нельзя, только собственные средства.</a:t>
                      </a:r>
                    </a:p>
                    <a:p>
                      <a:pPr marL="91440" algn="ctr" fontAlgn="base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Можно получить кредит в банке или </a:t>
                      </a:r>
                      <a:r>
                        <a:rPr lang="ru-RU" sz="1200" kern="1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займ</a:t>
                      </a:r>
                      <a:r>
                        <a:rPr lang="ru-RU" sz="120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.</a:t>
                      </a:r>
                      <a:endParaRPr lang="ru-RU" sz="120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0288" marT="90288" marB="90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706855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1C8C7A-4D11-5948-253D-BCE879558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58" y="171686"/>
            <a:ext cx="1733231" cy="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Мелкая бытовая техника, кофеварка, цилиндр, кофе&#10;&#10;Автоматически созданное описание">
            <a:extLst>
              <a:ext uri="{FF2B5EF4-FFF2-40B4-BE49-F238E27FC236}">
                <a16:creationId xmlns:a16="http://schemas.microsoft.com/office/drawing/2014/main" id="{6A3D2758-40CA-4DE0-7977-0B232C301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64"/>
          <a:stretch/>
        </p:blipFill>
        <p:spPr>
          <a:xfrm>
            <a:off x="9946640" y="1265594"/>
            <a:ext cx="2157945" cy="191148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логотип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5876B79-83F7-B8B9-E5F0-E7DB1C2AA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5255" y="3867991"/>
            <a:ext cx="2034459" cy="175835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171759A-2178-9938-3817-161A86D66040}"/>
              </a:ext>
            </a:extLst>
          </p:cNvPr>
          <p:cNvSpPr txBox="1">
            <a:spLocks/>
          </p:cNvSpPr>
          <p:nvPr/>
        </p:nvSpPr>
        <p:spPr>
          <a:xfrm>
            <a:off x="276225" y="5746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>
                <a:latin typeface="Georgia" panose="02040502050405020303" pitchFamily="18" charset="0"/>
              </a:rPr>
              <a:t>Юридические вопросы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1DC5DB9-D47B-7E3F-D45B-C187DCB18E50}"/>
              </a:ext>
            </a:extLst>
          </p:cNvPr>
          <p:cNvCxnSpPr>
            <a:cxnSpLocks/>
          </p:cNvCxnSpPr>
          <p:nvPr/>
        </p:nvCxnSpPr>
        <p:spPr>
          <a:xfrm>
            <a:off x="1348105" y="2014220"/>
            <a:ext cx="837184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235B65D-0736-70F3-EADF-2DDA3C6A2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32" y="-301154"/>
            <a:ext cx="3221628" cy="1812608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метка, монета&#10;&#10;Автоматически созданное описание">
            <a:extLst>
              <a:ext uri="{FF2B5EF4-FFF2-40B4-BE49-F238E27FC236}">
                <a16:creationId xmlns:a16="http://schemas.microsoft.com/office/drawing/2014/main" id="{1CB0D0C7-626B-BB0F-F8E8-5B32E29A0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5" y="2221338"/>
            <a:ext cx="3649055" cy="2432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 выглядит как текст, Шрифт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DF81910-8074-3856-542B-5535805588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225" y="4768065"/>
            <a:ext cx="3930015" cy="1574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6D56A7-2FA7-99E0-2628-638486B5D822}"/>
              </a:ext>
            </a:extLst>
          </p:cNvPr>
          <p:cNvSpPr txBox="1"/>
          <p:nvPr/>
        </p:nvSpPr>
        <p:spPr>
          <a:xfrm>
            <a:off x="4201648" y="2267783"/>
            <a:ext cx="621456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Обязательная </a:t>
            </a:r>
            <a:r>
              <a:rPr lang="ru-RU" b="1" i="1" dirty="0">
                <a:solidFill>
                  <a:srgbClr val="000000"/>
                </a:solidFill>
                <a:latin typeface="Georgia" panose="02040502050405020303" pitchFamily="18" charset="0"/>
              </a:rPr>
              <a:t>р</a:t>
            </a:r>
            <a:r>
              <a:rPr lang="ru-RU" sz="1800" b="1" i="1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егистрация предпринимательской деятельности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 форме ИП.</a:t>
            </a:r>
            <a:endParaRPr lang="ru-RU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Использование </a:t>
            </a:r>
            <a:r>
              <a:rPr lang="ru-RU" sz="1800" b="1" i="1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кода ОКВЭД — 70.31.1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Предоставление посреднических услуг при покупке, продаже и аренде недвижимого имущества.</a:t>
            </a:r>
            <a:endParaRPr lang="ru-RU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1800" b="1" i="1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Лицензированию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данный вид деятельности 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не подлежит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</a:t>
            </a:r>
            <a:endParaRPr lang="ru-RU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Предприниматель имеет возможность работать по </a:t>
            </a:r>
            <a:r>
              <a:rPr lang="ru-RU" sz="1800" b="1" i="1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упрощенной системе налогообложения.</a:t>
            </a:r>
            <a:endParaRPr lang="ru-RU" b="1" i="1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Открытие </a:t>
            </a:r>
            <a:r>
              <a:rPr lang="ru-RU" sz="1800" b="1" i="1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расчётного счёта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</a:t>
            </a:r>
            <a:endParaRPr lang="ru-RU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Также для риэлторского агентства желательно иметь </a:t>
            </a:r>
            <a:r>
              <a:rPr lang="ru-RU" sz="1800" b="1" i="1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печать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хоть закон и не обязывает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(к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лиентам будет спокойнее иметь на руках договора с печатями).</a:t>
            </a:r>
            <a:br>
              <a:rPr lang="ru-RU" dirty="0">
                <a:latin typeface="Georgia" panose="02040502050405020303" pitchFamily="18" charset="0"/>
              </a:rPr>
            </a:b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1D4579-A206-B585-6669-B636F09E4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58" y="171686"/>
            <a:ext cx="1733231" cy="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18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15B057-5851-C64B-B4DA-A4B62EB97A0D}"/>
              </a:ext>
            </a:extLst>
          </p:cNvPr>
          <p:cNvSpPr/>
          <p:nvPr/>
        </p:nvSpPr>
        <p:spPr>
          <a:xfrm>
            <a:off x="0" y="0"/>
            <a:ext cx="7141779" cy="867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E99056-BD2E-3149-82AB-75E6550AD7F5}"/>
              </a:ext>
            </a:extLst>
          </p:cNvPr>
          <p:cNvCxnSpPr>
            <a:cxnSpLocks/>
          </p:cNvCxnSpPr>
          <p:nvPr/>
        </p:nvCxnSpPr>
        <p:spPr>
          <a:xfrm>
            <a:off x="0" y="6515100"/>
            <a:ext cx="1133856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B77B1-A877-EC00-22D0-56958FAC10B3}"/>
              </a:ext>
            </a:extLst>
          </p:cNvPr>
          <p:cNvSpPr/>
          <p:nvPr/>
        </p:nvSpPr>
        <p:spPr>
          <a:xfrm>
            <a:off x="11807190" y="6412230"/>
            <a:ext cx="217170" cy="205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171759A-2178-9938-3817-161A86D66040}"/>
              </a:ext>
            </a:extLst>
          </p:cNvPr>
          <p:cNvSpPr txBox="1">
            <a:spLocks/>
          </p:cNvSpPr>
          <p:nvPr/>
        </p:nvSpPr>
        <p:spPr>
          <a:xfrm>
            <a:off x="-122239" y="552292"/>
            <a:ext cx="1243647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9152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Общая характеристика стартап-проекта</a:t>
            </a:r>
            <a:endParaRPr lang="ru-RU" sz="4000" b="1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1DC5DB9-D47B-7E3F-D45B-C187DCB18E50}"/>
              </a:ext>
            </a:extLst>
          </p:cNvPr>
          <p:cNvCxnSpPr>
            <a:cxnSpLocks/>
          </p:cNvCxnSpPr>
          <p:nvPr/>
        </p:nvCxnSpPr>
        <p:spPr>
          <a:xfrm>
            <a:off x="1910080" y="2181639"/>
            <a:ext cx="837184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235B65D-0736-70F3-EADF-2DDA3C6A2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96" y="-301154"/>
            <a:ext cx="3113164" cy="17515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1C8C7A-4D11-5948-253D-BCE879558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58" y="171686"/>
            <a:ext cx="1733231" cy="342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5C4347-20EC-23A1-F748-1060D0F24F92}"/>
              </a:ext>
            </a:extLst>
          </p:cNvPr>
          <p:cNvSpPr txBox="1"/>
          <p:nvPr/>
        </p:nvSpPr>
        <p:spPr>
          <a:xfrm>
            <a:off x="540355" y="2425664"/>
            <a:ext cx="111112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Настоящий стартап-проект предполагает создание уникального агентства недвижимости с внедрением V</a:t>
            </a: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</a:t>
            </a: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-технологий и виртуальных очков. </a:t>
            </a:r>
          </a:p>
          <a:p>
            <a:pPr marL="45720" indent="0" algn="just">
              <a:buNone/>
            </a:pPr>
            <a:endParaRPr lang="ru-RU" sz="2000" dirty="0">
              <a:solidFill>
                <a:srgbClr val="00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Необходимый </a:t>
            </a:r>
            <a:r>
              <a:rPr lang="ru-RU" sz="2000" b="1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стартовый капитал </a:t>
            </a: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составляет 915 100 руб.</a:t>
            </a:r>
          </a:p>
          <a:p>
            <a:pPr marL="45720" indent="0" algn="just">
              <a:buNone/>
            </a:pPr>
            <a:endParaRPr lang="ru-RU" sz="2000" dirty="0">
              <a:solidFill>
                <a:srgbClr val="00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b="1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Срок окупаемости </a:t>
            </a: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проекта – 3 месяца.</a:t>
            </a:r>
          </a:p>
          <a:p>
            <a:pPr marL="45720" indent="0" algn="just">
              <a:buNone/>
            </a:pPr>
            <a:endParaRPr lang="ru-RU" sz="2000" dirty="0">
              <a:solidFill>
                <a:srgbClr val="00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результате внедрения нового инструмента на рынке недвижимости в городе Оренбурге ожидаются следующие </a:t>
            </a:r>
            <a:r>
              <a:rPr lang="ru-RU" sz="2000" b="1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итоги</a:t>
            </a: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1.	Удовлетворение растущего спроса на удаленные услуги просмотра недвижимости. </a:t>
            </a:r>
          </a:p>
          <a:p>
            <a:pPr marL="45720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2.	Улучшение клиентского опыта. </a:t>
            </a:r>
          </a:p>
          <a:p>
            <a:pPr marL="45720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3.	Оптимизация процессов продажи и аренды.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ADBE16-67A4-5362-524B-D17ECF8C4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507" y="2992929"/>
            <a:ext cx="2935171" cy="1325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9031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3423</TotalTime>
  <Words>3180</Words>
  <Application>Microsoft Macintosh PowerPoint</Application>
  <PresentationFormat>Широкоэкранный</PresentationFormat>
  <Paragraphs>932</Paragraphs>
  <Slides>40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Georgia</vt:lpstr>
      <vt:lpstr>Wingdings</vt:lpstr>
      <vt:lpstr>Тема Office</vt:lpstr>
      <vt:lpstr>Выпускная квалификационная работа в формате стартапа на тему: Использование VR-очков  в продаже недвижимости</vt:lpstr>
      <vt:lpstr>Цель и задачи стартап-проекта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рынка</vt:lpstr>
      <vt:lpstr>Презентация PowerPoint</vt:lpstr>
      <vt:lpstr>Презентация PowerPoint</vt:lpstr>
      <vt:lpstr>Презентация PowerPoint</vt:lpstr>
      <vt:lpstr>Описание продукта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Производственный план</vt:lpstr>
      <vt:lpstr>Презентация PowerPoint</vt:lpstr>
      <vt:lpstr>Презентация PowerPoint</vt:lpstr>
      <vt:lpstr>Организационный план</vt:lpstr>
      <vt:lpstr>Презентация PowerPoint</vt:lpstr>
      <vt:lpstr>Финансовый план</vt:lpstr>
      <vt:lpstr>Презентация PowerPoint</vt:lpstr>
      <vt:lpstr>Презентация PowerPoint</vt:lpstr>
      <vt:lpstr>Презентация PowerPoint</vt:lpstr>
      <vt:lpstr>Маркетинговый план</vt:lpstr>
      <vt:lpstr>Презентация PowerPoint</vt:lpstr>
      <vt:lpstr>Презентация PowerPoint</vt:lpstr>
      <vt:lpstr>Презентация PowerPoint</vt:lpstr>
      <vt:lpstr>Риски проекта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Плотников Евгений</dc:creator>
  <cp:lastModifiedBy>Плотников Евгений</cp:lastModifiedBy>
  <cp:revision>177</cp:revision>
  <dcterms:created xsi:type="dcterms:W3CDTF">2024-05-28T09:14:50Z</dcterms:created>
  <dcterms:modified xsi:type="dcterms:W3CDTF">2024-06-25T22:34:26Z</dcterms:modified>
</cp:coreProperties>
</file>