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20"/>
  </p:notesMasterIdLst>
  <p:handoutMasterIdLst>
    <p:handoutMasterId r:id="rId21"/>
  </p:handoutMasterIdLst>
  <p:sldIdLst>
    <p:sldId id="541" r:id="rId2"/>
    <p:sldId id="543" r:id="rId3"/>
    <p:sldId id="545" r:id="rId4"/>
    <p:sldId id="546" r:id="rId5"/>
    <p:sldId id="547" r:id="rId6"/>
    <p:sldId id="548" r:id="rId7"/>
    <p:sldId id="549" r:id="rId8"/>
    <p:sldId id="550" r:id="rId9"/>
    <p:sldId id="551" r:id="rId10"/>
    <p:sldId id="553" r:id="rId11"/>
    <p:sldId id="554" r:id="rId12"/>
    <p:sldId id="556" r:id="rId13"/>
    <p:sldId id="555" r:id="rId14"/>
    <p:sldId id="557" r:id="rId15"/>
    <p:sldId id="552" r:id="rId16"/>
    <p:sldId id="562" r:id="rId17"/>
    <p:sldId id="563" r:id="rId18"/>
    <p:sldId id="5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90445859872575E-3"/>
                  <c:y val="-4.435683032610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3A-4939-982D-A3CC7863F82D}"/>
                </c:ext>
              </c:extLst>
            </c:dLbl>
            <c:dLbl>
              <c:idx val="1"/>
              <c:layout>
                <c:manualLayout>
                  <c:x val="-7.2982171765719698E-17"/>
                  <c:y val="-5.1749635380451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3A-4939-982D-A3CC7863F82D}"/>
                </c:ext>
              </c:extLst>
            </c:dLbl>
            <c:dLbl>
              <c:idx val="2"/>
              <c:layout>
                <c:manualLayout>
                  <c:x val="-7.2982171765719698E-17"/>
                  <c:y val="-2.587481769022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3A-4939-982D-A3CC7863F82D}"/>
                </c:ext>
              </c:extLst>
            </c:dLbl>
            <c:dLbl>
              <c:idx val="3"/>
              <c:layout>
                <c:manualLayout>
                  <c:x val="-1.459643435314394E-16"/>
                  <c:y val="-3.696402527175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3A-4939-982D-A3CC7863F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2020</c:v>
                </c:pt>
                <c:pt idx="2">
                  <c:v>2022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12.12</c:v>
                </c:pt>
                <c:pt idx="1">
                  <c:v>12.35</c:v>
                </c:pt>
                <c:pt idx="2">
                  <c:v>12.79</c:v>
                </c:pt>
                <c:pt idx="3">
                  <c:v>12.77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A-4939-982D-A3CC7863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1215938240"/>
        <c:axId val="121592864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2020</c:v>
                </c:pt>
                <c:pt idx="2">
                  <c:v>2022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12.12</c:v>
                </c:pt>
                <c:pt idx="1">
                  <c:v>12.35</c:v>
                </c:pt>
                <c:pt idx="2">
                  <c:v>12.79</c:v>
                </c:pt>
                <c:pt idx="3">
                  <c:v>12.77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3A-4939-982D-A3CC7863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938240"/>
        <c:axId val="1215928640"/>
      </c:lineChart>
      <c:catAx>
        <c:axId val="121593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5928640"/>
        <c:crosses val="autoZero"/>
        <c:auto val="1"/>
        <c:lblAlgn val="ctr"/>
        <c:lblOffset val="100"/>
        <c:noMultiLvlLbl val="0"/>
      </c:catAx>
      <c:valAx>
        <c:axId val="121592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59382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88EE3-482E-422C-A37C-E3C87605BB21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01138ED-ECFA-4468-A954-0D2BC0F8DD77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риски</a:t>
          </a:r>
        </a:p>
      </dgm:t>
    </dgm:pt>
    <dgm:pt modelId="{2133A605-C491-4695-A7A1-D66B06027496}" type="parTrans" cxnId="{3C36BD58-6FBE-41A7-BB26-AB8452077D0F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7C894A5E-A64B-42B9-9F79-24C7A3AFAC05}" type="sibTrans" cxnId="{3C36BD58-6FBE-41A7-BB26-AB8452077D0F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8D2FBF76-B96E-4738-8B74-AF531D3682B6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риски</a:t>
          </a:r>
        </a:p>
      </dgm:t>
    </dgm:pt>
    <dgm:pt modelId="{9BC59BD1-CE85-4B92-A5A7-FC2F971D0370}" type="parTrans" cxnId="{DD5F1EE6-902B-4128-8D20-4B72337C33D4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F6B81659-65EF-4AA3-9EDA-49E7B1E8DE8F}" type="sibTrans" cxnId="{DD5F1EE6-902B-4128-8D20-4B72337C33D4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568FB594-578A-4B14-AB4F-8F5E162DDC66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Ошибки в коде из-за ограниченных ресурсов на разработку и тестирование</a:t>
          </a:r>
        </a:p>
      </dgm:t>
    </dgm:pt>
    <dgm:pt modelId="{6F45B434-E7F1-4EDC-B59C-52A53C80EC88}" type="parTrans" cxnId="{09F2BABC-B2DF-4307-903F-58ADFA1D5AE3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F5D4A9D0-3883-440C-9FDC-841D68E3483A}" type="sibTrans" cxnId="{09F2BABC-B2DF-4307-903F-58ADFA1D5AE3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1F85F984-0A43-41AD-A2D9-3D93CA4184D2}">
      <dgm:prSet phldrT="[Текст]" custT="1"/>
      <dgm:spPr/>
      <dgm:t>
        <a:bodyPr/>
        <a:lstStyle/>
        <a:p>
          <a:pPr>
            <a:buNone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Рыночные изменения </a:t>
          </a:r>
        </a:p>
      </dgm:t>
    </dgm:pt>
    <dgm:pt modelId="{E0248C79-4D66-48F8-8D5E-9056F528B51E}" type="parTrans" cxnId="{B485537A-9DE3-40BD-A482-6118FC1C2AFB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EDCA8246-D427-4E2F-9F1F-6F29CED69E66}" type="sibTrans" cxnId="{B485537A-9DE3-40BD-A482-6118FC1C2AFB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E5121567-4ACE-41D3-9EC3-26519ABD75A7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или задержка грантового финансирования</a:t>
          </a:r>
        </a:p>
      </dgm:t>
    </dgm:pt>
    <dgm:pt modelId="{6AAACB2E-93DE-4DA7-AF04-9259B6242B58}" type="sibTrans" cxnId="{B37231B6-8213-4E6E-87BC-55ED30AF1924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EAFB14B2-459A-461B-BE56-19B6D58A093A}" type="parTrans" cxnId="{B37231B6-8213-4E6E-87BC-55ED30AF1924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2087AA4A-FEB2-4B06-AF49-A5AE36764E5F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Кадровые потери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C5D9DE-4F3A-41B0-BFDA-5E32E07CB81F}" type="parTrans" cxnId="{471960C7-4CEC-4344-B94B-08B72288A2A2}">
      <dgm:prSet/>
      <dgm:spPr/>
      <dgm:t>
        <a:bodyPr/>
        <a:lstStyle/>
        <a:p>
          <a:endParaRPr lang="ru-RU"/>
        </a:p>
      </dgm:t>
    </dgm:pt>
    <dgm:pt modelId="{0DC41166-C22E-421A-B5CF-42F5DDAD77D3}" type="sibTrans" cxnId="{471960C7-4CEC-4344-B94B-08B72288A2A2}">
      <dgm:prSet/>
      <dgm:spPr/>
      <dgm:t>
        <a:bodyPr/>
        <a:lstStyle/>
        <a:p>
          <a:endParaRPr lang="ru-RU"/>
        </a:p>
      </dgm:t>
    </dgm:pt>
    <dgm:pt modelId="{A07A7F48-B7A0-4375-86E9-85DF3EE1BF9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Уход ключевого специалиста</a:t>
          </a:r>
        </a:p>
      </dgm:t>
    </dgm:pt>
    <dgm:pt modelId="{51C29F81-D6EA-4D04-93EB-8255CE07A275}" type="parTrans" cxnId="{ACB4E90D-2202-4382-A66C-3455592450D5}">
      <dgm:prSet/>
      <dgm:spPr/>
      <dgm:t>
        <a:bodyPr/>
        <a:lstStyle/>
        <a:p>
          <a:endParaRPr lang="ru-RU"/>
        </a:p>
      </dgm:t>
    </dgm:pt>
    <dgm:pt modelId="{51B4B092-D8E8-4892-B95D-C5E939FD344C}" type="sibTrans" cxnId="{ACB4E90D-2202-4382-A66C-3455592450D5}">
      <dgm:prSet/>
      <dgm:spPr/>
      <dgm:t>
        <a:bodyPr/>
        <a:lstStyle/>
        <a:p>
          <a:endParaRPr lang="ru-RU"/>
        </a:p>
      </dgm:t>
    </dgm:pt>
    <dgm:pt modelId="{7AA161DA-6BAE-49B0-B22C-772B85249322}">
      <dgm:prSet phldrT="[Текст]" custT="1"/>
      <dgm:spPr/>
      <dgm:t>
        <a:bodyPr/>
        <a:lstStyle/>
        <a:p>
          <a:pPr>
            <a:buNone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Репутационные инциденты </a:t>
          </a:r>
        </a:p>
      </dgm:t>
    </dgm:pt>
    <dgm:pt modelId="{2B3DE9EA-EA3D-4850-A848-55EDAE47CC9A}" type="parTrans" cxnId="{25D10310-CED8-4CD0-8A73-9947FBBAB33A}">
      <dgm:prSet/>
      <dgm:spPr/>
      <dgm:t>
        <a:bodyPr/>
        <a:lstStyle/>
        <a:p>
          <a:endParaRPr lang="ru-RU"/>
        </a:p>
      </dgm:t>
    </dgm:pt>
    <dgm:pt modelId="{C16C7DC2-E7F1-47A3-BC2F-163A6975E0A6}" type="sibTrans" cxnId="{25D10310-CED8-4CD0-8A73-9947FBBAB33A}">
      <dgm:prSet/>
      <dgm:spPr/>
      <dgm:t>
        <a:bodyPr/>
        <a:lstStyle/>
        <a:p>
          <a:endParaRPr lang="ru-RU"/>
        </a:p>
      </dgm:t>
    </dgm:pt>
    <dgm:pt modelId="{843B9478-BBFD-4C39-84F7-0AA5CF1FA614}">
      <dgm:prSet phldrT="[Текст]" custT="1"/>
      <dgm:spPr/>
      <dgm:t>
        <a:bodyPr/>
        <a:lstStyle/>
        <a:p>
          <a:pPr>
            <a:buSzPct val="100000"/>
            <a:buFont typeface="Arial" panose="020B0604020202020204" pitchFamily="34" charset="0"/>
            <a:buChar char="•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Утечка данных пользователей, негатив в СМИ/соцсетях</a:t>
          </a:r>
        </a:p>
      </dgm:t>
    </dgm:pt>
    <dgm:pt modelId="{49E2CD38-2AD4-4E7D-98FA-9755FF7682C6}" type="parTrans" cxnId="{BAF04976-C9C6-4F6B-B136-0ED938C69F46}">
      <dgm:prSet/>
      <dgm:spPr/>
      <dgm:t>
        <a:bodyPr/>
        <a:lstStyle/>
        <a:p>
          <a:endParaRPr lang="ru-RU"/>
        </a:p>
      </dgm:t>
    </dgm:pt>
    <dgm:pt modelId="{091DC0DB-C15D-44FA-B641-AA40578EAB0D}" type="sibTrans" cxnId="{BAF04976-C9C6-4F6B-B136-0ED938C69F46}">
      <dgm:prSet/>
      <dgm:spPr/>
      <dgm:t>
        <a:bodyPr/>
        <a:lstStyle/>
        <a:p>
          <a:endParaRPr lang="ru-RU"/>
        </a:p>
      </dgm:t>
    </dgm:pt>
    <dgm:pt modelId="{AF47C709-7C29-4424-BDD2-EF6D5B440FCE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Приостановление рекламных платежей банков</a:t>
          </a:r>
        </a:p>
      </dgm:t>
    </dgm:pt>
    <dgm:pt modelId="{1D08C7C6-E911-4324-A08F-4C41EF990B92}" type="parTrans" cxnId="{9E7B4CCD-55A4-4E2C-B639-F3539A07EB9C}">
      <dgm:prSet/>
      <dgm:spPr/>
      <dgm:t>
        <a:bodyPr/>
        <a:lstStyle/>
        <a:p>
          <a:endParaRPr lang="ru-RU"/>
        </a:p>
      </dgm:t>
    </dgm:pt>
    <dgm:pt modelId="{9964F6AD-703D-4709-A46F-5BA798A8D854}" type="sibTrans" cxnId="{9E7B4CCD-55A4-4E2C-B639-F3539A07EB9C}">
      <dgm:prSet/>
      <dgm:spPr/>
      <dgm:t>
        <a:bodyPr/>
        <a:lstStyle/>
        <a:p>
          <a:endParaRPr lang="ru-RU"/>
        </a:p>
      </dgm:t>
    </dgm:pt>
    <dgm:pt modelId="{FD8BB447-8FE8-46EA-A281-34B12D61CFB0}">
      <dgm:prSet phldrT="[Текст]" custT="1"/>
      <dgm:spPr/>
      <dgm:t>
        <a:bodyPr/>
        <a:lstStyle/>
        <a:p>
          <a:pPr>
            <a:buSzPct val="100000"/>
            <a:buFont typeface="Arial" panose="020B0604020202020204" pitchFamily="34" charset="0"/>
            <a:buChar char="•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Появление конкурентов, изменение пользовательских предпочтений</a:t>
          </a:r>
        </a:p>
      </dgm:t>
    </dgm:pt>
    <dgm:pt modelId="{FC0F6E9F-ABB5-4510-805F-0D51B571EAA2}" type="parTrans" cxnId="{9A2675EA-114A-4791-889F-D4EE8878671C}">
      <dgm:prSet/>
      <dgm:spPr/>
      <dgm:t>
        <a:bodyPr/>
        <a:lstStyle/>
        <a:p>
          <a:endParaRPr lang="ru-RU"/>
        </a:p>
      </dgm:t>
    </dgm:pt>
    <dgm:pt modelId="{E8D64A78-AEE0-40FD-813C-C376A8E9F8DC}" type="sibTrans" cxnId="{9A2675EA-114A-4791-889F-D4EE8878671C}">
      <dgm:prSet/>
      <dgm:spPr/>
      <dgm:t>
        <a:bodyPr/>
        <a:lstStyle/>
        <a:p>
          <a:endParaRPr lang="ru-RU"/>
        </a:p>
      </dgm:t>
    </dgm:pt>
    <dgm:pt modelId="{F720421F-682D-4A0C-98E2-93240D9603BC}" type="pres">
      <dgm:prSet presAssocID="{AEA88EE3-482E-422C-A37C-E3C87605BB2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E68CC72-18EB-489C-A382-4E3CF6663B30}" type="pres">
      <dgm:prSet presAssocID="{901138ED-ECFA-4468-A954-0D2BC0F8DD77}" presName="circle1" presStyleLbl="node1" presStyleIdx="0" presStyleCnt="5"/>
      <dgm:spPr/>
    </dgm:pt>
    <dgm:pt modelId="{54B9E3D0-B4FD-44B0-8462-8120A6DA70A3}" type="pres">
      <dgm:prSet presAssocID="{901138ED-ECFA-4468-A954-0D2BC0F8DD77}" presName="space" presStyleCnt="0"/>
      <dgm:spPr/>
    </dgm:pt>
    <dgm:pt modelId="{1EA16DAC-4908-4F3E-AC45-4EF90BE65291}" type="pres">
      <dgm:prSet presAssocID="{901138ED-ECFA-4468-A954-0D2BC0F8DD77}" presName="rect1" presStyleLbl="alignAcc1" presStyleIdx="0" presStyleCnt="5" custScaleX="100000" custScaleY="100000" custLinFactNeighborX="-309" custLinFactNeighborY="869"/>
      <dgm:spPr/>
    </dgm:pt>
    <dgm:pt modelId="{9DF0934F-6BCE-4665-8E15-11B72A881FE9}" type="pres">
      <dgm:prSet presAssocID="{8D2FBF76-B96E-4738-8B74-AF531D3682B6}" presName="vertSpace2" presStyleLbl="node1" presStyleIdx="0" presStyleCnt="5"/>
      <dgm:spPr/>
    </dgm:pt>
    <dgm:pt modelId="{9844265F-5616-4A89-86F2-A46D37D54319}" type="pres">
      <dgm:prSet presAssocID="{8D2FBF76-B96E-4738-8B74-AF531D3682B6}" presName="circle2" presStyleLbl="node1" presStyleIdx="1" presStyleCnt="5" custScaleY="103990" custLinFactNeighborY="-2906"/>
      <dgm:spPr/>
    </dgm:pt>
    <dgm:pt modelId="{DF19DAD1-B94E-4792-961F-651033F7A89A}" type="pres">
      <dgm:prSet presAssocID="{8D2FBF76-B96E-4738-8B74-AF531D3682B6}" presName="rect2" presStyleLbl="alignAcc1" presStyleIdx="1" presStyleCnt="5" custScaleX="100000" custScaleY="104706"/>
      <dgm:spPr/>
    </dgm:pt>
    <dgm:pt modelId="{518BE1A4-D58E-4A62-9F49-C54264F77393}" type="pres">
      <dgm:prSet presAssocID="{2087AA4A-FEB2-4B06-AF49-A5AE36764E5F}" presName="vertSpace3" presStyleLbl="node1" presStyleIdx="1" presStyleCnt="5"/>
      <dgm:spPr/>
    </dgm:pt>
    <dgm:pt modelId="{A81A861B-5E22-4A89-9506-C4CDEFD4DC2F}" type="pres">
      <dgm:prSet presAssocID="{2087AA4A-FEB2-4B06-AF49-A5AE36764E5F}" presName="circle3" presStyleLbl="node1" presStyleIdx="2" presStyleCnt="5"/>
      <dgm:spPr/>
    </dgm:pt>
    <dgm:pt modelId="{D82BB61B-2EFF-492F-83A9-4876CD52C46E}" type="pres">
      <dgm:prSet presAssocID="{2087AA4A-FEB2-4B06-AF49-A5AE36764E5F}" presName="rect3" presStyleLbl="alignAcc1" presStyleIdx="2" presStyleCnt="5" custScaleY="79747"/>
      <dgm:spPr/>
    </dgm:pt>
    <dgm:pt modelId="{23854189-292C-480B-BCD4-04C2A28E0E63}" type="pres">
      <dgm:prSet presAssocID="{1F85F984-0A43-41AD-A2D9-3D93CA4184D2}" presName="vertSpace4" presStyleLbl="node1" presStyleIdx="2" presStyleCnt="5"/>
      <dgm:spPr/>
    </dgm:pt>
    <dgm:pt modelId="{0AE6B7A6-63C3-4B5B-BFB4-864F70DD7E83}" type="pres">
      <dgm:prSet presAssocID="{1F85F984-0A43-41AD-A2D9-3D93CA4184D2}" presName="circle4" presStyleLbl="node1" presStyleIdx="3" presStyleCnt="5"/>
      <dgm:spPr/>
    </dgm:pt>
    <dgm:pt modelId="{88801254-3A35-4FB0-85FF-53A4FD0D9CBC}" type="pres">
      <dgm:prSet presAssocID="{1F85F984-0A43-41AD-A2D9-3D93CA4184D2}" presName="rect4" presStyleLbl="alignAcc1" presStyleIdx="3" presStyleCnt="5" custScaleX="100000" custScaleY="88793" custLinFactNeighborX="24" custLinFactNeighborY="1747"/>
      <dgm:spPr/>
    </dgm:pt>
    <dgm:pt modelId="{B8D7A889-47B1-4E7D-B48B-DD6773757EC8}" type="pres">
      <dgm:prSet presAssocID="{7AA161DA-6BAE-49B0-B22C-772B85249322}" presName="vertSpace5" presStyleLbl="node1" presStyleIdx="3" presStyleCnt="5"/>
      <dgm:spPr/>
    </dgm:pt>
    <dgm:pt modelId="{9C223E19-A3AA-4167-8DCB-189250124B43}" type="pres">
      <dgm:prSet presAssocID="{7AA161DA-6BAE-49B0-B22C-772B85249322}" presName="circle5" presStyleLbl="node1" presStyleIdx="4" presStyleCnt="5"/>
      <dgm:spPr/>
    </dgm:pt>
    <dgm:pt modelId="{3878C5AC-B07F-4F95-9FF0-86635C8C462F}" type="pres">
      <dgm:prSet presAssocID="{7AA161DA-6BAE-49B0-B22C-772B85249322}" presName="rect5" presStyleLbl="alignAcc1" presStyleIdx="4" presStyleCnt="5" custScaleX="100502" custScaleY="107877" custLinFactNeighborX="-194" custLinFactNeighborY="-1347"/>
      <dgm:spPr/>
    </dgm:pt>
    <dgm:pt modelId="{4D78CE07-E546-4B90-9C82-EACDD5C9D8EE}" type="pres">
      <dgm:prSet presAssocID="{901138ED-ECFA-4468-A954-0D2BC0F8DD77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C690E069-5C0B-45CF-9A1C-998036CAAC46}" type="pres">
      <dgm:prSet presAssocID="{901138ED-ECFA-4468-A954-0D2BC0F8DD77}" presName="rect1ChTx" presStyleLbl="alignAcc1" presStyleIdx="4" presStyleCnt="5" custScaleX="112071">
        <dgm:presLayoutVars>
          <dgm:bulletEnabled val="1"/>
        </dgm:presLayoutVars>
      </dgm:prSet>
      <dgm:spPr/>
    </dgm:pt>
    <dgm:pt modelId="{F44C4490-E2F7-4AE7-8A0F-3851604DF542}" type="pres">
      <dgm:prSet presAssocID="{8D2FBF76-B96E-4738-8B74-AF531D3682B6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EABB2FC3-9332-4466-B0A6-D7CAD8F55F54}" type="pres">
      <dgm:prSet presAssocID="{8D2FBF76-B96E-4738-8B74-AF531D3682B6}" presName="rect2ChTx" presStyleLbl="alignAcc1" presStyleIdx="4" presStyleCnt="5" custScaleX="113147" custScaleY="114423" custLinFactNeighborX="244" custLinFactNeighborY="13468">
        <dgm:presLayoutVars>
          <dgm:bulletEnabled val="1"/>
        </dgm:presLayoutVars>
      </dgm:prSet>
      <dgm:spPr/>
    </dgm:pt>
    <dgm:pt modelId="{F421660B-B447-475F-B99C-74DB91E87FA8}" type="pres">
      <dgm:prSet presAssocID="{2087AA4A-FEB2-4B06-AF49-A5AE36764E5F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81E88726-1572-4CD1-ABB0-078B01A9DAA7}" type="pres">
      <dgm:prSet presAssocID="{2087AA4A-FEB2-4B06-AF49-A5AE36764E5F}" presName="rect3ChTx" presStyleLbl="alignAcc1" presStyleIdx="4" presStyleCnt="5" custLinFactNeighborX="-6560" custLinFactNeighborY="25846">
        <dgm:presLayoutVars>
          <dgm:bulletEnabled val="1"/>
        </dgm:presLayoutVars>
      </dgm:prSet>
      <dgm:spPr/>
    </dgm:pt>
    <dgm:pt modelId="{64E19F64-17AA-4E7A-BDD5-4518AEA6743F}" type="pres">
      <dgm:prSet presAssocID="{1F85F984-0A43-41AD-A2D9-3D93CA4184D2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AA7EC51D-7632-44D7-A0AA-37C8FF5C7896}" type="pres">
      <dgm:prSet presAssocID="{1F85F984-0A43-41AD-A2D9-3D93CA4184D2}" presName="rect4ChTx" presStyleLbl="alignAcc1" presStyleIdx="4" presStyleCnt="5" custLinFactNeighborX="-6573" custLinFactNeighborY="1478">
        <dgm:presLayoutVars>
          <dgm:bulletEnabled val="1"/>
        </dgm:presLayoutVars>
      </dgm:prSet>
      <dgm:spPr/>
    </dgm:pt>
    <dgm:pt modelId="{E2ED6296-84AC-40F7-922D-7F3CD63A37E0}" type="pres">
      <dgm:prSet presAssocID="{7AA161DA-6BAE-49B0-B22C-772B85249322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B97911D2-A7C1-4BBB-9B63-98E9F55C1970}" type="pres">
      <dgm:prSet presAssocID="{7AA161DA-6BAE-49B0-B22C-772B85249322}" presName="rect5ChTx" presStyleLbl="alignAcc1" presStyleIdx="4" presStyleCnt="5" custLinFactNeighborX="-6790" custLinFactNeighborY="-2497">
        <dgm:presLayoutVars>
          <dgm:bulletEnabled val="1"/>
        </dgm:presLayoutVars>
      </dgm:prSet>
      <dgm:spPr/>
    </dgm:pt>
  </dgm:ptLst>
  <dgm:cxnLst>
    <dgm:cxn modelId="{AEA08609-1098-40C6-9CE1-171948DC0D4A}" type="presOf" srcId="{568FB594-578A-4B14-AB4F-8F5E162DDC66}" destId="{C690E069-5C0B-45CF-9A1C-998036CAAC46}" srcOrd="0" destOrd="0" presId="urn:microsoft.com/office/officeart/2005/8/layout/target3"/>
    <dgm:cxn modelId="{ACB4E90D-2202-4382-A66C-3455592450D5}" srcId="{2087AA4A-FEB2-4B06-AF49-A5AE36764E5F}" destId="{A07A7F48-B7A0-4375-86E9-85DF3EE1BF99}" srcOrd="0" destOrd="0" parTransId="{51C29F81-D6EA-4D04-93EB-8255CE07A275}" sibTransId="{51B4B092-D8E8-4892-B95D-C5E939FD344C}"/>
    <dgm:cxn modelId="{25D10310-CED8-4CD0-8A73-9947FBBAB33A}" srcId="{AEA88EE3-482E-422C-A37C-E3C87605BB21}" destId="{7AA161DA-6BAE-49B0-B22C-772B85249322}" srcOrd="4" destOrd="0" parTransId="{2B3DE9EA-EA3D-4850-A848-55EDAE47CC9A}" sibTransId="{C16C7DC2-E7F1-47A3-BC2F-163A6975E0A6}"/>
    <dgm:cxn modelId="{0E0C9E18-D1C0-4BBF-9200-A23630295267}" type="presOf" srcId="{2087AA4A-FEB2-4B06-AF49-A5AE36764E5F}" destId="{D82BB61B-2EFF-492F-83A9-4876CD52C46E}" srcOrd="0" destOrd="0" presId="urn:microsoft.com/office/officeart/2005/8/layout/target3"/>
    <dgm:cxn modelId="{8C2FC933-2166-42D8-8B09-0E775A1A2118}" type="presOf" srcId="{AEA88EE3-482E-422C-A37C-E3C87605BB21}" destId="{F720421F-682D-4A0C-98E2-93240D9603BC}" srcOrd="0" destOrd="0" presId="urn:microsoft.com/office/officeart/2005/8/layout/target3"/>
    <dgm:cxn modelId="{86BF3F37-7025-491F-B9E6-06341F1E10AC}" type="presOf" srcId="{E5121567-4ACE-41D3-9EC3-26519ABD75A7}" destId="{EABB2FC3-9332-4466-B0A6-D7CAD8F55F54}" srcOrd="0" destOrd="0" presId="urn:microsoft.com/office/officeart/2005/8/layout/target3"/>
    <dgm:cxn modelId="{A29CE570-2C4F-4D23-9168-8DD16ED9E02C}" type="presOf" srcId="{2087AA4A-FEB2-4B06-AF49-A5AE36764E5F}" destId="{F421660B-B447-475F-B99C-74DB91E87FA8}" srcOrd="1" destOrd="0" presId="urn:microsoft.com/office/officeart/2005/8/layout/target3"/>
    <dgm:cxn modelId="{B34BBB53-EF72-4902-93E6-E74304F3192E}" type="presOf" srcId="{AF47C709-7C29-4424-BDD2-EF6D5B440FCE}" destId="{EABB2FC3-9332-4466-B0A6-D7CAD8F55F54}" srcOrd="0" destOrd="1" presId="urn:microsoft.com/office/officeart/2005/8/layout/target3"/>
    <dgm:cxn modelId="{BAF04976-C9C6-4F6B-B136-0ED938C69F46}" srcId="{7AA161DA-6BAE-49B0-B22C-772B85249322}" destId="{843B9478-BBFD-4C39-84F7-0AA5CF1FA614}" srcOrd="0" destOrd="0" parTransId="{49E2CD38-2AD4-4E7D-98FA-9755FF7682C6}" sibTransId="{091DC0DB-C15D-44FA-B641-AA40578EAB0D}"/>
    <dgm:cxn modelId="{FE289458-0402-4C54-8D9F-9E2879245606}" type="presOf" srcId="{901138ED-ECFA-4468-A954-0D2BC0F8DD77}" destId="{1EA16DAC-4908-4F3E-AC45-4EF90BE65291}" srcOrd="0" destOrd="0" presId="urn:microsoft.com/office/officeart/2005/8/layout/target3"/>
    <dgm:cxn modelId="{3C36BD58-6FBE-41A7-BB26-AB8452077D0F}" srcId="{AEA88EE3-482E-422C-A37C-E3C87605BB21}" destId="{901138ED-ECFA-4468-A954-0D2BC0F8DD77}" srcOrd="0" destOrd="0" parTransId="{2133A605-C491-4695-A7A1-D66B06027496}" sibTransId="{7C894A5E-A64B-42B9-9F79-24C7A3AFAC05}"/>
    <dgm:cxn modelId="{B485537A-9DE3-40BD-A482-6118FC1C2AFB}" srcId="{AEA88EE3-482E-422C-A37C-E3C87605BB21}" destId="{1F85F984-0A43-41AD-A2D9-3D93CA4184D2}" srcOrd="3" destOrd="0" parTransId="{E0248C79-4D66-48F8-8D5E-9056F528B51E}" sibTransId="{EDCA8246-D427-4E2F-9F1F-6F29CED69E66}"/>
    <dgm:cxn modelId="{6CE2DF89-3A55-486C-8ACA-5403DA45D5D5}" type="presOf" srcId="{843B9478-BBFD-4C39-84F7-0AA5CF1FA614}" destId="{B97911D2-A7C1-4BBB-9B63-98E9F55C1970}" srcOrd="0" destOrd="0" presId="urn:microsoft.com/office/officeart/2005/8/layout/target3"/>
    <dgm:cxn modelId="{EDC5FDA0-3C2D-459A-9A69-6EDF56D114D8}" type="presOf" srcId="{A07A7F48-B7A0-4375-86E9-85DF3EE1BF99}" destId="{81E88726-1572-4CD1-ABB0-078B01A9DAA7}" srcOrd="0" destOrd="0" presId="urn:microsoft.com/office/officeart/2005/8/layout/target3"/>
    <dgm:cxn modelId="{37C47DB5-167B-4EDF-9469-89FBC7029C9C}" type="presOf" srcId="{8D2FBF76-B96E-4738-8B74-AF531D3682B6}" destId="{DF19DAD1-B94E-4792-961F-651033F7A89A}" srcOrd="0" destOrd="0" presId="urn:microsoft.com/office/officeart/2005/8/layout/target3"/>
    <dgm:cxn modelId="{B37231B6-8213-4E6E-87BC-55ED30AF1924}" srcId="{8D2FBF76-B96E-4738-8B74-AF531D3682B6}" destId="{E5121567-4ACE-41D3-9EC3-26519ABD75A7}" srcOrd="0" destOrd="0" parTransId="{EAFB14B2-459A-461B-BE56-19B6D58A093A}" sibTransId="{6AAACB2E-93DE-4DA7-AF04-9259B6242B58}"/>
    <dgm:cxn modelId="{3643C0BA-C93B-4BD2-98D8-6243E4F8ACCC}" type="presOf" srcId="{FD8BB447-8FE8-46EA-A281-34B12D61CFB0}" destId="{AA7EC51D-7632-44D7-A0AA-37C8FF5C7896}" srcOrd="0" destOrd="0" presId="urn:microsoft.com/office/officeart/2005/8/layout/target3"/>
    <dgm:cxn modelId="{09F2BABC-B2DF-4307-903F-58ADFA1D5AE3}" srcId="{901138ED-ECFA-4468-A954-0D2BC0F8DD77}" destId="{568FB594-578A-4B14-AB4F-8F5E162DDC66}" srcOrd="0" destOrd="0" parTransId="{6F45B434-E7F1-4EDC-B59C-52A53C80EC88}" sibTransId="{F5D4A9D0-3883-440C-9FDC-841D68E3483A}"/>
    <dgm:cxn modelId="{3E072CBD-29EE-4199-BDB8-0638DC0DBA45}" type="presOf" srcId="{1F85F984-0A43-41AD-A2D9-3D93CA4184D2}" destId="{88801254-3A35-4FB0-85FF-53A4FD0D9CBC}" srcOrd="0" destOrd="0" presId="urn:microsoft.com/office/officeart/2005/8/layout/target3"/>
    <dgm:cxn modelId="{C8DD26BE-114D-4AD3-B3F8-36B83F5878F2}" type="presOf" srcId="{901138ED-ECFA-4468-A954-0D2BC0F8DD77}" destId="{4D78CE07-E546-4B90-9C82-EACDD5C9D8EE}" srcOrd="1" destOrd="0" presId="urn:microsoft.com/office/officeart/2005/8/layout/target3"/>
    <dgm:cxn modelId="{ECB16AC0-381B-4BDD-87F2-674A5799C6D4}" type="presOf" srcId="{7AA161DA-6BAE-49B0-B22C-772B85249322}" destId="{E2ED6296-84AC-40F7-922D-7F3CD63A37E0}" srcOrd="1" destOrd="0" presId="urn:microsoft.com/office/officeart/2005/8/layout/target3"/>
    <dgm:cxn modelId="{471960C7-4CEC-4344-B94B-08B72288A2A2}" srcId="{AEA88EE3-482E-422C-A37C-E3C87605BB21}" destId="{2087AA4A-FEB2-4B06-AF49-A5AE36764E5F}" srcOrd="2" destOrd="0" parTransId="{A9C5D9DE-4F3A-41B0-BFDA-5E32E07CB81F}" sibTransId="{0DC41166-C22E-421A-B5CF-42F5DDAD77D3}"/>
    <dgm:cxn modelId="{9E7B4CCD-55A4-4E2C-B639-F3539A07EB9C}" srcId="{8D2FBF76-B96E-4738-8B74-AF531D3682B6}" destId="{AF47C709-7C29-4424-BDD2-EF6D5B440FCE}" srcOrd="1" destOrd="0" parTransId="{1D08C7C6-E911-4324-A08F-4C41EF990B92}" sibTransId="{9964F6AD-703D-4709-A46F-5BA798A8D854}"/>
    <dgm:cxn modelId="{DD5F1EE6-902B-4128-8D20-4B72337C33D4}" srcId="{AEA88EE3-482E-422C-A37C-E3C87605BB21}" destId="{8D2FBF76-B96E-4738-8B74-AF531D3682B6}" srcOrd="1" destOrd="0" parTransId="{9BC59BD1-CE85-4B92-A5A7-FC2F971D0370}" sibTransId="{F6B81659-65EF-4AA3-9EDA-49E7B1E8DE8F}"/>
    <dgm:cxn modelId="{9A2675EA-114A-4791-889F-D4EE8878671C}" srcId="{1F85F984-0A43-41AD-A2D9-3D93CA4184D2}" destId="{FD8BB447-8FE8-46EA-A281-34B12D61CFB0}" srcOrd="0" destOrd="0" parTransId="{FC0F6E9F-ABB5-4510-805F-0D51B571EAA2}" sibTransId="{E8D64A78-AEE0-40FD-813C-C376A8E9F8DC}"/>
    <dgm:cxn modelId="{B7C230F3-E2FC-455C-B7FE-3A8CE727667B}" type="presOf" srcId="{1F85F984-0A43-41AD-A2D9-3D93CA4184D2}" destId="{64E19F64-17AA-4E7A-BDD5-4518AEA6743F}" srcOrd="1" destOrd="0" presId="urn:microsoft.com/office/officeart/2005/8/layout/target3"/>
    <dgm:cxn modelId="{AF56BAF8-1B5B-4FD5-8842-CEB33CB8FDB4}" type="presOf" srcId="{8D2FBF76-B96E-4738-8B74-AF531D3682B6}" destId="{F44C4490-E2F7-4AE7-8A0F-3851604DF542}" srcOrd="1" destOrd="0" presId="urn:microsoft.com/office/officeart/2005/8/layout/target3"/>
    <dgm:cxn modelId="{DFDA01FC-8899-4518-917E-CB6900E00EEF}" type="presOf" srcId="{7AA161DA-6BAE-49B0-B22C-772B85249322}" destId="{3878C5AC-B07F-4F95-9FF0-86635C8C462F}" srcOrd="0" destOrd="0" presId="urn:microsoft.com/office/officeart/2005/8/layout/target3"/>
    <dgm:cxn modelId="{30AC7128-F8E5-4D0F-A016-FC9BB65927CE}" type="presParOf" srcId="{F720421F-682D-4A0C-98E2-93240D9603BC}" destId="{CE68CC72-18EB-489C-A382-4E3CF6663B30}" srcOrd="0" destOrd="0" presId="urn:microsoft.com/office/officeart/2005/8/layout/target3"/>
    <dgm:cxn modelId="{B45EE021-E35D-42C2-93C5-F43E503935E1}" type="presParOf" srcId="{F720421F-682D-4A0C-98E2-93240D9603BC}" destId="{54B9E3D0-B4FD-44B0-8462-8120A6DA70A3}" srcOrd="1" destOrd="0" presId="urn:microsoft.com/office/officeart/2005/8/layout/target3"/>
    <dgm:cxn modelId="{C27A208A-C0A4-45C1-9A13-DD3BE7E29449}" type="presParOf" srcId="{F720421F-682D-4A0C-98E2-93240D9603BC}" destId="{1EA16DAC-4908-4F3E-AC45-4EF90BE65291}" srcOrd="2" destOrd="0" presId="urn:microsoft.com/office/officeart/2005/8/layout/target3"/>
    <dgm:cxn modelId="{94160B23-5C0E-4F0E-822B-50AB5462E3B5}" type="presParOf" srcId="{F720421F-682D-4A0C-98E2-93240D9603BC}" destId="{9DF0934F-6BCE-4665-8E15-11B72A881FE9}" srcOrd="3" destOrd="0" presId="urn:microsoft.com/office/officeart/2005/8/layout/target3"/>
    <dgm:cxn modelId="{581A2542-4665-45A3-8168-80DF00DBF7ED}" type="presParOf" srcId="{F720421F-682D-4A0C-98E2-93240D9603BC}" destId="{9844265F-5616-4A89-86F2-A46D37D54319}" srcOrd="4" destOrd="0" presId="urn:microsoft.com/office/officeart/2005/8/layout/target3"/>
    <dgm:cxn modelId="{A685B307-4848-4D8D-9FA8-A94FE102A17A}" type="presParOf" srcId="{F720421F-682D-4A0C-98E2-93240D9603BC}" destId="{DF19DAD1-B94E-4792-961F-651033F7A89A}" srcOrd="5" destOrd="0" presId="urn:microsoft.com/office/officeart/2005/8/layout/target3"/>
    <dgm:cxn modelId="{78488005-F2DE-4A77-803F-3429FF5F6F27}" type="presParOf" srcId="{F720421F-682D-4A0C-98E2-93240D9603BC}" destId="{518BE1A4-D58E-4A62-9F49-C54264F77393}" srcOrd="6" destOrd="0" presId="urn:microsoft.com/office/officeart/2005/8/layout/target3"/>
    <dgm:cxn modelId="{F38C32E4-D144-40B4-AC73-29BF1642A49E}" type="presParOf" srcId="{F720421F-682D-4A0C-98E2-93240D9603BC}" destId="{A81A861B-5E22-4A89-9506-C4CDEFD4DC2F}" srcOrd="7" destOrd="0" presId="urn:microsoft.com/office/officeart/2005/8/layout/target3"/>
    <dgm:cxn modelId="{E55938A0-B34D-4022-AA1F-A05528AE02CE}" type="presParOf" srcId="{F720421F-682D-4A0C-98E2-93240D9603BC}" destId="{D82BB61B-2EFF-492F-83A9-4876CD52C46E}" srcOrd="8" destOrd="0" presId="urn:microsoft.com/office/officeart/2005/8/layout/target3"/>
    <dgm:cxn modelId="{5306E0DA-F5AB-41CD-BE22-384BF07E248C}" type="presParOf" srcId="{F720421F-682D-4A0C-98E2-93240D9603BC}" destId="{23854189-292C-480B-BCD4-04C2A28E0E63}" srcOrd="9" destOrd="0" presId="urn:microsoft.com/office/officeart/2005/8/layout/target3"/>
    <dgm:cxn modelId="{2BA4CE45-5A28-4364-BC3A-B419BD9467D1}" type="presParOf" srcId="{F720421F-682D-4A0C-98E2-93240D9603BC}" destId="{0AE6B7A6-63C3-4B5B-BFB4-864F70DD7E83}" srcOrd="10" destOrd="0" presId="urn:microsoft.com/office/officeart/2005/8/layout/target3"/>
    <dgm:cxn modelId="{AA3372C2-F0AF-40EC-9167-F5E09BDE5C36}" type="presParOf" srcId="{F720421F-682D-4A0C-98E2-93240D9603BC}" destId="{88801254-3A35-4FB0-85FF-53A4FD0D9CBC}" srcOrd="11" destOrd="0" presId="urn:microsoft.com/office/officeart/2005/8/layout/target3"/>
    <dgm:cxn modelId="{166132E7-D364-4B05-B593-196A32249D00}" type="presParOf" srcId="{F720421F-682D-4A0C-98E2-93240D9603BC}" destId="{B8D7A889-47B1-4E7D-B48B-DD6773757EC8}" srcOrd="12" destOrd="0" presId="urn:microsoft.com/office/officeart/2005/8/layout/target3"/>
    <dgm:cxn modelId="{87A5E1F0-D77E-4094-B1E9-2615F5444859}" type="presParOf" srcId="{F720421F-682D-4A0C-98E2-93240D9603BC}" destId="{9C223E19-A3AA-4167-8DCB-189250124B43}" srcOrd="13" destOrd="0" presId="urn:microsoft.com/office/officeart/2005/8/layout/target3"/>
    <dgm:cxn modelId="{24A05D20-E4B8-44EE-95B5-037A265C8F77}" type="presParOf" srcId="{F720421F-682D-4A0C-98E2-93240D9603BC}" destId="{3878C5AC-B07F-4F95-9FF0-86635C8C462F}" srcOrd="14" destOrd="0" presId="urn:microsoft.com/office/officeart/2005/8/layout/target3"/>
    <dgm:cxn modelId="{FDF68E36-2E1B-4EFE-BB8F-56BD73124547}" type="presParOf" srcId="{F720421F-682D-4A0C-98E2-93240D9603BC}" destId="{4D78CE07-E546-4B90-9C82-EACDD5C9D8EE}" srcOrd="15" destOrd="0" presId="urn:microsoft.com/office/officeart/2005/8/layout/target3"/>
    <dgm:cxn modelId="{C24C19F3-34D1-4DC8-A396-A040B6F4EBEF}" type="presParOf" srcId="{F720421F-682D-4A0C-98E2-93240D9603BC}" destId="{C690E069-5C0B-45CF-9A1C-998036CAAC46}" srcOrd="16" destOrd="0" presId="urn:microsoft.com/office/officeart/2005/8/layout/target3"/>
    <dgm:cxn modelId="{6BA1C54E-4D6D-467C-A506-FED5D385C16E}" type="presParOf" srcId="{F720421F-682D-4A0C-98E2-93240D9603BC}" destId="{F44C4490-E2F7-4AE7-8A0F-3851604DF542}" srcOrd="17" destOrd="0" presId="urn:microsoft.com/office/officeart/2005/8/layout/target3"/>
    <dgm:cxn modelId="{48C21327-F2F1-4144-A169-2011FCAA7DB0}" type="presParOf" srcId="{F720421F-682D-4A0C-98E2-93240D9603BC}" destId="{EABB2FC3-9332-4466-B0A6-D7CAD8F55F54}" srcOrd="18" destOrd="0" presId="urn:microsoft.com/office/officeart/2005/8/layout/target3"/>
    <dgm:cxn modelId="{B083BA77-09C1-40B4-9080-FF3E05EF413C}" type="presParOf" srcId="{F720421F-682D-4A0C-98E2-93240D9603BC}" destId="{F421660B-B447-475F-B99C-74DB91E87FA8}" srcOrd="19" destOrd="0" presId="urn:microsoft.com/office/officeart/2005/8/layout/target3"/>
    <dgm:cxn modelId="{43A5EEDA-B78C-486A-9B49-C421B8DF1C09}" type="presParOf" srcId="{F720421F-682D-4A0C-98E2-93240D9603BC}" destId="{81E88726-1572-4CD1-ABB0-078B01A9DAA7}" srcOrd="20" destOrd="0" presId="urn:microsoft.com/office/officeart/2005/8/layout/target3"/>
    <dgm:cxn modelId="{E2CDA45B-EEC2-4BE8-8AAB-BD7CB97ABA2B}" type="presParOf" srcId="{F720421F-682D-4A0C-98E2-93240D9603BC}" destId="{64E19F64-17AA-4E7A-BDD5-4518AEA6743F}" srcOrd="21" destOrd="0" presId="urn:microsoft.com/office/officeart/2005/8/layout/target3"/>
    <dgm:cxn modelId="{AF37B193-F0F0-4541-B25C-734C40FC3058}" type="presParOf" srcId="{F720421F-682D-4A0C-98E2-93240D9603BC}" destId="{AA7EC51D-7632-44D7-A0AA-37C8FF5C7896}" srcOrd="22" destOrd="0" presId="urn:microsoft.com/office/officeart/2005/8/layout/target3"/>
    <dgm:cxn modelId="{58A1212F-2C26-4770-8F10-853E4006DCBB}" type="presParOf" srcId="{F720421F-682D-4A0C-98E2-93240D9603BC}" destId="{E2ED6296-84AC-40F7-922D-7F3CD63A37E0}" srcOrd="23" destOrd="0" presId="urn:microsoft.com/office/officeart/2005/8/layout/target3"/>
    <dgm:cxn modelId="{E8650B19-3DC0-4641-B7DA-036CE6D38719}" type="presParOf" srcId="{F720421F-682D-4A0C-98E2-93240D9603BC}" destId="{B97911D2-A7C1-4BBB-9B63-98E9F55C1970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CC72-18EB-489C-A382-4E3CF6663B30}">
      <dsp:nvSpPr>
        <dsp:cNvPr id="0" name=""/>
        <dsp:cNvSpPr/>
      </dsp:nvSpPr>
      <dsp:spPr>
        <a:xfrm>
          <a:off x="-147043" y="0"/>
          <a:ext cx="4514358" cy="45143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16DAC-4908-4F3E-AC45-4EF90BE65291}">
      <dsp:nvSpPr>
        <dsp:cNvPr id="0" name=""/>
        <dsp:cNvSpPr/>
      </dsp:nvSpPr>
      <dsp:spPr>
        <a:xfrm>
          <a:off x="2082487" y="0"/>
          <a:ext cx="8947634" cy="45143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риски</a:t>
          </a:r>
        </a:p>
      </dsp:txBody>
      <dsp:txXfrm>
        <a:off x="2082487" y="0"/>
        <a:ext cx="4473817" cy="722297"/>
      </dsp:txXfrm>
    </dsp:sp>
    <dsp:sp modelId="{9844265F-5616-4A89-86F2-A46D37D54319}">
      <dsp:nvSpPr>
        <dsp:cNvPr id="0" name=""/>
        <dsp:cNvSpPr/>
      </dsp:nvSpPr>
      <dsp:spPr>
        <a:xfrm>
          <a:off x="326964" y="547510"/>
          <a:ext cx="3566342" cy="370863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9DAD1-B94E-4792-961F-651033F7A89A}">
      <dsp:nvSpPr>
        <dsp:cNvPr id="0" name=""/>
        <dsp:cNvSpPr/>
      </dsp:nvSpPr>
      <dsp:spPr>
        <a:xfrm>
          <a:off x="2110135" y="638381"/>
          <a:ext cx="8947634" cy="3734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649984"/>
              <a:satOff val="-7300"/>
              <a:lumOff val="-12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риски</a:t>
          </a:r>
        </a:p>
      </dsp:txBody>
      <dsp:txXfrm>
        <a:off x="2110135" y="638381"/>
        <a:ext cx="4473817" cy="756288"/>
      </dsp:txXfrm>
    </dsp:sp>
    <dsp:sp modelId="{A81A861B-5E22-4A89-9506-C4CDEFD4DC2F}">
      <dsp:nvSpPr>
        <dsp:cNvPr id="0" name=""/>
        <dsp:cNvSpPr/>
      </dsp:nvSpPr>
      <dsp:spPr>
        <a:xfrm>
          <a:off x="800971" y="1444594"/>
          <a:ext cx="2618327" cy="261832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BB61B-2EFF-492F-83A9-4876CD52C46E}">
      <dsp:nvSpPr>
        <dsp:cNvPr id="0" name=""/>
        <dsp:cNvSpPr/>
      </dsp:nvSpPr>
      <dsp:spPr>
        <a:xfrm>
          <a:off x="2110135" y="1709739"/>
          <a:ext cx="8947634" cy="2088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3299968"/>
              <a:satOff val="-14601"/>
              <a:lumOff val="-2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Кадровые потери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0135" y="1709739"/>
        <a:ext cx="4473817" cy="576010"/>
      </dsp:txXfrm>
    </dsp:sp>
    <dsp:sp modelId="{0AE6B7A6-63C3-4B5B-BFB4-864F70DD7E83}">
      <dsp:nvSpPr>
        <dsp:cNvPr id="0" name=""/>
        <dsp:cNvSpPr/>
      </dsp:nvSpPr>
      <dsp:spPr>
        <a:xfrm>
          <a:off x="1274979" y="2166891"/>
          <a:ext cx="1670312" cy="167031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01254-3A35-4FB0-85FF-53A4FD0D9CBC}">
      <dsp:nvSpPr>
        <dsp:cNvPr id="0" name=""/>
        <dsp:cNvSpPr/>
      </dsp:nvSpPr>
      <dsp:spPr>
        <a:xfrm>
          <a:off x="2112283" y="2289668"/>
          <a:ext cx="8947634" cy="14831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4949952"/>
              <a:satOff val="-21901"/>
              <a:lumOff val="-3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Рыночные изменения </a:t>
          </a:r>
        </a:p>
      </dsp:txBody>
      <dsp:txXfrm>
        <a:off x="2112283" y="2289668"/>
        <a:ext cx="4473817" cy="641349"/>
      </dsp:txXfrm>
    </dsp:sp>
    <dsp:sp modelId="{9C223E19-A3AA-4167-8DCB-189250124B43}">
      <dsp:nvSpPr>
        <dsp:cNvPr id="0" name=""/>
        <dsp:cNvSpPr/>
      </dsp:nvSpPr>
      <dsp:spPr>
        <a:xfrm>
          <a:off x="1748987" y="2889189"/>
          <a:ext cx="722297" cy="72229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8C5AC-B07F-4F95-9FF0-86635C8C462F}">
      <dsp:nvSpPr>
        <dsp:cNvPr id="0" name=""/>
        <dsp:cNvSpPr/>
      </dsp:nvSpPr>
      <dsp:spPr>
        <a:xfrm>
          <a:off x="2070318" y="2851012"/>
          <a:ext cx="8992551" cy="7791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Репутационные инциденты </a:t>
          </a:r>
        </a:p>
      </dsp:txBody>
      <dsp:txXfrm>
        <a:off x="2070318" y="2851012"/>
        <a:ext cx="4496275" cy="779192"/>
      </dsp:txXfrm>
    </dsp:sp>
    <dsp:sp modelId="{C690E069-5C0B-45CF-9A1C-998036CAAC46}">
      <dsp:nvSpPr>
        <dsp:cNvPr id="0" name=""/>
        <dsp:cNvSpPr/>
      </dsp:nvSpPr>
      <dsp:spPr>
        <a:xfrm>
          <a:off x="6313935" y="0"/>
          <a:ext cx="5013851" cy="72229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Ошибки в коде из-за ограниченных ресурсов на разработку и тестирование</a:t>
          </a:r>
        </a:p>
      </dsp:txBody>
      <dsp:txXfrm>
        <a:off x="6313935" y="0"/>
        <a:ext cx="5013851" cy="722297"/>
      </dsp:txXfrm>
    </dsp:sp>
    <dsp:sp modelId="{EABB2FC3-9332-4466-B0A6-D7CAD8F55F54}">
      <dsp:nvSpPr>
        <dsp:cNvPr id="0" name=""/>
        <dsp:cNvSpPr/>
      </dsp:nvSpPr>
      <dsp:spPr>
        <a:xfrm>
          <a:off x="6289866" y="767487"/>
          <a:ext cx="5061989" cy="82647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или задержка грантового финансирования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Приостановление рекламных платежей банков</a:t>
          </a:r>
        </a:p>
      </dsp:txBody>
      <dsp:txXfrm>
        <a:off x="6289866" y="767487"/>
        <a:ext cx="5061989" cy="826474"/>
      </dsp:txXfrm>
    </dsp:sp>
    <dsp:sp modelId="{81E88726-1572-4CD1-ABB0-078B01A9DAA7}">
      <dsp:nvSpPr>
        <dsp:cNvPr id="0" name=""/>
        <dsp:cNvSpPr/>
      </dsp:nvSpPr>
      <dsp:spPr>
        <a:xfrm>
          <a:off x="6290470" y="1631279"/>
          <a:ext cx="4473817" cy="72229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Уход ключевого специалиста</a:t>
          </a:r>
        </a:p>
      </dsp:txBody>
      <dsp:txXfrm>
        <a:off x="6290470" y="1631279"/>
        <a:ext cx="4473817" cy="722297"/>
      </dsp:txXfrm>
    </dsp:sp>
    <dsp:sp modelId="{AA7EC51D-7632-44D7-A0AA-37C8FF5C7896}">
      <dsp:nvSpPr>
        <dsp:cNvPr id="0" name=""/>
        <dsp:cNvSpPr/>
      </dsp:nvSpPr>
      <dsp:spPr>
        <a:xfrm>
          <a:off x="6289888" y="2177567"/>
          <a:ext cx="4473817" cy="72229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Arial" panose="020B0604020202020204" pitchFamily="34" charset="0"/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Появление конкурентов, изменение пользовательских предпочтений</a:t>
          </a:r>
        </a:p>
      </dsp:txBody>
      <dsp:txXfrm>
        <a:off x="6289888" y="2177567"/>
        <a:ext cx="4473817" cy="722297"/>
      </dsp:txXfrm>
    </dsp:sp>
    <dsp:sp modelId="{B97911D2-A7C1-4BBB-9B63-98E9F55C1970}">
      <dsp:nvSpPr>
        <dsp:cNvPr id="0" name=""/>
        <dsp:cNvSpPr/>
      </dsp:nvSpPr>
      <dsp:spPr>
        <a:xfrm>
          <a:off x="6280180" y="2871153"/>
          <a:ext cx="4473817" cy="72229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Arial" panose="020B0604020202020204" pitchFamily="34" charset="0"/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Утечка данных пользователей, негатив в СМИ/соцсетях</a:t>
          </a:r>
        </a:p>
      </dsp:txBody>
      <dsp:txXfrm>
        <a:off x="6280180" y="2871153"/>
        <a:ext cx="4473817" cy="722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DE8B4A-281C-CD05-BA3C-52ACDA1D8B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8038AE-1153-51CC-C30E-3B2FDC705A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D242A-FDBD-4658-9BE4-8FB441A86BB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25FB4C-E32A-93DD-1F2A-F9BB1C0F40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C17DC-6670-4B63-DA09-4030F3EE72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DC9C8-6062-471F-ABF7-9AC78FA83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394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C2698-B5A1-48A6-88CC-AE1A886C29A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6D9F6-C092-4069-9369-580D650D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233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40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178F4-3193-E54B-4DD7-087D1D5F1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5AD6EC-D2FA-9856-D8AC-6D635C566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9B912-EE33-DCCF-BF1B-62FFEB3E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735F-C465-4AB7-A523-6871E7E45129}" type="datetime1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81C97-51EA-FA0D-716E-B5B8161F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FC53C2-F649-641A-4D3C-2E070233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E7C1-A399-B223-25B4-E56CED93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0F54A6-2729-6366-7F64-C4A8C2CF5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320425-F734-0491-4470-99CBF19B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EE45-5CB5-498E-90C3-7C719C77E5A3}" type="datetime1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1249A-37F4-DA95-B113-373F7CF7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DF7131-DBB6-08C8-A82A-672C934D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7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05E6E4-F957-F5BD-D3B7-18C91995A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A0A532-E230-E2A0-3AFB-F75C6BD58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7ED67-682C-438E-3484-740A5846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5D9E-C71A-453B-91A6-6AB338A79011}" type="datetime1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8EF86-A200-5D39-6FDC-94029085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812B0-B226-4D47-F2B3-9BEF7FBA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1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FEB7B-9C33-9717-7ED7-458E2973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03550-65D1-4973-E6A8-7AC95B925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99243-3A15-19FA-5708-D2AD233C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7764-6F85-4B7B-93E6-58B7053FEEB3}" type="datetime1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CB392-0DCD-B30F-D8ED-EFDCB722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11AB5-DEB3-8C21-FDC7-58847C42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0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D921A-E558-958B-3151-D61B5132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93A94-0CCF-576B-C7A9-9648660CB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3F7229-5277-F0D3-5227-26FE4EE8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7FD9-62FC-48B5-91BF-34B0BB0558DB}" type="datetime1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2430F-AC71-B8C2-8810-C8001466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60E91-5888-C27C-C634-AA0C67A8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5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33B88-CDBD-E160-9A37-8733DD14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A686B-AD23-B559-8436-3AB5B6619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EE1D7-C0A9-38B3-B7E2-8DDED087C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D28517-A325-EB72-69F4-8FACADF2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4B6E-176D-4E4D-B3F1-865FD973E5E7}" type="datetime1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537B90-4FD7-DE18-33C1-DC8447EC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2BC29E-5FFA-A7B0-D604-0D2C04A7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2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C9C51-06ED-D283-7616-A60A9DD7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AE1AA0-1403-9E79-3547-688AA0AC7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261A8E-8559-150C-00AC-320274590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B7DC6D-6DEC-D771-18A4-232667827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D45558-6955-AF67-DDA6-7FD3BA625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8DA221-E12B-FC00-33F2-BF161F9F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B5BE-3D27-4DB2-90F8-7297EA555637}" type="datetime1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839725-6556-F9DD-0227-1A80512B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3879F7-BF5F-16BC-49C7-7E850C6E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7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745EB-5285-66DD-CFC9-A14199C4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2C757A-AD33-F65E-2A9F-03F24FE9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CE1-896A-4FEC-8C85-2887F25F295A}" type="datetime1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849AFB-C1DD-8000-2A2C-9A1073F2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38001B-FAD3-BBB2-8849-BAF4B9AE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92187D-E464-20B2-5B32-C6B2AE7B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523D-A842-40C3-8F11-ABFF8A1D538B}" type="datetime1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068B86-502E-D78E-058C-4EA78B85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5894AE-5442-2411-EF78-A4FD55F2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8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747A0-E8BF-50F2-CFE6-3EAD02BE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D2197-1C28-E96E-BEDE-9033C8F0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681826-D24C-2F0F-4F6E-A52CDC118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39DF9E-F33A-DBE8-DC50-EF121FA4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76CA-3FAD-4B52-85EB-8E2843D98639}" type="datetime1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021D4-AB4F-A421-5626-FCD8CB8D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CCF9CE-E230-73EB-DEF1-8DEBE7E0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1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20F65-057C-B0CC-9C23-6C49C7C6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A3784-4914-9253-198F-B7D3C335F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3FA319-AA69-3B5B-8BE3-048787D34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7C72E-7A18-C534-6C23-FD5EE75A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9DE6-691A-4E3D-A868-086F0F47CAAE}" type="datetime1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0731C2-857A-610E-B372-C3E96B5D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F3DBC-1BA7-F5AA-0804-D9350301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7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990C1-78FA-47F3-94D3-8E3AD812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0F6544-C4D9-13A4-CA26-765771BE1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0A85D-49C7-5A83-3434-068D0CC0F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5A6948-2991-4396-9EFB-F7A7B761E09A}" type="datetime1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48B90-6FE2-9C65-8E3D-FAF333C6A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79502-9454-7111-5C2A-5C3968429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A30069-82E3-45C1-AC7C-BD9341316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9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s">
            <a:extLst>
              <a:ext uri="{FF2B5EF4-FFF2-40B4-BE49-F238E27FC236}">
                <a16:creationId xmlns:a16="http://schemas.microsoft.com/office/drawing/2014/main" id="{69C43B0F-3A1A-463C-9ABE-BD1F46C1E9E8}"/>
              </a:ext>
            </a:extLst>
          </p:cNvPr>
          <p:cNvGrpSpPr/>
          <p:nvPr/>
        </p:nvGrpSpPr>
        <p:grpSpPr>
          <a:xfrm>
            <a:off x="-1" y="3240768"/>
            <a:ext cx="12192000" cy="189470"/>
            <a:chOff x="0" y="2512541"/>
            <a:chExt cx="12192000" cy="189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98746A-6260-4443-94B9-B025BF417A86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66265E4-379E-4CD2-8BFE-8B1BF63EEBB5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EF0777B-5739-4A7D-8683-3F6B97AABD39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0EEB341-9B6B-4118-B206-53C2563F5679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45301019-CD8E-4D0C-8F0A-3563753F80FD}"/>
              </a:ext>
            </a:extLst>
          </p:cNvPr>
          <p:cNvSpPr txBox="1"/>
          <p:nvPr/>
        </p:nvSpPr>
        <p:spPr>
          <a:xfrm>
            <a:off x="281032" y="3824136"/>
            <a:ext cx="11629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Выпускная квалификационная работа в форме </a:t>
            </a:r>
            <a:r>
              <a:rPr lang="ru-RU" sz="2400" b="1" dirty="0" err="1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2400" b="1" dirty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400" b="1" dirty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«Разработка мобильного приложения по финансовой грамотности "ФИНГИД"»</a:t>
            </a:r>
          </a:p>
        </p:txBody>
      </p:sp>
      <p:sp>
        <p:nvSpPr>
          <p:cNvPr id="11" name="substrate">
            <a:extLst>
              <a:ext uri="{FF2B5EF4-FFF2-40B4-BE49-F238E27FC236}">
                <a16:creationId xmlns:a16="http://schemas.microsoft.com/office/drawing/2014/main" id="{0562C439-6C50-4CD4-B70B-E66918DCA807}"/>
              </a:ext>
            </a:extLst>
          </p:cNvPr>
          <p:cNvSpPr/>
          <p:nvPr/>
        </p:nvSpPr>
        <p:spPr>
          <a:xfrm>
            <a:off x="0" y="5096573"/>
            <a:ext cx="12192000" cy="1291781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hor">
            <a:extLst>
              <a:ext uri="{FF2B5EF4-FFF2-40B4-BE49-F238E27FC236}">
                <a16:creationId xmlns:a16="http://schemas.microsoft.com/office/drawing/2014/main" id="{10AA219B-B775-4C7F-808E-0F513973DB18}"/>
              </a:ext>
            </a:extLst>
          </p:cNvPr>
          <p:cNvSpPr txBox="1"/>
          <p:nvPr/>
        </p:nvSpPr>
        <p:spPr>
          <a:xfrm>
            <a:off x="4478918" y="5197977"/>
            <a:ext cx="41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Облёзова Екатерина Александровна</a:t>
            </a:r>
          </a:p>
        </p:txBody>
      </p:sp>
      <p:sp>
        <p:nvSpPr>
          <p:cNvPr id="15" name="author info">
            <a:extLst>
              <a:ext uri="{FF2B5EF4-FFF2-40B4-BE49-F238E27FC236}">
                <a16:creationId xmlns:a16="http://schemas.microsoft.com/office/drawing/2014/main" id="{8D84D0A7-7D75-4A85-928D-33DA1C5E41FA}"/>
              </a:ext>
            </a:extLst>
          </p:cNvPr>
          <p:cNvSpPr txBox="1"/>
          <p:nvPr/>
        </p:nvSpPr>
        <p:spPr>
          <a:xfrm>
            <a:off x="1839890" y="5552381"/>
            <a:ext cx="849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2 курса магистратуры </a:t>
            </a:r>
          </a:p>
          <a:p>
            <a:pPr algn="ctr"/>
            <a:r>
              <a:rPr lang="ru-RU" sz="1600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«Менеджмент», профиль «Менеджмент коммерческой деятельности»</a:t>
            </a:r>
          </a:p>
          <a:p>
            <a:pPr algn="ctr"/>
            <a:r>
              <a:rPr lang="ru-RU" sz="1600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Лаптева Е.В., к.э.н., доцент</a:t>
            </a:r>
          </a:p>
        </p:txBody>
      </p:sp>
      <p:sp>
        <p:nvSpPr>
          <p:cNvPr id="14" name="place and date">
            <a:extLst>
              <a:ext uri="{FF2B5EF4-FFF2-40B4-BE49-F238E27FC236}">
                <a16:creationId xmlns:a16="http://schemas.microsoft.com/office/drawing/2014/main" id="{38CC3F05-C484-4357-8EE2-EA1028CEEE77}"/>
              </a:ext>
            </a:extLst>
          </p:cNvPr>
          <p:cNvSpPr txBox="1"/>
          <p:nvPr/>
        </p:nvSpPr>
        <p:spPr>
          <a:xfrm>
            <a:off x="5371597" y="6460462"/>
            <a:ext cx="144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D2D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Оренбург, 2025</a:t>
            </a:r>
          </a:p>
        </p:txBody>
      </p:sp>
      <p:pic>
        <p:nvPicPr>
          <p:cNvPr id="16" name="Рисунок 15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AEEC4318-6A31-4D53-519B-7B9C2FF1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b="17498"/>
          <a:stretch/>
        </p:blipFill>
        <p:spPr>
          <a:xfrm>
            <a:off x="-15330" y="-17816"/>
            <a:ext cx="12207329" cy="32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B7CAE80-C632-21E7-2BBA-E239BD74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10</a:t>
            </a:fld>
            <a:endParaRPr lang="ru-RU" sz="14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17D481-A517-5F32-1302-5173C0F27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13555"/>
              </p:ext>
            </p:extLst>
          </p:nvPr>
        </p:nvGraphicFramePr>
        <p:xfrm>
          <a:off x="710119" y="1916349"/>
          <a:ext cx="10807431" cy="44986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93099">
                  <a:extLst>
                    <a:ext uri="{9D8B030D-6E8A-4147-A177-3AD203B41FA5}">
                      <a16:colId xmlns:a16="http://schemas.microsoft.com/office/drawing/2014/main" val="2083409581"/>
                    </a:ext>
                  </a:extLst>
                </a:gridCol>
                <a:gridCol w="2483529">
                  <a:extLst>
                    <a:ext uri="{9D8B030D-6E8A-4147-A177-3AD203B41FA5}">
                      <a16:colId xmlns:a16="http://schemas.microsoft.com/office/drawing/2014/main" val="3230918315"/>
                    </a:ext>
                  </a:extLst>
                </a:gridCol>
                <a:gridCol w="2012579">
                  <a:extLst>
                    <a:ext uri="{9D8B030D-6E8A-4147-A177-3AD203B41FA5}">
                      <a16:colId xmlns:a16="http://schemas.microsoft.com/office/drawing/2014/main" val="336220944"/>
                    </a:ext>
                  </a:extLst>
                </a:gridCol>
                <a:gridCol w="2233614">
                  <a:extLst>
                    <a:ext uri="{9D8B030D-6E8A-4147-A177-3AD203B41FA5}">
                      <a16:colId xmlns:a16="http://schemas.microsoft.com/office/drawing/2014/main" val="1993997613"/>
                    </a:ext>
                  </a:extLst>
                </a:gridCol>
                <a:gridCol w="1884610">
                  <a:extLst>
                    <a:ext uri="{9D8B030D-6E8A-4147-A177-3AD203B41FA5}">
                      <a16:colId xmlns:a16="http://schemas.microsoft.com/office/drawing/2014/main" val="1241864178"/>
                    </a:ext>
                  </a:extLst>
                </a:gridCol>
              </a:tblGrid>
              <a:tr h="718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с учетом взносов, руб.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месяцев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трудоустройства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Итого, руб.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9683838"/>
                  </a:ext>
                </a:extLst>
              </a:tr>
              <a:tr h="5277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Проджект-менеджер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штате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13499"/>
                  </a:ext>
                </a:extLst>
              </a:tr>
              <a:tr h="267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Дизайнер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штате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4104911"/>
                  </a:ext>
                </a:extLst>
              </a:tr>
              <a:tr h="5277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Разработчик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Android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штате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59315"/>
                  </a:ext>
                </a:extLst>
              </a:tr>
              <a:tr h="5277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Разработчик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Backend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штате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7819751"/>
                  </a:ext>
                </a:extLst>
              </a:tr>
              <a:tr h="263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Тестировщик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штате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4067680"/>
                  </a:ext>
                </a:extLst>
              </a:tr>
              <a:tr h="2741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штате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8382283"/>
                  </a:ext>
                </a:extLst>
              </a:tr>
              <a:tr h="5277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Контент-редактор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штате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136 500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4583270"/>
                  </a:ext>
                </a:extLst>
              </a:tr>
              <a:tr h="2643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Аутсорс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897065"/>
                  </a:ext>
                </a:extLst>
              </a:tr>
              <a:tr h="276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Аутсорс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606921"/>
                  </a:ext>
                </a:extLst>
              </a:tr>
              <a:tr h="263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3 826 500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2324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C9550F-07D7-AD2B-77A0-B956516E0DD7}"/>
              </a:ext>
            </a:extLst>
          </p:cNvPr>
          <p:cNvSpPr txBox="1"/>
          <p:nvPr/>
        </p:nvSpPr>
        <p:spPr>
          <a:xfrm>
            <a:off x="457200" y="1087174"/>
            <a:ext cx="11060349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ru-RU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Таблица 1 – Структура расходов фонда оплаты труда на 1 этапе (до релиза)</a:t>
            </a:r>
            <a:endParaRPr lang="ru-RU" sz="2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5FB4F542-C073-1E66-0C44-B12216E6D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7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823336-1110-D646-E69A-835A4321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11</a:t>
            </a:fld>
            <a:endParaRPr 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D5C99-CCB9-F8B4-09A4-35126514CDF7}"/>
              </a:ext>
            </a:extLst>
          </p:cNvPr>
          <p:cNvSpPr txBox="1"/>
          <p:nvPr/>
        </p:nvSpPr>
        <p:spPr>
          <a:xfrm>
            <a:off x="457200" y="1087174"/>
            <a:ext cx="11060349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ru-RU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Таблица 2 – Структура дополнительных расходов на 1 этапе (до релиза)</a:t>
            </a:r>
            <a:endParaRPr lang="ru-RU" sz="2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995C8885-A81E-B978-F169-A5844FD59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35C62A6-5B2C-B612-7B26-93D5823A8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19436"/>
              </p:ext>
            </p:extLst>
          </p:nvPr>
        </p:nvGraphicFramePr>
        <p:xfrm>
          <a:off x="583659" y="2025633"/>
          <a:ext cx="6339759" cy="39718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67709">
                  <a:extLst>
                    <a:ext uri="{9D8B030D-6E8A-4147-A177-3AD203B41FA5}">
                      <a16:colId xmlns:a16="http://schemas.microsoft.com/office/drawing/2014/main" val="1740318258"/>
                    </a:ext>
                  </a:extLst>
                </a:gridCol>
                <a:gridCol w="2372050">
                  <a:extLst>
                    <a:ext uri="{9D8B030D-6E8A-4147-A177-3AD203B41FA5}">
                      <a16:colId xmlns:a16="http://schemas.microsoft.com/office/drawing/2014/main" val="720626567"/>
                    </a:ext>
                  </a:extLst>
                </a:gridCol>
              </a:tblGrid>
              <a:tr h="3205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расходов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руб,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51125"/>
                  </a:ext>
                </a:extLst>
              </a:tr>
              <a:tr h="320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Figma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(подписка на 5 месяцев)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364219"/>
                  </a:ext>
                </a:extLst>
              </a:tr>
              <a:tr h="602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Firebase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(подписка на 5 месяцев)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475991"/>
                  </a:ext>
                </a:extLst>
              </a:tr>
              <a:tr h="602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Публикация приложения в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Play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602004"/>
                  </a:ext>
                </a:extLst>
              </a:tr>
              <a:tr h="602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Резервный фонд на непредвиденные расходы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200 000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299527"/>
                  </a:ext>
                </a:extLst>
              </a:tr>
              <a:tr h="602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Оформление авторских прав и соглашений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981045"/>
                  </a:ext>
                </a:extLst>
              </a:tr>
              <a:tr h="602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Платежи по кредиту (5 месяцев)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1 504 320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974133"/>
                  </a:ext>
                </a:extLst>
              </a:tr>
              <a:tr h="320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1 757 820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896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A82DDA-6ADD-1D82-3EC9-7D8A535B8B64}"/>
              </a:ext>
            </a:extLst>
          </p:cNvPr>
          <p:cNvSpPr txBox="1"/>
          <p:nvPr/>
        </p:nvSpPr>
        <p:spPr>
          <a:xfrm>
            <a:off x="7173831" y="2025633"/>
            <a:ext cx="50181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кредита: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льготная программа «1764»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кредита 17 млн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17,5% годовых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10 лет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платеж 300 864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5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354F0-0671-E830-4AC8-657DAB066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2E5493-2E5C-D083-FFCC-B47CFF88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12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DA82622-3F0D-AEA3-E164-435FB1136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25577"/>
              </p:ext>
            </p:extLst>
          </p:nvPr>
        </p:nvGraphicFramePr>
        <p:xfrm>
          <a:off x="488003" y="1947008"/>
          <a:ext cx="11060348" cy="43007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71579">
                  <a:extLst>
                    <a:ext uri="{9D8B030D-6E8A-4147-A177-3AD203B41FA5}">
                      <a16:colId xmlns:a16="http://schemas.microsoft.com/office/drawing/2014/main" val="2083409581"/>
                    </a:ext>
                  </a:extLst>
                </a:gridCol>
                <a:gridCol w="2810914">
                  <a:extLst>
                    <a:ext uri="{9D8B030D-6E8A-4147-A177-3AD203B41FA5}">
                      <a16:colId xmlns:a16="http://schemas.microsoft.com/office/drawing/2014/main" val="3230918315"/>
                    </a:ext>
                  </a:extLst>
                </a:gridCol>
                <a:gridCol w="2419014">
                  <a:extLst>
                    <a:ext uri="{9D8B030D-6E8A-4147-A177-3AD203B41FA5}">
                      <a16:colId xmlns:a16="http://schemas.microsoft.com/office/drawing/2014/main" val="336220944"/>
                    </a:ext>
                  </a:extLst>
                </a:gridCol>
                <a:gridCol w="2558841">
                  <a:extLst>
                    <a:ext uri="{9D8B030D-6E8A-4147-A177-3AD203B41FA5}">
                      <a16:colId xmlns:a16="http://schemas.microsoft.com/office/drawing/2014/main" val="1993997613"/>
                    </a:ext>
                  </a:extLst>
                </a:gridCol>
              </a:tblGrid>
              <a:tr h="2661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Статья расходов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Сумма в месяц,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Тип расходов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Итого,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9683838"/>
                  </a:ext>
                </a:extLst>
              </a:tr>
              <a:tr h="2355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Проджект-менеджер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156 000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 штате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1 092 000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13499"/>
                  </a:ext>
                </a:extLst>
              </a:tr>
              <a:tr h="2837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Дизайнер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195 000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 штате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1 365 000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4104911"/>
                  </a:ext>
                </a:extLst>
              </a:tr>
              <a:tr h="277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Разработчик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Android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234 000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 штате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1 638 000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59315"/>
                  </a:ext>
                </a:extLst>
              </a:tr>
              <a:tr h="2355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Разработчик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Backend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234 000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 штате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1 638 000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7819751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Тестировщик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156 000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 штате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1 092 000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4067680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Методист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104 000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 штате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728 000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8382283"/>
                  </a:ext>
                </a:extLst>
              </a:tr>
              <a:tr h="2355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Контент-редактор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91 000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 штате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637 000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4583270"/>
                  </a:ext>
                </a:extLst>
              </a:tr>
              <a:tr h="2802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Юрист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12 500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Аутсорс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87 500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897065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Маркетолог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22 750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Аутсорс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159 250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606921"/>
                  </a:ext>
                </a:extLst>
              </a:tr>
              <a:tr h="2782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Подписка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Figma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2 100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Прочее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14 700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232482"/>
                  </a:ext>
                </a:extLst>
              </a:tr>
              <a:tr h="2782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Подписка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Firebase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4 000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Прочее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28 000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7678027"/>
                  </a:ext>
                </a:extLst>
              </a:tr>
              <a:tr h="2782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Маркетинговый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25 000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Прочее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175 000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739669"/>
                  </a:ext>
                </a:extLst>
              </a:tr>
              <a:tr h="4710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Ежемесячный платеж по кредиту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300 864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Финансовое обязательство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2 106 048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116920"/>
                  </a:ext>
                </a:extLst>
              </a:tr>
              <a:tr h="2782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10 760 498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36798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4AEFA9-B9EE-5F44-7842-CDD45B1EB878}"/>
              </a:ext>
            </a:extLst>
          </p:cNvPr>
          <p:cNvSpPr txBox="1"/>
          <p:nvPr/>
        </p:nvSpPr>
        <p:spPr>
          <a:xfrm>
            <a:off x="176868" y="1024195"/>
            <a:ext cx="11060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ru-RU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Таблица 3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3C0DC7-D2F7-FF51-4E1A-DBD48361D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7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7DF1AC-D227-6106-480F-EC52AC4A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13</a:t>
            </a:fld>
            <a:endParaRPr lang="ru-RU" sz="1400" dirty="0"/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400AE170-FFAA-2ED8-387A-326636872C50}"/>
              </a:ext>
            </a:extLst>
          </p:cNvPr>
          <p:cNvSpPr/>
          <p:nvPr/>
        </p:nvSpPr>
        <p:spPr>
          <a:xfrm>
            <a:off x="0" y="0"/>
            <a:ext cx="7193280" cy="138132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Источники доходов</a:t>
            </a:r>
            <a:endParaRPr lang="en-US" sz="2800" dirty="0">
              <a:solidFill>
                <a:schemeClr val="tx2"/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89C24F8-6514-751D-8194-1747B1507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EC2D2F-E9D6-9F8F-FCA0-A01A4C935DAA}"/>
              </a:ext>
            </a:extLst>
          </p:cNvPr>
          <p:cNvSpPr txBox="1"/>
          <p:nvPr/>
        </p:nvSpPr>
        <p:spPr>
          <a:xfrm>
            <a:off x="617389" y="1685165"/>
            <a:ext cx="111207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(2-3 этап) заключение договоров с банками на размещение информационных материалов об их продуктах: 5 банков по 50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(250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./месяц)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 поддержка: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 млн руб.;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этап) партнёрская программа с банками на основе улучшенной интеграции: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банков по 200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 млн руб./месяц)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6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C8DDD-B037-94B7-9C3E-F7755E1B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AD6F8D-41D0-21B4-4E84-C3B1E0E6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14</a:t>
            </a:fld>
            <a:endParaRPr lang="ru-RU" sz="14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047796-11C2-4690-41D0-0A268E001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768953"/>
              </p:ext>
            </p:extLst>
          </p:nvPr>
        </p:nvGraphicFramePr>
        <p:xfrm>
          <a:off x="488004" y="2127854"/>
          <a:ext cx="10747442" cy="42785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27934">
                  <a:extLst>
                    <a:ext uri="{9D8B030D-6E8A-4147-A177-3AD203B41FA5}">
                      <a16:colId xmlns:a16="http://schemas.microsoft.com/office/drawing/2014/main" val="2083409581"/>
                    </a:ext>
                  </a:extLst>
                </a:gridCol>
                <a:gridCol w="3315678">
                  <a:extLst>
                    <a:ext uri="{9D8B030D-6E8A-4147-A177-3AD203B41FA5}">
                      <a16:colId xmlns:a16="http://schemas.microsoft.com/office/drawing/2014/main" val="3230918315"/>
                    </a:ext>
                  </a:extLst>
                </a:gridCol>
                <a:gridCol w="2376449">
                  <a:extLst>
                    <a:ext uri="{9D8B030D-6E8A-4147-A177-3AD203B41FA5}">
                      <a16:colId xmlns:a16="http://schemas.microsoft.com/office/drawing/2014/main" val="336220944"/>
                    </a:ext>
                  </a:extLst>
                </a:gridCol>
                <a:gridCol w="2127381">
                  <a:extLst>
                    <a:ext uri="{9D8B030D-6E8A-4147-A177-3AD203B41FA5}">
                      <a16:colId xmlns:a16="http://schemas.microsoft.com/office/drawing/2014/main" val="1993997613"/>
                    </a:ext>
                  </a:extLst>
                </a:gridCol>
              </a:tblGrid>
              <a:tr h="26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Статья расходов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Сумма в месяц,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Тип расходов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Итого,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9683838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Проджект-менеджер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156 000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В штате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468 000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13499"/>
                  </a:ext>
                </a:extLst>
              </a:tr>
              <a:tr h="2816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Дизайнер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195 000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В штате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585 000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4104911"/>
                  </a:ext>
                </a:extLst>
              </a:tr>
              <a:tr h="2757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Разработчик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Android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234 000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В штате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702 000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59315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Разработчик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Backend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234 000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В штате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702 000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7819751"/>
                  </a:ext>
                </a:extLst>
              </a:tr>
              <a:tr h="274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Тестировщик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156 000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В штате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468 000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4067680"/>
                  </a:ext>
                </a:extLst>
              </a:tr>
              <a:tr h="2884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Методист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104 000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В штате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312 000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8382283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Контент-редактор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91 000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В штате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273 000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4583270"/>
                  </a:ext>
                </a:extLst>
              </a:tr>
              <a:tr h="2782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Юрист (1/4 ставки)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12 500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Аутсорс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37 500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897065"/>
                  </a:ext>
                </a:extLst>
              </a:tr>
              <a:tr h="2912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Маркетолог (1/4 ставки)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22 750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Аутсорс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68 250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606921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Подписка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Figma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2 100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Прочее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6 300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232482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Подписка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Firebase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4 000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Прочее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12 000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7678027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Маркетинговый бюджет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25 000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Прочее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75 000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739669"/>
                  </a:ext>
                </a:extLst>
              </a:tr>
              <a:tr h="4676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Ежемесячный платеж по        кредиту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300 864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Финансовое  обязательство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902 592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116920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 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1 537 214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4 611 642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36798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7237D8-DD35-4173-78F1-B84D9A20ED05}"/>
              </a:ext>
            </a:extLst>
          </p:cNvPr>
          <p:cNvSpPr txBox="1"/>
          <p:nvPr/>
        </p:nvSpPr>
        <p:spPr>
          <a:xfrm>
            <a:off x="293451" y="1024195"/>
            <a:ext cx="11060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ru-RU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Таблица 4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355269-0263-2E45-DF30-0DA9D3229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EBF5BA-AB7D-E81B-B344-4AA59234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15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6F243FC-50ED-3A45-BF0F-218F57C72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45164"/>
              </p:ext>
            </p:extLst>
          </p:nvPr>
        </p:nvGraphicFramePr>
        <p:xfrm>
          <a:off x="946014" y="1010098"/>
          <a:ext cx="8127999" cy="28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4491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673894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90869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104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5 584 320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44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10 760 498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1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750 000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4 611 642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06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20 956 460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15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02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с учетом заёмных средств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20 956 460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8414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F615CC-C85D-74B9-07DF-FE13D1D30214}"/>
              </a:ext>
            </a:extLst>
          </p:cNvPr>
          <p:cNvSpPr txBox="1"/>
          <p:nvPr/>
        </p:nvSpPr>
        <p:spPr>
          <a:xfrm>
            <a:off x="315136" y="3958347"/>
            <a:ext cx="116999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итогу 3 этапа доходы превысят расходы на 43 540 руб.;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кассовые разрывы отсутствуют;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наступления 4 этапа доходы вырастут до 2 млн руб./месяц;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 ожидает стабильную ежемесячную прибыль в размере 462 786 руб. (ежемесячные расходы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1 537 214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руб.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досрочном погашении кредита в размере 70 % прибыли (323 950 руб.) кредит погасится за 4 года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(24 882 581 руб.) покроются за счёт текущей прибыли за 54 месяца (~ 4,5 года)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срок окупаемости – 8,5 лет</a:t>
            </a:r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750A0C4-8AE3-E70D-3263-245A652B0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3F9A67-CFFA-9C1E-DB03-D6E10C75EFDC}"/>
              </a:ext>
            </a:extLst>
          </p:cNvPr>
          <p:cNvSpPr txBox="1"/>
          <p:nvPr/>
        </p:nvSpPr>
        <p:spPr>
          <a:xfrm>
            <a:off x="-885446" y="345108"/>
            <a:ext cx="11060349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ru-RU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Таблица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5</a:t>
            </a:r>
            <a:r>
              <a:rPr lang="ru-RU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доходов и расходов по итогам 3-х этапов</a:t>
            </a:r>
            <a:endParaRPr lang="ru-RU" sz="2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ED514-7D2C-7E0B-9F85-C2CF7BD1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A057726-B406-E6B0-9D4F-6B7A6847C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356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2621A79-8B96-0394-3CCF-F7E0BDA8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16</a:t>
            </a:fld>
            <a:endParaRPr lang="ru-RU" sz="14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6E6FD3C-49F8-448B-F9B7-935F5DCFE5F0}"/>
              </a:ext>
            </a:extLst>
          </p:cNvPr>
          <p:cNvSpPr txBox="1">
            <a:spLocks/>
          </p:cNvSpPr>
          <p:nvPr/>
        </p:nvSpPr>
        <p:spPr>
          <a:xfrm>
            <a:off x="-63305" y="480139"/>
            <a:ext cx="4821372" cy="1083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</a:rPr>
              <a:t>Маркетинговый план проекта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CA80D7E-0917-7D8C-92C7-A74DE96E0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B9C26-FA1D-9DE1-68A5-4651A23CE2F0}"/>
              </a:ext>
            </a:extLst>
          </p:cNvPr>
          <p:cNvSpPr txBox="1"/>
          <p:nvPr/>
        </p:nvSpPr>
        <p:spPr>
          <a:xfrm>
            <a:off x="4845359" y="1439694"/>
            <a:ext cx="70824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органами власти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информационного пакета материалов для министерств и ведомств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социальных сетей в качестве площадок для распространения полезного контента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приложения через интеграцию с банками-партнёрами</a:t>
            </a:r>
          </a:p>
        </p:txBody>
      </p:sp>
    </p:spTree>
    <p:extLst>
      <p:ext uri="{BB962C8B-B14F-4D97-AF65-F5344CB8AC3E}">
        <p14:creationId xmlns:p14="http://schemas.microsoft.com/office/powerpoint/2010/main" val="383630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F93593-E974-D7A0-1FE2-2CD6C335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17</a:t>
            </a:fld>
            <a:endParaRPr lang="ru-RU" sz="1400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F64C1ACD-2400-F708-880E-DBAE94C85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070633"/>
              </p:ext>
            </p:extLst>
          </p:nvPr>
        </p:nvGraphicFramePr>
        <p:xfrm>
          <a:off x="493593" y="1496148"/>
          <a:ext cx="11204813" cy="451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24B49A-E85F-C75C-1518-F47AC54221D0}"/>
              </a:ext>
            </a:extLst>
          </p:cNvPr>
          <p:cNvSpPr/>
          <p:nvPr/>
        </p:nvSpPr>
        <p:spPr>
          <a:xfrm>
            <a:off x="1914262" y="6175877"/>
            <a:ext cx="9153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риски проекта</a:t>
            </a:r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5ECC50A1-ECF0-3A69-9F02-62C0A95D0A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FC7CB7-A668-3F11-73D1-3293387D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18</a:t>
            </a:fld>
            <a:endParaRPr lang="ru-RU" sz="1400"/>
          </a:p>
        </p:txBody>
      </p: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121D22C2-3EE3-8109-953C-DF91EA6512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  <p:grpSp>
        <p:nvGrpSpPr>
          <p:cNvPr id="4" name="rectangles">
            <a:extLst>
              <a:ext uri="{FF2B5EF4-FFF2-40B4-BE49-F238E27FC236}">
                <a16:creationId xmlns:a16="http://schemas.microsoft.com/office/drawing/2014/main" id="{E42DCB22-5899-682E-531F-FC3546CA407C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2EA3DB5F-EC01-FAED-2F23-4B3FB80D5877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104E29CB-6171-A4DA-20C5-A9D0BADC8BB1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0F498D46-875A-7E61-4AAA-1967384D0A07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0E0ECE6A-C5B2-8EA2-357F-B87223548C96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main title">
            <a:extLst>
              <a:ext uri="{FF2B5EF4-FFF2-40B4-BE49-F238E27FC236}">
                <a16:creationId xmlns:a16="http://schemas.microsoft.com/office/drawing/2014/main" id="{BE561D82-ECFD-D92A-2A67-4627F43C2B70}"/>
              </a:ext>
            </a:extLst>
          </p:cNvPr>
          <p:cNvSpPr txBox="1"/>
          <p:nvPr/>
        </p:nvSpPr>
        <p:spPr>
          <a:xfrm>
            <a:off x="3374742" y="5895879"/>
            <a:ext cx="5442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8776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A1F555-9A48-02B1-CEEC-B15B72D73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356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C782F-3C96-481A-7CB8-56325273D07C}"/>
              </a:ext>
            </a:extLst>
          </p:cNvPr>
          <p:cNvSpPr txBox="1"/>
          <p:nvPr/>
        </p:nvSpPr>
        <p:spPr>
          <a:xfrm>
            <a:off x="5187275" y="1523449"/>
            <a:ext cx="6172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разрабатываемого стартапа заключается в том, современные реалии требуют от граждан понимания основ финансовой безопасности и навыков управления своими доходами и расходами.</a:t>
            </a:r>
          </a:p>
          <a:p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Мобильные устройства плотно интегрировались в жизнь каждого из нас. Разработанное мобильное приложение станет эффективным инструментом для повышения уровня финансовой грамотности его пользователей.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D720EE-5304-9351-6308-AFA9B2A0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009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>
            <a:extLst>
              <a:ext uri="{FF2B5EF4-FFF2-40B4-BE49-F238E27FC236}">
                <a16:creationId xmlns:a16="http://schemas.microsoft.com/office/drawing/2014/main" id="{6909887D-B217-2754-EAEF-DDC0BAADBE52}"/>
              </a:ext>
            </a:extLst>
          </p:cNvPr>
          <p:cNvSpPr txBox="1"/>
          <p:nvPr/>
        </p:nvSpPr>
        <p:spPr>
          <a:xfrm>
            <a:off x="456393" y="1673157"/>
            <a:ext cx="112792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Целью стартапа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является  разработка концепции мобильного приложения по финансовой грамотности «ФИНГИД», направленного на повышение уровня финансовой грамотности у разных групп населения России с использованием современных цифровых технологий.</a:t>
            </a:r>
          </a:p>
          <a:p>
            <a:pPr algn="just"/>
            <a:endParaRPr lang="ru-RU" sz="2000" b="1" kern="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достижения указанной цели при разработке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были выполнены следующие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провести анализ рынка мобильных приложений в области финансовой грамотности;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целевые аудитории и их потребности в обучении основам управления личными финансами;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 концепцию мобильного приложения, определить его функциональные модули;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производственный план;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финансовый план;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маркетинговый план;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возможные риски;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рассчитать срок окупаемости стартапа.</a:t>
            </a:r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F100772C-1017-7085-95AD-BB4E5E9DCCC0}"/>
              </a:ext>
            </a:extLst>
          </p:cNvPr>
          <p:cNvSpPr/>
          <p:nvPr/>
        </p:nvSpPr>
        <p:spPr>
          <a:xfrm>
            <a:off x="0" y="0"/>
            <a:ext cx="6481695" cy="138132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3EEDBE9-9D2F-144F-DE49-980F409AB8F8}"/>
              </a:ext>
            </a:extLst>
          </p:cNvPr>
          <p:cNvSpPr txBox="1">
            <a:spLocks/>
          </p:cNvSpPr>
          <p:nvPr/>
        </p:nvSpPr>
        <p:spPr>
          <a:xfrm>
            <a:off x="427578" y="463651"/>
            <a:ext cx="5020845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</a:rPr>
              <a:t>Цель и задачи проекта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3486E1A-0E10-E083-76E1-B5E13D956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F3646-AC84-065D-F2A7-2D0D5051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3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4431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AAA2BE-F1D3-161F-E944-186D381C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4</a:t>
            </a:fld>
            <a:endParaRPr lang="ru-RU" sz="14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9F54792-6BEA-C235-D123-E32827248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050805"/>
              </p:ext>
            </p:extLst>
          </p:nvPr>
        </p:nvGraphicFramePr>
        <p:xfrm>
          <a:off x="772160" y="1795992"/>
          <a:ext cx="6380480" cy="343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EEFDA0-659A-8F16-9017-126FC9571E18}"/>
              </a:ext>
            </a:extLst>
          </p:cNvPr>
          <p:cNvSpPr txBox="1"/>
          <p:nvPr/>
        </p:nvSpPr>
        <p:spPr>
          <a:xfrm>
            <a:off x="7152640" y="1942760"/>
            <a:ext cx="4358327" cy="2197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Уровни финансовой грамотности:</a:t>
            </a: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низкий (от 1 до 11 баллов);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средний (от 12 до 15 баллов);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высокий (от 16 до 21 балла).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D6844-EB97-3F0C-D1FC-199DBBF6D576}"/>
              </a:ext>
            </a:extLst>
          </p:cNvPr>
          <p:cNvSpPr txBox="1"/>
          <p:nvPr/>
        </p:nvSpPr>
        <p:spPr>
          <a:xfrm>
            <a:off x="907330" y="5297864"/>
            <a:ext cx="1023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– Динамика индекса финансовой грамотности за 2018-2024 гг., в баллах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204531-3469-63E9-B2CB-6F0311EF2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1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B249414-DC78-B4AF-90AA-81ACC1B2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5</a:t>
            </a:fld>
            <a:endParaRPr lang="ru-RU" sz="1400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83965995-4694-4739-8C19-6B0B72C8C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D749C-5311-6129-132C-E4BBF75A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0" y="2200800"/>
            <a:ext cx="2557824" cy="4338112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1BA1020-0D5F-379E-FE68-29DB862B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41" y="3923977"/>
            <a:ext cx="6230691" cy="24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7F8A53DF-D270-BDBE-74A7-247915A05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1" y="1598661"/>
            <a:ext cx="2440189" cy="43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4">
            <a:extLst>
              <a:ext uri="{FF2B5EF4-FFF2-40B4-BE49-F238E27FC236}">
                <a16:creationId xmlns:a16="http://schemas.microsoft.com/office/drawing/2014/main" id="{122E6371-3AFA-986C-B9B9-B6C611B3D4A0}"/>
              </a:ext>
            </a:extLst>
          </p:cNvPr>
          <p:cNvSpPr/>
          <p:nvPr/>
        </p:nvSpPr>
        <p:spPr>
          <a:xfrm>
            <a:off x="0" y="0"/>
            <a:ext cx="7193280" cy="138132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BC630C-6F65-A289-9B86-AC203FC4416F}"/>
              </a:ext>
            </a:extLst>
          </p:cNvPr>
          <p:cNvSpPr txBox="1">
            <a:spLocks/>
          </p:cNvSpPr>
          <p:nvPr/>
        </p:nvSpPr>
        <p:spPr>
          <a:xfrm>
            <a:off x="-243411" y="463651"/>
            <a:ext cx="7680102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</a:rPr>
              <a:t>М</a:t>
            </a:r>
            <a:r>
              <a:rPr lang="ru-RU" sz="2800" dirty="0">
                <a:latin typeface="Arial Black" panose="020B0A04020102020204" pitchFamily="34" charset="0"/>
                <a:ea typeface="Roboto" panose="02000000000000000000" pitchFamily="2" charset="0"/>
              </a:rPr>
              <a:t>обильные приложения в сфере финансовой грамотности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20B5E8D4-92A7-1D45-F7B8-6E706C19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28" y="1374826"/>
            <a:ext cx="2570488" cy="23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Мультфильм, графическая встав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A8FD2CC-683B-D3EA-1474-D3629DF57F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1350682"/>
            <a:ext cx="2743201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2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00FB7D-7E80-CE5D-2122-D0F5B18D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6</a:t>
            </a:fld>
            <a:endParaRPr lang="ru-RU" sz="14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74AF70C-8CB3-4138-E47A-458DBDE45CEA}"/>
              </a:ext>
            </a:extLst>
          </p:cNvPr>
          <p:cNvSpPr txBox="1">
            <a:spLocks/>
          </p:cNvSpPr>
          <p:nvPr/>
        </p:nvSpPr>
        <p:spPr>
          <a:xfrm>
            <a:off x="3585577" y="425017"/>
            <a:ext cx="5020845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</a:rPr>
              <a:t>Описание проекта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pic>
        <p:nvPicPr>
          <p:cNvPr id="5" name="Рисунок 4" descr="Изображение выглядит как текст, снимок экрана, программное обеспечение, Операционная систе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4356993-1391-F8C6-248D-1E773F1FE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64" y="1166978"/>
            <a:ext cx="2220015" cy="48043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программное обеспечение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7509E0D-ECB0-3A37-4754-92C68700F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9" y="1166978"/>
            <a:ext cx="2220015" cy="480434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число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016705A-F00C-3B30-40A1-395CA620D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54" y="1166978"/>
            <a:ext cx="2220015" cy="480434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Человеческое лицо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D05AC38-F423-238D-17D2-B8D462F2A4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44" y="1166978"/>
            <a:ext cx="2220015" cy="4804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39F7C8-F609-24B5-046C-223528B3A882}"/>
              </a:ext>
            </a:extLst>
          </p:cNvPr>
          <p:cNvSpPr txBox="1"/>
          <p:nvPr/>
        </p:nvSpPr>
        <p:spPr>
          <a:xfrm>
            <a:off x="-198224" y="6028421"/>
            <a:ext cx="11689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 – Макеты экранов регистрации, авторизации, персонализации и главной 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6577C75-91D9-91EA-3C74-CC4F38B85C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3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C92F80-31D1-8A99-D637-80000D47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7</a:t>
            </a:fld>
            <a:endParaRPr lang="ru-RU" sz="1400" dirty="0"/>
          </a:p>
        </p:txBody>
      </p:sp>
      <p:pic>
        <p:nvPicPr>
          <p:cNvPr id="4" name="Рисунок 3" descr="Изображение выглядит как текст, снимок экрана, Операционная система, Реклама в Интернет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84C9B3C-CC89-007B-2B62-7AAE96F43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81" y="1213964"/>
            <a:ext cx="2191146" cy="474186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Веб-сайт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47FA5E-33AC-78E3-233D-3071817AD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24" y="1213965"/>
            <a:ext cx="2191146" cy="474186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Веб-сайт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3A0813E-A58F-A769-F7E2-F0DA0075B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90" y="1213964"/>
            <a:ext cx="2191145" cy="4741864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число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1FBB125-9956-7187-9603-1D01DED36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11" y="1213966"/>
            <a:ext cx="2191145" cy="4741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4990D5-61D9-5200-FA14-5D8E5172B9D0}"/>
              </a:ext>
            </a:extLst>
          </p:cNvPr>
          <p:cNvSpPr txBox="1"/>
          <p:nvPr/>
        </p:nvSpPr>
        <p:spPr>
          <a:xfrm>
            <a:off x="0" y="6022669"/>
            <a:ext cx="11709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3 – Макеты экранов каталога уроков, трекера, новостей и личного кабинета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89695116-CE8E-F5D0-06DF-38A9919AD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742729D-2FE6-387A-0894-E994E299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8</a:t>
            </a:fld>
            <a:endParaRPr lang="ru-RU" sz="14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8352C74-9440-BCF6-F461-8198254E9CE0}"/>
              </a:ext>
            </a:extLst>
          </p:cNvPr>
          <p:cNvSpPr txBox="1">
            <a:spLocks/>
          </p:cNvSpPr>
          <p:nvPr/>
        </p:nvSpPr>
        <p:spPr>
          <a:xfrm>
            <a:off x="2839268" y="399981"/>
            <a:ext cx="6513463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</a:rPr>
              <a:t>Состав команды проекта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751367-2DFD-78C1-9EDC-360091BAA35D}"/>
              </a:ext>
            </a:extLst>
          </p:cNvPr>
          <p:cNvGrpSpPr/>
          <p:nvPr/>
        </p:nvGrpSpPr>
        <p:grpSpPr>
          <a:xfrm>
            <a:off x="919480" y="1439694"/>
            <a:ext cx="10434320" cy="3911600"/>
            <a:chOff x="0" y="0"/>
            <a:chExt cx="6324600" cy="2446867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F66FC3A1-27D8-ABF2-B571-729683808873}"/>
                </a:ext>
              </a:extLst>
            </p:cNvPr>
            <p:cNvGrpSpPr/>
            <p:nvPr/>
          </p:nvGrpSpPr>
          <p:grpSpPr>
            <a:xfrm>
              <a:off x="0" y="0"/>
              <a:ext cx="6324600" cy="2446867"/>
              <a:chOff x="0" y="0"/>
              <a:chExt cx="6324600" cy="2446867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68D6CD3E-E231-7DB6-D2CC-0C54F893B18E}"/>
                  </a:ext>
                </a:extLst>
              </p:cNvPr>
              <p:cNvSpPr/>
              <p:nvPr/>
            </p:nvSpPr>
            <p:spPr>
              <a:xfrm>
                <a:off x="0" y="0"/>
                <a:ext cx="6324600" cy="24468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000" dirty="0"/>
              </a:p>
            </p:txBody>
          </p: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BD23C10A-DA0B-E195-A35E-5FEACF8C2B0D}"/>
                  </a:ext>
                </a:extLst>
              </p:cNvPr>
              <p:cNvGrpSpPr/>
              <p:nvPr/>
            </p:nvGrpSpPr>
            <p:grpSpPr>
              <a:xfrm>
                <a:off x="203200" y="143933"/>
                <a:ext cx="6079066" cy="2046346"/>
                <a:chOff x="0" y="0"/>
                <a:chExt cx="6079066" cy="2046346"/>
              </a:xfrm>
            </p:grpSpPr>
            <p:sp>
              <p:nvSpPr>
                <p:cNvPr id="18" name="Прямоугольник 17">
                  <a:extLst>
                    <a:ext uri="{FF2B5EF4-FFF2-40B4-BE49-F238E27FC236}">
                      <a16:creationId xmlns:a16="http://schemas.microsoft.com/office/drawing/2014/main" id="{3069F7B5-64BA-B5BB-0E73-EECD76967E27}"/>
                    </a:ext>
                  </a:extLst>
                </p:cNvPr>
                <p:cNvSpPr/>
                <p:nvPr/>
              </p:nvSpPr>
              <p:spPr>
                <a:xfrm>
                  <a:off x="1913400" y="0"/>
                  <a:ext cx="2633345" cy="30226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="horz" wrap="square" lIns="50800" tIns="50800" rIns="50800" bIns="50800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Владелец продукта (</a:t>
                  </a:r>
                  <a:r>
                    <a:rPr lang="en-US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Product Owner</a:t>
                  </a:r>
                  <a:r>
                    <a:rPr lang="ru-RU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)</a:t>
                  </a:r>
                </a:p>
              </p:txBody>
            </p:sp>
            <p:sp>
              <p:nvSpPr>
                <p:cNvPr id="19" name="Прямоугольник 18">
                  <a:extLst>
                    <a:ext uri="{FF2B5EF4-FFF2-40B4-BE49-F238E27FC236}">
                      <a16:creationId xmlns:a16="http://schemas.microsoft.com/office/drawing/2014/main" id="{6D3F059D-28F5-A797-B75C-222EFCF737B6}"/>
                    </a:ext>
                  </a:extLst>
                </p:cNvPr>
                <p:cNvSpPr/>
                <p:nvPr/>
              </p:nvSpPr>
              <p:spPr>
                <a:xfrm>
                  <a:off x="1413884" y="541753"/>
                  <a:ext cx="1650365" cy="30226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="horz" wrap="square" lIns="50800" tIns="50800" rIns="50800" bIns="50800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Проджект-менеджер</a:t>
                  </a:r>
                </a:p>
              </p:txBody>
            </p:sp>
            <p:sp>
              <p:nvSpPr>
                <p:cNvPr id="20" name="Прямоугольник 19">
                  <a:extLst>
                    <a:ext uri="{FF2B5EF4-FFF2-40B4-BE49-F238E27FC236}">
                      <a16:creationId xmlns:a16="http://schemas.microsoft.com/office/drawing/2014/main" id="{F957FD5F-A2D3-2A1A-30D1-4F57D1D9D1D0}"/>
                    </a:ext>
                  </a:extLst>
                </p:cNvPr>
                <p:cNvSpPr/>
                <p:nvPr/>
              </p:nvSpPr>
              <p:spPr>
                <a:xfrm>
                  <a:off x="4072466" y="541867"/>
                  <a:ext cx="1430655" cy="30226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="horz" wrap="square" lIns="50800" tIns="50800" rIns="50800" bIns="50800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UX/UI</a:t>
                  </a:r>
                  <a:r>
                    <a:rPr lang="ru-RU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-дизайнер</a:t>
                  </a:r>
                </a:p>
              </p:txBody>
            </p:sp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id="{B04D66FC-5B2A-A82C-2069-C7E2F19752C6}"/>
                    </a:ext>
                  </a:extLst>
                </p:cNvPr>
                <p:cNvSpPr/>
                <p:nvPr/>
              </p:nvSpPr>
              <p:spPr>
                <a:xfrm>
                  <a:off x="0" y="1134294"/>
                  <a:ext cx="1489710" cy="30226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="horz" wrap="square" lIns="50800" tIns="50800" rIns="50800" bIns="50800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Android-</a:t>
                  </a:r>
                  <a:r>
                    <a:rPr lang="ru-RU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разработчик</a:t>
                  </a:r>
                </a:p>
              </p:txBody>
            </p: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D3B8CDC6-D786-7B2C-602B-87CB42506797}"/>
                    </a:ext>
                  </a:extLst>
                </p:cNvPr>
                <p:cNvSpPr/>
                <p:nvPr/>
              </p:nvSpPr>
              <p:spPr>
                <a:xfrm>
                  <a:off x="1650943" y="1134294"/>
                  <a:ext cx="1489710" cy="30226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="horz" wrap="square" lIns="50800" tIns="50800" rIns="50800" bIns="50800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Бэкенд</a:t>
                  </a:r>
                  <a:r>
                    <a:rPr lang="en-US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-</a:t>
                  </a:r>
                  <a:r>
                    <a:rPr lang="ru-RU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разработчик</a:t>
                  </a:r>
                </a:p>
              </p:txBody>
            </p:sp>
            <p:sp>
              <p:nvSpPr>
                <p:cNvPr id="23" name="Прямоугольник 22">
                  <a:extLst>
                    <a:ext uri="{FF2B5EF4-FFF2-40B4-BE49-F238E27FC236}">
                      <a16:creationId xmlns:a16="http://schemas.microsoft.com/office/drawing/2014/main" id="{A7719104-58E3-2DE2-C41B-51F46851D197}"/>
                    </a:ext>
                  </a:extLst>
                </p:cNvPr>
                <p:cNvSpPr/>
                <p:nvPr/>
              </p:nvSpPr>
              <p:spPr>
                <a:xfrm>
                  <a:off x="1041364" y="1692976"/>
                  <a:ext cx="1024255" cy="30226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="horz" wrap="square" lIns="50800" tIns="50800" rIns="50800" bIns="50800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Тестировщик</a:t>
                  </a:r>
                </a:p>
              </p:txBody>
            </p:sp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id="{7CFEB255-FF7A-B66A-852E-8E7CE6E2D0E7}"/>
                    </a:ext>
                  </a:extLst>
                </p:cNvPr>
                <p:cNvSpPr/>
                <p:nvPr/>
              </p:nvSpPr>
              <p:spPr>
                <a:xfrm>
                  <a:off x="3877587" y="1693286"/>
                  <a:ext cx="609600" cy="30226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="horz" wrap="square" lIns="50800" tIns="50800" rIns="50800" bIns="50800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2000">
                      <a:effectLst/>
                      <a:latin typeface="Times New Roman" panose="02020603050405020304" pitchFamily="18" charset="0"/>
                      <a:ea typeface="Arial Unicode MS"/>
                    </a:rPr>
                    <a:t>Юрист</a:t>
                  </a:r>
                </a:p>
              </p:txBody>
            </p:sp>
            <p:sp>
              <p:nvSpPr>
                <p:cNvPr id="25" name="Прямоугольник 24">
                  <a:extLst>
                    <a:ext uri="{FF2B5EF4-FFF2-40B4-BE49-F238E27FC236}">
                      <a16:creationId xmlns:a16="http://schemas.microsoft.com/office/drawing/2014/main" id="{7B3C1E8E-5942-A752-7C1E-3A756728C21A}"/>
                    </a:ext>
                  </a:extLst>
                </p:cNvPr>
                <p:cNvSpPr/>
                <p:nvPr/>
              </p:nvSpPr>
              <p:spPr>
                <a:xfrm>
                  <a:off x="2735368" y="1744086"/>
                  <a:ext cx="989965" cy="30226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="horz" wrap="square" lIns="50800" tIns="50800" rIns="50800" bIns="50800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2000" dirty="0">
                      <a:effectLst/>
                      <a:latin typeface="Times New Roman" panose="02020603050405020304" pitchFamily="18" charset="0"/>
                      <a:ea typeface="Arial Unicode MS"/>
                    </a:rPr>
                    <a:t>Маркетолог</a:t>
                  </a:r>
                </a:p>
              </p:txBody>
            </p:sp>
            <p:sp>
              <p:nvSpPr>
                <p:cNvPr id="26" name="Прямоугольник 25">
                  <a:extLst>
                    <a:ext uri="{FF2B5EF4-FFF2-40B4-BE49-F238E27FC236}">
                      <a16:creationId xmlns:a16="http://schemas.microsoft.com/office/drawing/2014/main" id="{62626D96-4D30-BE30-CBF7-CD0836A41674}"/>
                    </a:ext>
                  </a:extLst>
                </p:cNvPr>
                <p:cNvSpPr/>
                <p:nvPr/>
              </p:nvSpPr>
              <p:spPr>
                <a:xfrm>
                  <a:off x="3725122" y="1134533"/>
                  <a:ext cx="1430655" cy="30226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="horz" wrap="square" lIns="50800" tIns="50800" rIns="50800" bIns="50800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2000">
                      <a:effectLst/>
                      <a:latin typeface="Times New Roman" panose="02020603050405020304" pitchFamily="18" charset="0"/>
                      <a:ea typeface="Arial Unicode MS"/>
                    </a:rPr>
                    <a:t>Контент-редактор</a:t>
                  </a:r>
                </a:p>
              </p:txBody>
            </p:sp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09776328-9A31-C507-571B-80998D0A8B1D}"/>
                    </a:ext>
                  </a:extLst>
                </p:cNvPr>
                <p:cNvSpPr/>
                <p:nvPr/>
              </p:nvSpPr>
              <p:spPr>
                <a:xfrm>
                  <a:off x="5215466" y="1134533"/>
                  <a:ext cx="863600" cy="30226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="horz" wrap="square" lIns="50800" tIns="50800" rIns="50800" bIns="50800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2000">
                      <a:effectLst/>
                      <a:latin typeface="Times New Roman" panose="02020603050405020304" pitchFamily="18" charset="0"/>
                      <a:ea typeface="Arial Unicode MS"/>
                    </a:rPr>
                    <a:t>Методист</a:t>
                  </a:r>
                </a:p>
              </p:txBody>
            </p:sp>
          </p:grp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8961DBB2-9DFB-6E18-7BEF-92CFBADDE242}"/>
                </a:ext>
              </a:extLst>
            </p:cNvPr>
            <p:cNvCxnSpPr/>
            <p:nvPr/>
          </p:nvCxnSpPr>
          <p:spPr>
            <a:xfrm flipH="1">
              <a:off x="2493433" y="448733"/>
              <a:ext cx="719667" cy="236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AA897528-C729-EB58-2F79-4F4C6ACC8138}"/>
                </a:ext>
              </a:extLst>
            </p:cNvPr>
            <p:cNvCxnSpPr/>
            <p:nvPr/>
          </p:nvCxnSpPr>
          <p:spPr>
            <a:xfrm>
              <a:off x="3928533" y="448733"/>
              <a:ext cx="927166" cy="237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27E72E18-D77D-AE1C-D9AE-42A82C4BC8FB}"/>
                </a:ext>
              </a:extLst>
            </p:cNvPr>
            <p:cNvCxnSpPr/>
            <p:nvPr/>
          </p:nvCxnSpPr>
          <p:spPr>
            <a:xfrm flipH="1">
              <a:off x="1265766" y="990600"/>
              <a:ext cx="719667" cy="2875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0CE47D28-503C-D28B-61D0-821149E133BF}"/>
                </a:ext>
              </a:extLst>
            </p:cNvPr>
            <p:cNvCxnSpPr/>
            <p:nvPr/>
          </p:nvCxnSpPr>
          <p:spPr>
            <a:xfrm flipH="1">
              <a:off x="2137833" y="990600"/>
              <a:ext cx="249802" cy="287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F3BE39C-6C2C-C032-5A37-6EB70F56ADEA}"/>
                </a:ext>
              </a:extLst>
            </p:cNvPr>
            <p:cNvCxnSpPr/>
            <p:nvPr/>
          </p:nvCxnSpPr>
          <p:spPr>
            <a:xfrm flipH="1">
              <a:off x="1773766" y="1600200"/>
              <a:ext cx="719667" cy="236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8ACD45C5-F44F-C120-0CF2-C1E228F658AC}"/>
                </a:ext>
              </a:extLst>
            </p:cNvPr>
            <p:cNvCxnSpPr/>
            <p:nvPr/>
          </p:nvCxnSpPr>
          <p:spPr>
            <a:xfrm>
              <a:off x="846666" y="1583266"/>
              <a:ext cx="575734" cy="253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75297911-B40B-E243-7601-D55A9196A8AB}"/>
                </a:ext>
              </a:extLst>
            </p:cNvPr>
            <p:cNvCxnSpPr/>
            <p:nvPr/>
          </p:nvCxnSpPr>
          <p:spPr>
            <a:xfrm flipH="1">
              <a:off x="4474633" y="990600"/>
              <a:ext cx="381000" cy="2868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617469DA-0927-3D62-B32E-4C6A2F019417}"/>
                </a:ext>
              </a:extLst>
            </p:cNvPr>
            <p:cNvCxnSpPr/>
            <p:nvPr/>
          </p:nvCxnSpPr>
          <p:spPr>
            <a:xfrm>
              <a:off x="5113866" y="990600"/>
              <a:ext cx="465455" cy="2863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F088A087-F1BF-08BC-28DA-163BB8513EF8}"/>
                </a:ext>
              </a:extLst>
            </p:cNvPr>
            <p:cNvCxnSpPr/>
            <p:nvPr/>
          </p:nvCxnSpPr>
          <p:spPr>
            <a:xfrm>
              <a:off x="3217333" y="990600"/>
              <a:ext cx="884978" cy="846455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9139D354-6298-D2CA-E400-3D3E42571A34}"/>
                </a:ext>
              </a:extLst>
            </p:cNvPr>
            <p:cNvCxnSpPr/>
            <p:nvPr/>
          </p:nvCxnSpPr>
          <p:spPr>
            <a:xfrm>
              <a:off x="3208866" y="990600"/>
              <a:ext cx="550334" cy="897255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C4B1FFE-0DB7-566E-4722-0031BC624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3DC1CE-474D-5B76-F560-D5A2BA43157F}"/>
              </a:ext>
            </a:extLst>
          </p:cNvPr>
          <p:cNvSpPr txBox="1"/>
          <p:nvPr/>
        </p:nvSpPr>
        <p:spPr>
          <a:xfrm>
            <a:off x="2835921" y="5327946"/>
            <a:ext cx="6094378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ru-RU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Рисунок 4 – Структура команды проекта </a:t>
            </a:r>
            <a:r>
              <a:rPr lang="ru-RU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/>
              </a:rPr>
              <a:t> </a:t>
            </a:r>
            <a:endParaRPr lang="ru-RU" sz="2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elvetica Neue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1793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44560A4-B9AD-3AB1-AEDE-16FE724F2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356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151A0AA-4163-656B-A486-D83FBDBB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0069-82E3-45C1-AC7C-BD9341316E3B}" type="slidenum">
              <a:rPr lang="ru-RU" sz="1400" smtClean="0"/>
              <a:t>9</a:t>
            </a:fld>
            <a:endParaRPr lang="ru-RU" sz="14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0C24353-2F85-727D-191F-2DD991589864}"/>
              </a:ext>
            </a:extLst>
          </p:cNvPr>
          <p:cNvSpPr txBox="1">
            <a:spLocks/>
          </p:cNvSpPr>
          <p:nvPr/>
        </p:nvSpPr>
        <p:spPr>
          <a:xfrm>
            <a:off x="-249371" y="450956"/>
            <a:ext cx="4821372" cy="1083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</a:rPr>
              <a:t>Финансовый план проекта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834F46EE-2EE2-999B-F8B0-78D0097AC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39" y="-83755"/>
            <a:ext cx="2707693" cy="1523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12C084-E9C9-AB01-7C6E-48610919EA87}"/>
              </a:ext>
            </a:extLst>
          </p:cNvPr>
          <p:cNvSpPr txBox="1"/>
          <p:nvPr/>
        </p:nvSpPr>
        <p:spPr>
          <a:xfrm>
            <a:off x="4845359" y="1439694"/>
            <a:ext cx="7082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MVP-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версии мобильного приложения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Релиз первой версии проекта, скачивание приложения пользователями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улучшенной интеграции с коммерческими банками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улучшенной версии приложения для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3045498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1229</Words>
  <Application>Microsoft Office PowerPoint</Application>
  <PresentationFormat>Широкоэкранный</PresentationFormat>
  <Paragraphs>320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Aptos</vt:lpstr>
      <vt:lpstr>Aptos Display</vt:lpstr>
      <vt:lpstr>Arial</vt:lpstr>
      <vt:lpstr>Arial Black</vt:lpstr>
      <vt:lpstr>Calibri</vt:lpstr>
      <vt:lpstr>Helvetica Neue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Екатерина Облёзова</dc:creator>
  <cp:lastModifiedBy>Екатерина Облёзова</cp:lastModifiedBy>
  <cp:revision>14</cp:revision>
  <dcterms:created xsi:type="dcterms:W3CDTF">2025-07-11T19:57:03Z</dcterms:created>
  <dcterms:modified xsi:type="dcterms:W3CDTF">2025-07-11T23:27:18Z</dcterms:modified>
</cp:coreProperties>
</file>